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3"/>
  </p:notesMasterIdLst>
  <p:sldIdLst>
    <p:sldId id="256" r:id="rId2"/>
    <p:sldId id="292" r:id="rId3"/>
    <p:sldId id="295" r:id="rId4"/>
    <p:sldId id="258" r:id="rId5"/>
    <p:sldId id="281" r:id="rId6"/>
    <p:sldId id="284" r:id="rId7"/>
    <p:sldId id="276" r:id="rId8"/>
    <p:sldId id="277" r:id="rId9"/>
    <p:sldId id="286" r:id="rId10"/>
    <p:sldId id="287" r:id="rId11"/>
    <p:sldId id="288" r:id="rId12"/>
    <p:sldId id="289" r:id="rId13"/>
    <p:sldId id="297" r:id="rId14"/>
    <p:sldId id="296" r:id="rId15"/>
    <p:sldId id="298" r:id="rId16"/>
    <p:sldId id="300" r:id="rId17"/>
    <p:sldId id="301" r:id="rId18"/>
    <p:sldId id="302" r:id="rId19"/>
    <p:sldId id="260" r:id="rId20"/>
    <p:sldId id="303" r:id="rId21"/>
    <p:sldId id="305" r:id="rId22"/>
    <p:sldId id="308" r:id="rId23"/>
    <p:sldId id="309" r:id="rId24"/>
    <p:sldId id="310" r:id="rId25"/>
    <p:sldId id="312" r:id="rId26"/>
    <p:sldId id="314" r:id="rId27"/>
    <p:sldId id="315" r:id="rId28"/>
    <p:sldId id="313" r:id="rId29"/>
    <p:sldId id="316" r:id="rId30"/>
    <p:sldId id="317" r:id="rId31"/>
    <p:sldId id="320" r:id="rId3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39"/>
    <p:restoredTop sz="62952"/>
  </p:normalViewPr>
  <p:slideViewPr>
    <p:cSldViewPr snapToGrid="0">
      <p:cViewPr varScale="1">
        <p:scale>
          <a:sx n="44" d="100"/>
          <a:sy n="44" d="100"/>
        </p:scale>
        <p:origin x="216" y="8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93C3290-6D5F-6D44-A25B-2AC2D44F79EA}" type="datetimeFigureOut">
              <a:rPr lang="en-US" smtClean="0"/>
              <a:t>1/27/25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A26C778-1A02-2B48-9AFB-DCCD27BDE728}" type="slidenum">
              <a:rPr lang="en-US" smtClean="0"/>
              <a:t>‹#›</a:t>
            </a:fld>
            <a:endParaRPr lang="en-US"/>
          </a:p>
        </p:txBody>
      </p:sp>
    </p:spTree>
    <p:extLst>
      <p:ext uri="{BB962C8B-B14F-4D97-AF65-F5344CB8AC3E}">
        <p14:creationId xmlns:p14="http://schemas.microsoft.com/office/powerpoint/2010/main" val="903551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F5BC40-3C70-0C47-7528-C83011223C8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1DCD07C-4B24-A604-CE3C-47850EFB4F5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56765CB-5D62-A28F-DE23-7A930F61B080}"/>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4D61FFED-05C4-3316-09A3-A83DBFB5D367}"/>
              </a:ext>
            </a:extLst>
          </p:cNvPr>
          <p:cNvSpPr>
            <a:spLocks noGrp="1"/>
          </p:cNvSpPr>
          <p:nvPr>
            <p:ph type="sldNum" sz="quarter" idx="5"/>
          </p:nvPr>
        </p:nvSpPr>
        <p:spPr/>
        <p:txBody>
          <a:bodyPr/>
          <a:lstStyle/>
          <a:p>
            <a:fld id="{3A26C778-1A02-2B48-9AFB-DCCD27BDE728}" type="slidenum">
              <a:rPr lang="en-US" smtClean="0"/>
              <a:t>2</a:t>
            </a:fld>
            <a:endParaRPr lang="en-US"/>
          </a:p>
        </p:txBody>
      </p:sp>
    </p:spTree>
    <p:extLst>
      <p:ext uri="{BB962C8B-B14F-4D97-AF65-F5344CB8AC3E}">
        <p14:creationId xmlns:p14="http://schemas.microsoft.com/office/powerpoint/2010/main" val="8627851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776177-44EF-39D6-0E26-8D68EEF4562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B9D8324-7E14-F129-8D9D-D5586B6BECD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88257E7-00D4-F226-DA8D-04E5226EE217}"/>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a:extLst>
              <a:ext uri="{FF2B5EF4-FFF2-40B4-BE49-F238E27FC236}">
                <a16:creationId xmlns:a16="http://schemas.microsoft.com/office/drawing/2014/main" id="{8F36510B-C841-6EEE-61EC-6ABD1BB1B20C}"/>
              </a:ext>
            </a:extLst>
          </p:cNvPr>
          <p:cNvSpPr>
            <a:spLocks noGrp="1"/>
          </p:cNvSpPr>
          <p:nvPr>
            <p:ph type="sldNum" sz="quarter" idx="5"/>
          </p:nvPr>
        </p:nvSpPr>
        <p:spPr/>
        <p:txBody>
          <a:bodyPr/>
          <a:lstStyle/>
          <a:p>
            <a:fld id="{05B84D00-C918-794A-A47E-2B04E2E7357D}" type="slidenum">
              <a:rPr lang="en-US" smtClean="0"/>
              <a:t>11</a:t>
            </a:fld>
            <a:endParaRPr lang="en-US"/>
          </a:p>
        </p:txBody>
      </p:sp>
    </p:spTree>
    <p:extLst>
      <p:ext uri="{BB962C8B-B14F-4D97-AF65-F5344CB8AC3E}">
        <p14:creationId xmlns:p14="http://schemas.microsoft.com/office/powerpoint/2010/main" val="24146652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6283D9-F1C0-C396-5804-E0BB13B0F8B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58D009A-CFB0-D654-DF4D-65A31932690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DFA4AD5-6200-0720-A04F-C45CB45983B0}"/>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a:extLst>
              <a:ext uri="{FF2B5EF4-FFF2-40B4-BE49-F238E27FC236}">
                <a16:creationId xmlns:a16="http://schemas.microsoft.com/office/drawing/2014/main" id="{12B31ADE-6F04-4DAF-FA90-18723A6AA1FA}"/>
              </a:ext>
            </a:extLst>
          </p:cNvPr>
          <p:cNvSpPr>
            <a:spLocks noGrp="1"/>
          </p:cNvSpPr>
          <p:nvPr>
            <p:ph type="sldNum" sz="quarter" idx="5"/>
          </p:nvPr>
        </p:nvSpPr>
        <p:spPr/>
        <p:txBody>
          <a:bodyPr/>
          <a:lstStyle/>
          <a:p>
            <a:fld id="{05B84D00-C918-794A-A47E-2B04E2E7357D}" type="slidenum">
              <a:rPr lang="en-US" smtClean="0"/>
              <a:t>12</a:t>
            </a:fld>
            <a:endParaRPr lang="en-US"/>
          </a:p>
        </p:txBody>
      </p:sp>
    </p:spTree>
    <p:extLst>
      <p:ext uri="{BB962C8B-B14F-4D97-AF65-F5344CB8AC3E}">
        <p14:creationId xmlns:p14="http://schemas.microsoft.com/office/powerpoint/2010/main" val="25555112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F931A0-69DC-7E73-B4A5-A6054893448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A3ECB20-1A54-B7AC-4B68-15317AF9AF4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6AF814F-250D-0E0F-8496-ED5E4422C16C}"/>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a:extLst>
              <a:ext uri="{FF2B5EF4-FFF2-40B4-BE49-F238E27FC236}">
                <a16:creationId xmlns:a16="http://schemas.microsoft.com/office/drawing/2014/main" id="{8805A8A1-CB90-31A5-A1D1-569924981DF1}"/>
              </a:ext>
            </a:extLst>
          </p:cNvPr>
          <p:cNvSpPr>
            <a:spLocks noGrp="1"/>
          </p:cNvSpPr>
          <p:nvPr>
            <p:ph type="sldNum" sz="quarter" idx="5"/>
          </p:nvPr>
        </p:nvSpPr>
        <p:spPr/>
        <p:txBody>
          <a:bodyPr/>
          <a:lstStyle/>
          <a:p>
            <a:fld id="{05B84D00-C918-794A-A47E-2B04E2E7357D}" type="slidenum">
              <a:rPr lang="en-US" smtClean="0"/>
              <a:t>13</a:t>
            </a:fld>
            <a:endParaRPr lang="en-US"/>
          </a:p>
        </p:txBody>
      </p:sp>
    </p:spTree>
    <p:extLst>
      <p:ext uri="{BB962C8B-B14F-4D97-AF65-F5344CB8AC3E}">
        <p14:creationId xmlns:p14="http://schemas.microsoft.com/office/powerpoint/2010/main" val="419298811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A26C778-1A02-2B48-9AFB-DCCD27BDE728}" type="slidenum">
              <a:rPr lang="en-US" smtClean="0"/>
              <a:t>14</a:t>
            </a:fld>
            <a:endParaRPr lang="en-US"/>
          </a:p>
        </p:txBody>
      </p:sp>
    </p:spTree>
    <p:extLst>
      <p:ext uri="{BB962C8B-B14F-4D97-AF65-F5344CB8AC3E}">
        <p14:creationId xmlns:p14="http://schemas.microsoft.com/office/powerpoint/2010/main" val="27779398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37E873-876D-6D94-BB4C-74E0DC1E7DA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3EC2FDE-D77F-8A63-496B-5BE3C6F95B4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29A6080-3E7B-BE5B-168F-9C38BCBE853A}"/>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solidFill>
            </a:endParaRPr>
          </a:p>
        </p:txBody>
      </p:sp>
      <p:sp>
        <p:nvSpPr>
          <p:cNvPr id="4" name="Slide Number Placeholder 3">
            <a:extLst>
              <a:ext uri="{FF2B5EF4-FFF2-40B4-BE49-F238E27FC236}">
                <a16:creationId xmlns:a16="http://schemas.microsoft.com/office/drawing/2014/main" id="{02DFAFA7-5DB6-4E2A-896B-C01A05CEF27A}"/>
              </a:ext>
            </a:extLst>
          </p:cNvPr>
          <p:cNvSpPr>
            <a:spLocks noGrp="1"/>
          </p:cNvSpPr>
          <p:nvPr>
            <p:ph type="sldNum" sz="quarter" idx="5"/>
          </p:nvPr>
        </p:nvSpPr>
        <p:spPr/>
        <p:txBody>
          <a:bodyPr/>
          <a:lstStyle/>
          <a:p>
            <a:fld id="{05B84D00-C918-794A-A47E-2B04E2E7357D}" type="slidenum">
              <a:rPr lang="en-US" smtClean="0"/>
              <a:t>15</a:t>
            </a:fld>
            <a:endParaRPr lang="en-US"/>
          </a:p>
        </p:txBody>
      </p:sp>
    </p:spTree>
    <p:extLst>
      <p:ext uri="{BB962C8B-B14F-4D97-AF65-F5344CB8AC3E}">
        <p14:creationId xmlns:p14="http://schemas.microsoft.com/office/powerpoint/2010/main" val="17437974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FB6AA6-6BFB-FA75-08AA-24701A2B5C9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20E89AB-1344-CC69-A532-0D3459EA660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4A79572-9A5C-A9C1-AC5E-2E945109FEC1}"/>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solidFill>
            </a:endParaRPr>
          </a:p>
        </p:txBody>
      </p:sp>
      <p:sp>
        <p:nvSpPr>
          <p:cNvPr id="4" name="Slide Number Placeholder 3">
            <a:extLst>
              <a:ext uri="{FF2B5EF4-FFF2-40B4-BE49-F238E27FC236}">
                <a16:creationId xmlns:a16="http://schemas.microsoft.com/office/drawing/2014/main" id="{97B40BF2-D7FB-1C26-DF30-F19ED56C1743}"/>
              </a:ext>
            </a:extLst>
          </p:cNvPr>
          <p:cNvSpPr>
            <a:spLocks noGrp="1"/>
          </p:cNvSpPr>
          <p:nvPr>
            <p:ph type="sldNum" sz="quarter" idx="5"/>
          </p:nvPr>
        </p:nvSpPr>
        <p:spPr/>
        <p:txBody>
          <a:bodyPr/>
          <a:lstStyle/>
          <a:p>
            <a:fld id="{05B84D00-C918-794A-A47E-2B04E2E7357D}" type="slidenum">
              <a:rPr lang="en-US" smtClean="0"/>
              <a:t>16</a:t>
            </a:fld>
            <a:endParaRPr lang="en-US"/>
          </a:p>
        </p:txBody>
      </p:sp>
    </p:spTree>
    <p:extLst>
      <p:ext uri="{BB962C8B-B14F-4D97-AF65-F5344CB8AC3E}">
        <p14:creationId xmlns:p14="http://schemas.microsoft.com/office/powerpoint/2010/main" val="3207553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1F3A58-0BEB-7869-BC26-0F8F3720674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EE19445-EE80-6069-B443-799BE423E7C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D15714C-65A7-EE2A-EBDE-788744D7ABF1}"/>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solidFill>
            </a:endParaRPr>
          </a:p>
        </p:txBody>
      </p:sp>
      <p:sp>
        <p:nvSpPr>
          <p:cNvPr id="4" name="Slide Number Placeholder 3">
            <a:extLst>
              <a:ext uri="{FF2B5EF4-FFF2-40B4-BE49-F238E27FC236}">
                <a16:creationId xmlns:a16="http://schemas.microsoft.com/office/drawing/2014/main" id="{170DC2E8-8A96-F9E1-7F2E-BD3666A0BB25}"/>
              </a:ext>
            </a:extLst>
          </p:cNvPr>
          <p:cNvSpPr>
            <a:spLocks noGrp="1"/>
          </p:cNvSpPr>
          <p:nvPr>
            <p:ph type="sldNum" sz="quarter" idx="5"/>
          </p:nvPr>
        </p:nvSpPr>
        <p:spPr/>
        <p:txBody>
          <a:bodyPr/>
          <a:lstStyle/>
          <a:p>
            <a:fld id="{05B84D00-C918-794A-A47E-2B04E2E7357D}" type="slidenum">
              <a:rPr lang="en-US" smtClean="0"/>
              <a:t>17</a:t>
            </a:fld>
            <a:endParaRPr lang="en-US"/>
          </a:p>
        </p:txBody>
      </p:sp>
    </p:spTree>
    <p:extLst>
      <p:ext uri="{BB962C8B-B14F-4D97-AF65-F5344CB8AC3E}">
        <p14:creationId xmlns:p14="http://schemas.microsoft.com/office/powerpoint/2010/main" val="174216319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C1381C-CB04-9FB1-7B5D-C38339B3EB0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06A6246-67D7-27A6-F823-2DE09242E9B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B747C2E-2A22-2ABE-746B-DD2CA764EF95}"/>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solidFill>
            </a:endParaRPr>
          </a:p>
        </p:txBody>
      </p:sp>
      <p:sp>
        <p:nvSpPr>
          <p:cNvPr id="4" name="Slide Number Placeholder 3">
            <a:extLst>
              <a:ext uri="{FF2B5EF4-FFF2-40B4-BE49-F238E27FC236}">
                <a16:creationId xmlns:a16="http://schemas.microsoft.com/office/drawing/2014/main" id="{FA237C14-1BB1-CE11-B041-63551B6EAE61}"/>
              </a:ext>
            </a:extLst>
          </p:cNvPr>
          <p:cNvSpPr>
            <a:spLocks noGrp="1"/>
          </p:cNvSpPr>
          <p:nvPr>
            <p:ph type="sldNum" sz="quarter" idx="5"/>
          </p:nvPr>
        </p:nvSpPr>
        <p:spPr/>
        <p:txBody>
          <a:bodyPr/>
          <a:lstStyle/>
          <a:p>
            <a:fld id="{05B84D00-C918-794A-A47E-2B04E2E7357D}" type="slidenum">
              <a:rPr lang="en-US" smtClean="0"/>
              <a:t>18</a:t>
            </a:fld>
            <a:endParaRPr lang="en-US"/>
          </a:p>
        </p:txBody>
      </p:sp>
    </p:spTree>
    <p:extLst>
      <p:ext uri="{BB962C8B-B14F-4D97-AF65-F5344CB8AC3E}">
        <p14:creationId xmlns:p14="http://schemas.microsoft.com/office/powerpoint/2010/main" val="285222163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05B84D00-C918-794A-A47E-2B04E2E7357D}" type="slidenum">
              <a:rPr lang="en-US" smtClean="0"/>
              <a:t>19</a:t>
            </a:fld>
            <a:endParaRPr lang="en-US"/>
          </a:p>
        </p:txBody>
      </p:sp>
    </p:spTree>
    <p:extLst>
      <p:ext uri="{BB962C8B-B14F-4D97-AF65-F5344CB8AC3E}">
        <p14:creationId xmlns:p14="http://schemas.microsoft.com/office/powerpoint/2010/main" val="5392936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1A4622-22F3-C920-EE2E-1463A6D6059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046BDD1-DFFF-8B59-6625-86917A2EF4E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4B42638-5ADC-19F3-1CFB-73BE8F046092}"/>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0FE70BBB-2CE0-D149-AAE7-F53FBACDBED0}"/>
              </a:ext>
            </a:extLst>
          </p:cNvPr>
          <p:cNvSpPr>
            <a:spLocks noGrp="1"/>
          </p:cNvSpPr>
          <p:nvPr>
            <p:ph type="sldNum" sz="quarter" idx="5"/>
          </p:nvPr>
        </p:nvSpPr>
        <p:spPr/>
        <p:txBody>
          <a:bodyPr/>
          <a:lstStyle/>
          <a:p>
            <a:fld id="{05B84D00-C918-794A-A47E-2B04E2E7357D}" type="slidenum">
              <a:rPr lang="en-US" smtClean="0"/>
              <a:t>20</a:t>
            </a:fld>
            <a:endParaRPr lang="en-US"/>
          </a:p>
        </p:txBody>
      </p:sp>
    </p:spTree>
    <p:extLst>
      <p:ext uri="{BB962C8B-B14F-4D97-AF65-F5344CB8AC3E}">
        <p14:creationId xmlns:p14="http://schemas.microsoft.com/office/powerpoint/2010/main" val="40845809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8835C2-5A7B-CFFF-749C-5A2FD16CFAD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979A66F-C8FF-44F7-F1D9-9B5ABEEA49A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DFD707F-C06E-CA23-58C3-085D2FFF5719}"/>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D6DA8D6C-7BC7-DDB0-F100-FE8C6BBA93D3}"/>
              </a:ext>
            </a:extLst>
          </p:cNvPr>
          <p:cNvSpPr>
            <a:spLocks noGrp="1"/>
          </p:cNvSpPr>
          <p:nvPr>
            <p:ph type="sldNum" sz="quarter" idx="5"/>
          </p:nvPr>
        </p:nvSpPr>
        <p:spPr/>
        <p:txBody>
          <a:bodyPr/>
          <a:lstStyle/>
          <a:p>
            <a:fld id="{3A26C778-1A02-2B48-9AFB-DCCD27BDE728}" type="slidenum">
              <a:rPr lang="en-US" smtClean="0"/>
              <a:t>3</a:t>
            </a:fld>
            <a:endParaRPr lang="en-US"/>
          </a:p>
        </p:txBody>
      </p:sp>
    </p:spTree>
    <p:extLst>
      <p:ext uri="{BB962C8B-B14F-4D97-AF65-F5344CB8AC3E}">
        <p14:creationId xmlns:p14="http://schemas.microsoft.com/office/powerpoint/2010/main" val="57028621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503D42-A604-83C8-8F92-851F2BBF255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C76DB1E-F447-EB4A-9993-597A3066B56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4DF6A6B-B44B-3945-485D-CD5DFFDDDABD}"/>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98AF52DA-3C10-F790-A373-0C88ECA18447}"/>
              </a:ext>
            </a:extLst>
          </p:cNvPr>
          <p:cNvSpPr>
            <a:spLocks noGrp="1"/>
          </p:cNvSpPr>
          <p:nvPr>
            <p:ph type="sldNum" sz="quarter" idx="5"/>
          </p:nvPr>
        </p:nvSpPr>
        <p:spPr/>
        <p:txBody>
          <a:bodyPr/>
          <a:lstStyle/>
          <a:p>
            <a:fld id="{05B84D00-C918-794A-A47E-2B04E2E7357D}" type="slidenum">
              <a:rPr lang="en-US" smtClean="0"/>
              <a:t>21</a:t>
            </a:fld>
            <a:endParaRPr lang="en-US"/>
          </a:p>
        </p:txBody>
      </p:sp>
    </p:spTree>
    <p:extLst>
      <p:ext uri="{BB962C8B-B14F-4D97-AF65-F5344CB8AC3E}">
        <p14:creationId xmlns:p14="http://schemas.microsoft.com/office/powerpoint/2010/main" val="278050704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E15D4C-01F3-F81D-CBE4-D7CC625CB15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BCBCBF7-D3C2-8C61-121D-1C05E3A903B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62C4A26-0E80-34A0-A28F-4B5EE17250FE}"/>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5F174346-5B6F-4F7D-63D1-F2AAD1273BEC}"/>
              </a:ext>
            </a:extLst>
          </p:cNvPr>
          <p:cNvSpPr>
            <a:spLocks noGrp="1"/>
          </p:cNvSpPr>
          <p:nvPr>
            <p:ph type="sldNum" sz="quarter" idx="5"/>
          </p:nvPr>
        </p:nvSpPr>
        <p:spPr/>
        <p:txBody>
          <a:bodyPr/>
          <a:lstStyle/>
          <a:p>
            <a:fld id="{05B84D00-C918-794A-A47E-2B04E2E7357D}" type="slidenum">
              <a:rPr lang="en-US" smtClean="0"/>
              <a:t>22</a:t>
            </a:fld>
            <a:endParaRPr lang="en-US"/>
          </a:p>
        </p:txBody>
      </p:sp>
    </p:spTree>
    <p:extLst>
      <p:ext uri="{BB962C8B-B14F-4D97-AF65-F5344CB8AC3E}">
        <p14:creationId xmlns:p14="http://schemas.microsoft.com/office/powerpoint/2010/main" val="218868281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CD6B19-AFAD-1DFC-5B9F-58E97088A32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4DF5E4A-FA69-B4CD-9990-28E06B34035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38215DB-CED8-7729-9F24-9E01D478244B}"/>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E7F65762-EA1A-9109-F927-246342D2FC2C}"/>
              </a:ext>
            </a:extLst>
          </p:cNvPr>
          <p:cNvSpPr>
            <a:spLocks noGrp="1"/>
          </p:cNvSpPr>
          <p:nvPr>
            <p:ph type="sldNum" sz="quarter" idx="5"/>
          </p:nvPr>
        </p:nvSpPr>
        <p:spPr/>
        <p:txBody>
          <a:bodyPr/>
          <a:lstStyle/>
          <a:p>
            <a:fld id="{05B84D00-C918-794A-A47E-2B04E2E7357D}" type="slidenum">
              <a:rPr lang="en-US" smtClean="0"/>
              <a:t>23</a:t>
            </a:fld>
            <a:endParaRPr lang="en-US"/>
          </a:p>
        </p:txBody>
      </p:sp>
    </p:spTree>
    <p:extLst>
      <p:ext uri="{BB962C8B-B14F-4D97-AF65-F5344CB8AC3E}">
        <p14:creationId xmlns:p14="http://schemas.microsoft.com/office/powerpoint/2010/main" val="393027030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0DACDE-5C6D-EF0C-AAAF-5490DD1C753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0CA847F-70D0-4346-260F-7C03E434DCC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EFEAB63-7657-BC7B-8229-F1EA9A1FA1E4}"/>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B8045A9F-A4C1-2190-8B5D-4C98EBFC771A}"/>
              </a:ext>
            </a:extLst>
          </p:cNvPr>
          <p:cNvSpPr>
            <a:spLocks noGrp="1"/>
          </p:cNvSpPr>
          <p:nvPr>
            <p:ph type="sldNum" sz="quarter" idx="5"/>
          </p:nvPr>
        </p:nvSpPr>
        <p:spPr/>
        <p:txBody>
          <a:bodyPr/>
          <a:lstStyle/>
          <a:p>
            <a:fld id="{05B84D00-C918-794A-A47E-2B04E2E7357D}" type="slidenum">
              <a:rPr lang="en-US" smtClean="0"/>
              <a:t>24</a:t>
            </a:fld>
            <a:endParaRPr lang="en-US"/>
          </a:p>
        </p:txBody>
      </p:sp>
    </p:spTree>
    <p:extLst>
      <p:ext uri="{BB962C8B-B14F-4D97-AF65-F5344CB8AC3E}">
        <p14:creationId xmlns:p14="http://schemas.microsoft.com/office/powerpoint/2010/main" val="19232863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D2785A-BA24-13BC-B78C-8AB8E0B98B5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4AB1A17-CBB7-30DE-8F7B-A0A3A8B48AB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479BE7E-08CD-C68A-BAED-300B5CF3F8BE}"/>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solidFill>
              <a:latin typeface="+mj-lt"/>
            </a:endParaRPr>
          </a:p>
        </p:txBody>
      </p:sp>
      <p:sp>
        <p:nvSpPr>
          <p:cNvPr id="4" name="Slide Number Placeholder 3">
            <a:extLst>
              <a:ext uri="{FF2B5EF4-FFF2-40B4-BE49-F238E27FC236}">
                <a16:creationId xmlns:a16="http://schemas.microsoft.com/office/drawing/2014/main" id="{4E878F8C-97B3-AB3F-5543-31E50DE654C6}"/>
              </a:ext>
            </a:extLst>
          </p:cNvPr>
          <p:cNvSpPr>
            <a:spLocks noGrp="1"/>
          </p:cNvSpPr>
          <p:nvPr>
            <p:ph type="sldNum" sz="quarter" idx="5"/>
          </p:nvPr>
        </p:nvSpPr>
        <p:spPr/>
        <p:txBody>
          <a:bodyPr/>
          <a:lstStyle/>
          <a:p>
            <a:fld id="{05B84D00-C918-794A-A47E-2B04E2E7357D}" type="slidenum">
              <a:rPr lang="en-US" smtClean="0"/>
              <a:t>25</a:t>
            </a:fld>
            <a:endParaRPr lang="en-US"/>
          </a:p>
        </p:txBody>
      </p:sp>
    </p:spTree>
    <p:extLst>
      <p:ext uri="{BB962C8B-B14F-4D97-AF65-F5344CB8AC3E}">
        <p14:creationId xmlns:p14="http://schemas.microsoft.com/office/powerpoint/2010/main" val="148411638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A66A35-8DF3-6246-9992-7C6F55A0322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A1A1158-7613-7983-4AB9-D14B97FEBCC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54F5503-055A-C9EC-E194-4A30AB665489}"/>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solidFill>
              <a:latin typeface="+mj-lt"/>
            </a:endParaRPr>
          </a:p>
        </p:txBody>
      </p:sp>
      <p:sp>
        <p:nvSpPr>
          <p:cNvPr id="4" name="Slide Number Placeholder 3">
            <a:extLst>
              <a:ext uri="{FF2B5EF4-FFF2-40B4-BE49-F238E27FC236}">
                <a16:creationId xmlns:a16="http://schemas.microsoft.com/office/drawing/2014/main" id="{39C7DEE1-5467-A741-EDE9-4E30F47732E2}"/>
              </a:ext>
            </a:extLst>
          </p:cNvPr>
          <p:cNvSpPr>
            <a:spLocks noGrp="1"/>
          </p:cNvSpPr>
          <p:nvPr>
            <p:ph type="sldNum" sz="quarter" idx="5"/>
          </p:nvPr>
        </p:nvSpPr>
        <p:spPr/>
        <p:txBody>
          <a:bodyPr/>
          <a:lstStyle/>
          <a:p>
            <a:fld id="{05B84D00-C918-794A-A47E-2B04E2E7357D}" type="slidenum">
              <a:rPr lang="en-US" smtClean="0"/>
              <a:t>26</a:t>
            </a:fld>
            <a:endParaRPr lang="en-US"/>
          </a:p>
        </p:txBody>
      </p:sp>
    </p:spTree>
    <p:extLst>
      <p:ext uri="{BB962C8B-B14F-4D97-AF65-F5344CB8AC3E}">
        <p14:creationId xmlns:p14="http://schemas.microsoft.com/office/powerpoint/2010/main" val="285985700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EF3B12-1FC4-36A6-7E15-DF8E0092F8C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B35FAC5-AD69-5354-495B-CFD700BCC38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D250B0F-2C38-33B2-DD68-F1ECD5FBFCF4}"/>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solidFill>
              <a:latin typeface="+mj-lt"/>
            </a:endParaRPr>
          </a:p>
        </p:txBody>
      </p:sp>
      <p:sp>
        <p:nvSpPr>
          <p:cNvPr id="4" name="Slide Number Placeholder 3">
            <a:extLst>
              <a:ext uri="{FF2B5EF4-FFF2-40B4-BE49-F238E27FC236}">
                <a16:creationId xmlns:a16="http://schemas.microsoft.com/office/drawing/2014/main" id="{B1568951-2A2F-1DF2-084A-AA2D8BB1BDE1}"/>
              </a:ext>
            </a:extLst>
          </p:cNvPr>
          <p:cNvSpPr>
            <a:spLocks noGrp="1"/>
          </p:cNvSpPr>
          <p:nvPr>
            <p:ph type="sldNum" sz="quarter" idx="5"/>
          </p:nvPr>
        </p:nvSpPr>
        <p:spPr/>
        <p:txBody>
          <a:bodyPr/>
          <a:lstStyle/>
          <a:p>
            <a:fld id="{05B84D00-C918-794A-A47E-2B04E2E7357D}" type="slidenum">
              <a:rPr lang="en-US" smtClean="0"/>
              <a:t>27</a:t>
            </a:fld>
            <a:endParaRPr lang="en-US"/>
          </a:p>
        </p:txBody>
      </p:sp>
    </p:spTree>
    <p:extLst>
      <p:ext uri="{BB962C8B-B14F-4D97-AF65-F5344CB8AC3E}">
        <p14:creationId xmlns:p14="http://schemas.microsoft.com/office/powerpoint/2010/main" val="63474319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B8AA14-9B40-EBCA-0FAC-03CEBC63888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D3E9ACA-6A1F-CBA3-0590-A72B0E3816D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4AAA419-D4C4-F03A-E70A-1C935C16E9D6}"/>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solidFill>
              <a:latin typeface="+mj-lt"/>
            </a:endParaRPr>
          </a:p>
        </p:txBody>
      </p:sp>
      <p:sp>
        <p:nvSpPr>
          <p:cNvPr id="4" name="Slide Number Placeholder 3">
            <a:extLst>
              <a:ext uri="{FF2B5EF4-FFF2-40B4-BE49-F238E27FC236}">
                <a16:creationId xmlns:a16="http://schemas.microsoft.com/office/drawing/2014/main" id="{DFA2AED3-45C4-CF33-3964-6B046AC2E325}"/>
              </a:ext>
            </a:extLst>
          </p:cNvPr>
          <p:cNvSpPr>
            <a:spLocks noGrp="1"/>
          </p:cNvSpPr>
          <p:nvPr>
            <p:ph type="sldNum" sz="quarter" idx="5"/>
          </p:nvPr>
        </p:nvSpPr>
        <p:spPr/>
        <p:txBody>
          <a:bodyPr/>
          <a:lstStyle/>
          <a:p>
            <a:fld id="{05B84D00-C918-794A-A47E-2B04E2E7357D}" type="slidenum">
              <a:rPr lang="en-US" smtClean="0"/>
              <a:t>28</a:t>
            </a:fld>
            <a:endParaRPr lang="en-US"/>
          </a:p>
        </p:txBody>
      </p:sp>
    </p:spTree>
    <p:extLst>
      <p:ext uri="{BB962C8B-B14F-4D97-AF65-F5344CB8AC3E}">
        <p14:creationId xmlns:p14="http://schemas.microsoft.com/office/powerpoint/2010/main" val="34977834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4A71D1-5B29-6AA1-8AEA-C290A67042A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CA0F638-0DF9-CDA7-24D4-50CFB8DDFCB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7BABE52-B376-6471-6E4E-A6D9059F573D}"/>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solidFill>
              <a:latin typeface="+mj-lt"/>
            </a:endParaRPr>
          </a:p>
        </p:txBody>
      </p:sp>
      <p:sp>
        <p:nvSpPr>
          <p:cNvPr id="4" name="Slide Number Placeholder 3">
            <a:extLst>
              <a:ext uri="{FF2B5EF4-FFF2-40B4-BE49-F238E27FC236}">
                <a16:creationId xmlns:a16="http://schemas.microsoft.com/office/drawing/2014/main" id="{20CAFD75-60DF-9EF2-0E8B-D90CF0248C2B}"/>
              </a:ext>
            </a:extLst>
          </p:cNvPr>
          <p:cNvSpPr>
            <a:spLocks noGrp="1"/>
          </p:cNvSpPr>
          <p:nvPr>
            <p:ph type="sldNum" sz="quarter" idx="5"/>
          </p:nvPr>
        </p:nvSpPr>
        <p:spPr/>
        <p:txBody>
          <a:bodyPr/>
          <a:lstStyle/>
          <a:p>
            <a:fld id="{05B84D00-C918-794A-A47E-2B04E2E7357D}" type="slidenum">
              <a:rPr lang="en-US" smtClean="0"/>
              <a:t>29</a:t>
            </a:fld>
            <a:endParaRPr lang="en-US"/>
          </a:p>
        </p:txBody>
      </p:sp>
    </p:spTree>
    <p:extLst>
      <p:ext uri="{BB962C8B-B14F-4D97-AF65-F5344CB8AC3E}">
        <p14:creationId xmlns:p14="http://schemas.microsoft.com/office/powerpoint/2010/main" val="55746976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3615A3-F16D-9441-E548-DFDF37D98E0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DCFA5E4-BA62-9227-041B-1CE8F84FFEB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037D12B-3D6C-911F-5E84-10CD8DD4C18C}"/>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solidFill>
              <a:latin typeface="+mj-lt"/>
            </a:endParaRPr>
          </a:p>
        </p:txBody>
      </p:sp>
      <p:sp>
        <p:nvSpPr>
          <p:cNvPr id="4" name="Slide Number Placeholder 3">
            <a:extLst>
              <a:ext uri="{FF2B5EF4-FFF2-40B4-BE49-F238E27FC236}">
                <a16:creationId xmlns:a16="http://schemas.microsoft.com/office/drawing/2014/main" id="{DEC7B95F-D48C-A6C4-F814-5DC0F6FA8A1F}"/>
              </a:ext>
            </a:extLst>
          </p:cNvPr>
          <p:cNvSpPr>
            <a:spLocks noGrp="1"/>
          </p:cNvSpPr>
          <p:nvPr>
            <p:ph type="sldNum" sz="quarter" idx="5"/>
          </p:nvPr>
        </p:nvSpPr>
        <p:spPr/>
        <p:txBody>
          <a:bodyPr/>
          <a:lstStyle/>
          <a:p>
            <a:fld id="{05B84D00-C918-794A-A47E-2B04E2E7357D}" type="slidenum">
              <a:rPr lang="en-US" smtClean="0"/>
              <a:t>30</a:t>
            </a:fld>
            <a:endParaRPr lang="en-US"/>
          </a:p>
        </p:txBody>
      </p:sp>
    </p:spTree>
    <p:extLst>
      <p:ext uri="{BB962C8B-B14F-4D97-AF65-F5344CB8AC3E}">
        <p14:creationId xmlns:p14="http://schemas.microsoft.com/office/powerpoint/2010/main" val="26132590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A26C778-1A02-2B48-9AFB-DCCD27BDE728}" type="slidenum">
              <a:rPr lang="en-US" smtClean="0"/>
              <a:t>4</a:t>
            </a:fld>
            <a:endParaRPr lang="en-US"/>
          </a:p>
        </p:txBody>
      </p:sp>
    </p:spTree>
    <p:extLst>
      <p:ext uri="{BB962C8B-B14F-4D97-AF65-F5344CB8AC3E}">
        <p14:creationId xmlns:p14="http://schemas.microsoft.com/office/powerpoint/2010/main" val="19723859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BDF1FC-9466-E319-8CE8-2185EE928F0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F49A580-E98B-87A6-6A6E-62B4BAF3869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2596066-DAA2-1616-B8D4-90779C0ED772}"/>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7F2A7C9D-C54A-0B92-39E5-4FA35F050420}"/>
              </a:ext>
            </a:extLst>
          </p:cNvPr>
          <p:cNvSpPr>
            <a:spLocks noGrp="1"/>
          </p:cNvSpPr>
          <p:nvPr>
            <p:ph type="sldNum" sz="quarter" idx="5"/>
          </p:nvPr>
        </p:nvSpPr>
        <p:spPr/>
        <p:txBody>
          <a:bodyPr/>
          <a:lstStyle/>
          <a:p>
            <a:fld id="{2B964E21-C4B7-7841-A9D0-6F672270CBF5}" type="slidenum">
              <a:rPr lang="en-US" smtClean="0"/>
              <a:t>5</a:t>
            </a:fld>
            <a:endParaRPr lang="en-US"/>
          </a:p>
        </p:txBody>
      </p:sp>
    </p:spTree>
    <p:extLst>
      <p:ext uri="{BB962C8B-B14F-4D97-AF65-F5344CB8AC3E}">
        <p14:creationId xmlns:p14="http://schemas.microsoft.com/office/powerpoint/2010/main" val="5300803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5B84D00-C918-794A-A47E-2B04E2E7357D}" type="slidenum">
              <a:rPr lang="en-US" smtClean="0"/>
              <a:t>6</a:t>
            </a:fld>
            <a:endParaRPr lang="en-US"/>
          </a:p>
        </p:txBody>
      </p:sp>
    </p:spTree>
    <p:extLst>
      <p:ext uri="{BB962C8B-B14F-4D97-AF65-F5344CB8AC3E}">
        <p14:creationId xmlns:p14="http://schemas.microsoft.com/office/powerpoint/2010/main" val="37578057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0" dirty="0"/>
          </a:p>
        </p:txBody>
      </p:sp>
      <p:sp>
        <p:nvSpPr>
          <p:cNvPr id="4" name="Slide Number Placeholder 3"/>
          <p:cNvSpPr>
            <a:spLocks noGrp="1"/>
          </p:cNvSpPr>
          <p:nvPr>
            <p:ph type="sldNum" sz="quarter" idx="5"/>
          </p:nvPr>
        </p:nvSpPr>
        <p:spPr/>
        <p:txBody>
          <a:bodyPr/>
          <a:lstStyle/>
          <a:p>
            <a:fld id="{05B84D00-C918-794A-A47E-2B04E2E7357D}" type="slidenum">
              <a:rPr lang="en-US" smtClean="0"/>
              <a:t>7</a:t>
            </a:fld>
            <a:endParaRPr lang="en-US"/>
          </a:p>
        </p:txBody>
      </p:sp>
    </p:spTree>
    <p:extLst>
      <p:ext uri="{BB962C8B-B14F-4D97-AF65-F5344CB8AC3E}">
        <p14:creationId xmlns:p14="http://schemas.microsoft.com/office/powerpoint/2010/main" val="4535608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0" dirty="0"/>
          </a:p>
        </p:txBody>
      </p:sp>
      <p:sp>
        <p:nvSpPr>
          <p:cNvPr id="4" name="Slide Number Placeholder 3"/>
          <p:cNvSpPr>
            <a:spLocks noGrp="1"/>
          </p:cNvSpPr>
          <p:nvPr>
            <p:ph type="sldNum" sz="quarter" idx="5"/>
          </p:nvPr>
        </p:nvSpPr>
        <p:spPr/>
        <p:txBody>
          <a:bodyPr/>
          <a:lstStyle/>
          <a:p>
            <a:fld id="{05B84D00-C918-794A-A47E-2B04E2E7357D}" type="slidenum">
              <a:rPr lang="en-US" smtClean="0"/>
              <a:t>8</a:t>
            </a:fld>
            <a:endParaRPr lang="en-US"/>
          </a:p>
        </p:txBody>
      </p:sp>
    </p:spTree>
    <p:extLst>
      <p:ext uri="{BB962C8B-B14F-4D97-AF65-F5344CB8AC3E}">
        <p14:creationId xmlns:p14="http://schemas.microsoft.com/office/powerpoint/2010/main" val="3701464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C91759-2C6D-FC06-B48C-24596BFED65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9E24D4B-3488-BC45-74A7-286B74AA0F7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76D7B5F-F8C3-D734-C85F-749353EAE6D4}"/>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7CCD1963-59F4-6439-94B3-3E067B9EFB86}"/>
              </a:ext>
            </a:extLst>
          </p:cNvPr>
          <p:cNvSpPr>
            <a:spLocks noGrp="1"/>
          </p:cNvSpPr>
          <p:nvPr>
            <p:ph type="sldNum" sz="quarter" idx="5"/>
          </p:nvPr>
        </p:nvSpPr>
        <p:spPr/>
        <p:txBody>
          <a:bodyPr/>
          <a:lstStyle/>
          <a:p>
            <a:fld id="{3A26C778-1A02-2B48-9AFB-DCCD27BDE728}" type="slidenum">
              <a:rPr lang="en-US" smtClean="0"/>
              <a:t>9</a:t>
            </a:fld>
            <a:endParaRPr lang="en-US"/>
          </a:p>
        </p:txBody>
      </p:sp>
    </p:spTree>
    <p:extLst>
      <p:ext uri="{BB962C8B-B14F-4D97-AF65-F5344CB8AC3E}">
        <p14:creationId xmlns:p14="http://schemas.microsoft.com/office/powerpoint/2010/main" val="6837073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05B84D00-C918-794A-A47E-2B04E2E7357D}" type="slidenum">
              <a:rPr lang="en-US" smtClean="0"/>
              <a:t>10</a:t>
            </a:fld>
            <a:endParaRPr lang="en-US"/>
          </a:p>
        </p:txBody>
      </p:sp>
    </p:spTree>
    <p:extLst>
      <p:ext uri="{BB962C8B-B14F-4D97-AF65-F5344CB8AC3E}">
        <p14:creationId xmlns:p14="http://schemas.microsoft.com/office/powerpoint/2010/main" val="35339212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9DC53C-F2F0-8D4D-2F9D-4B8DB098A988}"/>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04033715-4BB7-F428-25E6-79BDE2410BA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FC27D083-9851-D084-5C16-F4A4D2178075}"/>
              </a:ext>
            </a:extLst>
          </p:cNvPr>
          <p:cNvSpPr>
            <a:spLocks noGrp="1"/>
          </p:cNvSpPr>
          <p:nvPr>
            <p:ph type="dt" sz="half" idx="10"/>
          </p:nvPr>
        </p:nvSpPr>
        <p:spPr/>
        <p:txBody>
          <a:bodyPr/>
          <a:lstStyle/>
          <a:p>
            <a:fld id="{90A9C37D-6441-6140-85F7-2D652504C669}" type="datetimeFigureOut">
              <a:rPr lang="en-US" smtClean="0"/>
              <a:t>1/27/25</a:t>
            </a:fld>
            <a:endParaRPr lang="en-US"/>
          </a:p>
        </p:txBody>
      </p:sp>
      <p:sp>
        <p:nvSpPr>
          <p:cNvPr id="5" name="Footer Placeholder 4">
            <a:extLst>
              <a:ext uri="{FF2B5EF4-FFF2-40B4-BE49-F238E27FC236}">
                <a16:creationId xmlns:a16="http://schemas.microsoft.com/office/drawing/2014/main" id="{554F6089-01DD-A1B3-77FA-4918CFEAA06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2232045-5200-A1D7-F725-A606F9D997E6}"/>
              </a:ext>
            </a:extLst>
          </p:cNvPr>
          <p:cNvSpPr>
            <a:spLocks noGrp="1"/>
          </p:cNvSpPr>
          <p:nvPr>
            <p:ph type="sldNum" sz="quarter" idx="12"/>
          </p:nvPr>
        </p:nvSpPr>
        <p:spPr/>
        <p:txBody>
          <a:bodyPr/>
          <a:lstStyle/>
          <a:p>
            <a:fld id="{BA83C222-8425-C040-A063-9162EFEFE35D}" type="slidenum">
              <a:rPr lang="en-US" smtClean="0"/>
              <a:t>‹#›</a:t>
            </a:fld>
            <a:endParaRPr lang="en-US"/>
          </a:p>
        </p:txBody>
      </p:sp>
    </p:spTree>
    <p:extLst>
      <p:ext uri="{BB962C8B-B14F-4D97-AF65-F5344CB8AC3E}">
        <p14:creationId xmlns:p14="http://schemas.microsoft.com/office/powerpoint/2010/main" val="6042019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CC452E-3C62-9512-84F0-F29CF0C0839F}"/>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17024F52-228A-949A-D8BC-B38DA8D5A2D9}"/>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7B9DC12E-2855-7DD0-CBF1-829A3C165EF9}"/>
              </a:ext>
            </a:extLst>
          </p:cNvPr>
          <p:cNvSpPr>
            <a:spLocks noGrp="1"/>
          </p:cNvSpPr>
          <p:nvPr>
            <p:ph type="dt" sz="half" idx="10"/>
          </p:nvPr>
        </p:nvSpPr>
        <p:spPr/>
        <p:txBody>
          <a:bodyPr/>
          <a:lstStyle/>
          <a:p>
            <a:fld id="{90A9C37D-6441-6140-85F7-2D652504C669}" type="datetimeFigureOut">
              <a:rPr lang="en-US" smtClean="0"/>
              <a:t>1/27/25</a:t>
            </a:fld>
            <a:endParaRPr lang="en-US"/>
          </a:p>
        </p:txBody>
      </p:sp>
      <p:sp>
        <p:nvSpPr>
          <p:cNvPr id="5" name="Footer Placeholder 4">
            <a:extLst>
              <a:ext uri="{FF2B5EF4-FFF2-40B4-BE49-F238E27FC236}">
                <a16:creationId xmlns:a16="http://schemas.microsoft.com/office/drawing/2014/main" id="{8456BE7D-A081-34DB-8D04-D09C880DB82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D1804BE-5E89-CA37-0BDA-9673E6A2D36F}"/>
              </a:ext>
            </a:extLst>
          </p:cNvPr>
          <p:cNvSpPr>
            <a:spLocks noGrp="1"/>
          </p:cNvSpPr>
          <p:nvPr>
            <p:ph type="sldNum" sz="quarter" idx="12"/>
          </p:nvPr>
        </p:nvSpPr>
        <p:spPr/>
        <p:txBody>
          <a:bodyPr/>
          <a:lstStyle/>
          <a:p>
            <a:fld id="{BA83C222-8425-C040-A063-9162EFEFE35D}" type="slidenum">
              <a:rPr lang="en-US" smtClean="0"/>
              <a:t>‹#›</a:t>
            </a:fld>
            <a:endParaRPr lang="en-US"/>
          </a:p>
        </p:txBody>
      </p:sp>
    </p:spTree>
    <p:extLst>
      <p:ext uri="{BB962C8B-B14F-4D97-AF65-F5344CB8AC3E}">
        <p14:creationId xmlns:p14="http://schemas.microsoft.com/office/powerpoint/2010/main" val="39342269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F463A77-8A50-A312-669A-DA5CA895BA96}"/>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28D96A1E-EA81-6CC3-4E0B-8CD573103C69}"/>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2CFA2FAE-202C-B52F-4222-F828C8A320C6}"/>
              </a:ext>
            </a:extLst>
          </p:cNvPr>
          <p:cNvSpPr>
            <a:spLocks noGrp="1"/>
          </p:cNvSpPr>
          <p:nvPr>
            <p:ph type="dt" sz="half" idx="10"/>
          </p:nvPr>
        </p:nvSpPr>
        <p:spPr/>
        <p:txBody>
          <a:bodyPr/>
          <a:lstStyle/>
          <a:p>
            <a:fld id="{90A9C37D-6441-6140-85F7-2D652504C669}" type="datetimeFigureOut">
              <a:rPr lang="en-US" smtClean="0"/>
              <a:t>1/27/25</a:t>
            </a:fld>
            <a:endParaRPr lang="en-US"/>
          </a:p>
        </p:txBody>
      </p:sp>
      <p:sp>
        <p:nvSpPr>
          <p:cNvPr id="5" name="Footer Placeholder 4">
            <a:extLst>
              <a:ext uri="{FF2B5EF4-FFF2-40B4-BE49-F238E27FC236}">
                <a16:creationId xmlns:a16="http://schemas.microsoft.com/office/drawing/2014/main" id="{8DE098BF-F61F-4719-6AC2-018DF868B17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D3B2375-5C06-43A6-0CB9-BDE0FCE10D61}"/>
              </a:ext>
            </a:extLst>
          </p:cNvPr>
          <p:cNvSpPr>
            <a:spLocks noGrp="1"/>
          </p:cNvSpPr>
          <p:nvPr>
            <p:ph type="sldNum" sz="quarter" idx="12"/>
          </p:nvPr>
        </p:nvSpPr>
        <p:spPr/>
        <p:txBody>
          <a:bodyPr/>
          <a:lstStyle/>
          <a:p>
            <a:fld id="{BA83C222-8425-C040-A063-9162EFEFE35D}" type="slidenum">
              <a:rPr lang="en-US" smtClean="0"/>
              <a:t>‹#›</a:t>
            </a:fld>
            <a:endParaRPr lang="en-US"/>
          </a:p>
        </p:txBody>
      </p:sp>
    </p:spTree>
    <p:extLst>
      <p:ext uri="{BB962C8B-B14F-4D97-AF65-F5344CB8AC3E}">
        <p14:creationId xmlns:p14="http://schemas.microsoft.com/office/powerpoint/2010/main" val="10801437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64042F-9E38-A8A9-A8B0-D0061E81A32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4A0DB9A-600A-5D4B-5217-E5A7462A22F2}"/>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DC49DB5D-1915-F733-5DA3-E49494CE341A}"/>
              </a:ext>
            </a:extLst>
          </p:cNvPr>
          <p:cNvSpPr>
            <a:spLocks noGrp="1"/>
          </p:cNvSpPr>
          <p:nvPr>
            <p:ph type="dt" sz="half" idx="10"/>
          </p:nvPr>
        </p:nvSpPr>
        <p:spPr/>
        <p:txBody>
          <a:bodyPr/>
          <a:lstStyle/>
          <a:p>
            <a:fld id="{90A9C37D-6441-6140-85F7-2D652504C669}" type="datetimeFigureOut">
              <a:rPr lang="en-US" smtClean="0"/>
              <a:t>1/27/25</a:t>
            </a:fld>
            <a:endParaRPr lang="en-US"/>
          </a:p>
        </p:txBody>
      </p:sp>
      <p:sp>
        <p:nvSpPr>
          <p:cNvPr id="5" name="Footer Placeholder 4">
            <a:extLst>
              <a:ext uri="{FF2B5EF4-FFF2-40B4-BE49-F238E27FC236}">
                <a16:creationId xmlns:a16="http://schemas.microsoft.com/office/drawing/2014/main" id="{2C02D83F-DDF2-C5CF-845A-03A47BA5C3F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3EFB151-B91C-5478-25E4-C070AF971CFE}"/>
              </a:ext>
            </a:extLst>
          </p:cNvPr>
          <p:cNvSpPr>
            <a:spLocks noGrp="1"/>
          </p:cNvSpPr>
          <p:nvPr>
            <p:ph type="sldNum" sz="quarter" idx="12"/>
          </p:nvPr>
        </p:nvSpPr>
        <p:spPr/>
        <p:txBody>
          <a:bodyPr/>
          <a:lstStyle/>
          <a:p>
            <a:fld id="{BA83C222-8425-C040-A063-9162EFEFE35D}" type="slidenum">
              <a:rPr lang="en-US" smtClean="0"/>
              <a:t>‹#›</a:t>
            </a:fld>
            <a:endParaRPr lang="en-US"/>
          </a:p>
        </p:txBody>
      </p:sp>
    </p:spTree>
    <p:extLst>
      <p:ext uri="{BB962C8B-B14F-4D97-AF65-F5344CB8AC3E}">
        <p14:creationId xmlns:p14="http://schemas.microsoft.com/office/powerpoint/2010/main" val="39394529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7980C7-0A6B-FFA2-09A9-5215FF9C71F8}"/>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25DEEFCE-1A39-F6A5-EC33-37918E58F697}"/>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0E884036-3A7F-48F7-6A20-FA355115101F}"/>
              </a:ext>
            </a:extLst>
          </p:cNvPr>
          <p:cNvSpPr>
            <a:spLocks noGrp="1"/>
          </p:cNvSpPr>
          <p:nvPr>
            <p:ph type="dt" sz="half" idx="10"/>
          </p:nvPr>
        </p:nvSpPr>
        <p:spPr/>
        <p:txBody>
          <a:bodyPr/>
          <a:lstStyle/>
          <a:p>
            <a:fld id="{90A9C37D-6441-6140-85F7-2D652504C669}" type="datetimeFigureOut">
              <a:rPr lang="en-US" smtClean="0"/>
              <a:t>1/27/25</a:t>
            </a:fld>
            <a:endParaRPr lang="en-US"/>
          </a:p>
        </p:txBody>
      </p:sp>
      <p:sp>
        <p:nvSpPr>
          <p:cNvPr id="5" name="Footer Placeholder 4">
            <a:extLst>
              <a:ext uri="{FF2B5EF4-FFF2-40B4-BE49-F238E27FC236}">
                <a16:creationId xmlns:a16="http://schemas.microsoft.com/office/drawing/2014/main" id="{D4974F51-996B-F325-463E-4F18D079CAA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32EC183-CBEE-975F-15A9-A10F63D6C89C}"/>
              </a:ext>
            </a:extLst>
          </p:cNvPr>
          <p:cNvSpPr>
            <a:spLocks noGrp="1"/>
          </p:cNvSpPr>
          <p:nvPr>
            <p:ph type="sldNum" sz="quarter" idx="12"/>
          </p:nvPr>
        </p:nvSpPr>
        <p:spPr/>
        <p:txBody>
          <a:bodyPr/>
          <a:lstStyle/>
          <a:p>
            <a:fld id="{BA83C222-8425-C040-A063-9162EFEFE35D}" type="slidenum">
              <a:rPr lang="en-US" smtClean="0"/>
              <a:t>‹#›</a:t>
            </a:fld>
            <a:endParaRPr lang="en-US"/>
          </a:p>
        </p:txBody>
      </p:sp>
    </p:spTree>
    <p:extLst>
      <p:ext uri="{BB962C8B-B14F-4D97-AF65-F5344CB8AC3E}">
        <p14:creationId xmlns:p14="http://schemas.microsoft.com/office/powerpoint/2010/main" val="27511709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0672EC-A38D-E642-1AC9-620445ED1848}"/>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5CCA5F7C-8F98-59E9-D065-7855A0E45B53}"/>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80B316CB-A6E4-D6D9-7339-457E8E455AD4}"/>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0A2AF511-AC76-59BC-B3D0-D341788F29BB}"/>
              </a:ext>
            </a:extLst>
          </p:cNvPr>
          <p:cNvSpPr>
            <a:spLocks noGrp="1"/>
          </p:cNvSpPr>
          <p:nvPr>
            <p:ph type="dt" sz="half" idx="10"/>
          </p:nvPr>
        </p:nvSpPr>
        <p:spPr/>
        <p:txBody>
          <a:bodyPr/>
          <a:lstStyle/>
          <a:p>
            <a:fld id="{90A9C37D-6441-6140-85F7-2D652504C669}" type="datetimeFigureOut">
              <a:rPr lang="en-US" smtClean="0"/>
              <a:t>1/27/25</a:t>
            </a:fld>
            <a:endParaRPr lang="en-US"/>
          </a:p>
        </p:txBody>
      </p:sp>
      <p:sp>
        <p:nvSpPr>
          <p:cNvPr id="6" name="Footer Placeholder 5">
            <a:extLst>
              <a:ext uri="{FF2B5EF4-FFF2-40B4-BE49-F238E27FC236}">
                <a16:creationId xmlns:a16="http://schemas.microsoft.com/office/drawing/2014/main" id="{D1349E30-4486-219E-C90F-1B58398C5EA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DAA3446-371D-377A-5BAE-FF250FC0578D}"/>
              </a:ext>
            </a:extLst>
          </p:cNvPr>
          <p:cNvSpPr>
            <a:spLocks noGrp="1"/>
          </p:cNvSpPr>
          <p:nvPr>
            <p:ph type="sldNum" sz="quarter" idx="12"/>
          </p:nvPr>
        </p:nvSpPr>
        <p:spPr/>
        <p:txBody>
          <a:bodyPr/>
          <a:lstStyle/>
          <a:p>
            <a:fld id="{BA83C222-8425-C040-A063-9162EFEFE35D}" type="slidenum">
              <a:rPr lang="en-US" smtClean="0"/>
              <a:t>‹#›</a:t>
            </a:fld>
            <a:endParaRPr lang="en-US"/>
          </a:p>
        </p:txBody>
      </p:sp>
    </p:spTree>
    <p:extLst>
      <p:ext uri="{BB962C8B-B14F-4D97-AF65-F5344CB8AC3E}">
        <p14:creationId xmlns:p14="http://schemas.microsoft.com/office/powerpoint/2010/main" val="3668004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6CD4C8-FE7F-64BE-0516-6DF392E9E1F5}"/>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ED70D68D-F38F-BFB9-5510-8C634B60005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68D42B26-8A4E-BC8E-24D0-8B2F38FA9A46}"/>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2C4D0951-1B77-7479-6938-980CB26A0B5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CC58D910-D83B-2AF5-2568-F12297F5D8C3}"/>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0CBD3CFF-3BB0-D02D-634D-84DADD41BC1C}"/>
              </a:ext>
            </a:extLst>
          </p:cNvPr>
          <p:cNvSpPr>
            <a:spLocks noGrp="1"/>
          </p:cNvSpPr>
          <p:nvPr>
            <p:ph type="dt" sz="half" idx="10"/>
          </p:nvPr>
        </p:nvSpPr>
        <p:spPr/>
        <p:txBody>
          <a:bodyPr/>
          <a:lstStyle/>
          <a:p>
            <a:fld id="{90A9C37D-6441-6140-85F7-2D652504C669}" type="datetimeFigureOut">
              <a:rPr lang="en-US" smtClean="0"/>
              <a:t>1/27/25</a:t>
            </a:fld>
            <a:endParaRPr lang="en-US"/>
          </a:p>
        </p:txBody>
      </p:sp>
      <p:sp>
        <p:nvSpPr>
          <p:cNvPr id="8" name="Footer Placeholder 7">
            <a:extLst>
              <a:ext uri="{FF2B5EF4-FFF2-40B4-BE49-F238E27FC236}">
                <a16:creationId xmlns:a16="http://schemas.microsoft.com/office/drawing/2014/main" id="{76DD0846-A430-CDA7-C49A-0854C97BB44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A775CA5-054D-7885-A64D-ABE3C197F374}"/>
              </a:ext>
            </a:extLst>
          </p:cNvPr>
          <p:cNvSpPr>
            <a:spLocks noGrp="1"/>
          </p:cNvSpPr>
          <p:nvPr>
            <p:ph type="sldNum" sz="quarter" idx="12"/>
          </p:nvPr>
        </p:nvSpPr>
        <p:spPr/>
        <p:txBody>
          <a:bodyPr/>
          <a:lstStyle/>
          <a:p>
            <a:fld id="{BA83C222-8425-C040-A063-9162EFEFE35D}" type="slidenum">
              <a:rPr lang="en-US" smtClean="0"/>
              <a:t>‹#›</a:t>
            </a:fld>
            <a:endParaRPr lang="en-US"/>
          </a:p>
        </p:txBody>
      </p:sp>
    </p:spTree>
    <p:extLst>
      <p:ext uri="{BB962C8B-B14F-4D97-AF65-F5344CB8AC3E}">
        <p14:creationId xmlns:p14="http://schemas.microsoft.com/office/powerpoint/2010/main" val="8404074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F63327-BCCF-D77E-3019-D70BA07C5AB2}"/>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BA93D7E0-3904-64B6-B74B-4F12E91D2045}"/>
              </a:ext>
            </a:extLst>
          </p:cNvPr>
          <p:cNvSpPr>
            <a:spLocks noGrp="1"/>
          </p:cNvSpPr>
          <p:nvPr>
            <p:ph type="dt" sz="half" idx="10"/>
          </p:nvPr>
        </p:nvSpPr>
        <p:spPr/>
        <p:txBody>
          <a:bodyPr/>
          <a:lstStyle/>
          <a:p>
            <a:fld id="{90A9C37D-6441-6140-85F7-2D652504C669}" type="datetimeFigureOut">
              <a:rPr lang="en-US" smtClean="0"/>
              <a:t>1/27/25</a:t>
            </a:fld>
            <a:endParaRPr lang="en-US"/>
          </a:p>
        </p:txBody>
      </p:sp>
      <p:sp>
        <p:nvSpPr>
          <p:cNvPr id="4" name="Footer Placeholder 3">
            <a:extLst>
              <a:ext uri="{FF2B5EF4-FFF2-40B4-BE49-F238E27FC236}">
                <a16:creationId xmlns:a16="http://schemas.microsoft.com/office/drawing/2014/main" id="{4BAEEC1D-7551-DDFC-500A-F03E21260FC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CC0526D-DC5A-32CC-F49F-5D3C1D73D991}"/>
              </a:ext>
            </a:extLst>
          </p:cNvPr>
          <p:cNvSpPr>
            <a:spLocks noGrp="1"/>
          </p:cNvSpPr>
          <p:nvPr>
            <p:ph type="sldNum" sz="quarter" idx="12"/>
          </p:nvPr>
        </p:nvSpPr>
        <p:spPr/>
        <p:txBody>
          <a:bodyPr/>
          <a:lstStyle/>
          <a:p>
            <a:fld id="{BA83C222-8425-C040-A063-9162EFEFE35D}" type="slidenum">
              <a:rPr lang="en-US" smtClean="0"/>
              <a:t>‹#›</a:t>
            </a:fld>
            <a:endParaRPr lang="en-US"/>
          </a:p>
        </p:txBody>
      </p:sp>
    </p:spTree>
    <p:extLst>
      <p:ext uri="{BB962C8B-B14F-4D97-AF65-F5344CB8AC3E}">
        <p14:creationId xmlns:p14="http://schemas.microsoft.com/office/powerpoint/2010/main" val="21612499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7605530-8C19-6150-6650-242C903A88D5}"/>
              </a:ext>
            </a:extLst>
          </p:cNvPr>
          <p:cNvSpPr>
            <a:spLocks noGrp="1"/>
          </p:cNvSpPr>
          <p:nvPr>
            <p:ph type="dt" sz="half" idx="10"/>
          </p:nvPr>
        </p:nvSpPr>
        <p:spPr/>
        <p:txBody>
          <a:bodyPr/>
          <a:lstStyle/>
          <a:p>
            <a:fld id="{90A9C37D-6441-6140-85F7-2D652504C669}" type="datetimeFigureOut">
              <a:rPr lang="en-US" smtClean="0"/>
              <a:t>1/27/25</a:t>
            </a:fld>
            <a:endParaRPr lang="en-US"/>
          </a:p>
        </p:txBody>
      </p:sp>
      <p:sp>
        <p:nvSpPr>
          <p:cNvPr id="3" name="Footer Placeholder 2">
            <a:extLst>
              <a:ext uri="{FF2B5EF4-FFF2-40B4-BE49-F238E27FC236}">
                <a16:creationId xmlns:a16="http://schemas.microsoft.com/office/drawing/2014/main" id="{5EB22F94-F8A3-C1AA-6801-B4910F22275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884ACB2-662A-7944-EB0F-BBE6EFA2EFBA}"/>
              </a:ext>
            </a:extLst>
          </p:cNvPr>
          <p:cNvSpPr>
            <a:spLocks noGrp="1"/>
          </p:cNvSpPr>
          <p:nvPr>
            <p:ph type="sldNum" sz="quarter" idx="12"/>
          </p:nvPr>
        </p:nvSpPr>
        <p:spPr/>
        <p:txBody>
          <a:bodyPr/>
          <a:lstStyle/>
          <a:p>
            <a:fld id="{BA83C222-8425-C040-A063-9162EFEFE35D}" type="slidenum">
              <a:rPr lang="en-US" smtClean="0"/>
              <a:t>‹#›</a:t>
            </a:fld>
            <a:endParaRPr lang="en-US"/>
          </a:p>
        </p:txBody>
      </p:sp>
    </p:spTree>
    <p:extLst>
      <p:ext uri="{BB962C8B-B14F-4D97-AF65-F5344CB8AC3E}">
        <p14:creationId xmlns:p14="http://schemas.microsoft.com/office/powerpoint/2010/main" val="13245138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3F1087-6C7F-6574-3FE2-CCBF6E60B1C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DA523C47-18C8-4B24-541C-409E8F55657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090AEF4-D72F-F88A-2738-1381F55CCCD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FA6EE0B3-2E51-2DCB-56CA-84135B54715A}"/>
              </a:ext>
            </a:extLst>
          </p:cNvPr>
          <p:cNvSpPr>
            <a:spLocks noGrp="1"/>
          </p:cNvSpPr>
          <p:nvPr>
            <p:ph type="dt" sz="half" idx="10"/>
          </p:nvPr>
        </p:nvSpPr>
        <p:spPr/>
        <p:txBody>
          <a:bodyPr/>
          <a:lstStyle/>
          <a:p>
            <a:fld id="{90A9C37D-6441-6140-85F7-2D652504C669}" type="datetimeFigureOut">
              <a:rPr lang="en-US" smtClean="0"/>
              <a:t>1/27/25</a:t>
            </a:fld>
            <a:endParaRPr lang="en-US"/>
          </a:p>
        </p:txBody>
      </p:sp>
      <p:sp>
        <p:nvSpPr>
          <p:cNvPr id="6" name="Footer Placeholder 5">
            <a:extLst>
              <a:ext uri="{FF2B5EF4-FFF2-40B4-BE49-F238E27FC236}">
                <a16:creationId xmlns:a16="http://schemas.microsoft.com/office/drawing/2014/main" id="{7393D567-2503-D0B6-0326-6470D114323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F0CFA9A-BF96-26D6-9774-1CE32F0B2F6F}"/>
              </a:ext>
            </a:extLst>
          </p:cNvPr>
          <p:cNvSpPr>
            <a:spLocks noGrp="1"/>
          </p:cNvSpPr>
          <p:nvPr>
            <p:ph type="sldNum" sz="quarter" idx="12"/>
          </p:nvPr>
        </p:nvSpPr>
        <p:spPr/>
        <p:txBody>
          <a:bodyPr/>
          <a:lstStyle/>
          <a:p>
            <a:fld id="{BA83C222-8425-C040-A063-9162EFEFE35D}" type="slidenum">
              <a:rPr lang="en-US" smtClean="0"/>
              <a:t>‹#›</a:t>
            </a:fld>
            <a:endParaRPr lang="en-US"/>
          </a:p>
        </p:txBody>
      </p:sp>
    </p:spTree>
    <p:extLst>
      <p:ext uri="{BB962C8B-B14F-4D97-AF65-F5344CB8AC3E}">
        <p14:creationId xmlns:p14="http://schemas.microsoft.com/office/powerpoint/2010/main" val="1438349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98811D-2C97-E97C-AF68-083F3BCCD9DF}"/>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9C93AA63-E7E4-54B0-F082-55F46BEC007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5CD041B-2DF0-8A1B-3842-841A4530351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CD9C7A0-C633-0650-D771-4EA3FD0AD781}"/>
              </a:ext>
            </a:extLst>
          </p:cNvPr>
          <p:cNvSpPr>
            <a:spLocks noGrp="1"/>
          </p:cNvSpPr>
          <p:nvPr>
            <p:ph type="dt" sz="half" idx="10"/>
          </p:nvPr>
        </p:nvSpPr>
        <p:spPr/>
        <p:txBody>
          <a:bodyPr/>
          <a:lstStyle/>
          <a:p>
            <a:fld id="{90A9C37D-6441-6140-85F7-2D652504C669}" type="datetimeFigureOut">
              <a:rPr lang="en-US" smtClean="0"/>
              <a:t>1/27/25</a:t>
            </a:fld>
            <a:endParaRPr lang="en-US"/>
          </a:p>
        </p:txBody>
      </p:sp>
      <p:sp>
        <p:nvSpPr>
          <p:cNvPr id="6" name="Footer Placeholder 5">
            <a:extLst>
              <a:ext uri="{FF2B5EF4-FFF2-40B4-BE49-F238E27FC236}">
                <a16:creationId xmlns:a16="http://schemas.microsoft.com/office/drawing/2014/main" id="{1A189D78-689F-DFA3-6A0C-2DE5DD05249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DB917EB-2F37-9C03-ECEB-39347EC4BD23}"/>
              </a:ext>
            </a:extLst>
          </p:cNvPr>
          <p:cNvSpPr>
            <a:spLocks noGrp="1"/>
          </p:cNvSpPr>
          <p:nvPr>
            <p:ph type="sldNum" sz="quarter" idx="12"/>
          </p:nvPr>
        </p:nvSpPr>
        <p:spPr/>
        <p:txBody>
          <a:bodyPr/>
          <a:lstStyle/>
          <a:p>
            <a:fld id="{BA83C222-8425-C040-A063-9162EFEFE35D}" type="slidenum">
              <a:rPr lang="en-US" smtClean="0"/>
              <a:t>‹#›</a:t>
            </a:fld>
            <a:endParaRPr lang="en-US"/>
          </a:p>
        </p:txBody>
      </p:sp>
    </p:spTree>
    <p:extLst>
      <p:ext uri="{BB962C8B-B14F-4D97-AF65-F5344CB8AC3E}">
        <p14:creationId xmlns:p14="http://schemas.microsoft.com/office/powerpoint/2010/main" val="34761304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DA2D246-9C52-7F0C-5D5D-677E0C61A95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BBFA76D1-30CF-795F-D35E-96AFC9D4F45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1504D409-711A-E40F-0672-68390E696FC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90A9C37D-6441-6140-85F7-2D652504C669}" type="datetimeFigureOut">
              <a:rPr lang="en-US" smtClean="0"/>
              <a:t>1/27/25</a:t>
            </a:fld>
            <a:endParaRPr lang="en-US"/>
          </a:p>
        </p:txBody>
      </p:sp>
      <p:sp>
        <p:nvSpPr>
          <p:cNvPr id="5" name="Footer Placeholder 4">
            <a:extLst>
              <a:ext uri="{FF2B5EF4-FFF2-40B4-BE49-F238E27FC236}">
                <a16:creationId xmlns:a16="http://schemas.microsoft.com/office/drawing/2014/main" id="{B359E01A-1104-8CBA-F540-DBD1CBCD7D3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4D0C7FBB-9572-2049-B29D-BD19689E513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BA83C222-8425-C040-A063-9162EFEFE35D}" type="slidenum">
              <a:rPr lang="en-US" smtClean="0"/>
              <a:t>‹#›</a:t>
            </a:fld>
            <a:endParaRPr lang="en-US"/>
          </a:p>
        </p:txBody>
      </p:sp>
    </p:spTree>
    <p:extLst>
      <p:ext uri="{BB962C8B-B14F-4D97-AF65-F5344CB8AC3E}">
        <p14:creationId xmlns:p14="http://schemas.microsoft.com/office/powerpoint/2010/main" val="7329772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21.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24.jpeg"/></Relationships>
</file>

<file path=ppt/slides/_rels/slide24.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The earth from space&#10;&#10;Description automatically generated">
            <a:extLst>
              <a:ext uri="{FF2B5EF4-FFF2-40B4-BE49-F238E27FC236}">
                <a16:creationId xmlns:a16="http://schemas.microsoft.com/office/drawing/2014/main" id="{A61F2BDF-5E9D-AFBC-69F4-4C25274DFEEF}"/>
              </a:ext>
            </a:extLst>
          </p:cNvPr>
          <p:cNvPicPr>
            <a:picLocks noChangeAspect="1"/>
          </p:cNvPicPr>
          <p:nvPr/>
        </p:nvPicPr>
        <p:blipFill>
          <a:blip r:embed="rId2"/>
          <a:srcRect b="43726"/>
          <a:stretch/>
        </p:blipFill>
        <p:spPr>
          <a:xfrm>
            <a:off x="0" y="-2935"/>
            <a:ext cx="12191999" cy="6860935"/>
          </a:xfrm>
          <a:prstGeom prst="rect">
            <a:avLst/>
          </a:prstGeom>
        </p:spPr>
      </p:pic>
      <p:sp>
        <p:nvSpPr>
          <p:cNvPr id="2" name="Title 1">
            <a:extLst>
              <a:ext uri="{FF2B5EF4-FFF2-40B4-BE49-F238E27FC236}">
                <a16:creationId xmlns:a16="http://schemas.microsoft.com/office/drawing/2014/main" id="{A51BE5AB-19F9-C6E8-8450-47352873C202}"/>
              </a:ext>
            </a:extLst>
          </p:cNvPr>
          <p:cNvSpPr>
            <a:spLocks noGrp="1"/>
          </p:cNvSpPr>
          <p:nvPr>
            <p:ph type="ctrTitle"/>
          </p:nvPr>
        </p:nvSpPr>
        <p:spPr>
          <a:xfrm>
            <a:off x="7146757" y="192505"/>
            <a:ext cx="4668253" cy="1882274"/>
          </a:xfrm>
        </p:spPr>
        <p:txBody>
          <a:bodyPr>
            <a:normAutofit/>
          </a:bodyPr>
          <a:lstStyle/>
          <a:p>
            <a:r>
              <a:rPr lang="en-US" dirty="0">
                <a:solidFill>
                  <a:schemeClr val="bg1"/>
                </a:solidFill>
              </a:rPr>
              <a:t>Environmental History</a:t>
            </a:r>
          </a:p>
        </p:txBody>
      </p:sp>
    </p:spTree>
    <p:extLst>
      <p:ext uri="{BB962C8B-B14F-4D97-AF65-F5344CB8AC3E}">
        <p14:creationId xmlns:p14="http://schemas.microsoft.com/office/powerpoint/2010/main" val="1923291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686E8F-BC24-D1B6-01D2-0677D895AFC9}"/>
              </a:ext>
            </a:extLst>
          </p:cNvPr>
          <p:cNvSpPr>
            <a:spLocks noGrp="1"/>
          </p:cNvSpPr>
          <p:nvPr>
            <p:ph type="title"/>
          </p:nvPr>
        </p:nvSpPr>
        <p:spPr/>
        <p:txBody>
          <a:bodyPr/>
          <a:lstStyle/>
          <a:p>
            <a:r>
              <a:rPr lang="en-US" dirty="0">
                <a:solidFill>
                  <a:schemeClr val="bg1"/>
                </a:solidFill>
              </a:rPr>
              <a:t>More recent developments</a:t>
            </a:r>
          </a:p>
        </p:txBody>
      </p:sp>
      <p:sp>
        <p:nvSpPr>
          <p:cNvPr id="3" name="Content Placeholder 2">
            <a:extLst>
              <a:ext uri="{FF2B5EF4-FFF2-40B4-BE49-F238E27FC236}">
                <a16:creationId xmlns:a16="http://schemas.microsoft.com/office/drawing/2014/main" id="{9A12C667-0CBA-5FEA-737A-6F8A10B7B457}"/>
              </a:ext>
            </a:extLst>
          </p:cNvPr>
          <p:cNvSpPr>
            <a:spLocks noGrp="1"/>
          </p:cNvSpPr>
          <p:nvPr>
            <p:ph idx="1"/>
          </p:nvPr>
        </p:nvSpPr>
        <p:spPr>
          <a:xfrm>
            <a:off x="1541115" y="2695074"/>
            <a:ext cx="4554885" cy="4162926"/>
          </a:xfrm>
        </p:spPr>
        <p:txBody>
          <a:bodyPr>
            <a:normAutofit/>
          </a:bodyPr>
          <a:lstStyle/>
          <a:p>
            <a:pPr marL="0" indent="0">
              <a:buNone/>
            </a:pPr>
            <a:r>
              <a:rPr lang="en-US" sz="3200" dirty="0">
                <a:solidFill>
                  <a:schemeClr val="bg1"/>
                </a:solidFill>
                <a:latin typeface="+mj-lt"/>
              </a:rPr>
              <a:t>‘The challenge … is to understand the material dimension of imperialism without reducing sociocultural projects to reflections of material exigencies.’</a:t>
            </a:r>
          </a:p>
          <a:p>
            <a:pPr marL="0" indent="0">
              <a:buNone/>
            </a:pPr>
            <a:r>
              <a:rPr lang="en-GB" sz="1800" b="1" dirty="0">
                <a:solidFill>
                  <a:schemeClr val="bg1"/>
                </a:solidFill>
                <a:effectLst/>
                <a:latin typeface="+mj-lt"/>
                <a:ea typeface="Calibri" panose="020F0502020204030204" pitchFamily="34" charset="0"/>
                <a:cs typeface="Times New Roman" panose="02020603050405020304" pitchFamily="18" charset="0"/>
              </a:rPr>
              <a:t>Alf </a:t>
            </a:r>
            <a:r>
              <a:rPr lang="en-GB" sz="1800" b="1" dirty="0" err="1">
                <a:solidFill>
                  <a:schemeClr val="bg1"/>
                </a:solidFill>
                <a:effectLst/>
                <a:latin typeface="+mj-lt"/>
                <a:ea typeface="Calibri" panose="020F0502020204030204" pitchFamily="34" charset="0"/>
                <a:cs typeface="Times New Roman" panose="02020603050405020304" pitchFamily="18" charset="0"/>
              </a:rPr>
              <a:t>Hornborg</a:t>
            </a:r>
            <a:r>
              <a:rPr lang="en-GB" sz="1800" b="1" dirty="0">
                <a:solidFill>
                  <a:schemeClr val="bg1"/>
                </a:solidFill>
                <a:effectLst/>
                <a:latin typeface="+mj-lt"/>
                <a:ea typeface="Calibri" panose="020F0502020204030204" pitchFamily="34" charset="0"/>
                <a:cs typeface="Times New Roman" panose="02020603050405020304" pitchFamily="18" charset="0"/>
              </a:rPr>
              <a:t>, ‘Imperial Metabolism’, p. 438</a:t>
            </a:r>
            <a:endParaRPr lang="en-US" dirty="0">
              <a:solidFill>
                <a:schemeClr val="bg1"/>
              </a:solidFill>
              <a:latin typeface="+mj-lt"/>
            </a:endParaRPr>
          </a:p>
        </p:txBody>
      </p:sp>
      <p:pic>
        <p:nvPicPr>
          <p:cNvPr id="4" name="Picture 2" descr="Alf Hornborg | Great Transition Initiative">
            <a:extLst>
              <a:ext uri="{FF2B5EF4-FFF2-40B4-BE49-F238E27FC236}">
                <a16:creationId xmlns:a16="http://schemas.microsoft.com/office/drawing/2014/main" id="{C6FC9E15-A307-CC9D-D9CF-5C31D249881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2475" y="58674"/>
            <a:ext cx="4799525" cy="6799326"/>
          </a:xfrm>
          <a:prstGeom prst="rect">
            <a:avLst/>
          </a:prstGeom>
          <a:noFill/>
          <a:extLst>
            <a:ext uri="{909E8E84-426E-40DD-AFC4-6F175D3DCCD1}">
              <a14:hiddenFill xmlns:a14="http://schemas.microsoft.com/office/drawing/2010/main">
                <a:solidFill>
                  <a:srgbClr val="FFFFFF"/>
                </a:solidFill>
              </a14:hiddenFill>
            </a:ext>
          </a:extLst>
        </p:spPr>
      </p:pic>
      <p:sp>
        <p:nvSpPr>
          <p:cNvPr id="5" name="Content Placeholder 2">
            <a:extLst>
              <a:ext uri="{FF2B5EF4-FFF2-40B4-BE49-F238E27FC236}">
                <a16:creationId xmlns:a16="http://schemas.microsoft.com/office/drawing/2014/main" id="{EEDBD59E-2AFD-CFF8-62A2-E19964266D98}"/>
              </a:ext>
            </a:extLst>
          </p:cNvPr>
          <p:cNvSpPr txBox="1">
            <a:spLocks/>
          </p:cNvSpPr>
          <p:nvPr/>
        </p:nvSpPr>
        <p:spPr>
          <a:xfrm>
            <a:off x="838200" y="1825625"/>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3200" dirty="0">
                <a:solidFill>
                  <a:schemeClr val="bg1"/>
                </a:solidFill>
              </a:rPr>
              <a:t>1. </a:t>
            </a:r>
            <a:r>
              <a:rPr lang="en-US" sz="3200" dirty="0" err="1">
                <a:solidFill>
                  <a:schemeClr val="bg1"/>
                </a:solidFill>
              </a:rPr>
              <a:t>Scepticism</a:t>
            </a:r>
            <a:r>
              <a:rPr lang="en-US" sz="3200" dirty="0">
                <a:solidFill>
                  <a:schemeClr val="bg1"/>
                </a:solidFill>
              </a:rPr>
              <a:t> towards determinism</a:t>
            </a:r>
          </a:p>
        </p:txBody>
      </p:sp>
    </p:spTree>
    <p:extLst>
      <p:ext uri="{BB962C8B-B14F-4D97-AF65-F5344CB8AC3E}">
        <p14:creationId xmlns:p14="http://schemas.microsoft.com/office/powerpoint/2010/main" val="36047380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F99F0B-35F3-18A2-70BF-4C1973486E7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7792178-15A8-29EA-DE32-F96769D347D6}"/>
              </a:ext>
            </a:extLst>
          </p:cNvPr>
          <p:cNvSpPr>
            <a:spLocks noGrp="1"/>
          </p:cNvSpPr>
          <p:nvPr>
            <p:ph type="title"/>
          </p:nvPr>
        </p:nvSpPr>
        <p:spPr/>
        <p:txBody>
          <a:bodyPr/>
          <a:lstStyle/>
          <a:p>
            <a:r>
              <a:rPr lang="en-US" dirty="0">
                <a:solidFill>
                  <a:schemeClr val="bg1"/>
                </a:solidFill>
              </a:rPr>
              <a:t>More recent developments</a:t>
            </a:r>
          </a:p>
        </p:txBody>
      </p:sp>
      <p:sp>
        <p:nvSpPr>
          <p:cNvPr id="5" name="Content Placeholder 2">
            <a:extLst>
              <a:ext uri="{FF2B5EF4-FFF2-40B4-BE49-F238E27FC236}">
                <a16:creationId xmlns:a16="http://schemas.microsoft.com/office/drawing/2014/main" id="{2F541AAD-1E0D-D141-440B-51574C1AD7C9}"/>
              </a:ext>
            </a:extLst>
          </p:cNvPr>
          <p:cNvSpPr txBox="1">
            <a:spLocks/>
          </p:cNvSpPr>
          <p:nvPr/>
        </p:nvSpPr>
        <p:spPr>
          <a:xfrm>
            <a:off x="838200" y="1825625"/>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3200" dirty="0">
                <a:solidFill>
                  <a:schemeClr val="bg1"/>
                </a:solidFill>
              </a:rPr>
              <a:t>2. Anthropocene and climate change debates </a:t>
            </a:r>
          </a:p>
        </p:txBody>
      </p:sp>
      <p:pic>
        <p:nvPicPr>
          <p:cNvPr id="8" name="Picture 7" descr="A fishing boat in a lake&#10;&#10;Description automatically generated with medium confidence">
            <a:extLst>
              <a:ext uri="{FF2B5EF4-FFF2-40B4-BE49-F238E27FC236}">
                <a16:creationId xmlns:a16="http://schemas.microsoft.com/office/drawing/2014/main" id="{42FE613D-DC03-9BE3-050C-E1D32A3E6757}"/>
              </a:ext>
            </a:extLst>
          </p:cNvPr>
          <p:cNvPicPr>
            <a:picLocks noChangeAspect="1"/>
          </p:cNvPicPr>
          <p:nvPr/>
        </p:nvPicPr>
        <p:blipFill>
          <a:blip r:embed="rId3"/>
          <a:stretch>
            <a:fillRect/>
          </a:stretch>
        </p:blipFill>
        <p:spPr>
          <a:xfrm>
            <a:off x="3494210" y="2355956"/>
            <a:ext cx="5203579" cy="4351339"/>
          </a:xfrm>
          <a:prstGeom prst="rect">
            <a:avLst/>
          </a:prstGeom>
        </p:spPr>
      </p:pic>
    </p:spTree>
    <p:extLst>
      <p:ext uri="{BB962C8B-B14F-4D97-AF65-F5344CB8AC3E}">
        <p14:creationId xmlns:p14="http://schemas.microsoft.com/office/powerpoint/2010/main" val="18203067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6C858B-08F3-BB8F-9933-D12CC8B102A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0BB14BE-4E46-87FC-F2A4-773C33B94850}"/>
              </a:ext>
            </a:extLst>
          </p:cNvPr>
          <p:cNvSpPr>
            <a:spLocks noGrp="1"/>
          </p:cNvSpPr>
          <p:nvPr>
            <p:ph type="title"/>
          </p:nvPr>
        </p:nvSpPr>
        <p:spPr/>
        <p:txBody>
          <a:bodyPr/>
          <a:lstStyle/>
          <a:p>
            <a:r>
              <a:rPr lang="en-US" dirty="0">
                <a:solidFill>
                  <a:schemeClr val="bg1"/>
                </a:solidFill>
              </a:rPr>
              <a:t>More recent developments</a:t>
            </a:r>
          </a:p>
        </p:txBody>
      </p:sp>
      <p:sp>
        <p:nvSpPr>
          <p:cNvPr id="5" name="Content Placeholder 2">
            <a:extLst>
              <a:ext uri="{FF2B5EF4-FFF2-40B4-BE49-F238E27FC236}">
                <a16:creationId xmlns:a16="http://schemas.microsoft.com/office/drawing/2014/main" id="{3BF3DA9F-8951-8CD3-69EF-F3075C911949}"/>
              </a:ext>
            </a:extLst>
          </p:cNvPr>
          <p:cNvSpPr txBox="1">
            <a:spLocks/>
          </p:cNvSpPr>
          <p:nvPr/>
        </p:nvSpPr>
        <p:spPr>
          <a:xfrm>
            <a:off x="838200" y="1825625"/>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3200" dirty="0">
                <a:solidFill>
                  <a:schemeClr val="bg1"/>
                </a:solidFill>
              </a:rPr>
              <a:t>3. A more diverse set of human actors</a:t>
            </a:r>
          </a:p>
        </p:txBody>
      </p:sp>
      <p:pic>
        <p:nvPicPr>
          <p:cNvPr id="3" name="Picture 2">
            <a:extLst>
              <a:ext uri="{FF2B5EF4-FFF2-40B4-BE49-F238E27FC236}">
                <a16:creationId xmlns:a16="http://schemas.microsoft.com/office/drawing/2014/main" id="{92AB1346-DAEC-AA5F-76D1-E2614580970A}"/>
              </a:ext>
            </a:extLst>
          </p:cNvPr>
          <p:cNvPicPr>
            <a:picLocks noChangeAspect="1"/>
          </p:cNvPicPr>
          <p:nvPr/>
        </p:nvPicPr>
        <p:blipFill>
          <a:blip r:embed="rId3"/>
          <a:stretch>
            <a:fillRect/>
          </a:stretch>
        </p:blipFill>
        <p:spPr>
          <a:xfrm>
            <a:off x="1003610" y="2371682"/>
            <a:ext cx="6455699" cy="4392731"/>
          </a:xfrm>
          <a:prstGeom prst="rect">
            <a:avLst/>
          </a:prstGeom>
        </p:spPr>
      </p:pic>
      <p:pic>
        <p:nvPicPr>
          <p:cNvPr id="4" name="Picture 2" descr="Hindu Tree Huggers: The Chipko Movement | Academy for Distance Learning">
            <a:extLst>
              <a:ext uri="{FF2B5EF4-FFF2-40B4-BE49-F238E27FC236}">
                <a16:creationId xmlns:a16="http://schemas.microsoft.com/office/drawing/2014/main" id="{A965BC68-1019-C44B-A1BA-F412144EEB1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42896" y="93586"/>
            <a:ext cx="4286527" cy="6083377"/>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5B6C7F9B-B2F0-87A0-A9F0-5CE88F4A4733}"/>
              </a:ext>
            </a:extLst>
          </p:cNvPr>
          <p:cNvSpPr txBox="1"/>
          <p:nvPr/>
        </p:nvSpPr>
        <p:spPr>
          <a:xfrm>
            <a:off x="7638964" y="6176963"/>
            <a:ext cx="4167488" cy="646331"/>
          </a:xfrm>
          <a:prstGeom prst="rect">
            <a:avLst/>
          </a:prstGeom>
          <a:noFill/>
        </p:spPr>
        <p:txBody>
          <a:bodyPr wrap="none" rtlCol="0">
            <a:spAutoFit/>
          </a:bodyPr>
          <a:lstStyle/>
          <a:p>
            <a:r>
              <a:rPr lang="en-US" i="1" dirty="0">
                <a:solidFill>
                  <a:schemeClr val="bg1"/>
                </a:solidFill>
              </a:rPr>
              <a:t>Above</a:t>
            </a:r>
            <a:r>
              <a:rPr lang="en-US" dirty="0">
                <a:solidFill>
                  <a:schemeClr val="bg1"/>
                </a:solidFill>
              </a:rPr>
              <a:t>: Chipko movement, India, c. 1970</a:t>
            </a:r>
          </a:p>
          <a:p>
            <a:r>
              <a:rPr lang="en-US" i="1" dirty="0">
                <a:solidFill>
                  <a:schemeClr val="bg1"/>
                </a:solidFill>
              </a:rPr>
              <a:t>Left</a:t>
            </a:r>
            <a:r>
              <a:rPr lang="en-US" dirty="0">
                <a:solidFill>
                  <a:schemeClr val="bg1"/>
                </a:solidFill>
              </a:rPr>
              <a:t>: Burmese oilfield divers, c. 1920</a:t>
            </a:r>
          </a:p>
        </p:txBody>
      </p:sp>
    </p:spTree>
    <p:extLst>
      <p:ext uri="{BB962C8B-B14F-4D97-AF65-F5344CB8AC3E}">
        <p14:creationId xmlns:p14="http://schemas.microsoft.com/office/powerpoint/2010/main" val="9436256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3EA0EA-8786-5C46-0937-7B358E33EA4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0CE346B-9FCB-EB0E-78B0-01BFDEC5D852}"/>
              </a:ext>
            </a:extLst>
          </p:cNvPr>
          <p:cNvSpPr>
            <a:spLocks noGrp="1"/>
          </p:cNvSpPr>
          <p:nvPr>
            <p:ph type="title"/>
          </p:nvPr>
        </p:nvSpPr>
        <p:spPr/>
        <p:txBody>
          <a:bodyPr/>
          <a:lstStyle/>
          <a:p>
            <a:r>
              <a:rPr lang="en-US" dirty="0">
                <a:solidFill>
                  <a:schemeClr val="bg1"/>
                </a:solidFill>
              </a:rPr>
              <a:t>More recent developments</a:t>
            </a:r>
          </a:p>
        </p:txBody>
      </p:sp>
      <p:sp>
        <p:nvSpPr>
          <p:cNvPr id="5" name="Content Placeholder 2">
            <a:extLst>
              <a:ext uri="{FF2B5EF4-FFF2-40B4-BE49-F238E27FC236}">
                <a16:creationId xmlns:a16="http://schemas.microsoft.com/office/drawing/2014/main" id="{332E9304-1D1C-007A-87A3-2AC1296C748E}"/>
              </a:ext>
            </a:extLst>
          </p:cNvPr>
          <p:cNvSpPr txBox="1">
            <a:spLocks/>
          </p:cNvSpPr>
          <p:nvPr/>
        </p:nvSpPr>
        <p:spPr>
          <a:xfrm>
            <a:off x="838200" y="1825625"/>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3200" dirty="0">
                <a:solidFill>
                  <a:schemeClr val="bg1"/>
                </a:solidFill>
              </a:rPr>
              <a:t>4. Nuanced accounts of nonhuman agency</a:t>
            </a:r>
          </a:p>
        </p:txBody>
      </p:sp>
    </p:spTree>
    <p:extLst>
      <p:ext uri="{BB962C8B-B14F-4D97-AF65-F5344CB8AC3E}">
        <p14:creationId xmlns:p14="http://schemas.microsoft.com/office/powerpoint/2010/main" val="35394846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9A90C2-D13D-DB47-9505-38B6C0ED23DC}"/>
              </a:ext>
            </a:extLst>
          </p:cNvPr>
          <p:cNvSpPr>
            <a:spLocks noGrp="1"/>
          </p:cNvSpPr>
          <p:nvPr>
            <p:ph type="title"/>
          </p:nvPr>
        </p:nvSpPr>
        <p:spPr/>
        <p:txBody>
          <a:bodyPr/>
          <a:lstStyle/>
          <a:p>
            <a:r>
              <a:rPr lang="en-US" dirty="0">
                <a:solidFill>
                  <a:schemeClr val="bg1"/>
                </a:solidFill>
              </a:rPr>
              <a:t>More-than-human history</a:t>
            </a:r>
          </a:p>
        </p:txBody>
      </p:sp>
      <p:pic>
        <p:nvPicPr>
          <p:cNvPr id="4" name="Picture 2">
            <a:extLst>
              <a:ext uri="{FF2B5EF4-FFF2-40B4-BE49-F238E27FC236}">
                <a16:creationId xmlns:a16="http://schemas.microsoft.com/office/drawing/2014/main" id="{074329A4-6525-E085-A899-3E98D3E75CF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8837" t="16607" r="7558" b="17587"/>
          <a:stretch/>
        </p:blipFill>
        <p:spPr bwMode="auto">
          <a:xfrm>
            <a:off x="7895063" y="25812"/>
            <a:ext cx="4460488" cy="6832188"/>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6E499A37-5BD3-847A-074C-4AA1F0B6396E}"/>
              </a:ext>
            </a:extLst>
          </p:cNvPr>
          <p:cNvSpPr txBox="1"/>
          <p:nvPr/>
        </p:nvSpPr>
        <p:spPr>
          <a:xfrm>
            <a:off x="200723" y="5868580"/>
            <a:ext cx="7443246" cy="923330"/>
          </a:xfrm>
          <a:prstGeom prst="rect">
            <a:avLst/>
          </a:prstGeom>
          <a:noFill/>
        </p:spPr>
        <p:txBody>
          <a:bodyPr wrap="square" rtlCol="0">
            <a:spAutoFit/>
          </a:bodyPr>
          <a:lstStyle/>
          <a:p>
            <a:pPr algn="r"/>
            <a:r>
              <a:rPr lang="en-US" dirty="0">
                <a:solidFill>
                  <a:schemeClr val="bg1"/>
                </a:solidFill>
                <a:latin typeface="+mj-lt"/>
              </a:rPr>
              <a:t>Above: Mughal prince Aurangzeb facing a maddened elephant named </a:t>
            </a:r>
            <a:r>
              <a:rPr lang="en-US" dirty="0" err="1">
                <a:solidFill>
                  <a:schemeClr val="bg1"/>
                </a:solidFill>
                <a:latin typeface="+mj-lt"/>
              </a:rPr>
              <a:t>Sudakar</a:t>
            </a:r>
            <a:r>
              <a:rPr lang="en-US" dirty="0">
                <a:solidFill>
                  <a:schemeClr val="bg1"/>
                </a:solidFill>
                <a:latin typeface="+mj-lt"/>
              </a:rPr>
              <a:t>, (c. 1635)</a:t>
            </a:r>
          </a:p>
          <a:p>
            <a:pPr algn="r"/>
            <a:r>
              <a:rPr lang="en-US" dirty="0">
                <a:solidFill>
                  <a:schemeClr val="bg1"/>
                </a:solidFill>
                <a:latin typeface="+mj-lt"/>
              </a:rPr>
              <a:t>Right: </a:t>
            </a:r>
            <a:r>
              <a:rPr lang="en-US" dirty="0" err="1">
                <a:solidFill>
                  <a:schemeClr val="bg1"/>
                </a:solidFill>
                <a:latin typeface="+mj-lt"/>
              </a:rPr>
              <a:t>Abu’l</a:t>
            </a:r>
            <a:r>
              <a:rPr lang="en-US" dirty="0">
                <a:solidFill>
                  <a:schemeClr val="bg1"/>
                </a:solidFill>
                <a:latin typeface="+mj-lt"/>
              </a:rPr>
              <a:t> Hasan, ‘Emperor Jahangir Triumphing Over Poverty’ (c. 1620) </a:t>
            </a:r>
          </a:p>
        </p:txBody>
      </p:sp>
      <p:pic>
        <p:nvPicPr>
          <p:cNvPr id="7" name="Picture 6" descr="A painting of a battle between elephants&#10;&#10;Description automatically generated">
            <a:extLst>
              <a:ext uri="{FF2B5EF4-FFF2-40B4-BE49-F238E27FC236}">
                <a16:creationId xmlns:a16="http://schemas.microsoft.com/office/drawing/2014/main" id="{5B07E8E3-156A-7DB5-D24E-C4ECC1B339F9}"/>
              </a:ext>
            </a:extLst>
          </p:cNvPr>
          <p:cNvPicPr>
            <a:picLocks noChangeAspect="1"/>
          </p:cNvPicPr>
          <p:nvPr/>
        </p:nvPicPr>
        <p:blipFill>
          <a:blip r:embed="rId4"/>
          <a:stretch>
            <a:fillRect/>
          </a:stretch>
        </p:blipFill>
        <p:spPr>
          <a:xfrm>
            <a:off x="2310161" y="1495752"/>
            <a:ext cx="5333808" cy="4372828"/>
          </a:xfrm>
          <a:prstGeom prst="rect">
            <a:avLst/>
          </a:prstGeom>
        </p:spPr>
      </p:pic>
    </p:spTree>
    <p:extLst>
      <p:ext uri="{BB962C8B-B14F-4D97-AF65-F5344CB8AC3E}">
        <p14:creationId xmlns:p14="http://schemas.microsoft.com/office/powerpoint/2010/main" val="16640989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21ECC3-C5AB-960F-CCFF-0B066C6AC3D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B0937FE-CD3B-6B80-29CE-FDBD7C8BB209}"/>
              </a:ext>
            </a:extLst>
          </p:cNvPr>
          <p:cNvSpPr>
            <a:spLocks noGrp="1"/>
          </p:cNvSpPr>
          <p:nvPr>
            <p:ph type="title"/>
          </p:nvPr>
        </p:nvSpPr>
        <p:spPr/>
        <p:txBody>
          <a:bodyPr/>
          <a:lstStyle/>
          <a:p>
            <a:r>
              <a:rPr lang="en-US" dirty="0">
                <a:solidFill>
                  <a:schemeClr val="bg1"/>
                </a:solidFill>
              </a:rPr>
              <a:t>More-than-human histories</a:t>
            </a:r>
          </a:p>
        </p:txBody>
      </p:sp>
      <p:sp>
        <p:nvSpPr>
          <p:cNvPr id="5" name="Content Placeholder 2">
            <a:extLst>
              <a:ext uri="{FF2B5EF4-FFF2-40B4-BE49-F238E27FC236}">
                <a16:creationId xmlns:a16="http://schemas.microsoft.com/office/drawing/2014/main" id="{EB9350A1-7945-E74B-CBD3-654E1859D3B0}"/>
              </a:ext>
            </a:extLst>
          </p:cNvPr>
          <p:cNvSpPr txBox="1">
            <a:spLocks/>
          </p:cNvSpPr>
          <p:nvPr/>
        </p:nvSpPr>
        <p:spPr>
          <a:xfrm>
            <a:off x="838200" y="1825625"/>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3200" dirty="0">
                <a:solidFill>
                  <a:schemeClr val="bg1"/>
                </a:solidFill>
              </a:rPr>
              <a:t>‘More-than-human and multispecies approaches see the past and the present as dynamically co-constituted by multiple organisms, including plants, animals, and fungi, as well as by elements and forces, from water to minerals. Here, human meanings and understandings of the world are inseparable from the sets of relationships from which they arise, both shaping and being shaped by these.’</a:t>
            </a:r>
          </a:p>
          <a:p>
            <a:pPr marL="0" indent="0">
              <a:buFont typeface="Arial" panose="020B0604020202020204" pitchFamily="34" charset="0"/>
              <a:buNone/>
            </a:pPr>
            <a:r>
              <a:rPr lang="en-US" sz="2400" dirty="0">
                <a:solidFill>
                  <a:schemeClr val="bg1"/>
                </a:solidFill>
              </a:rPr>
              <a:t>Emily O’Gorman and Andrea Gaynor, ‘More-Than-Human Histories’, </a:t>
            </a:r>
            <a:r>
              <a:rPr lang="en-US" sz="2400" i="1" dirty="0">
                <a:solidFill>
                  <a:schemeClr val="bg1"/>
                </a:solidFill>
              </a:rPr>
              <a:t>Environmental History</a:t>
            </a:r>
            <a:r>
              <a:rPr lang="en-US" sz="2400" dirty="0">
                <a:solidFill>
                  <a:schemeClr val="bg1"/>
                </a:solidFill>
              </a:rPr>
              <a:t>, 25 (2020), pp. 711–35, here pp. 716–17.</a:t>
            </a:r>
          </a:p>
        </p:txBody>
      </p:sp>
    </p:spTree>
    <p:extLst>
      <p:ext uri="{BB962C8B-B14F-4D97-AF65-F5344CB8AC3E}">
        <p14:creationId xmlns:p14="http://schemas.microsoft.com/office/powerpoint/2010/main" val="6477391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AE8EFA-7473-6BAA-0763-7647BAFBC42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86CB436-B272-E444-795E-0EDE6DFA6624}"/>
              </a:ext>
            </a:extLst>
          </p:cNvPr>
          <p:cNvSpPr>
            <a:spLocks noGrp="1"/>
          </p:cNvSpPr>
          <p:nvPr>
            <p:ph type="title"/>
          </p:nvPr>
        </p:nvSpPr>
        <p:spPr/>
        <p:txBody>
          <a:bodyPr/>
          <a:lstStyle/>
          <a:p>
            <a:r>
              <a:rPr lang="en-US" dirty="0">
                <a:solidFill>
                  <a:schemeClr val="bg1"/>
                </a:solidFill>
              </a:rPr>
              <a:t>More-than-human histories</a:t>
            </a:r>
          </a:p>
        </p:txBody>
      </p:sp>
      <p:pic>
        <p:nvPicPr>
          <p:cNvPr id="3" name="Picture 2" descr="Floating Coast: An Environmental History... by Bathsheba Demuth">
            <a:extLst>
              <a:ext uri="{FF2B5EF4-FFF2-40B4-BE49-F238E27FC236}">
                <a16:creationId xmlns:a16="http://schemas.microsoft.com/office/drawing/2014/main" id="{7E90D00A-FCCB-D1DD-127B-952D152EAE6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51750" y="0"/>
            <a:ext cx="454025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Content Placeholder 2">
            <a:extLst>
              <a:ext uri="{FF2B5EF4-FFF2-40B4-BE49-F238E27FC236}">
                <a16:creationId xmlns:a16="http://schemas.microsoft.com/office/drawing/2014/main" id="{9C4A7611-57D0-523A-9751-2F08277F7C3D}"/>
              </a:ext>
            </a:extLst>
          </p:cNvPr>
          <p:cNvSpPr txBox="1">
            <a:spLocks/>
          </p:cNvSpPr>
          <p:nvPr/>
        </p:nvSpPr>
        <p:spPr>
          <a:xfrm>
            <a:off x="838200" y="1825624"/>
            <a:ext cx="6813550" cy="503237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200" dirty="0">
                <a:solidFill>
                  <a:schemeClr val="bg1"/>
                </a:solidFill>
              </a:rPr>
              <a:t>Animals have agency</a:t>
            </a:r>
          </a:p>
          <a:p>
            <a:pPr marL="0" indent="0">
              <a:buNone/>
            </a:pPr>
            <a:endParaRPr lang="en-US" sz="3200" dirty="0">
              <a:solidFill>
                <a:schemeClr val="bg1"/>
              </a:solidFill>
            </a:endParaRPr>
          </a:p>
          <a:p>
            <a:pPr marL="0" indent="0">
              <a:buNone/>
            </a:pPr>
            <a:r>
              <a:rPr lang="en-US" sz="3200" dirty="0">
                <a:solidFill>
                  <a:schemeClr val="bg1"/>
                </a:solidFill>
              </a:rPr>
              <a:t>‘The whales began using the floes as a tool against slaughter. Their culture, at the surface observed by commercial hunters, became one of choosing not to die for the market. It was, perhaps inadvertently, </a:t>
            </a:r>
            <a:r>
              <a:rPr lang="en-US" sz="3200" u="sng" dirty="0">
                <a:solidFill>
                  <a:schemeClr val="bg1"/>
                </a:solidFill>
              </a:rPr>
              <a:t>a political assertion</a:t>
            </a:r>
            <a:r>
              <a:rPr lang="en-US" sz="3200" dirty="0">
                <a:solidFill>
                  <a:schemeClr val="bg1"/>
                </a:solidFill>
              </a:rPr>
              <a:t>.’</a:t>
            </a:r>
          </a:p>
          <a:p>
            <a:pPr marL="0" indent="0">
              <a:buNone/>
            </a:pPr>
            <a:r>
              <a:rPr lang="en-US" sz="2400" dirty="0">
                <a:solidFill>
                  <a:schemeClr val="bg1"/>
                </a:solidFill>
              </a:rPr>
              <a:t>Demuth, </a:t>
            </a:r>
            <a:r>
              <a:rPr lang="en-US" sz="2400" i="1" dirty="0">
                <a:solidFill>
                  <a:schemeClr val="bg1"/>
                </a:solidFill>
              </a:rPr>
              <a:t>Floating Coast</a:t>
            </a:r>
            <a:r>
              <a:rPr lang="en-US" sz="2400" dirty="0">
                <a:solidFill>
                  <a:schemeClr val="bg1"/>
                </a:solidFill>
              </a:rPr>
              <a:t>, p. 43</a:t>
            </a:r>
          </a:p>
          <a:p>
            <a:pPr marL="0" indent="0">
              <a:buNone/>
            </a:pPr>
            <a:endParaRPr lang="en-US" sz="3200" dirty="0">
              <a:solidFill>
                <a:schemeClr val="bg1"/>
              </a:solidFill>
            </a:endParaRPr>
          </a:p>
          <a:p>
            <a:pPr marL="0" indent="0">
              <a:buNone/>
            </a:pPr>
            <a:endParaRPr lang="en-US" sz="3200" dirty="0">
              <a:solidFill>
                <a:schemeClr val="bg1"/>
              </a:solidFill>
            </a:endParaRPr>
          </a:p>
        </p:txBody>
      </p:sp>
    </p:spTree>
    <p:extLst>
      <p:ext uri="{BB962C8B-B14F-4D97-AF65-F5344CB8AC3E}">
        <p14:creationId xmlns:p14="http://schemas.microsoft.com/office/powerpoint/2010/main" val="14023149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43EAE1-843B-0B46-97FA-15E4F518E26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BE3312C-6EAB-2EF6-4E9E-AF5E09939257}"/>
              </a:ext>
            </a:extLst>
          </p:cNvPr>
          <p:cNvSpPr>
            <a:spLocks noGrp="1"/>
          </p:cNvSpPr>
          <p:nvPr>
            <p:ph type="title"/>
          </p:nvPr>
        </p:nvSpPr>
        <p:spPr/>
        <p:txBody>
          <a:bodyPr/>
          <a:lstStyle/>
          <a:p>
            <a:r>
              <a:rPr lang="en-US" dirty="0">
                <a:solidFill>
                  <a:schemeClr val="bg1"/>
                </a:solidFill>
              </a:rPr>
              <a:t>More-than-human histories</a:t>
            </a:r>
          </a:p>
        </p:txBody>
      </p:sp>
      <p:pic>
        <p:nvPicPr>
          <p:cNvPr id="3" name="Picture 2" descr="Floating Coast: An Environmental History... by Bathsheba Demuth">
            <a:extLst>
              <a:ext uri="{FF2B5EF4-FFF2-40B4-BE49-F238E27FC236}">
                <a16:creationId xmlns:a16="http://schemas.microsoft.com/office/drawing/2014/main" id="{26A3040C-17ED-1B80-B5AE-C160CD79DD1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51750" y="0"/>
            <a:ext cx="454025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Content Placeholder 2">
            <a:extLst>
              <a:ext uri="{FF2B5EF4-FFF2-40B4-BE49-F238E27FC236}">
                <a16:creationId xmlns:a16="http://schemas.microsoft.com/office/drawing/2014/main" id="{47A474F0-1736-33FB-F88B-FBDBD7692FAB}"/>
              </a:ext>
            </a:extLst>
          </p:cNvPr>
          <p:cNvSpPr txBox="1">
            <a:spLocks/>
          </p:cNvSpPr>
          <p:nvPr/>
        </p:nvSpPr>
        <p:spPr>
          <a:xfrm>
            <a:off x="838200" y="1825625"/>
            <a:ext cx="6813550" cy="466725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200" dirty="0">
                <a:solidFill>
                  <a:schemeClr val="bg1"/>
                </a:solidFill>
              </a:rPr>
              <a:t>Animals have agency</a:t>
            </a:r>
          </a:p>
          <a:p>
            <a:r>
              <a:rPr lang="en-US" sz="3200" dirty="0">
                <a:solidFill>
                  <a:schemeClr val="bg1"/>
                </a:solidFill>
              </a:rPr>
              <a:t>And so do environmental systems</a:t>
            </a:r>
          </a:p>
          <a:p>
            <a:pPr marL="0" indent="0">
              <a:buNone/>
            </a:pPr>
            <a:endParaRPr lang="en-US" sz="3200" dirty="0">
              <a:solidFill>
                <a:schemeClr val="bg1"/>
              </a:solidFill>
            </a:endParaRPr>
          </a:p>
          <a:p>
            <a:pPr marL="0" indent="0">
              <a:buNone/>
            </a:pPr>
            <a:r>
              <a:rPr lang="en-US" sz="3200" dirty="0">
                <a:solidFill>
                  <a:schemeClr val="bg1"/>
                </a:solidFill>
              </a:rPr>
              <a:t>‘Human life … was shaped, in part, by the ways energy moved over the land and through the sea.’</a:t>
            </a:r>
          </a:p>
          <a:p>
            <a:pPr marL="0" indent="0">
              <a:buNone/>
            </a:pPr>
            <a:r>
              <a:rPr lang="en-US" sz="3200" dirty="0">
                <a:solidFill>
                  <a:schemeClr val="bg1"/>
                </a:solidFill>
              </a:rPr>
              <a:t>‘People are only part of what shapes action.’</a:t>
            </a:r>
          </a:p>
          <a:p>
            <a:pPr marL="0" indent="0">
              <a:buNone/>
            </a:pPr>
            <a:r>
              <a:rPr lang="en-US" sz="2400" dirty="0">
                <a:solidFill>
                  <a:schemeClr val="bg1"/>
                </a:solidFill>
              </a:rPr>
              <a:t>Demuth, </a:t>
            </a:r>
            <a:r>
              <a:rPr lang="en-US" sz="2400" i="1" dirty="0">
                <a:solidFill>
                  <a:schemeClr val="bg1"/>
                </a:solidFill>
              </a:rPr>
              <a:t>Floating Coast</a:t>
            </a:r>
            <a:r>
              <a:rPr lang="en-US" sz="2400" dirty="0">
                <a:solidFill>
                  <a:schemeClr val="bg1"/>
                </a:solidFill>
              </a:rPr>
              <a:t>, pp. 4, 317</a:t>
            </a:r>
          </a:p>
        </p:txBody>
      </p:sp>
    </p:spTree>
    <p:extLst>
      <p:ext uri="{BB962C8B-B14F-4D97-AF65-F5344CB8AC3E}">
        <p14:creationId xmlns:p14="http://schemas.microsoft.com/office/powerpoint/2010/main" val="8891015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D83115-20D0-F217-5DE1-DA689643808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5A12BA8-5235-8CAB-184F-CA0A2C6CCC34}"/>
              </a:ext>
            </a:extLst>
          </p:cNvPr>
          <p:cNvSpPr>
            <a:spLocks noGrp="1"/>
          </p:cNvSpPr>
          <p:nvPr>
            <p:ph type="title"/>
          </p:nvPr>
        </p:nvSpPr>
        <p:spPr/>
        <p:txBody>
          <a:bodyPr/>
          <a:lstStyle/>
          <a:p>
            <a:r>
              <a:rPr lang="en-US" dirty="0">
                <a:solidFill>
                  <a:schemeClr val="bg1"/>
                </a:solidFill>
              </a:rPr>
              <a:t>More-than-human histories</a:t>
            </a:r>
          </a:p>
        </p:txBody>
      </p:sp>
      <p:pic>
        <p:nvPicPr>
          <p:cNvPr id="3" name="Picture 2" descr="Floating Coast: An Environmental History... by Bathsheba Demuth">
            <a:extLst>
              <a:ext uri="{FF2B5EF4-FFF2-40B4-BE49-F238E27FC236}">
                <a16:creationId xmlns:a16="http://schemas.microsoft.com/office/drawing/2014/main" id="{8C25B894-4F3E-5B16-CE02-9F976C8201B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51750" y="0"/>
            <a:ext cx="454025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Content Placeholder 2">
            <a:extLst>
              <a:ext uri="{FF2B5EF4-FFF2-40B4-BE49-F238E27FC236}">
                <a16:creationId xmlns:a16="http://schemas.microsoft.com/office/drawing/2014/main" id="{B24E3973-0CDA-90A9-4CC1-C796D2C0AF5F}"/>
              </a:ext>
            </a:extLst>
          </p:cNvPr>
          <p:cNvSpPr txBox="1">
            <a:spLocks/>
          </p:cNvSpPr>
          <p:nvPr/>
        </p:nvSpPr>
        <p:spPr>
          <a:xfrm>
            <a:off x="838200" y="1825624"/>
            <a:ext cx="6813550" cy="503237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200" dirty="0">
                <a:solidFill>
                  <a:schemeClr val="bg1"/>
                </a:solidFill>
              </a:rPr>
              <a:t>Animals have agency</a:t>
            </a:r>
          </a:p>
          <a:p>
            <a:r>
              <a:rPr lang="en-US" sz="3200" dirty="0">
                <a:solidFill>
                  <a:schemeClr val="bg1"/>
                </a:solidFill>
              </a:rPr>
              <a:t>And so do environmental systems</a:t>
            </a:r>
          </a:p>
          <a:p>
            <a:r>
              <a:rPr lang="en-US" sz="3200" dirty="0">
                <a:solidFill>
                  <a:schemeClr val="bg1"/>
                </a:solidFill>
              </a:rPr>
              <a:t>… But distinct human cultures and infrastructures make very different things of these environments</a:t>
            </a:r>
          </a:p>
          <a:p>
            <a:pPr marL="0" indent="0">
              <a:buNone/>
            </a:pPr>
            <a:endParaRPr lang="en-US" sz="3200" dirty="0">
              <a:solidFill>
                <a:schemeClr val="bg1"/>
              </a:solidFill>
            </a:endParaRPr>
          </a:p>
          <a:p>
            <a:pPr marL="0" indent="0">
              <a:buNone/>
            </a:pPr>
            <a:r>
              <a:rPr lang="en-US" sz="3200" dirty="0">
                <a:solidFill>
                  <a:schemeClr val="bg1"/>
                </a:solidFill>
              </a:rPr>
              <a:t>‘What made the 1840s distinct in Beringia was […] the foreigners who arrived with their proliferation of ideas.’  </a:t>
            </a:r>
            <a:r>
              <a:rPr lang="en-US" sz="2400" dirty="0">
                <a:solidFill>
                  <a:schemeClr val="bg1"/>
                </a:solidFill>
              </a:rPr>
              <a:t>Demuth, </a:t>
            </a:r>
            <a:r>
              <a:rPr lang="en-US" sz="2400" i="1" dirty="0">
                <a:solidFill>
                  <a:schemeClr val="bg1"/>
                </a:solidFill>
              </a:rPr>
              <a:t>Floating Coast</a:t>
            </a:r>
            <a:r>
              <a:rPr lang="en-US" sz="2400" dirty="0">
                <a:solidFill>
                  <a:schemeClr val="bg1"/>
                </a:solidFill>
              </a:rPr>
              <a:t>, p. 7</a:t>
            </a:r>
          </a:p>
          <a:p>
            <a:pPr marL="0" indent="0">
              <a:buNone/>
            </a:pPr>
            <a:endParaRPr lang="en-US" sz="3200" dirty="0">
              <a:solidFill>
                <a:schemeClr val="bg1"/>
              </a:solidFill>
            </a:endParaRPr>
          </a:p>
        </p:txBody>
      </p:sp>
    </p:spTree>
    <p:extLst>
      <p:ext uri="{BB962C8B-B14F-4D97-AF65-F5344CB8AC3E}">
        <p14:creationId xmlns:p14="http://schemas.microsoft.com/office/powerpoint/2010/main" val="17444190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47075BEE-E1EC-36D0-CCA3-9E4852A27B2C}"/>
              </a:ext>
            </a:extLst>
          </p:cNvPr>
          <p:cNvSpPr>
            <a:spLocks noGrp="1"/>
          </p:cNvSpPr>
          <p:nvPr>
            <p:ph type="title"/>
          </p:nvPr>
        </p:nvSpPr>
        <p:spPr>
          <a:xfrm>
            <a:off x="838200" y="365125"/>
            <a:ext cx="10515600" cy="1325563"/>
          </a:xfrm>
        </p:spPr>
        <p:txBody>
          <a:bodyPr/>
          <a:lstStyle/>
          <a:p>
            <a:r>
              <a:rPr lang="en-US" dirty="0">
                <a:solidFill>
                  <a:schemeClr val="bg1"/>
                </a:solidFill>
              </a:rPr>
              <a:t>Large-scale history</a:t>
            </a:r>
          </a:p>
        </p:txBody>
      </p:sp>
      <p:pic>
        <p:nvPicPr>
          <p:cNvPr id="3074" name="Picture 2" descr="undefined">
            <a:extLst>
              <a:ext uri="{FF2B5EF4-FFF2-40B4-BE49-F238E27FC236}">
                <a16:creationId xmlns:a16="http://schemas.microsoft.com/office/drawing/2014/main" id="{25B970EC-B878-4DE0-1B18-127DFA8AFB5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425962"/>
            <a:ext cx="9656956" cy="54320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252776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453F3F-3017-BA04-CCBE-1255E95F46A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D62AA4B-7A4B-E7FA-90AD-61CD34D10117}"/>
              </a:ext>
            </a:extLst>
          </p:cNvPr>
          <p:cNvSpPr>
            <a:spLocks noGrp="1"/>
          </p:cNvSpPr>
          <p:nvPr>
            <p:ph type="title"/>
          </p:nvPr>
        </p:nvSpPr>
        <p:spPr>
          <a:xfrm>
            <a:off x="838200" y="365125"/>
            <a:ext cx="6780213" cy="1325563"/>
          </a:xfrm>
        </p:spPr>
        <p:txBody>
          <a:bodyPr/>
          <a:lstStyle/>
          <a:p>
            <a:r>
              <a:rPr lang="en-US" dirty="0">
                <a:solidFill>
                  <a:schemeClr val="bg1"/>
                </a:solidFill>
              </a:rPr>
              <a:t>‘Can the </a:t>
            </a:r>
            <a:r>
              <a:rPr lang="en-US" strike="dblStrike" dirty="0">
                <a:solidFill>
                  <a:schemeClr val="bg1"/>
                </a:solidFill>
              </a:rPr>
              <a:t>subaltern</a:t>
            </a:r>
            <a:r>
              <a:rPr lang="en-US" dirty="0">
                <a:solidFill>
                  <a:schemeClr val="bg1"/>
                </a:solidFill>
              </a:rPr>
              <a:t> mosquito speak?’</a:t>
            </a:r>
          </a:p>
        </p:txBody>
      </p:sp>
      <p:sp>
        <p:nvSpPr>
          <p:cNvPr id="3" name="Content Placeholder 2">
            <a:extLst>
              <a:ext uri="{FF2B5EF4-FFF2-40B4-BE49-F238E27FC236}">
                <a16:creationId xmlns:a16="http://schemas.microsoft.com/office/drawing/2014/main" id="{C78BB6C7-76F7-0EA6-7306-619113B7B004}"/>
              </a:ext>
            </a:extLst>
          </p:cNvPr>
          <p:cNvSpPr>
            <a:spLocks noGrp="1"/>
          </p:cNvSpPr>
          <p:nvPr>
            <p:ph idx="1"/>
          </p:nvPr>
        </p:nvSpPr>
        <p:spPr>
          <a:xfrm>
            <a:off x="838200" y="1690689"/>
            <a:ext cx="6780213" cy="5167311"/>
          </a:xfrm>
        </p:spPr>
        <p:txBody>
          <a:bodyPr>
            <a:normAutofit/>
          </a:bodyPr>
          <a:lstStyle/>
          <a:p>
            <a:pPr marL="0" indent="0">
              <a:buNone/>
            </a:pPr>
            <a:r>
              <a:rPr lang="en-US" dirty="0">
                <a:solidFill>
                  <a:schemeClr val="bg1"/>
                </a:solidFill>
              </a:rPr>
              <a:t>‘The web of events in wartime Egypt […] includes </a:t>
            </a:r>
            <a:r>
              <a:rPr lang="en-US" u="sng" dirty="0">
                <a:solidFill>
                  <a:schemeClr val="bg1"/>
                </a:solidFill>
              </a:rPr>
              <a:t>a variety of agencies that are not exclusively human</a:t>
            </a:r>
            <a:r>
              <a:rPr lang="en-US" dirty="0">
                <a:solidFill>
                  <a:schemeClr val="bg1"/>
                </a:solidFill>
              </a:rPr>
              <a:t>: the </a:t>
            </a:r>
            <a:r>
              <a:rPr lang="en-US" i="1" dirty="0">
                <a:solidFill>
                  <a:schemeClr val="bg1"/>
                </a:solidFill>
              </a:rPr>
              <a:t>anopheles</a:t>
            </a:r>
            <a:r>
              <a:rPr lang="en-US" dirty="0">
                <a:solidFill>
                  <a:schemeClr val="bg1"/>
                </a:solidFill>
              </a:rPr>
              <a:t> mosquito, the </a:t>
            </a:r>
            <a:r>
              <a:rPr lang="en-US" i="1" dirty="0" err="1">
                <a:solidFill>
                  <a:schemeClr val="bg1"/>
                </a:solidFill>
              </a:rPr>
              <a:t>falaciparum</a:t>
            </a:r>
            <a:r>
              <a:rPr lang="en-US" dirty="0">
                <a:solidFill>
                  <a:schemeClr val="bg1"/>
                </a:solidFill>
              </a:rPr>
              <a:t> parasite, the chemical properties of ammonium nitrate, the 75mm guns of the Sherman tank, the hydraulic force of the river. […] </a:t>
            </a:r>
            <a:r>
              <a:rPr lang="en-US" u="sng" dirty="0">
                <a:solidFill>
                  <a:schemeClr val="bg1"/>
                </a:solidFill>
              </a:rPr>
              <a:t>They shape a variety of social processes, sometimes according to human plans, but just as often not, or at least not quite</a:t>
            </a:r>
            <a:r>
              <a:rPr lang="en-US" dirty="0">
                <a:solidFill>
                  <a:schemeClr val="bg1"/>
                </a:solidFill>
              </a:rPr>
              <a:t>.’</a:t>
            </a:r>
          </a:p>
        </p:txBody>
      </p:sp>
      <p:pic>
        <p:nvPicPr>
          <p:cNvPr id="1026" name="Picture 2" descr="Rule of Experts: Egypt, Techno-Politics, Modernity: Amazon.co.uk: Mitchell,  Timothy: 9780520232624: Books">
            <a:extLst>
              <a:ext uri="{FF2B5EF4-FFF2-40B4-BE49-F238E27FC236}">
                <a16:creationId xmlns:a16="http://schemas.microsoft.com/office/drawing/2014/main" id="{93C339ED-FCAB-F54E-4A4B-972418465EC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18413" y="0"/>
            <a:ext cx="4573587"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15080096"/>
      </p:ext>
    </p:extLst>
  </p:cSld>
  <p:clrMapOvr>
    <a:masterClrMapping/>
  </p:clrMapOvr>
  <mc:AlternateContent xmlns:mc="http://schemas.openxmlformats.org/markup-compatibility/2006" xmlns:p14="http://schemas.microsoft.com/office/powerpoint/2010/main">
    <mc:Choice Requires="p14">
      <p:transition spd="slow" p14:dur="2000">
        <p:fade/>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A7F22D-C866-44A4-0268-84100A4CCBD7}"/>
            </a:ext>
          </a:extLst>
        </p:cNvPr>
        <p:cNvGrpSpPr/>
        <p:nvPr/>
      </p:nvGrpSpPr>
      <p:grpSpPr>
        <a:xfrm>
          <a:off x="0" y="0"/>
          <a:ext cx="0" cy="0"/>
          <a:chOff x="0" y="0"/>
          <a:chExt cx="0" cy="0"/>
        </a:xfrm>
      </p:grpSpPr>
      <p:sp>
        <p:nvSpPr>
          <p:cNvPr id="7" name="Title 1">
            <a:extLst>
              <a:ext uri="{FF2B5EF4-FFF2-40B4-BE49-F238E27FC236}">
                <a16:creationId xmlns:a16="http://schemas.microsoft.com/office/drawing/2014/main" id="{7D08043A-98FF-D83B-16E5-B6C4392F4430}"/>
              </a:ext>
            </a:extLst>
          </p:cNvPr>
          <p:cNvSpPr>
            <a:spLocks noGrp="1"/>
          </p:cNvSpPr>
          <p:nvPr>
            <p:ph type="title"/>
          </p:nvPr>
        </p:nvSpPr>
        <p:spPr>
          <a:xfrm>
            <a:off x="838200" y="365125"/>
            <a:ext cx="10515600" cy="1325563"/>
          </a:xfrm>
        </p:spPr>
        <p:txBody>
          <a:bodyPr/>
          <a:lstStyle/>
          <a:p>
            <a:r>
              <a:rPr lang="en-US" dirty="0">
                <a:solidFill>
                  <a:schemeClr val="bg1"/>
                </a:solidFill>
              </a:rPr>
              <a:t>Large-scale history</a:t>
            </a:r>
          </a:p>
        </p:txBody>
      </p:sp>
      <p:pic>
        <p:nvPicPr>
          <p:cNvPr id="2" name="Picture 1" descr="The Little Ice Age Wasn't Global, but Current Climate Change ...">
            <a:extLst>
              <a:ext uri="{FF2B5EF4-FFF2-40B4-BE49-F238E27FC236}">
                <a16:creationId xmlns:a16="http://schemas.microsoft.com/office/drawing/2014/main" id="{31AED46A-9921-092A-62DC-F0AD072E5B3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6118" y="1350112"/>
            <a:ext cx="7199081" cy="5399311"/>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16245E5A-1D57-6501-139B-0073EE30696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94340" y="169765"/>
            <a:ext cx="4381541" cy="5486451"/>
          </a:xfrm>
          <a:prstGeom prst="rect">
            <a:avLst/>
          </a:prstGeom>
          <a:noFill/>
          <a:extLst>
            <a:ext uri="{909E8E84-426E-40DD-AFC4-6F175D3DCCD1}">
              <a14:hiddenFill xmlns:a14="http://schemas.microsoft.com/office/drawing/2010/main">
                <a:solidFill>
                  <a:srgbClr val="FFFFFF"/>
                </a:solidFill>
              </a14:hiddenFill>
            </a:ext>
          </a:extLst>
        </p:spPr>
      </p:pic>
      <p:sp>
        <p:nvSpPr>
          <p:cNvPr id="4" name="Subtitle 2">
            <a:extLst>
              <a:ext uri="{FF2B5EF4-FFF2-40B4-BE49-F238E27FC236}">
                <a16:creationId xmlns:a16="http://schemas.microsoft.com/office/drawing/2014/main" id="{67B3A1E5-ECAD-FAFD-8AD8-DC1BDE36368B}"/>
              </a:ext>
            </a:extLst>
          </p:cNvPr>
          <p:cNvSpPr txBox="1">
            <a:spLocks/>
          </p:cNvSpPr>
          <p:nvPr/>
        </p:nvSpPr>
        <p:spPr>
          <a:xfrm>
            <a:off x="7515920" y="5656216"/>
            <a:ext cx="4676079" cy="120178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800" dirty="0">
                <a:solidFill>
                  <a:schemeClr val="bg1"/>
                </a:solidFill>
                <a:latin typeface="+mj-lt"/>
              </a:rPr>
              <a:t>Above: </a:t>
            </a:r>
            <a:r>
              <a:rPr lang="en-US" sz="1800" dirty="0" err="1">
                <a:solidFill>
                  <a:schemeClr val="bg1"/>
                </a:solidFill>
                <a:latin typeface="+mj-lt"/>
              </a:rPr>
              <a:t>Dagomar</a:t>
            </a:r>
            <a:r>
              <a:rPr lang="en-US" sz="1800" dirty="0">
                <a:solidFill>
                  <a:schemeClr val="bg1"/>
                </a:solidFill>
                <a:latin typeface="+mj-lt"/>
              </a:rPr>
              <a:t> </a:t>
            </a:r>
            <a:r>
              <a:rPr lang="en-US" sz="1800" dirty="0" err="1">
                <a:solidFill>
                  <a:schemeClr val="bg1"/>
                </a:solidFill>
                <a:latin typeface="+mj-lt"/>
              </a:rPr>
              <a:t>Degroot</a:t>
            </a:r>
            <a:r>
              <a:rPr lang="en-US" sz="1800" dirty="0">
                <a:solidFill>
                  <a:schemeClr val="bg1"/>
                </a:solidFill>
                <a:latin typeface="+mj-lt"/>
              </a:rPr>
              <a:t>, </a:t>
            </a:r>
            <a:r>
              <a:rPr lang="en-US" sz="1800" i="1" dirty="0">
                <a:solidFill>
                  <a:schemeClr val="bg1"/>
                </a:solidFill>
                <a:latin typeface="+mj-lt"/>
              </a:rPr>
              <a:t>The Frigid Golden Age</a:t>
            </a:r>
            <a:r>
              <a:rPr lang="en-US" sz="1800" dirty="0">
                <a:solidFill>
                  <a:schemeClr val="bg1"/>
                </a:solidFill>
                <a:latin typeface="+mj-lt"/>
              </a:rPr>
              <a:t>, pp. 100–101</a:t>
            </a:r>
          </a:p>
          <a:p>
            <a:pPr marL="0" indent="0">
              <a:buNone/>
            </a:pPr>
            <a:r>
              <a:rPr lang="en-US" sz="1800" dirty="0">
                <a:solidFill>
                  <a:schemeClr val="bg1"/>
                </a:solidFill>
                <a:latin typeface="+mj-lt"/>
              </a:rPr>
              <a:t>Left: Hendrik </a:t>
            </a:r>
            <a:r>
              <a:rPr lang="en-US" sz="1800" dirty="0" err="1">
                <a:solidFill>
                  <a:schemeClr val="bg1"/>
                </a:solidFill>
                <a:latin typeface="+mj-lt"/>
              </a:rPr>
              <a:t>Avercamp</a:t>
            </a:r>
            <a:r>
              <a:rPr lang="en-US" sz="1800" dirty="0">
                <a:solidFill>
                  <a:schemeClr val="bg1"/>
                </a:solidFill>
                <a:latin typeface="+mj-lt"/>
              </a:rPr>
              <a:t>, ‘Winter Landscape with Skaters’ (c. 1608)</a:t>
            </a:r>
          </a:p>
        </p:txBody>
      </p:sp>
    </p:spTree>
    <p:extLst>
      <p:ext uri="{BB962C8B-B14F-4D97-AF65-F5344CB8AC3E}">
        <p14:creationId xmlns:p14="http://schemas.microsoft.com/office/powerpoint/2010/main" val="1039432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683BFF-E7DC-EA32-2746-E10428428FFA}"/>
            </a:ext>
          </a:extLst>
        </p:cNvPr>
        <p:cNvGrpSpPr/>
        <p:nvPr/>
      </p:nvGrpSpPr>
      <p:grpSpPr>
        <a:xfrm>
          <a:off x="0" y="0"/>
          <a:ext cx="0" cy="0"/>
          <a:chOff x="0" y="0"/>
          <a:chExt cx="0" cy="0"/>
        </a:xfrm>
      </p:grpSpPr>
      <p:sp>
        <p:nvSpPr>
          <p:cNvPr id="7" name="Title 1">
            <a:extLst>
              <a:ext uri="{FF2B5EF4-FFF2-40B4-BE49-F238E27FC236}">
                <a16:creationId xmlns:a16="http://schemas.microsoft.com/office/drawing/2014/main" id="{9A3F251D-8535-7A0E-E225-4E6D84429DBB}"/>
              </a:ext>
            </a:extLst>
          </p:cNvPr>
          <p:cNvSpPr>
            <a:spLocks noGrp="1"/>
          </p:cNvSpPr>
          <p:nvPr>
            <p:ph type="title"/>
          </p:nvPr>
        </p:nvSpPr>
        <p:spPr>
          <a:xfrm>
            <a:off x="838200" y="365125"/>
            <a:ext cx="10515600" cy="1325563"/>
          </a:xfrm>
        </p:spPr>
        <p:txBody>
          <a:bodyPr/>
          <a:lstStyle/>
          <a:p>
            <a:r>
              <a:rPr lang="en-US" dirty="0">
                <a:solidFill>
                  <a:schemeClr val="bg1"/>
                </a:solidFill>
              </a:rPr>
              <a:t>Large-scale history</a:t>
            </a:r>
          </a:p>
        </p:txBody>
      </p:sp>
      <p:sp>
        <p:nvSpPr>
          <p:cNvPr id="4" name="Subtitle 2">
            <a:extLst>
              <a:ext uri="{FF2B5EF4-FFF2-40B4-BE49-F238E27FC236}">
                <a16:creationId xmlns:a16="http://schemas.microsoft.com/office/drawing/2014/main" id="{47312663-C8FE-F93D-DD90-B6E8AC8A5462}"/>
              </a:ext>
            </a:extLst>
          </p:cNvPr>
          <p:cNvSpPr txBox="1">
            <a:spLocks/>
          </p:cNvSpPr>
          <p:nvPr/>
        </p:nvSpPr>
        <p:spPr>
          <a:xfrm>
            <a:off x="6677721" y="6177775"/>
            <a:ext cx="4676079" cy="56871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800" dirty="0">
                <a:solidFill>
                  <a:schemeClr val="bg1"/>
                </a:solidFill>
                <a:latin typeface="+mj-lt"/>
              </a:rPr>
              <a:t>Alexander von Humboldt, ‘Tableau Physique’ (1807)</a:t>
            </a:r>
          </a:p>
        </p:txBody>
      </p:sp>
      <p:pic>
        <p:nvPicPr>
          <p:cNvPr id="5" name="Picture 4" descr="A mountain with a volcano&#10;&#10;Description automatically generated with medium confidence">
            <a:extLst>
              <a:ext uri="{FF2B5EF4-FFF2-40B4-BE49-F238E27FC236}">
                <a16:creationId xmlns:a16="http://schemas.microsoft.com/office/drawing/2014/main" id="{258B0209-8F17-EAAA-A2EB-6D6982E1D9B7}"/>
              </a:ext>
            </a:extLst>
          </p:cNvPr>
          <p:cNvPicPr>
            <a:picLocks noChangeAspect="1"/>
          </p:cNvPicPr>
          <p:nvPr/>
        </p:nvPicPr>
        <p:blipFill>
          <a:blip r:embed="rId3"/>
          <a:stretch>
            <a:fillRect/>
          </a:stretch>
        </p:blipFill>
        <p:spPr>
          <a:xfrm>
            <a:off x="116119" y="1427357"/>
            <a:ext cx="6542534" cy="5319134"/>
          </a:xfrm>
          <a:prstGeom prst="rect">
            <a:avLst/>
          </a:prstGeom>
        </p:spPr>
      </p:pic>
      <p:sp>
        <p:nvSpPr>
          <p:cNvPr id="2" name="Content Placeholder 2">
            <a:extLst>
              <a:ext uri="{FF2B5EF4-FFF2-40B4-BE49-F238E27FC236}">
                <a16:creationId xmlns:a16="http://schemas.microsoft.com/office/drawing/2014/main" id="{7309AAE5-38A7-3A44-1084-6B9CD5A80DF2}"/>
              </a:ext>
            </a:extLst>
          </p:cNvPr>
          <p:cNvSpPr txBox="1">
            <a:spLocks/>
          </p:cNvSpPr>
          <p:nvPr/>
        </p:nvSpPr>
        <p:spPr>
          <a:xfrm>
            <a:off x="6677720" y="1427357"/>
            <a:ext cx="5514279" cy="475041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200" dirty="0">
                <a:solidFill>
                  <a:schemeClr val="bg1"/>
                </a:solidFill>
              </a:rPr>
              <a:t>Whose knowledge went into (or was excluded from) this source?</a:t>
            </a:r>
          </a:p>
          <a:p>
            <a:r>
              <a:rPr lang="en-US" sz="3200" dirty="0">
                <a:solidFill>
                  <a:schemeClr val="bg1"/>
                </a:solidFill>
              </a:rPr>
              <a:t>Does this source contest or corroborate environmental ideas put forward by others?</a:t>
            </a:r>
          </a:p>
          <a:p>
            <a:r>
              <a:rPr lang="en-US" sz="3200" dirty="0">
                <a:solidFill>
                  <a:schemeClr val="bg1"/>
                </a:solidFill>
              </a:rPr>
              <a:t>Did this source enable (or constrain) particular environmental interventions?</a:t>
            </a:r>
          </a:p>
        </p:txBody>
      </p:sp>
    </p:spTree>
    <p:extLst>
      <p:ext uri="{BB962C8B-B14F-4D97-AF65-F5344CB8AC3E}">
        <p14:creationId xmlns:p14="http://schemas.microsoft.com/office/powerpoint/2010/main" val="254644829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0AE3A5-CBDD-863F-1F88-BA350E2D9323}"/>
            </a:ext>
          </a:extLst>
        </p:cNvPr>
        <p:cNvGrpSpPr/>
        <p:nvPr/>
      </p:nvGrpSpPr>
      <p:grpSpPr>
        <a:xfrm>
          <a:off x="0" y="0"/>
          <a:ext cx="0" cy="0"/>
          <a:chOff x="0" y="0"/>
          <a:chExt cx="0" cy="0"/>
        </a:xfrm>
      </p:grpSpPr>
      <p:sp>
        <p:nvSpPr>
          <p:cNvPr id="7" name="Title 1">
            <a:extLst>
              <a:ext uri="{FF2B5EF4-FFF2-40B4-BE49-F238E27FC236}">
                <a16:creationId xmlns:a16="http://schemas.microsoft.com/office/drawing/2014/main" id="{B0951F46-1F2F-5923-B72E-CAE67F0CD07F}"/>
              </a:ext>
            </a:extLst>
          </p:cNvPr>
          <p:cNvSpPr>
            <a:spLocks noGrp="1"/>
          </p:cNvSpPr>
          <p:nvPr>
            <p:ph type="title"/>
          </p:nvPr>
        </p:nvSpPr>
        <p:spPr>
          <a:xfrm>
            <a:off x="838200" y="365125"/>
            <a:ext cx="10515600" cy="1325563"/>
          </a:xfrm>
        </p:spPr>
        <p:txBody>
          <a:bodyPr/>
          <a:lstStyle/>
          <a:p>
            <a:r>
              <a:rPr lang="en-US" dirty="0">
                <a:solidFill>
                  <a:schemeClr val="bg1"/>
                </a:solidFill>
              </a:rPr>
              <a:t>History in the Anthropocene</a:t>
            </a:r>
          </a:p>
        </p:txBody>
      </p:sp>
      <p:sp>
        <p:nvSpPr>
          <p:cNvPr id="2" name="Content Placeholder 2">
            <a:extLst>
              <a:ext uri="{FF2B5EF4-FFF2-40B4-BE49-F238E27FC236}">
                <a16:creationId xmlns:a16="http://schemas.microsoft.com/office/drawing/2014/main" id="{51690F96-F9D3-19F7-8BED-5B61A9313587}"/>
              </a:ext>
            </a:extLst>
          </p:cNvPr>
          <p:cNvSpPr txBox="1">
            <a:spLocks/>
          </p:cNvSpPr>
          <p:nvPr/>
        </p:nvSpPr>
        <p:spPr>
          <a:xfrm>
            <a:off x="838200" y="1627771"/>
            <a:ext cx="6543907" cy="475041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3200" dirty="0">
                <a:solidFill>
                  <a:schemeClr val="bg1"/>
                </a:solidFill>
              </a:rPr>
              <a:t>‘Climate Change spell[s] the collapse of the age-old […] distinction between Natural History and Human History.’</a:t>
            </a:r>
          </a:p>
          <a:p>
            <a:pPr marL="0" indent="0">
              <a:buNone/>
            </a:pPr>
            <a:endParaRPr lang="en-US" sz="3200" dirty="0">
              <a:solidFill>
                <a:schemeClr val="bg1"/>
              </a:solidFill>
            </a:endParaRPr>
          </a:p>
          <a:p>
            <a:pPr marL="0" indent="0">
              <a:buNone/>
            </a:pPr>
            <a:r>
              <a:rPr lang="en-US" sz="3200" dirty="0">
                <a:solidFill>
                  <a:schemeClr val="bg1"/>
                </a:solidFill>
              </a:rPr>
              <a:t>‘The crisis of the Anthropocene—the prospect of inhabiting a less habitable planet—reduces us to our creatureliness.’</a:t>
            </a:r>
          </a:p>
        </p:txBody>
      </p:sp>
      <p:pic>
        <p:nvPicPr>
          <p:cNvPr id="3" name="Picture 2" descr="The Climate of History in a Planetary Age, Chakrabarty">
            <a:extLst>
              <a:ext uri="{FF2B5EF4-FFF2-40B4-BE49-F238E27FC236}">
                <a16:creationId xmlns:a16="http://schemas.microsoft.com/office/drawing/2014/main" id="{65152D69-5356-1EC0-0C5B-83A77BFDC8D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81200" y="111510"/>
            <a:ext cx="4423319" cy="66349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0045941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FA785E-491E-326A-EA88-D1F50C6275B8}"/>
            </a:ext>
          </a:extLst>
        </p:cNvPr>
        <p:cNvGrpSpPr/>
        <p:nvPr/>
      </p:nvGrpSpPr>
      <p:grpSpPr>
        <a:xfrm>
          <a:off x="0" y="0"/>
          <a:ext cx="0" cy="0"/>
          <a:chOff x="0" y="0"/>
          <a:chExt cx="0" cy="0"/>
        </a:xfrm>
      </p:grpSpPr>
      <p:sp>
        <p:nvSpPr>
          <p:cNvPr id="7" name="Title 1">
            <a:extLst>
              <a:ext uri="{FF2B5EF4-FFF2-40B4-BE49-F238E27FC236}">
                <a16:creationId xmlns:a16="http://schemas.microsoft.com/office/drawing/2014/main" id="{B49986A1-4C6A-F958-2941-387C175A3BBC}"/>
              </a:ext>
            </a:extLst>
          </p:cNvPr>
          <p:cNvSpPr>
            <a:spLocks noGrp="1"/>
          </p:cNvSpPr>
          <p:nvPr>
            <p:ph type="title"/>
          </p:nvPr>
        </p:nvSpPr>
        <p:spPr>
          <a:xfrm>
            <a:off x="838200" y="365125"/>
            <a:ext cx="10515600" cy="1325563"/>
          </a:xfrm>
        </p:spPr>
        <p:txBody>
          <a:bodyPr/>
          <a:lstStyle/>
          <a:p>
            <a:r>
              <a:rPr lang="en-US" dirty="0">
                <a:solidFill>
                  <a:schemeClr val="bg1"/>
                </a:solidFill>
              </a:rPr>
              <a:t>History in the Anthropocene</a:t>
            </a:r>
          </a:p>
        </p:txBody>
      </p:sp>
      <p:sp>
        <p:nvSpPr>
          <p:cNvPr id="4" name="Content Placeholder 2">
            <a:extLst>
              <a:ext uri="{FF2B5EF4-FFF2-40B4-BE49-F238E27FC236}">
                <a16:creationId xmlns:a16="http://schemas.microsoft.com/office/drawing/2014/main" id="{EE5A471B-6095-A007-93D0-9BDB61DCAFB6}"/>
              </a:ext>
            </a:extLst>
          </p:cNvPr>
          <p:cNvSpPr>
            <a:spLocks noGrp="1"/>
          </p:cNvSpPr>
          <p:nvPr>
            <p:ph idx="1"/>
          </p:nvPr>
        </p:nvSpPr>
        <p:spPr>
          <a:xfrm>
            <a:off x="838200" y="1690688"/>
            <a:ext cx="5399049" cy="4930774"/>
          </a:xfrm>
        </p:spPr>
        <p:txBody>
          <a:bodyPr>
            <a:normAutofit/>
          </a:bodyPr>
          <a:lstStyle/>
          <a:p>
            <a:pPr marL="0" indent="0">
              <a:buNone/>
            </a:pPr>
            <a:r>
              <a:rPr lang="en-US" sz="3200" dirty="0">
                <a:solidFill>
                  <a:schemeClr val="bg1"/>
                </a:solidFill>
                <a:latin typeface="+mj-lt"/>
              </a:rPr>
              <a:t>‘Colonialism … was always about changing the land, transforming the earth itself, including the creatures, the plants, the soil composition and the atmosphere.’</a:t>
            </a:r>
          </a:p>
          <a:p>
            <a:pPr marL="0" indent="0">
              <a:buNone/>
            </a:pPr>
            <a:r>
              <a:rPr lang="en-GB" sz="1800" dirty="0">
                <a:solidFill>
                  <a:schemeClr val="bg1"/>
                </a:solidFill>
                <a:latin typeface="+mj-lt"/>
                <a:ea typeface="Calibri" panose="020F0502020204030204" pitchFamily="34" charset="0"/>
                <a:cs typeface="Times New Roman" panose="02020603050405020304" pitchFamily="18" charset="0"/>
              </a:rPr>
              <a:t>Heather Davis and Zoe Todd</a:t>
            </a:r>
            <a:r>
              <a:rPr lang="en-GB" sz="1800" dirty="0">
                <a:solidFill>
                  <a:schemeClr val="bg1"/>
                </a:solidFill>
                <a:effectLst/>
                <a:latin typeface="+mj-lt"/>
                <a:ea typeface="Calibri" panose="020F0502020204030204" pitchFamily="34" charset="0"/>
                <a:cs typeface="Times New Roman" panose="02020603050405020304" pitchFamily="18" charset="0"/>
              </a:rPr>
              <a:t>, ‘</a:t>
            </a:r>
            <a:r>
              <a:rPr lang="en-GB" sz="1800" dirty="0">
                <a:solidFill>
                  <a:schemeClr val="bg1"/>
                </a:solidFill>
                <a:latin typeface="+mj-lt"/>
                <a:ea typeface="Calibri" panose="020F0502020204030204" pitchFamily="34" charset="0"/>
                <a:cs typeface="Times New Roman" panose="02020603050405020304" pitchFamily="18" charset="0"/>
              </a:rPr>
              <a:t>On the importance of a date</a:t>
            </a:r>
            <a:r>
              <a:rPr lang="en-GB" sz="1800" dirty="0">
                <a:solidFill>
                  <a:schemeClr val="bg1"/>
                </a:solidFill>
                <a:effectLst/>
                <a:latin typeface="+mj-lt"/>
                <a:ea typeface="Calibri" panose="020F0502020204030204" pitchFamily="34" charset="0"/>
                <a:cs typeface="Times New Roman" panose="02020603050405020304" pitchFamily="18" charset="0"/>
              </a:rPr>
              <a:t>’, p</a:t>
            </a:r>
            <a:r>
              <a:rPr lang="en-GB" sz="1800" dirty="0">
                <a:solidFill>
                  <a:schemeClr val="bg1"/>
                </a:solidFill>
                <a:latin typeface="+mj-lt"/>
                <a:ea typeface="Calibri" panose="020F0502020204030204" pitchFamily="34" charset="0"/>
                <a:cs typeface="Times New Roman" panose="02020603050405020304" pitchFamily="18" charset="0"/>
              </a:rPr>
              <a:t>p. 763, 770</a:t>
            </a:r>
            <a:endParaRPr lang="en-US" dirty="0">
              <a:solidFill>
                <a:schemeClr val="bg1"/>
              </a:solidFill>
              <a:latin typeface="+mj-lt"/>
            </a:endParaRPr>
          </a:p>
        </p:txBody>
      </p:sp>
      <p:pic>
        <p:nvPicPr>
          <p:cNvPr id="5" name="Picture 2" descr="Heather Davis | Eugene Lang College of Liberal Arts">
            <a:extLst>
              <a:ext uri="{FF2B5EF4-FFF2-40B4-BE49-F238E27FC236}">
                <a16:creationId xmlns:a16="http://schemas.microsoft.com/office/drawing/2014/main" id="{4C26F7AC-AF02-EB8A-13EA-19CDCCDFCB1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25185"/>
          <a:stretch/>
        </p:blipFill>
        <p:spPr bwMode="auto">
          <a:xfrm>
            <a:off x="8385717" y="128587"/>
            <a:ext cx="3687221" cy="3312144"/>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Zoe Todd - Wikipedia">
            <a:extLst>
              <a:ext uri="{FF2B5EF4-FFF2-40B4-BE49-F238E27FC236}">
                <a16:creationId xmlns:a16="http://schemas.microsoft.com/office/drawing/2014/main" id="{5875140A-1F2D-61F8-C547-C5212EDB6039}"/>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22938" r="21234" b="35000"/>
          <a:stretch/>
        </p:blipFill>
        <p:spPr bwMode="auto">
          <a:xfrm>
            <a:off x="7270595" y="3584301"/>
            <a:ext cx="4802343" cy="31451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6436787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3C5977-9D96-E99F-DC9A-C016FCC6FDA7}"/>
            </a:ext>
          </a:extLst>
        </p:cNvPr>
        <p:cNvGrpSpPr/>
        <p:nvPr/>
      </p:nvGrpSpPr>
      <p:grpSpPr>
        <a:xfrm>
          <a:off x="0" y="0"/>
          <a:ext cx="0" cy="0"/>
          <a:chOff x="0" y="0"/>
          <a:chExt cx="0" cy="0"/>
        </a:xfrm>
      </p:grpSpPr>
      <p:sp>
        <p:nvSpPr>
          <p:cNvPr id="7" name="Title 1">
            <a:extLst>
              <a:ext uri="{FF2B5EF4-FFF2-40B4-BE49-F238E27FC236}">
                <a16:creationId xmlns:a16="http://schemas.microsoft.com/office/drawing/2014/main" id="{9AEC9A00-5012-F303-15CE-D117667BACF3}"/>
              </a:ext>
            </a:extLst>
          </p:cNvPr>
          <p:cNvSpPr>
            <a:spLocks noGrp="1"/>
          </p:cNvSpPr>
          <p:nvPr>
            <p:ph type="title"/>
          </p:nvPr>
        </p:nvSpPr>
        <p:spPr>
          <a:xfrm>
            <a:off x="838200" y="365125"/>
            <a:ext cx="10515600" cy="1325563"/>
          </a:xfrm>
        </p:spPr>
        <p:txBody>
          <a:bodyPr/>
          <a:lstStyle/>
          <a:p>
            <a:r>
              <a:rPr lang="en-US" dirty="0">
                <a:solidFill>
                  <a:schemeClr val="bg1"/>
                </a:solidFill>
              </a:rPr>
              <a:t>History in the Anthropocene</a:t>
            </a:r>
          </a:p>
        </p:txBody>
      </p:sp>
      <p:sp>
        <p:nvSpPr>
          <p:cNvPr id="4" name="Content Placeholder 2">
            <a:extLst>
              <a:ext uri="{FF2B5EF4-FFF2-40B4-BE49-F238E27FC236}">
                <a16:creationId xmlns:a16="http://schemas.microsoft.com/office/drawing/2014/main" id="{629DDA7B-D50E-1FD0-925C-05DA3F39A6FC}"/>
              </a:ext>
            </a:extLst>
          </p:cNvPr>
          <p:cNvSpPr>
            <a:spLocks noGrp="1"/>
          </p:cNvSpPr>
          <p:nvPr>
            <p:ph idx="1"/>
          </p:nvPr>
        </p:nvSpPr>
        <p:spPr>
          <a:xfrm>
            <a:off x="838200" y="1690688"/>
            <a:ext cx="6655420" cy="4930774"/>
          </a:xfrm>
        </p:spPr>
        <p:txBody>
          <a:bodyPr>
            <a:normAutofit/>
          </a:bodyPr>
          <a:lstStyle/>
          <a:p>
            <a:pPr marL="0" indent="0">
              <a:buNone/>
            </a:pPr>
            <a:r>
              <a:rPr lang="en-US" sz="3200" dirty="0">
                <a:solidFill>
                  <a:schemeClr val="bg1"/>
                </a:solidFill>
                <a:latin typeface="+mj-lt"/>
              </a:rPr>
              <a:t>‘Outside of hard climate science, history should be the preeminent field for the study of global warming […] We are dealing with a historicized climate, a biosphere that carries the imprint of what some have done in the past, and it is their momentous course of action that needs to be retraced.’</a:t>
            </a:r>
          </a:p>
          <a:p>
            <a:pPr marL="0" indent="0">
              <a:buNone/>
            </a:pPr>
            <a:r>
              <a:rPr lang="en-US" sz="2400" dirty="0">
                <a:solidFill>
                  <a:schemeClr val="bg1"/>
                </a:solidFill>
                <a:latin typeface="+mj-lt"/>
              </a:rPr>
              <a:t>Andreas Malm, ‘Who Lit This Fire? Approaching the History of the Fossil Economy’, </a:t>
            </a:r>
            <a:r>
              <a:rPr lang="en-US" sz="2400" i="1" dirty="0">
                <a:solidFill>
                  <a:schemeClr val="bg1"/>
                </a:solidFill>
                <a:latin typeface="+mj-lt"/>
              </a:rPr>
              <a:t>Critical Historical Studies</a:t>
            </a:r>
            <a:r>
              <a:rPr lang="en-US" sz="2400" dirty="0">
                <a:solidFill>
                  <a:schemeClr val="bg1"/>
                </a:solidFill>
                <a:latin typeface="+mj-lt"/>
              </a:rPr>
              <a:t>, 3, 2 (2016), pp. 215–48, here pp. 216–21.</a:t>
            </a:r>
          </a:p>
        </p:txBody>
      </p:sp>
      <p:pic>
        <p:nvPicPr>
          <p:cNvPr id="8" name="Picture 2" descr="Fossil Capital: The Rise of Steam-Power and the Roots of Global Warming:  Amazon.co.uk: Andreas Malm: 9781784781293: Books">
            <a:extLst>
              <a:ext uri="{FF2B5EF4-FFF2-40B4-BE49-F238E27FC236}">
                <a16:creationId xmlns:a16="http://schemas.microsoft.com/office/drawing/2014/main" id="{298E3AF2-2200-97A6-A315-77F64D5B76D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00210" y="164417"/>
            <a:ext cx="4269651" cy="65291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5171413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E440B8-F40B-2C8F-4F15-DB50F8B388D6}"/>
            </a:ext>
          </a:extLst>
        </p:cNvPr>
        <p:cNvGrpSpPr/>
        <p:nvPr/>
      </p:nvGrpSpPr>
      <p:grpSpPr>
        <a:xfrm>
          <a:off x="0" y="0"/>
          <a:ext cx="0" cy="0"/>
          <a:chOff x="0" y="0"/>
          <a:chExt cx="0" cy="0"/>
        </a:xfrm>
      </p:grpSpPr>
      <p:sp>
        <p:nvSpPr>
          <p:cNvPr id="7" name="Title 1">
            <a:extLst>
              <a:ext uri="{FF2B5EF4-FFF2-40B4-BE49-F238E27FC236}">
                <a16:creationId xmlns:a16="http://schemas.microsoft.com/office/drawing/2014/main" id="{D2AC237A-B0CF-F6BB-FBE4-4C08C03E3756}"/>
              </a:ext>
            </a:extLst>
          </p:cNvPr>
          <p:cNvSpPr>
            <a:spLocks noGrp="1"/>
          </p:cNvSpPr>
          <p:nvPr>
            <p:ph type="title"/>
          </p:nvPr>
        </p:nvSpPr>
        <p:spPr>
          <a:xfrm>
            <a:off x="838200" y="365125"/>
            <a:ext cx="10515600" cy="1325563"/>
          </a:xfrm>
        </p:spPr>
        <p:txBody>
          <a:bodyPr/>
          <a:lstStyle/>
          <a:p>
            <a:r>
              <a:rPr lang="en-US" dirty="0">
                <a:solidFill>
                  <a:schemeClr val="bg1"/>
                </a:solidFill>
              </a:rPr>
              <a:t>History in the Anthropocene</a:t>
            </a:r>
          </a:p>
        </p:txBody>
      </p:sp>
      <p:sp>
        <p:nvSpPr>
          <p:cNvPr id="4" name="Content Placeholder 2">
            <a:extLst>
              <a:ext uri="{FF2B5EF4-FFF2-40B4-BE49-F238E27FC236}">
                <a16:creationId xmlns:a16="http://schemas.microsoft.com/office/drawing/2014/main" id="{79CCD5D7-36DB-4D2B-8140-F7E95AD42480}"/>
              </a:ext>
            </a:extLst>
          </p:cNvPr>
          <p:cNvSpPr>
            <a:spLocks noGrp="1"/>
          </p:cNvSpPr>
          <p:nvPr>
            <p:ph idx="1"/>
          </p:nvPr>
        </p:nvSpPr>
        <p:spPr>
          <a:xfrm>
            <a:off x="838199" y="1690688"/>
            <a:ext cx="7859752" cy="5167312"/>
          </a:xfrm>
        </p:spPr>
        <p:txBody>
          <a:bodyPr>
            <a:normAutofit/>
          </a:bodyPr>
          <a:lstStyle/>
          <a:p>
            <a:pPr marL="0" indent="0">
              <a:buNone/>
            </a:pPr>
            <a:r>
              <a:rPr lang="en-US" sz="3200" dirty="0">
                <a:solidFill>
                  <a:schemeClr val="bg1"/>
                </a:solidFill>
                <a:latin typeface="+mj-lt"/>
              </a:rPr>
              <a:t>1. Extending empathy</a:t>
            </a:r>
          </a:p>
          <a:p>
            <a:pPr marL="0" indent="0">
              <a:buNone/>
            </a:pPr>
            <a:endParaRPr lang="en-US" sz="3200" dirty="0">
              <a:solidFill>
                <a:schemeClr val="bg1"/>
              </a:solidFill>
              <a:latin typeface="+mj-lt"/>
            </a:endParaRPr>
          </a:p>
          <a:p>
            <a:pPr marL="0" indent="0">
              <a:buNone/>
            </a:pPr>
            <a:r>
              <a:rPr lang="en-US" sz="3200" dirty="0">
                <a:solidFill>
                  <a:schemeClr val="bg1"/>
                </a:solidFill>
                <a:latin typeface="+mj-lt"/>
              </a:rPr>
              <a:t>‘Not only can [historians] potentially help us </a:t>
            </a:r>
            <a:r>
              <a:rPr lang="en-US" sz="3200" dirty="0" err="1">
                <a:solidFill>
                  <a:schemeClr val="bg1"/>
                </a:solidFill>
                <a:latin typeface="+mj-lt"/>
              </a:rPr>
              <a:t>empathise</a:t>
            </a:r>
            <a:r>
              <a:rPr lang="en-US" sz="3200" dirty="0">
                <a:solidFill>
                  <a:schemeClr val="bg1"/>
                </a:solidFill>
                <a:latin typeface="+mj-lt"/>
              </a:rPr>
              <a:t> with human others, but they can also draw the non-human into our moral sphere as co-inhabitants of a shared planet.’</a:t>
            </a:r>
          </a:p>
          <a:p>
            <a:pPr marL="0" indent="0">
              <a:buNone/>
            </a:pPr>
            <a:r>
              <a:rPr lang="en-US" sz="2400" dirty="0">
                <a:solidFill>
                  <a:schemeClr val="bg1"/>
                </a:solidFill>
                <a:latin typeface="+mj-lt"/>
              </a:rPr>
              <a:t>Katie Holmes, Andrea Gaynor &amp; Ruth Morgan, ‘Doing environmental history in urgent times’, </a:t>
            </a:r>
            <a:r>
              <a:rPr lang="en-US" sz="2400" i="1" dirty="0">
                <a:solidFill>
                  <a:schemeClr val="bg1"/>
                </a:solidFill>
                <a:latin typeface="+mj-lt"/>
              </a:rPr>
              <a:t>History Australia</a:t>
            </a:r>
            <a:r>
              <a:rPr lang="en-US" sz="2400" dirty="0">
                <a:solidFill>
                  <a:schemeClr val="bg1"/>
                </a:solidFill>
                <a:latin typeface="+mj-lt"/>
              </a:rPr>
              <a:t>, 17, 2 (2020), p. 238.</a:t>
            </a:r>
          </a:p>
          <a:p>
            <a:pPr marL="0" indent="0">
              <a:buNone/>
            </a:pPr>
            <a:endParaRPr lang="en-US" sz="2400" dirty="0">
              <a:solidFill>
                <a:schemeClr val="bg1"/>
              </a:solidFill>
              <a:latin typeface="+mj-lt"/>
            </a:endParaRPr>
          </a:p>
        </p:txBody>
      </p:sp>
    </p:spTree>
    <p:extLst>
      <p:ext uri="{BB962C8B-B14F-4D97-AF65-F5344CB8AC3E}">
        <p14:creationId xmlns:p14="http://schemas.microsoft.com/office/powerpoint/2010/main" val="278463804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139115-B473-9DB9-0B58-415FCCFF0DAF}"/>
            </a:ext>
          </a:extLst>
        </p:cNvPr>
        <p:cNvGrpSpPr/>
        <p:nvPr/>
      </p:nvGrpSpPr>
      <p:grpSpPr>
        <a:xfrm>
          <a:off x="0" y="0"/>
          <a:ext cx="0" cy="0"/>
          <a:chOff x="0" y="0"/>
          <a:chExt cx="0" cy="0"/>
        </a:xfrm>
      </p:grpSpPr>
      <p:sp>
        <p:nvSpPr>
          <p:cNvPr id="7" name="Title 1">
            <a:extLst>
              <a:ext uri="{FF2B5EF4-FFF2-40B4-BE49-F238E27FC236}">
                <a16:creationId xmlns:a16="http://schemas.microsoft.com/office/drawing/2014/main" id="{C850809B-0982-AA30-E1D6-2A8488652E24}"/>
              </a:ext>
            </a:extLst>
          </p:cNvPr>
          <p:cNvSpPr>
            <a:spLocks noGrp="1"/>
          </p:cNvSpPr>
          <p:nvPr>
            <p:ph type="title"/>
          </p:nvPr>
        </p:nvSpPr>
        <p:spPr>
          <a:xfrm>
            <a:off x="838200" y="365125"/>
            <a:ext cx="10515600" cy="1325563"/>
          </a:xfrm>
        </p:spPr>
        <p:txBody>
          <a:bodyPr/>
          <a:lstStyle/>
          <a:p>
            <a:r>
              <a:rPr lang="en-US" dirty="0">
                <a:solidFill>
                  <a:schemeClr val="bg1"/>
                </a:solidFill>
              </a:rPr>
              <a:t>History in the Anthropocene</a:t>
            </a:r>
          </a:p>
        </p:txBody>
      </p:sp>
      <p:sp>
        <p:nvSpPr>
          <p:cNvPr id="4" name="Content Placeholder 2">
            <a:extLst>
              <a:ext uri="{FF2B5EF4-FFF2-40B4-BE49-F238E27FC236}">
                <a16:creationId xmlns:a16="http://schemas.microsoft.com/office/drawing/2014/main" id="{5225361F-2562-7CFE-EB9F-AA6BA3512EF7}"/>
              </a:ext>
            </a:extLst>
          </p:cNvPr>
          <p:cNvSpPr>
            <a:spLocks noGrp="1"/>
          </p:cNvSpPr>
          <p:nvPr>
            <p:ph idx="1"/>
          </p:nvPr>
        </p:nvSpPr>
        <p:spPr>
          <a:xfrm>
            <a:off x="838199" y="1690688"/>
            <a:ext cx="7859752" cy="5167312"/>
          </a:xfrm>
        </p:spPr>
        <p:txBody>
          <a:bodyPr>
            <a:normAutofit/>
          </a:bodyPr>
          <a:lstStyle/>
          <a:p>
            <a:pPr marL="0" indent="0">
              <a:buNone/>
            </a:pPr>
            <a:r>
              <a:rPr lang="en-US" sz="3200" dirty="0">
                <a:solidFill>
                  <a:schemeClr val="bg1"/>
                </a:solidFill>
                <a:latin typeface="+mj-lt"/>
              </a:rPr>
              <a:t>1. Extending empathy</a:t>
            </a:r>
          </a:p>
          <a:p>
            <a:pPr marL="0" indent="0">
              <a:buNone/>
            </a:pPr>
            <a:endParaRPr lang="en-US" sz="3200" dirty="0">
              <a:solidFill>
                <a:schemeClr val="bg1"/>
              </a:solidFill>
              <a:latin typeface="+mj-lt"/>
            </a:endParaRPr>
          </a:p>
          <a:p>
            <a:pPr marL="0" indent="0">
              <a:buNone/>
            </a:pPr>
            <a:r>
              <a:rPr lang="en-US" sz="3200" dirty="0">
                <a:solidFill>
                  <a:schemeClr val="bg1"/>
                </a:solidFill>
                <a:latin typeface="+mj-lt"/>
              </a:rPr>
              <a:t>‘Historians might also use sources like whale ear wax, which registers signs of stresses like whaling and climate change, to reconsider these histories from the perspectives of whales.’</a:t>
            </a:r>
          </a:p>
          <a:p>
            <a:pPr marL="0" indent="0">
              <a:buNone/>
            </a:pPr>
            <a:r>
              <a:rPr lang="en-US" sz="2400" dirty="0">
                <a:solidFill>
                  <a:schemeClr val="bg1"/>
                </a:solidFill>
                <a:latin typeface="+mj-lt"/>
              </a:rPr>
              <a:t>Emily O’Gorman and Andrea Gaynor, ‘More-Than-Human Histories’, Environmental History, 25 (2020), p. 727.</a:t>
            </a:r>
          </a:p>
          <a:p>
            <a:pPr marL="0" indent="0">
              <a:buNone/>
            </a:pPr>
            <a:endParaRPr lang="en-US" sz="2400" dirty="0">
              <a:solidFill>
                <a:schemeClr val="bg1"/>
              </a:solidFill>
              <a:latin typeface="+mj-lt"/>
            </a:endParaRPr>
          </a:p>
        </p:txBody>
      </p:sp>
      <p:pic>
        <p:nvPicPr>
          <p:cNvPr id="2" name="Picture 2" descr="Whale Earwax: What You Can Learn From Strange Collections | Smithsonian  Ocean">
            <a:extLst>
              <a:ext uri="{FF2B5EF4-FFF2-40B4-BE49-F238E27FC236}">
                <a16:creationId xmlns:a16="http://schemas.microsoft.com/office/drawing/2014/main" id="{8B22A23E-4A8D-EBCA-99B4-1151664A832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5400000">
            <a:off x="7496175" y="2216150"/>
            <a:ext cx="6057900" cy="23558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6430120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E67640-FF77-45DA-BB34-88DF8EE90E97}"/>
            </a:ext>
          </a:extLst>
        </p:cNvPr>
        <p:cNvGrpSpPr/>
        <p:nvPr/>
      </p:nvGrpSpPr>
      <p:grpSpPr>
        <a:xfrm>
          <a:off x="0" y="0"/>
          <a:ext cx="0" cy="0"/>
          <a:chOff x="0" y="0"/>
          <a:chExt cx="0" cy="0"/>
        </a:xfrm>
      </p:grpSpPr>
      <p:sp>
        <p:nvSpPr>
          <p:cNvPr id="7" name="Title 1">
            <a:extLst>
              <a:ext uri="{FF2B5EF4-FFF2-40B4-BE49-F238E27FC236}">
                <a16:creationId xmlns:a16="http://schemas.microsoft.com/office/drawing/2014/main" id="{7E252070-1600-7995-D9B4-A1FF1F99A927}"/>
              </a:ext>
            </a:extLst>
          </p:cNvPr>
          <p:cNvSpPr>
            <a:spLocks noGrp="1"/>
          </p:cNvSpPr>
          <p:nvPr>
            <p:ph type="title"/>
          </p:nvPr>
        </p:nvSpPr>
        <p:spPr>
          <a:xfrm>
            <a:off x="838200" y="365125"/>
            <a:ext cx="10515600" cy="1325563"/>
          </a:xfrm>
        </p:spPr>
        <p:txBody>
          <a:bodyPr/>
          <a:lstStyle/>
          <a:p>
            <a:r>
              <a:rPr lang="en-US" dirty="0">
                <a:solidFill>
                  <a:schemeClr val="bg1"/>
                </a:solidFill>
              </a:rPr>
              <a:t>History in the Anthropocene</a:t>
            </a:r>
          </a:p>
        </p:txBody>
      </p:sp>
      <p:pic>
        <p:nvPicPr>
          <p:cNvPr id="6" name="Picture 2">
            <a:extLst>
              <a:ext uri="{FF2B5EF4-FFF2-40B4-BE49-F238E27FC236}">
                <a16:creationId xmlns:a16="http://schemas.microsoft.com/office/drawing/2014/main" id="{FF55959D-C35E-F217-FF37-E4749E5FAB7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9492" t="20836" r="19083" b="20232"/>
          <a:stretch/>
        </p:blipFill>
        <p:spPr bwMode="auto">
          <a:xfrm>
            <a:off x="1550467" y="1690689"/>
            <a:ext cx="10641533" cy="5167312"/>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B6E1C097-CC6D-96CA-D52F-14E543F20931}"/>
              </a:ext>
            </a:extLst>
          </p:cNvPr>
          <p:cNvSpPr txBox="1"/>
          <p:nvPr/>
        </p:nvSpPr>
        <p:spPr>
          <a:xfrm>
            <a:off x="0" y="5657671"/>
            <a:ext cx="1556657" cy="1200329"/>
          </a:xfrm>
          <a:prstGeom prst="rect">
            <a:avLst/>
          </a:prstGeom>
          <a:noFill/>
        </p:spPr>
        <p:txBody>
          <a:bodyPr wrap="square" rtlCol="0">
            <a:spAutoFit/>
          </a:bodyPr>
          <a:lstStyle/>
          <a:p>
            <a:pPr algn="r"/>
            <a:r>
              <a:rPr lang="en-US" dirty="0">
                <a:solidFill>
                  <a:schemeClr val="bg1"/>
                </a:solidFill>
                <a:latin typeface="+mj-lt"/>
              </a:rPr>
              <a:t>Tai-</a:t>
            </a:r>
            <a:r>
              <a:rPr lang="en-US" dirty="0" err="1">
                <a:solidFill>
                  <a:schemeClr val="bg1"/>
                </a:solidFill>
                <a:latin typeface="+mj-lt"/>
              </a:rPr>
              <a:t>ryo</a:t>
            </a:r>
            <a:r>
              <a:rPr lang="en-US" dirty="0">
                <a:solidFill>
                  <a:schemeClr val="bg1"/>
                </a:solidFill>
                <a:latin typeface="+mj-lt"/>
              </a:rPr>
              <a:t> </a:t>
            </a:r>
            <a:r>
              <a:rPr lang="en-US" dirty="0" err="1">
                <a:solidFill>
                  <a:schemeClr val="bg1"/>
                </a:solidFill>
                <a:latin typeface="+mj-lt"/>
              </a:rPr>
              <a:t>Kujira</a:t>
            </a:r>
            <a:r>
              <a:rPr lang="en-US" dirty="0">
                <a:solidFill>
                  <a:schemeClr val="bg1"/>
                </a:solidFill>
                <a:latin typeface="+mj-lt"/>
              </a:rPr>
              <a:t>, ‘A Great Whale Catch’ (1884)</a:t>
            </a:r>
          </a:p>
        </p:txBody>
      </p:sp>
    </p:spTree>
    <p:extLst>
      <p:ext uri="{BB962C8B-B14F-4D97-AF65-F5344CB8AC3E}">
        <p14:creationId xmlns:p14="http://schemas.microsoft.com/office/powerpoint/2010/main" val="418666965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41C229-0828-9CF8-C834-9644D18EC9F2}"/>
            </a:ext>
          </a:extLst>
        </p:cNvPr>
        <p:cNvGrpSpPr/>
        <p:nvPr/>
      </p:nvGrpSpPr>
      <p:grpSpPr>
        <a:xfrm>
          <a:off x="0" y="0"/>
          <a:ext cx="0" cy="0"/>
          <a:chOff x="0" y="0"/>
          <a:chExt cx="0" cy="0"/>
        </a:xfrm>
      </p:grpSpPr>
      <p:sp>
        <p:nvSpPr>
          <p:cNvPr id="7" name="Title 1">
            <a:extLst>
              <a:ext uri="{FF2B5EF4-FFF2-40B4-BE49-F238E27FC236}">
                <a16:creationId xmlns:a16="http://schemas.microsoft.com/office/drawing/2014/main" id="{5AA1D76E-85A5-B6B3-267A-0600C1D08DFD}"/>
              </a:ext>
            </a:extLst>
          </p:cNvPr>
          <p:cNvSpPr>
            <a:spLocks noGrp="1"/>
          </p:cNvSpPr>
          <p:nvPr>
            <p:ph type="title"/>
          </p:nvPr>
        </p:nvSpPr>
        <p:spPr>
          <a:xfrm>
            <a:off x="838200" y="365125"/>
            <a:ext cx="10515600" cy="1325563"/>
          </a:xfrm>
        </p:spPr>
        <p:txBody>
          <a:bodyPr/>
          <a:lstStyle/>
          <a:p>
            <a:r>
              <a:rPr lang="en-US" dirty="0">
                <a:solidFill>
                  <a:schemeClr val="bg1"/>
                </a:solidFill>
              </a:rPr>
              <a:t>History in the Anthropocene</a:t>
            </a:r>
          </a:p>
        </p:txBody>
      </p:sp>
      <p:sp>
        <p:nvSpPr>
          <p:cNvPr id="4" name="Content Placeholder 2">
            <a:extLst>
              <a:ext uri="{FF2B5EF4-FFF2-40B4-BE49-F238E27FC236}">
                <a16:creationId xmlns:a16="http://schemas.microsoft.com/office/drawing/2014/main" id="{C58A72E9-33FF-F729-896F-5552C5AECB5D}"/>
              </a:ext>
            </a:extLst>
          </p:cNvPr>
          <p:cNvSpPr>
            <a:spLocks noGrp="1"/>
          </p:cNvSpPr>
          <p:nvPr>
            <p:ph idx="1"/>
          </p:nvPr>
        </p:nvSpPr>
        <p:spPr>
          <a:xfrm>
            <a:off x="838199" y="1690688"/>
            <a:ext cx="10515600" cy="5167312"/>
          </a:xfrm>
        </p:spPr>
        <p:txBody>
          <a:bodyPr>
            <a:normAutofit/>
          </a:bodyPr>
          <a:lstStyle/>
          <a:p>
            <a:pPr marL="0" indent="0">
              <a:buNone/>
            </a:pPr>
            <a:r>
              <a:rPr lang="en-US" sz="3200" dirty="0">
                <a:solidFill>
                  <a:schemeClr val="bg1"/>
                </a:solidFill>
                <a:latin typeface="+mj-lt"/>
              </a:rPr>
              <a:t>2. ‘Radical remembering’</a:t>
            </a:r>
          </a:p>
          <a:p>
            <a:pPr marL="0" indent="0">
              <a:buNone/>
            </a:pPr>
            <a:endParaRPr lang="en-US" sz="3200" dirty="0">
              <a:solidFill>
                <a:schemeClr val="bg1"/>
              </a:solidFill>
              <a:latin typeface="+mj-lt"/>
            </a:endParaRPr>
          </a:p>
          <a:p>
            <a:pPr marL="0" indent="0">
              <a:buNone/>
            </a:pPr>
            <a:r>
              <a:rPr lang="en-US" sz="3200" dirty="0">
                <a:solidFill>
                  <a:schemeClr val="bg1"/>
                </a:solidFill>
                <a:latin typeface="+mj-lt"/>
              </a:rPr>
              <a:t>‘Environmental histories are needed now to counter dangerous and proliferating historical falsehoods, and to provide the insights and emotional fortitude we need as we face the escalating climate and ecological crises. They are essential to diverse forms of ‘radical remembering’ needed to disrupt the accidental or cultivated silences that sustain business as usual.’</a:t>
            </a:r>
          </a:p>
          <a:p>
            <a:pPr marL="0" indent="0">
              <a:buNone/>
            </a:pPr>
            <a:r>
              <a:rPr lang="en-US" sz="2400" dirty="0">
                <a:solidFill>
                  <a:schemeClr val="bg1"/>
                </a:solidFill>
                <a:latin typeface="+mj-lt"/>
              </a:rPr>
              <a:t>Katie Holmes, Andrea Gaynor &amp; Ruth Morgan, ‘Doing environmental history in urgent times’, </a:t>
            </a:r>
            <a:r>
              <a:rPr lang="en-US" sz="2400" i="1" dirty="0">
                <a:solidFill>
                  <a:schemeClr val="bg1"/>
                </a:solidFill>
                <a:latin typeface="+mj-lt"/>
              </a:rPr>
              <a:t>History Australia</a:t>
            </a:r>
            <a:r>
              <a:rPr lang="en-US" sz="2400" dirty="0">
                <a:solidFill>
                  <a:schemeClr val="bg1"/>
                </a:solidFill>
                <a:latin typeface="+mj-lt"/>
              </a:rPr>
              <a:t>, 17, 2 (2020), p. 234.</a:t>
            </a:r>
          </a:p>
          <a:p>
            <a:pPr marL="0" indent="0">
              <a:buNone/>
            </a:pPr>
            <a:endParaRPr lang="en-US" sz="2400" dirty="0">
              <a:solidFill>
                <a:schemeClr val="bg1"/>
              </a:solidFill>
              <a:latin typeface="+mj-lt"/>
            </a:endParaRPr>
          </a:p>
        </p:txBody>
      </p:sp>
    </p:spTree>
    <p:extLst>
      <p:ext uri="{BB962C8B-B14F-4D97-AF65-F5344CB8AC3E}">
        <p14:creationId xmlns:p14="http://schemas.microsoft.com/office/powerpoint/2010/main" val="39619324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A89AE6-829E-E07A-3114-997208FF9AB1}"/>
            </a:ext>
          </a:extLst>
        </p:cNvPr>
        <p:cNvGrpSpPr/>
        <p:nvPr/>
      </p:nvGrpSpPr>
      <p:grpSpPr>
        <a:xfrm>
          <a:off x="0" y="0"/>
          <a:ext cx="0" cy="0"/>
          <a:chOff x="0" y="0"/>
          <a:chExt cx="0" cy="0"/>
        </a:xfrm>
      </p:grpSpPr>
      <p:sp>
        <p:nvSpPr>
          <p:cNvPr id="7" name="Title 1">
            <a:extLst>
              <a:ext uri="{FF2B5EF4-FFF2-40B4-BE49-F238E27FC236}">
                <a16:creationId xmlns:a16="http://schemas.microsoft.com/office/drawing/2014/main" id="{B0E4ECFC-283F-9CF2-8647-1DA6FE5484B5}"/>
              </a:ext>
            </a:extLst>
          </p:cNvPr>
          <p:cNvSpPr>
            <a:spLocks noGrp="1"/>
          </p:cNvSpPr>
          <p:nvPr>
            <p:ph type="title"/>
          </p:nvPr>
        </p:nvSpPr>
        <p:spPr>
          <a:xfrm>
            <a:off x="838200" y="365125"/>
            <a:ext cx="10515600" cy="1325563"/>
          </a:xfrm>
        </p:spPr>
        <p:txBody>
          <a:bodyPr/>
          <a:lstStyle/>
          <a:p>
            <a:r>
              <a:rPr lang="en-US" dirty="0">
                <a:solidFill>
                  <a:schemeClr val="bg1"/>
                </a:solidFill>
              </a:rPr>
              <a:t>History in the Anthropocene</a:t>
            </a:r>
          </a:p>
        </p:txBody>
      </p:sp>
      <p:sp>
        <p:nvSpPr>
          <p:cNvPr id="4" name="Content Placeholder 2">
            <a:extLst>
              <a:ext uri="{FF2B5EF4-FFF2-40B4-BE49-F238E27FC236}">
                <a16:creationId xmlns:a16="http://schemas.microsoft.com/office/drawing/2014/main" id="{56B766C1-D374-B297-EC33-53EEE2BD9C20}"/>
              </a:ext>
            </a:extLst>
          </p:cNvPr>
          <p:cNvSpPr>
            <a:spLocks noGrp="1"/>
          </p:cNvSpPr>
          <p:nvPr>
            <p:ph idx="1"/>
          </p:nvPr>
        </p:nvSpPr>
        <p:spPr>
          <a:xfrm>
            <a:off x="838199" y="1690688"/>
            <a:ext cx="6610816" cy="5167312"/>
          </a:xfrm>
        </p:spPr>
        <p:txBody>
          <a:bodyPr>
            <a:normAutofit/>
          </a:bodyPr>
          <a:lstStyle/>
          <a:p>
            <a:pPr marL="0" indent="0">
              <a:buNone/>
            </a:pPr>
            <a:r>
              <a:rPr lang="en-US" sz="3200" dirty="0">
                <a:solidFill>
                  <a:schemeClr val="bg1"/>
                </a:solidFill>
                <a:latin typeface="+mj-lt"/>
              </a:rPr>
              <a:t>3. Being urgent, being polemical</a:t>
            </a:r>
          </a:p>
          <a:p>
            <a:pPr marL="0" indent="0">
              <a:buNone/>
            </a:pPr>
            <a:endParaRPr lang="en-US" sz="3200" dirty="0">
              <a:solidFill>
                <a:schemeClr val="bg1"/>
              </a:solidFill>
              <a:latin typeface="+mj-lt"/>
            </a:endParaRPr>
          </a:p>
          <a:p>
            <a:pPr marL="0" indent="0">
              <a:buNone/>
            </a:pPr>
            <a:r>
              <a:rPr lang="en-US" sz="3200" dirty="0">
                <a:solidFill>
                  <a:schemeClr val="bg1"/>
                </a:solidFill>
                <a:latin typeface="+mj-lt"/>
              </a:rPr>
              <a:t>‘The tone of much climate writing in the humanities and social sciences is far from urgent. Indeed, in the main, most interventions of this kind have fallen short of treating climate change […] as an emergency that requires immediate and practical adjustments to life.’</a:t>
            </a:r>
          </a:p>
        </p:txBody>
      </p:sp>
      <p:pic>
        <p:nvPicPr>
          <p:cNvPr id="2" name="Picture 1" descr="A close-up of a white background&#10;&#10;Description automatically generated">
            <a:extLst>
              <a:ext uri="{FF2B5EF4-FFF2-40B4-BE49-F238E27FC236}">
                <a16:creationId xmlns:a16="http://schemas.microsoft.com/office/drawing/2014/main" id="{6B27006A-38F9-2A9C-27A1-8B79688BBEB1}"/>
              </a:ext>
            </a:extLst>
          </p:cNvPr>
          <p:cNvPicPr>
            <a:picLocks noChangeAspect="1"/>
          </p:cNvPicPr>
          <p:nvPr/>
        </p:nvPicPr>
        <p:blipFill>
          <a:blip r:embed="rId3"/>
          <a:stretch>
            <a:fillRect/>
          </a:stretch>
        </p:blipFill>
        <p:spPr>
          <a:xfrm>
            <a:off x="7449015" y="3401122"/>
            <a:ext cx="4742985" cy="1840561"/>
          </a:xfrm>
          <a:prstGeom prst="rect">
            <a:avLst/>
          </a:prstGeom>
        </p:spPr>
      </p:pic>
    </p:spTree>
    <p:extLst>
      <p:ext uri="{BB962C8B-B14F-4D97-AF65-F5344CB8AC3E}">
        <p14:creationId xmlns:p14="http://schemas.microsoft.com/office/powerpoint/2010/main" val="7360472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54A6A5-722F-844F-9427-6B72964A992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137A190-9E3A-D842-2BC1-418BBE5FA61C}"/>
              </a:ext>
            </a:extLst>
          </p:cNvPr>
          <p:cNvSpPr>
            <a:spLocks noGrp="1"/>
          </p:cNvSpPr>
          <p:nvPr>
            <p:ph type="title"/>
          </p:nvPr>
        </p:nvSpPr>
        <p:spPr>
          <a:xfrm>
            <a:off x="838200" y="365125"/>
            <a:ext cx="6780213" cy="1325563"/>
          </a:xfrm>
        </p:spPr>
        <p:txBody>
          <a:bodyPr/>
          <a:lstStyle/>
          <a:p>
            <a:r>
              <a:rPr lang="en-US" dirty="0">
                <a:solidFill>
                  <a:schemeClr val="bg1"/>
                </a:solidFill>
              </a:rPr>
              <a:t>‘Can the </a:t>
            </a:r>
            <a:r>
              <a:rPr lang="en-US" strike="dblStrike" dirty="0">
                <a:solidFill>
                  <a:schemeClr val="bg1"/>
                </a:solidFill>
              </a:rPr>
              <a:t>subaltern</a:t>
            </a:r>
            <a:r>
              <a:rPr lang="en-US" dirty="0">
                <a:solidFill>
                  <a:schemeClr val="bg1"/>
                </a:solidFill>
              </a:rPr>
              <a:t> mosquito speak?’</a:t>
            </a:r>
          </a:p>
        </p:txBody>
      </p:sp>
      <p:sp>
        <p:nvSpPr>
          <p:cNvPr id="3" name="Content Placeholder 2">
            <a:extLst>
              <a:ext uri="{FF2B5EF4-FFF2-40B4-BE49-F238E27FC236}">
                <a16:creationId xmlns:a16="http://schemas.microsoft.com/office/drawing/2014/main" id="{81AB4CC6-B099-3F33-AE57-ED84B9B6E081}"/>
              </a:ext>
            </a:extLst>
          </p:cNvPr>
          <p:cNvSpPr>
            <a:spLocks noGrp="1"/>
          </p:cNvSpPr>
          <p:nvPr>
            <p:ph idx="1"/>
          </p:nvPr>
        </p:nvSpPr>
        <p:spPr>
          <a:xfrm>
            <a:off x="838200" y="2408663"/>
            <a:ext cx="6780213" cy="4449337"/>
          </a:xfrm>
        </p:spPr>
        <p:txBody>
          <a:bodyPr>
            <a:normAutofit/>
          </a:bodyPr>
          <a:lstStyle/>
          <a:p>
            <a:r>
              <a:rPr lang="en-US" sz="3200" dirty="0">
                <a:solidFill>
                  <a:schemeClr val="bg1"/>
                </a:solidFill>
              </a:rPr>
              <a:t>Who and what makes a difference in history?</a:t>
            </a:r>
          </a:p>
          <a:p>
            <a:r>
              <a:rPr lang="en-US" sz="3200" dirty="0">
                <a:solidFill>
                  <a:schemeClr val="bg1"/>
                </a:solidFill>
              </a:rPr>
              <a:t>How can we historians comprehend and represent voices absent from archives (and perspective and motivations distant from our own)?</a:t>
            </a:r>
          </a:p>
        </p:txBody>
      </p:sp>
      <p:pic>
        <p:nvPicPr>
          <p:cNvPr id="1026" name="Picture 2" descr="Rule of Experts: Egypt, Techno-Politics, Modernity: Amazon.co.uk: Mitchell,  Timothy: 9780520232624: Books">
            <a:extLst>
              <a:ext uri="{FF2B5EF4-FFF2-40B4-BE49-F238E27FC236}">
                <a16:creationId xmlns:a16="http://schemas.microsoft.com/office/drawing/2014/main" id="{9ECF22F7-D608-FF7B-ED5F-4A8097BEF9F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18413" y="0"/>
            <a:ext cx="4573587"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9094347"/>
      </p:ext>
    </p:extLst>
  </p:cSld>
  <p:clrMapOvr>
    <a:masterClrMapping/>
  </p:clrMapOvr>
  <mc:AlternateContent xmlns:mc="http://schemas.openxmlformats.org/markup-compatibility/2006" xmlns:p14="http://schemas.microsoft.com/office/powerpoint/2010/main">
    <mc:Choice Requires="p14">
      <p:transition spd="slow" p14:dur="2000">
        <p:fade/>
      </p:transition>
    </mc:Choice>
    <mc:Fallback xmlns="">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6263B2-AB1A-8260-1647-389CA9A132E6}"/>
            </a:ext>
          </a:extLst>
        </p:cNvPr>
        <p:cNvGrpSpPr/>
        <p:nvPr/>
      </p:nvGrpSpPr>
      <p:grpSpPr>
        <a:xfrm>
          <a:off x="0" y="0"/>
          <a:ext cx="0" cy="0"/>
          <a:chOff x="0" y="0"/>
          <a:chExt cx="0" cy="0"/>
        </a:xfrm>
      </p:grpSpPr>
      <p:sp>
        <p:nvSpPr>
          <p:cNvPr id="7" name="Title 1">
            <a:extLst>
              <a:ext uri="{FF2B5EF4-FFF2-40B4-BE49-F238E27FC236}">
                <a16:creationId xmlns:a16="http://schemas.microsoft.com/office/drawing/2014/main" id="{3C61CF3F-ED89-DB83-1058-2ED3955297E4}"/>
              </a:ext>
            </a:extLst>
          </p:cNvPr>
          <p:cNvSpPr>
            <a:spLocks noGrp="1"/>
          </p:cNvSpPr>
          <p:nvPr>
            <p:ph type="title"/>
          </p:nvPr>
        </p:nvSpPr>
        <p:spPr>
          <a:xfrm>
            <a:off x="838200" y="365125"/>
            <a:ext cx="10515600" cy="1325563"/>
          </a:xfrm>
        </p:spPr>
        <p:txBody>
          <a:bodyPr/>
          <a:lstStyle/>
          <a:p>
            <a:r>
              <a:rPr lang="en-US" dirty="0">
                <a:solidFill>
                  <a:schemeClr val="bg1"/>
                </a:solidFill>
              </a:rPr>
              <a:t>History in the Anthropocene</a:t>
            </a:r>
          </a:p>
        </p:txBody>
      </p:sp>
      <p:sp>
        <p:nvSpPr>
          <p:cNvPr id="4" name="Content Placeholder 2">
            <a:extLst>
              <a:ext uri="{FF2B5EF4-FFF2-40B4-BE49-F238E27FC236}">
                <a16:creationId xmlns:a16="http://schemas.microsoft.com/office/drawing/2014/main" id="{8615FC9B-539D-42A5-4DA3-4C835396DCA9}"/>
              </a:ext>
            </a:extLst>
          </p:cNvPr>
          <p:cNvSpPr>
            <a:spLocks noGrp="1"/>
          </p:cNvSpPr>
          <p:nvPr>
            <p:ph idx="1"/>
          </p:nvPr>
        </p:nvSpPr>
        <p:spPr>
          <a:xfrm>
            <a:off x="838199" y="1690688"/>
            <a:ext cx="6610816" cy="5167312"/>
          </a:xfrm>
        </p:spPr>
        <p:txBody>
          <a:bodyPr>
            <a:normAutofit/>
          </a:bodyPr>
          <a:lstStyle/>
          <a:p>
            <a:pPr marL="0" indent="0">
              <a:buNone/>
            </a:pPr>
            <a:r>
              <a:rPr lang="en-US" sz="3200" dirty="0">
                <a:solidFill>
                  <a:schemeClr val="bg1"/>
                </a:solidFill>
                <a:latin typeface="+mj-lt"/>
              </a:rPr>
              <a:t>3. Being urgent, being polemical</a:t>
            </a:r>
          </a:p>
          <a:p>
            <a:pPr marL="0" indent="0">
              <a:buNone/>
            </a:pPr>
            <a:endParaRPr lang="en-US" sz="3200" dirty="0">
              <a:solidFill>
                <a:schemeClr val="bg1"/>
              </a:solidFill>
              <a:latin typeface="+mj-lt"/>
            </a:endParaRPr>
          </a:p>
        </p:txBody>
      </p:sp>
      <p:pic>
        <p:nvPicPr>
          <p:cNvPr id="3" name="Picture 2" descr="A hand holding a piece of paper&#10;&#10;Description automatically generated with medium confidence">
            <a:extLst>
              <a:ext uri="{FF2B5EF4-FFF2-40B4-BE49-F238E27FC236}">
                <a16:creationId xmlns:a16="http://schemas.microsoft.com/office/drawing/2014/main" id="{71829421-011E-7809-4891-748EC18BCFA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3233" t="22420" r="22306" b="25837"/>
          <a:stretch/>
        </p:blipFill>
        <p:spPr bwMode="auto">
          <a:xfrm>
            <a:off x="838198" y="2382581"/>
            <a:ext cx="5957704" cy="4245230"/>
          </a:xfrm>
          <a:prstGeom prst="rect">
            <a:avLst/>
          </a:prstGeom>
          <a:ln>
            <a:noFill/>
          </a:ln>
          <a:extLst>
            <a:ext uri="{53640926-AAD7-44D8-BBD7-CCE9431645EC}">
              <a14:shadowObscured xmlns:a14="http://schemas.microsoft.com/office/drawing/2010/main"/>
            </a:ext>
          </a:extLst>
        </p:spPr>
      </p:pic>
      <p:pic>
        <p:nvPicPr>
          <p:cNvPr id="5" name="Picture 4" descr="A picture containing text, black and white, receipt, font&#10;&#10;Description automatically generated">
            <a:extLst>
              <a:ext uri="{FF2B5EF4-FFF2-40B4-BE49-F238E27FC236}">
                <a16:creationId xmlns:a16="http://schemas.microsoft.com/office/drawing/2014/main" id="{113F877D-A4F1-3B54-1786-2DB69C8AFE6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37189" y="200722"/>
            <a:ext cx="4668618" cy="6427089"/>
          </a:xfrm>
          <a:prstGeom prst="rect">
            <a:avLst/>
          </a:prstGeom>
        </p:spPr>
      </p:pic>
    </p:spTree>
    <p:extLst>
      <p:ext uri="{BB962C8B-B14F-4D97-AF65-F5344CB8AC3E}">
        <p14:creationId xmlns:p14="http://schemas.microsoft.com/office/powerpoint/2010/main" val="258634857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AE5CBF-DCCE-73A8-407D-7167466C6A6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4C0D1DA-F9F1-0C8F-E2E6-F2BB6DB3A6D9}"/>
              </a:ext>
            </a:extLst>
          </p:cNvPr>
          <p:cNvSpPr>
            <a:spLocks noGrp="1"/>
          </p:cNvSpPr>
          <p:nvPr>
            <p:ph type="title"/>
          </p:nvPr>
        </p:nvSpPr>
        <p:spPr/>
        <p:txBody>
          <a:bodyPr/>
          <a:lstStyle/>
          <a:p>
            <a:r>
              <a:rPr lang="en-US" dirty="0">
                <a:solidFill>
                  <a:schemeClr val="bg1"/>
                </a:solidFill>
              </a:rPr>
              <a:t>Some conclusions</a:t>
            </a:r>
          </a:p>
        </p:txBody>
      </p:sp>
      <p:sp>
        <p:nvSpPr>
          <p:cNvPr id="3" name="Content Placeholder 2">
            <a:extLst>
              <a:ext uri="{FF2B5EF4-FFF2-40B4-BE49-F238E27FC236}">
                <a16:creationId xmlns:a16="http://schemas.microsoft.com/office/drawing/2014/main" id="{EBDF6B49-AB32-F0E9-CC47-F8D5CFF30192}"/>
              </a:ext>
            </a:extLst>
          </p:cNvPr>
          <p:cNvSpPr>
            <a:spLocks noGrp="1"/>
          </p:cNvSpPr>
          <p:nvPr>
            <p:ph idx="1"/>
          </p:nvPr>
        </p:nvSpPr>
        <p:spPr>
          <a:xfrm>
            <a:off x="560348" y="1732118"/>
            <a:ext cx="11071303" cy="5032375"/>
          </a:xfrm>
        </p:spPr>
        <p:txBody>
          <a:bodyPr>
            <a:normAutofit/>
          </a:bodyPr>
          <a:lstStyle/>
          <a:p>
            <a:pPr marL="514350" indent="-514350">
              <a:buAutoNum type="arabicPeriod"/>
            </a:pPr>
            <a:r>
              <a:rPr lang="en-US" dirty="0">
                <a:solidFill>
                  <a:schemeClr val="bg1"/>
                </a:solidFill>
              </a:rPr>
              <a:t>Environmental history in connection to Subaltern Studies:</a:t>
            </a:r>
          </a:p>
          <a:p>
            <a:pPr marL="971550" lvl="1" indent="-514350">
              <a:buFont typeface="+mj-lt"/>
              <a:buAutoNum type="alphaLcParenR"/>
            </a:pPr>
            <a:r>
              <a:rPr lang="en-US" dirty="0">
                <a:solidFill>
                  <a:schemeClr val="bg1"/>
                </a:solidFill>
              </a:rPr>
              <a:t>Extending who (and what) counts as a historical subject</a:t>
            </a:r>
          </a:p>
          <a:p>
            <a:pPr marL="971550" lvl="1" indent="-514350">
              <a:buFont typeface="+mj-lt"/>
              <a:buAutoNum type="alphaLcParenR"/>
            </a:pPr>
            <a:r>
              <a:rPr lang="en-US" dirty="0">
                <a:solidFill>
                  <a:schemeClr val="bg1"/>
                </a:solidFill>
              </a:rPr>
              <a:t>Exploring how to represent those with sparse archival traces</a:t>
            </a:r>
          </a:p>
          <a:p>
            <a:pPr marL="514350" indent="-514350">
              <a:buAutoNum type="arabicPeriod"/>
            </a:pPr>
            <a:r>
              <a:rPr lang="en-US" dirty="0">
                <a:solidFill>
                  <a:schemeClr val="bg1"/>
                </a:solidFill>
              </a:rPr>
              <a:t>Environmental History was formally born at a time of acknowledged environmental crisis in the 1960s-70s …</a:t>
            </a:r>
          </a:p>
          <a:p>
            <a:pPr marL="514350" indent="-514350">
              <a:buAutoNum type="arabicPeriod"/>
            </a:pPr>
            <a:r>
              <a:rPr lang="en-US" dirty="0">
                <a:solidFill>
                  <a:schemeClr val="bg1"/>
                </a:solidFill>
              </a:rPr>
              <a:t>But has changed significantly in recent decades:</a:t>
            </a:r>
          </a:p>
          <a:p>
            <a:pPr marL="971550" lvl="1" indent="-514350">
              <a:buFont typeface="+mj-lt"/>
              <a:buAutoNum type="alphaLcParenR"/>
            </a:pPr>
            <a:r>
              <a:rPr lang="en-US" dirty="0">
                <a:solidFill>
                  <a:schemeClr val="bg1"/>
                </a:solidFill>
              </a:rPr>
              <a:t>More nuanced more-than-human histories</a:t>
            </a:r>
          </a:p>
          <a:p>
            <a:pPr marL="971550" lvl="1" indent="-514350">
              <a:buFont typeface="+mj-lt"/>
              <a:buAutoNum type="alphaLcParenR"/>
            </a:pPr>
            <a:r>
              <a:rPr lang="en-US" dirty="0">
                <a:solidFill>
                  <a:schemeClr val="bg1"/>
                </a:solidFill>
              </a:rPr>
              <a:t>Less fixated on a binary opposition between ideas and material realities</a:t>
            </a:r>
          </a:p>
          <a:p>
            <a:pPr marL="514350" indent="-514350">
              <a:buFont typeface="+mj-lt"/>
              <a:buAutoNum type="arabicPeriod"/>
            </a:pPr>
            <a:r>
              <a:rPr lang="en-US" dirty="0">
                <a:solidFill>
                  <a:schemeClr val="bg1"/>
                </a:solidFill>
              </a:rPr>
              <a:t>History in the Anthropocene:</a:t>
            </a:r>
          </a:p>
          <a:p>
            <a:pPr marL="971550" lvl="1" indent="-514350">
              <a:buFont typeface="+mj-lt"/>
              <a:buAutoNum type="alphaLcParenR"/>
            </a:pPr>
            <a:r>
              <a:rPr lang="en-US" dirty="0">
                <a:solidFill>
                  <a:schemeClr val="bg1"/>
                </a:solidFill>
              </a:rPr>
              <a:t>Need to adapt our methods and modes of communication … </a:t>
            </a:r>
          </a:p>
          <a:p>
            <a:pPr marL="971550" lvl="1" indent="-514350">
              <a:buFont typeface="+mj-lt"/>
              <a:buAutoNum type="alphaLcParenR"/>
            </a:pPr>
            <a:r>
              <a:rPr lang="en-US" dirty="0">
                <a:solidFill>
                  <a:schemeClr val="bg1"/>
                </a:solidFill>
              </a:rPr>
              <a:t>But our critical analytical skills enable vital contributions to these debates</a:t>
            </a:r>
          </a:p>
          <a:p>
            <a:pPr marL="971550" lvl="1" indent="-514350">
              <a:buAutoNum type="alphaLcParenR"/>
            </a:pPr>
            <a:endParaRPr lang="en-US" dirty="0">
              <a:solidFill>
                <a:schemeClr val="bg1"/>
              </a:solidFill>
            </a:endParaRPr>
          </a:p>
        </p:txBody>
      </p:sp>
    </p:spTree>
    <p:extLst>
      <p:ext uri="{BB962C8B-B14F-4D97-AF65-F5344CB8AC3E}">
        <p14:creationId xmlns:p14="http://schemas.microsoft.com/office/powerpoint/2010/main" val="12739770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1AA24D-9585-6FEA-129F-1395084F607F}"/>
              </a:ext>
            </a:extLst>
          </p:cNvPr>
          <p:cNvSpPr>
            <a:spLocks noGrp="1"/>
          </p:cNvSpPr>
          <p:nvPr>
            <p:ph type="title"/>
          </p:nvPr>
        </p:nvSpPr>
        <p:spPr/>
        <p:txBody>
          <a:bodyPr/>
          <a:lstStyle/>
          <a:p>
            <a:r>
              <a:rPr lang="en-US" dirty="0">
                <a:solidFill>
                  <a:schemeClr val="bg1"/>
                </a:solidFill>
              </a:rPr>
              <a:t>Lecture overview</a:t>
            </a:r>
          </a:p>
        </p:txBody>
      </p:sp>
      <p:sp>
        <p:nvSpPr>
          <p:cNvPr id="3" name="Content Placeholder 2">
            <a:extLst>
              <a:ext uri="{FF2B5EF4-FFF2-40B4-BE49-F238E27FC236}">
                <a16:creationId xmlns:a16="http://schemas.microsoft.com/office/drawing/2014/main" id="{88BBCB43-E42A-6336-5AE4-8B1B705247E2}"/>
              </a:ext>
            </a:extLst>
          </p:cNvPr>
          <p:cNvSpPr>
            <a:spLocks noGrp="1"/>
          </p:cNvSpPr>
          <p:nvPr>
            <p:ph idx="1"/>
          </p:nvPr>
        </p:nvSpPr>
        <p:spPr>
          <a:xfrm>
            <a:off x="573505" y="1861720"/>
            <a:ext cx="5804829" cy="4820502"/>
          </a:xfrm>
        </p:spPr>
        <p:txBody>
          <a:bodyPr>
            <a:normAutofit/>
          </a:bodyPr>
          <a:lstStyle/>
          <a:p>
            <a:pPr marL="514350" indent="-514350">
              <a:buFont typeface="+mj-lt"/>
              <a:buAutoNum type="arabicPeriod"/>
            </a:pPr>
            <a:r>
              <a:rPr lang="en-US" sz="3200" dirty="0">
                <a:solidFill>
                  <a:schemeClr val="bg1"/>
                </a:solidFill>
              </a:rPr>
              <a:t>A brief history of environmental history</a:t>
            </a:r>
          </a:p>
          <a:p>
            <a:pPr marL="514350" indent="-514350">
              <a:buFont typeface="+mj-lt"/>
              <a:buAutoNum type="arabicPeriod"/>
            </a:pPr>
            <a:r>
              <a:rPr lang="en-US" sz="3200" dirty="0">
                <a:solidFill>
                  <a:schemeClr val="bg1"/>
                </a:solidFill>
              </a:rPr>
              <a:t>More-than-human historical agency</a:t>
            </a:r>
          </a:p>
          <a:p>
            <a:pPr marL="514350" indent="-514350">
              <a:buFont typeface="+mj-lt"/>
              <a:buAutoNum type="arabicPeriod"/>
            </a:pPr>
            <a:r>
              <a:rPr lang="en-US" sz="3200" dirty="0">
                <a:solidFill>
                  <a:schemeClr val="bg1"/>
                </a:solidFill>
              </a:rPr>
              <a:t>Large-scale history</a:t>
            </a:r>
          </a:p>
          <a:p>
            <a:pPr marL="514350" indent="-514350">
              <a:buFont typeface="+mj-lt"/>
              <a:buAutoNum type="arabicPeriod"/>
            </a:pPr>
            <a:r>
              <a:rPr lang="en-US" sz="3200" dirty="0">
                <a:solidFill>
                  <a:schemeClr val="bg1"/>
                </a:solidFill>
              </a:rPr>
              <a:t>Doing history in the Anthropocene</a:t>
            </a:r>
          </a:p>
        </p:txBody>
      </p:sp>
      <p:pic>
        <p:nvPicPr>
          <p:cNvPr id="4" name="Picture 3" descr="The earth from space&#10;&#10;Description automatically generated">
            <a:extLst>
              <a:ext uri="{FF2B5EF4-FFF2-40B4-BE49-F238E27FC236}">
                <a16:creationId xmlns:a16="http://schemas.microsoft.com/office/drawing/2014/main" id="{5D970E57-AAB6-0B65-2ADA-E4A177C79BEB}"/>
              </a:ext>
            </a:extLst>
          </p:cNvPr>
          <p:cNvPicPr>
            <a:picLocks noChangeAspect="1"/>
          </p:cNvPicPr>
          <p:nvPr/>
        </p:nvPicPr>
        <p:blipFill>
          <a:blip r:embed="rId3"/>
          <a:stretch>
            <a:fillRect/>
          </a:stretch>
        </p:blipFill>
        <p:spPr>
          <a:xfrm>
            <a:off x="6643029" y="1346200"/>
            <a:ext cx="5299927" cy="5299927"/>
          </a:xfrm>
          <a:prstGeom prst="rect">
            <a:avLst/>
          </a:prstGeom>
        </p:spPr>
      </p:pic>
    </p:spTree>
    <p:extLst>
      <p:ext uri="{BB962C8B-B14F-4D97-AF65-F5344CB8AC3E}">
        <p14:creationId xmlns:p14="http://schemas.microsoft.com/office/powerpoint/2010/main" val="14486636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222A53-E001-1C52-8F8E-50B2A2A223D7}"/>
            </a:ext>
          </a:extLst>
        </p:cNvPr>
        <p:cNvGrpSpPr/>
        <p:nvPr/>
      </p:nvGrpSpPr>
      <p:grpSpPr>
        <a:xfrm>
          <a:off x="0" y="0"/>
          <a:ext cx="0" cy="0"/>
          <a:chOff x="0" y="0"/>
          <a:chExt cx="0" cy="0"/>
        </a:xfrm>
      </p:grpSpPr>
      <p:pic>
        <p:nvPicPr>
          <p:cNvPr id="3" name="Picture 2" descr="A close-up of a document&#10;&#10;Description automatically generated">
            <a:extLst>
              <a:ext uri="{FF2B5EF4-FFF2-40B4-BE49-F238E27FC236}">
                <a16:creationId xmlns:a16="http://schemas.microsoft.com/office/drawing/2014/main" id="{8B438918-30D8-E33E-BE22-9BA134C18373}"/>
              </a:ext>
            </a:extLst>
          </p:cNvPr>
          <p:cNvPicPr>
            <a:picLocks noChangeAspect="1"/>
          </p:cNvPicPr>
          <p:nvPr/>
        </p:nvPicPr>
        <p:blipFill rotWithShape="1">
          <a:blip r:embed="rId3"/>
          <a:srcRect l="11520"/>
          <a:stretch/>
        </p:blipFill>
        <p:spPr>
          <a:xfrm>
            <a:off x="3657598" y="1336916"/>
            <a:ext cx="8416717" cy="3692284"/>
          </a:xfrm>
          <a:prstGeom prst="rect">
            <a:avLst/>
          </a:prstGeom>
        </p:spPr>
      </p:pic>
      <p:sp>
        <p:nvSpPr>
          <p:cNvPr id="6" name="Title 1">
            <a:extLst>
              <a:ext uri="{FF2B5EF4-FFF2-40B4-BE49-F238E27FC236}">
                <a16:creationId xmlns:a16="http://schemas.microsoft.com/office/drawing/2014/main" id="{F9972144-6BBC-63D5-C444-F54A503BEBC8}"/>
              </a:ext>
            </a:extLst>
          </p:cNvPr>
          <p:cNvSpPr>
            <a:spLocks noGrp="1"/>
          </p:cNvSpPr>
          <p:nvPr>
            <p:ph type="title"/>
          </p:nvPr>
        </p:nvSpPr>
        <p:spPr>
          <a:xfrm>
            <a:off x="838200" y="365125"/>
            <a:ext cx="11264900" cy="1325563"/>
          </a:xfrm>
        </p:spPr>
        <p:txBody>
          <a:bodyPr/>
          <a:lstStyle/>
          <a:p>
            <a:r>
              <a:rPr lang="en-US" dirty="0">
                <a:solidFill>
                  <a:schemeClr val="bg1"/>
                </a:solidFill>
              </a:rPr>
              <a:t>The birth of Environmental History</a:t>
            </a:r>
          </a:p>
        </p:txBody>
      </p:sp>
      <p:pic>
        <p:nvPicPr>
          <p:cNvPr id="2" name="Picture 4" descr="The Columbian Exchange: Biological and Cultural Consequences of 1492:  Amazon.co.uk: Crosby, Alfred W.: 9780837172286: Books">
            <a:extLst>
              <a:ext uri="{FF2B5EF4-FFF2-40B4-BE49-F238E27FC236}">
                <a16:creationId xmlns:a16="http://schemas.microsoft.com/office/drawing/2014/main" id="{619DE754-6038-4B0F-F9DC-8D72137580C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879306" y="1896663"/>
            <a:ext cx="3195010" cy="4961337"/>
          </a:xfrm>
          <a:prstGeom prst="rect">
            <a:avLst/>
          </a:prstGeom>
          <a:noFill/>
          <a:extLst>
            <a:ext uri="{909E8E84-426E-40DD-AFC4-6F175D3DCCD1}">
              <a14:hiddenFill xmlns:a14="http://schemas.microsoft.com/office/drawing/2010/main">
                <a:solidFill>
                  <a:srgbClr val="FFFFFF"/>
                </a:solidFill>
              </a14:hiddenFill>
            </a:ext>
          </a:extLst>
        </p:spPr>
      </p:pic>
      <p:sp>
        <p:nvSpPr>
          <p:cNvPr id="5" name="Content Placeholder 2">
            <a:extLst>
              <a:ext uri="{FF2B5EF4-FFF2-40B4-BE49-F238E27FC236}">
                <a16:creationId xmlns:a16="http://schemas.microsoft.com/office/drawing/2014/main" id="{3924F401-6340-DB48-4287-5D0116D80982}"/>
              </a:ext>
            </a:extLst>
          </p:cNvPr>
          <p:cNvSpPr>
            <a:spLocks noGrp="1"/>
          </p:cNvSpPr>
          <p:nvPr>
            <p:ph idx="1"/>
          </p:nvPr>
        </p:nvSpPr>
        <p:spPr>
          <a:xfrm>
            <a:off x="0" y="1690688"/>
            <a:ext cx="3628813" cy="5167312"/>
          </a:xfrm>
        </p:spPr>
        <p:txBody>
          <a:bodyPr/>
          <a:lstStyle/>
          <a:p>
            <a:pPr marL="0" indent="0">
              <a:buNone/>
            </a:pPr>
            <a:r>
              <a:rPr lang="en-US" b="1" dirty="0">
                <a:solidFill>
                  <a:schemeClr val="bg1"/>
                </a:solidFill>
                <a:latin typeface="+mj-lt"/>
              </a:rPr>
              <a:t>Environmental ideas </a:t>
            </a:r>
            <a:r>
              <a:rPr lang="en-US" dirty="0">
                <a:solidFill>
                  <a:schemeClr val="bg1"/>
                </a:solidFill>
                <a:latin typeface="+mj-lt"/>
              </a:rPr>
              <a:t>(White)</a:t>
            </a:r>
          </a:p>
          <a:p>
            <a:pPr marL="0" indent="0">
              <a:buNone/>
            </a:pPr>
            <a:r>
              <a:rPr lang="en-US" dirty="0">
                <a:solidFill>
                  <a:schemeClr val="bg1"/>
                </a:solidFill>
                <a:latin typeface="+mj-lt"/>
              </a:rPr>
              <a:t>‘Christianity bears a huge burden of guilt’ for environmental crisis</a:t>
            </a:r>
          </a:p>
          <a:p>
            <a:pPr marL="0" indent="0">
              <a:buNone/>
            </a:pPr>
            <a:endParaRPr lang="en-US" dirty="0">
              <a:solidFill>
                <a:schemeClr val="bg1"/>
              </a:solidFill>
              <a:latin typeface="+mj-lt"/>
            </a:endParaRPr>
          </a:p>
          <a:p>
            <a:pPr marL="0" indent="0">
              <a:buNone/>
            </a:pPr>
            <a:r>
              <a:rPr lang="en-US" b="1" dirty="0">
                <a:solidFill>
                  <a:schemeClr val="bg1"/>
                </a:solidFill>
                <a:latin typeface="+mj-lt"/>
              </a:rPr>
              <a:t>Material environments </a:t>
            </a:r>
            <a:r>
              <a:rPr lang="en-US" dirty="0">
                <a:solidFill>
                  <a:schemeClr val="bg1"/>
                </a:solidFill>
                <a:latin typeface="+mj-lt"/>
              </a:rPr>
              <a:t>(Crosby)</a:t>
            </a:r>
          </a:p>
          <a:p>
            <a:pPr marL="0" indent="0">
              <a:buNone/>
            </a:pPr>
            <a:r>
              <a:rPr lang="en-US" dirty="0">
                <a:solidFill>
                  <a:schemeClr val="bg1"/>
                </a:solidFill>
                <a:latin typeface="+mj-lt"/>
              </a:rPr>
              <a:t>‘Biological warfare’</a:t>
            </a:r>
          </a:p>
          <a:p>
            <a:pPr marL="0" indent="0">
              <a:buNone/>
            </a:pPr>
            <a:r>
              <a:rPr lang="en-US" dirty="0">
                <a:solidFill>
                  <a:schemeClr val="bg1"/>
                </a:solidFill>
                <a:latin typeface="+mj-lt"/>
              </a:rPr>
              <a:t>Insects and viruses are ‘maker[s] of history.’</a:t>
            </a:r>
          </a:p>
        </p:txBody>
      </p:sp>
    </p:spTree>
    <p:extLst>
      <p:ext uri="{BB962C8B-B14F-4D97-AF65-F5344CB8AC3E}">
        <p14:creationId xmlns:p14="http://schemas.microsoft.com/office/powerpoint/2010/main" val="42148493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21ECC2-E83E-FD9C-E410-565DD9D592DB}"/>
              </a:ext>
            </a:extLst>
          </p:cNvPr>
          <p:cNvSpPr>
            <a:spLocks noGrp="1"/>
          </p:cNvSpPr>
          <p:nvPr>
            <p:ph type="title"/>
          </p:nvPr>
        </p:nvSpPr>
        <p:spPr/>
        <p:txBody>
          <a:bodyPr/>
          <a:lstStyle/>
          <a:p>
            <a:r>
              <a:rPr lang="en-US" dirty="0">
                <a:solidFill>
                  <a:schemeClr val="bg1"/>
                </a:solidFill>
              </a:rPr>
              <a:t>Ideas and knowledge vs. material realities </a:t>
            </a:r>
          </a:p>
        </p:txBody>
      </p:sp>
      <p:sp>
        <p:nvSpPr>
          <p:cNvPr id="4" name="Content Placeholder 2">
            <a:extLst>
              <a:ext uri="{FF2B5EF4-FFF2-40B4-BE49-F238E27FC236}">
                <a16:creationId xmlns:a16="http://schemas.microsoft.com/office/drawing/2014/main" id="{D0E3AE88-0611-BB73-F17A-681F0E8AB811}"/>
              </a:ext>
            </a:extLst>
          </p:cNvPr>
          <p:cNvSpPr txBox="1">
            <a:spLocks/>
          </p:cNvSpPr>
          <p:nvPr/>
        </p:nvSpPr>
        <p:spPr>
          <a:xfrm>
            <a:off x="838200" y="2045368"/>
            <a:ext cx="5257801" cy="464419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3200" dirty="0">
                <a:solidFill>
                  <a:schemeClr val="bg1"/>
                </a:solidFill>
                <a:latin typeface="+mj-lt"/>
              </a:rPr>
              <a:t>‘[Environmental historians] understand that the very term they use to describe the environment—nature—is itself an astonishingly complex human construction.’</a:t>
            </a:r>
          </a:p>
          <a:p>
            <a:pPr marL="0" indent="0">
              <a:buNone/>
            </a:pPr>
            <a:r>
              <a:rPr lang="en-US" sz="1800" dirty="0">
                <a:solidFill>
                  <a:schemeClr val="bg1"/>
                </a:solidFill>
                <a:latin typeface="+mj-lt"/>
              </a:rPr>
              <a:t>William Cronon, ‘Modes of Prophecy and Prediction: Placing Nature in History’, </a:t>
            </a:r>
            <a:r>
              <a:rPr lang="en-US" sz="1800" i="1" dirty="0">
                <a:solidFill>
                  <a:schemeClr val="bg1"/>
                </a:solidFill>
                <a:latin typeface="+mj-lt"/>
              </a:rPr>
              <a:t>The Journal of American History</a:t>
            </a:r>
            <a:r>
              <a:rPr lang="en-US" sz="1800" dirty="0">
                <a:solidFill>
                  <a:schemeClr val="bg1"/>
                </a:solidFill>
                <a:latin typeface="+mj-lt"/>
              </a:rPr>
              <a:t>, 76, 4 (1990), p. 1122</a:t>
            </a:r>
          </a:p>
        </p:txBody>
      </p:sp>
      <p:sp>
        <p:nvSpPr>
          <p:cNvPr id="5" name="Content Placeholder 2">
            <a:extLst>
              <a:ext uri="{FF2B5EF4-FFF2-40B4-BE49-F238E27FC236}">
                <a16:creationId xmlns:a16="http://schemas.microsoft.com/office/drawing/2014/main" id="{ED56329C-453A-DF5B-C705-4408BB7CC41F}"/>
              </a:ext>
            </a:extLst>
          </p:cNvPr>
          <p:cNvSpPr txBox="1">
            <a:spLocks/>
          </p:cNvSpPr>
          <p:nvPr/>
        </p:nvSpPr>
        <p:spPr>
          <a:xfrm>
            <a:off x="6448425" y="2045368"/>
            <a:ext cx="5424488" cy="422684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3200" dirty="0">
                <a:solidFill>
                  <a:schemeClr val="bg1"/>
                </a:solidFill>
                <a:latin typeface="+mj-lt"/>
              </a:rPr>
              <a:t>‘ … nostalgia for that old narrow focus on the self-referential history of human ideas, society, and culture, with its tendency to dismiss nature as a mere epiphenomenon.’</a:t>
            </a:r>
          </a:p>
          <a:p>
            <a:pPr marL="0" indent="0">
              <a:buNone/>
            </a:pPr>
            <a:r>
              <a:rPr lang="en-US" sz="1800" dirty="0">
                <a:solidFill>
                  <a:schemeClr val="bg1"/>
                </a:solidFill>
                <a:latin typeface="+mj-lt"/>
              </a:rPr>
              <a:t>Donald </a:t>
            </a:r>
            <a:r>
              <a:rPr lang="en-US" sz="1800" dirty="0" err="1">
                <a:solidFill>
                  <a:schemeClr val="bg1"/>
                </a:solidFill>
                <a:latin typeface="+mj-lt"/>
              </a:rPr>
              <a:t>Worster</a:t>
            </a:r>
            <a:r>
              <a:rPr lang="en-US" sz="1800" dirty="0">
                <a:solidFill>
                  <a:schemeClr val="bg1"/>
                </a:solidFill>
                <a:latin typeface="+mj-lt"/>
              </a:rPr>
              <a:t>, ‘Seeing Beyond Culture’, </a:t>
            </a:r>
            <a:r>
              <a:rPr lang="en-US" sz="1800" i="1" dirty="0">
                <a:solidFill>
                  <a:schemeClr val="bg1"/>
                </a:solidFill>
                <a:latin typeface="+mj-lt"/>
              </a:rPr>
              <a:t>The Journal of American History</a:t>
            </a:r>
            <a:r>
              <a:rPr lang="en-US" sz="1800" dirty="0">
                <a:solidFill>
                  <a:schemeClr val="bg1"/>
                </a:solidFill>
                <a:latin typeface="+mj-lt"/>
              </a:rPr>
              <a:t>, 76, 4 (1990), p. 1142</a:t>
            </a:r>
          </a:p>
        </p:txBody>
      </p:sp>
      <p:cxnSp>
        <p:nvCxnSpPr>
          <p:cNvPr id="6" name="Straight Connector 5">
            <a:extLst>
              <a:ext uri="{FF2B5EF4-FFF2-40B4-BE49-F238E27FC236}">
                <a16:creationId xmlns:a16="http://schemas.microsoft.com/office/drawing/2014/main" id="{6397312F-E7E4-CC06-4C60-0E8BC7CAB13E}"/>
              </a:ext>
            </a:extLst>
          </p:cNvPr>
          <p:cNvCxnSpPr>
            <a:cxnSpLocks/>
          </p:cNvCxnSpPr>
          <p:nvPr/>
        </p:nvCxnSpPr>
        <p:spPr>
          <a:xfrm>
            <a:off x="6238875" y="1690688"/>
            <a:ext cx="0" cy="4581525"/>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850623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21ECC2-E83E-FD9C-E410-565DD9D592DB}"/>
              </a:ext>
            </a:extLst>
          </p:cNvPr>
          <p:cNvSpPr>
            <a:spLocks noGrp="1"/>
          </p:cNvSpPr>
          <p:nvPr>
            <p:ph type="title"/>
          </p:nvPr>
        </p:nvSpPr>
        <p:spPr>
          <a:xfrm>
            <a:off x="838200" y="365125"/>
            <a:ext cx="7920789" cy="1325563"/>
          </a:xfrm>
        </p:spPr>
        <p:txBody>
          <a:bodyPr/>
          <a:lstStyle/>
          <a:p>
            <a:r>
              <a:rPr lang="en-US" dirty="0">
                <a:solidFill>
                  <a:schemeClr val="bg1"/>
                </a:solidFill>
              </a:rPr>
              <a:t>Environmental histories before ‘Environmental History’</a:t>
            </a:r>
          </a:p>
        </p:txBody>
      </p:sp>
      <p:pic>
        <p:nvPicPr>
          <p:cNvPr id="18434" name="Picture 2" descr="George Perkins Marsh: Man and Nature: Or, Physical Geography as Modified by  Human Action – Biodiversity Heritage Library">
            <a:extLst>
              <a:ext uri="{FF2B5EF4-FFF2-40B4-BE49-F238E27FC236}">
                <a16:creationId xmlns:a16="http://schemas.microsoft.com/office/drawing/2014/main" id="{F40F66BB-3C63-DA17-3AAB-34B6A77DB50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80818" y="1690687"/>
            <a:ext cx="4031317" cy="5010153"/>
          </a:xfrm>
          <a:prstGeom prst="rect">
            <a:avLst/>
          </a:prstGeom>
          <a:noFill/>
          <a:extLst>
            <a:ext uri="{909E8E84-426E-40DD-AFC4-6F175D3DCCD1}">
              <a14:hiddenFill xmlns:a14="http://schemas.microsoft.com/office/drawing/2010/main">
                <a:solidFill>
                  <a:srgbClr val="FFFFFF"/>
                </a:solidFill>
              </a14:hiddenFill>
            </a:ext>
          </a:extLst>
        </p:spPr>
      </p:pic>
      <p:pic>
        <p:nvPicPr>
          <p:cNvPr id="18436" name="Picture 4">
            <a:extLst>
              <a:ext uri="{FF2B5EF4-FFF2-40B4-BE49-F238E27FC236}">
                <a16:creationId xmlns:a16="http://schemas.microsoft.com/office/drawing/2014/main" id="{235BBCEC-D58D-89EE-690B-6847F079D23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58188" y="160481"/>
            <a:ext cx="3647158" cy="6540359"/>
          </a:xfrm>
          <a:prstGeom prst="rect">
            <a:avLst/>
          </a:prstGeom>
          <a:noFill/>
          <a:extLst>
            <a:ext uri="{909E8E84-426E-40DD-AFC4-6F175D3DCCD1}">
              <a14:hiddenFill xmlns:a14="http://schemas.microsoft.com/office/drawing/2010/main">
                <a:solidFill>
                  <a:srgbClr val="FFFFFF"/>
                </a:solidFill>
              </a14:hiddenFill>
            </a:ext>
          </a:extLst>
        </p:spPr>
      </p:pic>
      <p:sp>
        <p:nvSpPr>
          <p:cNvPr id="6" name="Content Placeholder 2">
            <a:extLst>
              <a:ext uri="{FF2B5EF4-FFF2-40B4-BE49-F238E27FC236}">
                <a16:creationId xmlns:a16="http://schemas.microsoft.com/office/drawing/2014/main" id="{38D5F14B-FB31-D940-A6BA-0EBD694815EC}"/>
              </a:ext>
            </a:extLst>
          </p:cNvPr>
          <p:cNvSpPr>
            <a:spLocks noGrp="1"/>
          </p:cNvSpPr>
          <p:nvPr>
            <p:ph idx="1"/>
          </p:nvPr>
        </p:nvSpPr>
        <p:spPr>
          <a:xfrm>
            <a:off x="152380" y="1825624"/>
            <a:ext cx="4028437" cy="4875215"/>
          </a:xfrm>
        </p:spPr>
        <p:txBody>
          <a:bodyPr>
            <a:normAutofit fontScale="92500" lnSpcReduction="10000"/>
          </a:bodyPr>
          <a:lstStyle/>
          <a:p>
            <a:pPr marL="0" indent="0">
              <a:buNone/>
            </a:pPr>
            <a:r>
              <a:rPr lang="en-US" dirty="0">
                <a:solidFill>
                  <a:schemeClr val="bg1"/>
                </a:solidFill>
                <a:latin typeface="+mj-lt"/>
              </a:rPr>
              <a:t>‘We have felled forest enough everywhere, in many districts far too much. Let us restore this one element of material life to its normal proportions, and devise means for maintaining the permanence of its relations to the fields, the meadows and the pastures, to the rain and the dews of heaven, to the springs and rivulets with which it waters down the earth.’</a:t>
            </a:r>
          </a:p>
        </p:txBody>
      </p:sp>
    </p:spTree>
    <p:extLst>
      <p:ext uri="{BB962C8B-B14F-4D97-AF65-F5344CB8AC3E}">
        <p14:creationId xmlns:p14="http://schemas.microsoft.com/office/powerpoint/2010/main" val="39170457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21ECC2-E83E-FD9C-E410-565DD9D592DB}"/>
              </a:ext>
            </a:extLst>
          </p:cNvPr>
          <p:cNvSpPr>
            <a:spLocks noGrp="1"/>
          </p:cNvSpPr>
          <p:nvPr>
            <p:ph type="title"/>
          </p:nvPr>
        </p:nvSpPr>
        <p:spPr>
          <a:xfrm>
            <a:off x="838200" y="365125"/>
            <a:ext cx="9027695" cy="1325563"/>
          </a:xfrm>
        </p:spPr>
        <p:txBody>
          <a:bodyPr/>
          <a:lstStyle/>
          <a:p>
            <a:r>
              <a:rPr lang="en-US" dirty="0">
                <a:solidFill>
                  <a:schemeClr val="bg1"/>
                </a:solidFill>
              </a:rPr>
              <a:t>Environmental histories before ‘Environmental History’</a:t>
            </a:r>
          </a:p>
        </p:txBody>
      </p:sp>
      <p:sp>
        <p:nvSpPr>
          <p:cNvPr id="6" name="Content Placeholder 2">
            <a:extLst>
              <a:ext uri="{FF2B5EF4-FFF2-40B4-BE49-F238E27FC236}">
                <a16:creationId xmlns:a16="http://schemas.microsoft.com/office/drawing/2014/main" id="{38D5F14B-FB31-D940-A6BA-0EBD694815EC}"/>
              </a:ext>
            </a:extLst>
          </p:cNvPr>
          <p:cNvSpPr>
            <a:spLocks noGrp="1"/>
          </p:cNvSpPr>
          <p:nvPr>
            <p:ph idx="1"/>
          </p:nvPr>
        </p:nvSpPr>
        <p:spPr>
          <a:xfrm>
            <a:off x="152380" y="2357439"/>
            <a:ext cx="4280533" cy="4343400"/>
          </a:xfrm>
        </p:spPr>
        <p:txBody>
          <a:bodyPr>
            <a:normAutofit/>
          </a:bodyPr>
          <a:lstStyle/>
          <a:p>
            <a:pPr marL="0" indent="0">
              <a:buNone/>
            </a:pPr>
            <a:r>
              <a:rPr lang="en-US" dirty="0">
                <a:solidFill>
                  <a:schemeClr val="bg1"/>
                </a:solidFill>
                <a:latin typeface="+mj-lt"/>
              </a:rPr>
              <a:t>‘Statesmen were, despite their illusions, more acted upon than actors …The events of history are merely surface disturbances, crests of foam that the tides of history carry on their strong backs.’</a:t>
            </a:r>
          </a:p>
        </p:txBody>
      </p:sp>
      <p:pic>
        <p:nvPicPr>
          <p:cNvPr id="20482" name="Picture 2">
            <a:extLst>
              <a:ext uri="{FF2B5EF4-FFF2-40B4-BE49-F238E27FC236}">
                <a16:creationId xmlns:a16="http://schemas.microsoft.com/office/drawing/2014/main" id="{0973E10F-1239-AB54-EBBD-1CE2A01B243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32913" y="2371725"/>
            <a:ext cx="3326173" cy="4343400"/>
          </a:xfrm>
          <a:prstGeom prst="rect">
            <a:avLst/>
          </a:prstGeom>
          <a:noFill/>
          <a:extLst>
            <a:ext uri="{909E8E84-426E-40DD-AFC4-6F175D3DCCD1}">
              <a14:hiddenFill xmlns:a14="http://schemas.microsoft.com/office/drawing/2010/main">
                <a:solidFill>
                  <a:srgbClr val="FFFFFF"/>
                </a:solidFill>
              </a14:hiddenFill>
            </a:ext>
          </a:extLst>
        </p:spPr>
      </p:pic>
      <p:pic>
        <p:nvPicPr>
          <p:cNvPr id="20484" name="Picture 4" descr="The Mediterranean And The Mediterranean World In The Age Of Philip II  Volume I: v. 1 - Fernand Braudel: 9780006334071 - AbeBooks">
            <a:extLst>
              <a:ext uri="{FF2B5EF4-FFF2-40B4-BE49-F238E27FC236}">
                <a16:creationId xmlns:a16="http://schemas.microsoft.com/office/drawing/2014/main" id="{9D96F950-919E-1D8A-574B-4562512D587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2920" y="365125"/>
            <a:ext cx="4076700" cy="635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820196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8F8598-D869-8D2B-1D83-628E789C4CD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DFF7FBE-154D-A20A-055B-62C5C0393151}"/>
              </a:ext>
            </a:extLst>
          </p:cNvPr>
          <p:cNvSpPr>
            <a:spLocks noGrp="1"/>
          </p:cNvSpPr>
          <p:nvPr>
            <p:ph type="title"/>
          </p:nvPr>
        </p:nvSpPr>
        <p:spPr/>
        <p:txBody>
          <a:bodyPr/>
          <a:lstStyle/>
          <a:p>
            <a:r>
              <a:rPr lang="en-US" dirty="0">
                <a:solidFill>
                  <a:schemeClr val="bg1"/>
                </a:solidFill>
              </a:rPr>
              <a:t>More recent developments</a:t>
            </a:r>
          </a:p>
        </p:txBody>
      </p:sp>
      <p:sp>
        <p:nvSpPr>
          <p:cNvPr id="3" name="Content Placeholder 2">
            <a:extLst>
              <a:ext uri="{FF2B5EF4-FFF2-40B4-BE49-F238E27FC236}">
                <a16:creationId xmlns:a16="http://schemas.microsoft.com/office/drawing/2014/main" id="{631050CA-A30E-5B63-6236-DEA2A121C842}"/>
              </a:ext>
            </a:extLst>
          </p:cNvPr>
          <p:cNvSpPr>
            <a:spLocks noGrp="1"/>
          </p:cNvSpPr>
          <p:nvPr>
            <p:ph idx="1"/>
          </p:nvPr>
        </p:nvSpPr>
        <p:spPr/>
        <p:txBody>
          <a:bodyPr>
            <a:normAutofit/>
          </a:bodyPr>
          <a:lstStyle/>
          <a:p>
            <a:pPr marL="0" indent="0">
              <a:buNone/>
            </a:pPr>
            <a:r>
              <a:rPr lang="en-US" sz="3200" dirty="0">
                <a:solidFill>
                  <a:schemeClr val="bg1"/>
                </a:solidFill>
              </a:rPr>
              <a:t>1. </a:t>
            </a:r>
            <a:r>
              <a:rPr lang="en-US" sz="3200" dirty="0" err="1">
                <a:solidFill>
                  <a:schemeClr val="bg1"/>
                </a:solidFill>
              </a:rPr>
              <a:t>Scepticism</a:t>
            </a:r>
            <a:r>
              <a:rPr lang="en-US" sz="3200" dirty="0">
                <a:solidFill>
                  <a:schemeClr val="bg1"/>
                </a:solidFill>
              </a:rPr>
              <a:t> towards determinism</a:t>
            </a:r>
          </a:p>
        </p:txBody>
      </p:sp>
      <p:pic>
        <p:nvPicPr>
          <p:cNvPr id="4" name="Picture 4" descr="Guns, Germs and Steel: A short history of everybody for the last 13,000  years: Amazon.co.uk: Diamond, Jared: 8601300069159: Books">
            <a:extLst>
              <a:ext uri="{FF2B5EF4-FFF2-40B4-BE49-F238E27FC236}">
                <a16:creationId xmlns:a16="http://schemas.microsoft.com/office/drawing/2014/main" id="{C8486BCC-4575-15F6-30B8-F2429998A4E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0" y="2363787"/>
            <a:ext cx="2837435" cy="4351338"/>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Prisoners of Geography: Ten Maps That Tell You Everything You Need to Know About Global Politics (Paperback)">
            <a:extLst>
              <a:ext uri="{FF2B5EF4-FFF2-40B4-BE49-F238E27FC236}">
                <a16:creationId xmlns:a16="http://schemas.microsoft.com/office/drawing/2014/main" id="{26725B42-C95F-FD39-5945-932F1434641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15213" y="2363786"/>
            <a:ext cx="2837073" cy="4351339"/>
          </a:xfrm>
          <a:prstGeom prst="rect">
            <a:avLst/>
          </a:prstGeom>
          <a:noFill/>
          <a:extLst>
            <a:ext uri="{909E8E84-426E-40DD-AFC4-6F175D3DCCD1}">
              <a14:hiddenFill xmlns:a14="http://schemas.microsoft.com/office/drawing/2010/main">
                <a:solidFill>
                  <a:srgbClr val="FFFFFF"/>
                </a:solidFill>
              </a14:hiddenFill>
            </a:ext>
          </a:extLst>
        </p:spPr>
      </p:pic>
      <p:sp>
        <p:nvSpPr>
          <p:cNvPr id="6" name="Content Placeholder 2">
            <a:extLst>
              <a:ext uri="{FF2B5EF4-FFF2-40B4-BE49-F238E27FC236}">
                <a16:creationId xmlns:a16="http://schemas.microsoft.com/office/drawing/2014/main" id="{32218B07-6903-FEDB-511C-65A5FF01511F}"/>
              </a:ext>
            </a:extLst>
          </p:cNvPr>
          <p:cNvSpPr txBox="1">
            <a:spLocks/>
          </p:cNvSpPr>
          <p:nvPr/>
        </p:nvSpPr>
        <p:spPr>
          <a:xfrm>
            <a:off x="239713" y="2506661"/>
            <a:ext cx="5856287" cy="4351339"/>
          </a:xfrm>
          <a:prstGeom prst="rect">
            <a:avLst/>
          </a:prstGeom>
        </p:spPr>
        <p:txBody>
          <a:bodyPr vert="horz" lIns="91440" tIns="45720" rIns="91440" bIns="4572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3200" dirty="0">
                <a:solidFill>
                  <a:schemeClr val="bg1"/>
                </a:solidFill>
                <a:latin typeface="+mj-lt"/>
              </a:rPr>
              <a:t>‘Diamond’s account—like Crosby’s—tends to naturalize European expansion as the outcome of physical conditions and inexorable Darwinian processes of selection… It seems to be precisely [through] simple and easily grasped biogeographical models, that they have gained such wide readerships.’</a:t>
            </a:r>
          </a:p>
          <a:p>
            <a:pPr marL="0" indent="0">
              <a:buFont typeface="Arial" panose="020B0604020202020204" pitchFamily="34" charset="0"/>
              <a:buNone/>
            </a:pPr>
            <a:r>
              <a:rPr lang="en-GB" sz="1800" b="1" dirty="0">
                <a:solidFill>
                  <a:schemeClr val="bg1"/>
                </a:solidFill>
                <a:latin typeface="+mj-lt"/>
                <a:ea typeface="Calibri" panose="020F0502020204030204" pitchFamily="34" charset="0"/>
                <a:cs typeface="Times New Roman" panose="02020603050405020304" pitchFamily="18" charset="0"/>
              </a:rPr>
              <a:t>Alf </a:t>
            </a:r>
            <a:r>
              <a:rPr lang="en-GB" sz="1800" b="1" dirty="0" err="1">
                <a:solidFill>
                  <a:schemeClr val="bg1"/>
                </a:solidFill>
                <a:latin typeface="+mj-lt"/>
                <a:ea typeface="Calibri" panose="020F0502020204030204" pitchFamily="34" charset="0"/>
                <a:cs typeface="Times New Roman" panose="02020603050405020304" pitchFamily="18" charset="0"/>
              </a:rPr>
              <a:t>Hornborg</a:t>
            </a:r>
            <a:r>
              <a:rPr lang="en-GB" sz="1800" b="1" dirty="0">
                <a:solidFill>
                  <a:schemeClr val="bg1"/>
                </a:solidFill>
                <a:latin typeface="+mj-lt"/>
                <a:ea typeface="Calibri" panose="020F0502020204030204" pitchFamily="34" charset="0"/>
                <a:cs typeface="Times New Roman" panose="02020603050405020304" pitchFamily="18" charset="0"/>
              </a:rPr>
              <a:t>, ‘Imperial Metabolism’, p. 439</a:t>
            </a:r>
            <a:endParaRPr lang="en-US" dirty="0">
              <a:solidFill>
                <a:schemeClr val="bg1"/>
              </a:solidFill>
              <a:latin typeface="+mj-lt"/>
            </a:endParaRPr>
          </a:p>
        </p:txBody>
      </p:sp>
    </p:spTree>
    <p:extLst>
      <p:ext uri="{BB962C8B-B14F-4D97-AF65-F5344CB8AC3E}">
        <p14:creationId xmlns:p14="http://schemas.microsoft.com/office/powerpoint/2010/main" val="327703541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704</TotalTime>
  <Words>1598</Words>
  <Application>Microsoft Macintosh PowerPoint</Application>
  <PresentationFormat>Widescreen</PresentationFormat>
  <Paragraphs>149</Paragraphs>
  <Slides>31</Slides>
  <Notes>29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31</vt:i4>
      </vt:variant>
    </vt:vector>
  </HeadingPairs>
  <TitlesOfParts>
    <vt:vector size="35" baseType="lpstr">
      <vt:lpstr>Aptos</vt:lpstr>
      <vt:lpstr>Aptos Display</vt:lpstr>
      <vt:lpstr>Arial</vt:lpstr>
      <vt:lpstr>Office Theme</vt:lpstr>
      <vt:lpstr>Environmental History</vt:lpstr>
      <vt:lpstr>‘Can the subaltern mosquito speak?’</vt:lpstr>
      <vt:lpstr>‘Can the subaltern mosquito speak?’</vt:lpstr>
      <vt:lpstr>Lecture overview</vt:lpstr>
      <vt:lpstr>The birth of Environmental History</vt:lpstr>
      <vt:lpstr>Ideas and knowledge vs. material realities </vt:lpstr>
      <vt:lpstr>Environmental histories before ‘Environmental History’</vt:lpstr>
      <vt:lpstr>Environmental histories before ‘Environmental History’</vt:lpstr>
      <vt:lpstr>More recent developments</vt:lpstr>
      <vt:lpstr>More recent developments</vt:lpstr>
      <vt:lpstr>More recent developments</vt:lpstr>
      <vt:lpstr>More recent developments</vt:lpstr>
      <vt:lpstr>More recent developments</vt:lpstr>
      <vt:lpstr>More-than-human history</vt:lpstr>
      <vt:lpstr>More-than-human histories</vt:lpstr>
      <vt:lpstr>More-than-human histories</vt:lpstr>
      <vt:lpstr>More-than-human histories</vt:lpstr>
      <vt:lpstr>More-than-human histories</vt:lpstr>
      <vt:lpstr>Large-scale history</vt:lpstr>
      <vt:lpstr>Large-scale history</vt:lpstr>
      <vt:lpstr>Large-scale history</vt:lpstr>
      <vt:lpstr>History in the Anthropocene</vt:lpstr>
      <vt:lpstr>History in the Anthropocene</vt:lpstr>
      <vt:lpstr>History in the Anthropocene</vt:lpstr>
      <vt:lpstr>History in the Anthropocene</vt:lpstr>
      <vt:lpstr>History in the Anthropocene</vt:lpstr>
      <vt:lpstr>History in the Anthropocene</vt:lpstr>
      <vt:lpstr>History in the Anthropocene</vt:lpstr>
      <vt:lpstr>History in the Anthropocene</vt:lpstr>
      <vt:lpstr>History in the Anthropocene</vt:lpstr>
      <vt:lpstr>Some conclusions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Tom Simpson</dc:creator>
  <cp:lastModifiedBy>Tom Simpson</cp:lastModifiedBy>
  <cp:revision>54</cp:revision>
  <dcterms:created xsi:type="dcterms:W3CDTF">2025-01-27T09:29:33Z</dcterms:created>
  <dcterms:modified xsi:type="dcterms:W3CDTF">2025-01-27T23:26:25Z</dcterms:modified>
</cp:coreProperties>
</file>