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8" r:id="rId3"/>
    <p:sldId id="258" r:id="rId4"/>
    <p:sldId id="257" r:id="rId5"/>
    <p:sldId id="259" r:id="rId6"/>
    <p:sldId id="261" r:id="rId7"/>
    <p:sldId id="268" r:id="rId8"/>
    <p:sldId id="269" r:id="rId9"/>
    <p:sldId id="265" r:id="rId10"/>
    <p:sldId id="266" r:id="rId11"/>
    <p:sldId id="270" r:id="rId12"/>
    <p:sldId id="274" r:id="rId13"/>
    <p:sldId id="277" r:id="rId14"/>
    <p:sldId id="271" r:id="rId15"/>
    <p:sldId id="272" r:id="rId16"/>
    <p:sldId id="34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41D3B0-25F0-EE46-9120-4A762E163742}" v="2" dt="2024-01-16T12:07:36.5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79"/>
    <p:restoredTop sz="95634"/>
  </p:normalViewPr>
  <p:slideViewPr>
    <p:cSldViewPr snapToGrid="0" snapToObjects="1">
      <p:cViewPr varScale="1">
        <p:scale>
          <a:sx n="115" d="100"/>
          <a:sy n="115" d="100"/>
        </p:scale>
        <p:origin x="208"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w, Claire" userId="5593effd-dc72-4cd4-8f53-f66477763b53" providerId="ADAL" clId="{AA41D3B0-25F0-EE46-9120-4A762E163742}"/>
    <pc:docChg chg="addSld modSld">
      <pc:chgData name="Shaw, Claire" userId="5593effd-dc72-4cd4-8f53-f66477763b53" providerId="ADAL" clId="{AA41D3B0-25F0-EE46-9120-4A762E163742}" dt="2024-01-15T11:34:12.522" v="2" actId="2711"/>
      <pc:docMkLst>
        <pc:docMk/>
      </pc:docMkLst>
      <pc:sldChg chg="modSp add mod setBg">
        <pc:chgData name="Shaw, Claire" userId="5593effd-dc72-4cd4-8f53-f66477763b53" providerId="ADAL" clId="{AA41D3B0-25F0-EE46-9120-4A762E163742}" dt="2024-01-15T11:34:12.522" v="2" actId="2711"/>
        <pc:sldMkLst>
          <pc:docMk/>
          <pc:sldMk cId="1430726301" sldId="347"/>
        </pc:sldMkLst>
        <pc:spChg chg="mod">
          <ac:chgData name="Shaw, Claire" userId="5593effd-dc72-4cd4-8f53-f66477763b53" providerId="ADAL" clId="{AA41D3B0-25F0-EE46-9120-4A762E163742}" dt="2024-01-15T11:34:12.522" v="2" actId="2711"/>
          <ac:spMkLst>
            <pc:docMk/>
            <pc:sldMk cId="1430726301" sldId="347"/>
            <ac:spMk id="4" creationId="{2D107B86-023E-83E8-5063-656C5A809EC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GB"/>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CB355C1-4C19-FB48-A2CC-7F053A15D3D1}" type="datetimeFigureOut">
              <a:rPr lang="en-US" smtClean="0"/>
              <a:t>1/15/24</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9F14FECC-C503-A84A-A042-632CDC63CCC6}"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07945826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CB355C1-4C19-FB48-A2CC-7F053A15D3D1}" type="datetimeFigureOut">
              <a:rPr lang="en-US" smtClean="0"/>
              <a:t>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4096086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CB355C1-4C19-FB48-A2CC-7F053A15D3D1}" type="datetimeFigureOut">
              <a:rPr lang="en-US" smtClean="0"/>
              <a:t>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2929357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CB355C1-4C19-FB48-A2CC-7F053A15D3D1}" type="datetimeFigureOut">
              <a:rPr lang="en-US" smtClean="0"/>
              <a:t>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3370979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4CB355C1-4C19-FB48-A2CC-7F053A15D3D1}" type="datetimeFigureOut">
              <a:rPr lang="en-US" smtClean="0"/>
              <a:t>1/15/24</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9F14FECC-C503-A84A-A042-632CDC63CCC6}"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11994754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GB"/>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CB355C1-4C19-FB48-A2CC-7F053A15D3D1}" type="datetimeFigureOut">
              <a:rPr lang="en-US" smtClean="0"/>
              <a:t>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2025508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CB355C1-4C19-FB48-A2CC-7F053A15D3D1}" type="datetimeFigureOut">
              <a:rPr lang="en-US" smtClean="0"/>
              <a:t>1/15/24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3779976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CB355C1-4C19-FB48-A2CC-7F053A15D3D1}" type="datetimeFigureOut">
              <a:rPr lang="en-US" smtClean="0"/>
              <a:t>1/15/24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2670582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B355C1-4C19-FB48-A2CC-7F053A15D3D1}" type="datetimeFigureOut">
              <a:rPr lang="en-US" smtClean="0"/>
              <a:t>1/15/24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14FECC-C503-A84A-A042-632CDC63CCC6}" type="slidenum">
              <a:rPr lang="en-US" smtClean="0"/>
              <a:t>‹#›</a:t>
            </a:fld>
            <a:endParaRPr lang="en-US"/>
          </a:p>
        </p:txBody>
      </p:sp>
    </p:spTree>
    <p:extLst>
      <p:ext uri="{BB962C8B-B14F-4D97-AF65-F5344CB8AC3E}">
        <p14:creationId xmlns:p14="http://schemas.microsoft.com/office/powerpoint/2010/main" val="289792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GB"/>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CB355C1-4C19-FB48-A2CC-7F053A15D3D1}" type="datetimeFigureOut">
              <a:rPr lang="en-US" smtClean="0"/>
              <a:t>1/15/24</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F14FECC-C503-A84A-A042-632CDC63CCC6}"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00031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GB"/>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CB355C1-4C19-FB48-A2CC-7F053A15D3D1}" type="datetimeFigureOut">
              <a:rPr lang="en-US" smtClean="0"/>
              <a:t>1/15/24</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F14FECC-C503-A84A-A042-632CDC63CCC6}"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94287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CB355C1-4C19-FB48-A2CC-7F053A15D3D1}" type="datetimeFigureOut">
              <a:rPr lang="en-US" smtClean="0"/>
              <a:t>1/15/24</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9F14FECC-C503-A84A-A042-632CDC63CCC6}"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05570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6.xml"/><Relationship Id="rId5" Type="http://schemas.openxmlformats.org/officeDocument/2006/relationships/image" Target="../media/image15.tiff"/><Relationship Id="rId4" Type="http://schemas.openxmlformats.org/officeDocument/2006/relationships/image" Target="../media/image14.tiff"/></Relationships>
</file>

<file path=ppt/slides/_rels/slide14.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f"/><Relationship Id="rId1" Type="http://schemas.openxmlformats.org/officeDocument/2006/relationships/slideLayout" Target="../slideLayouts/slideLayout6.xml"/><Relationship Id="rId4" Type="http://schemas.openxmlformats.org/officeDocument/2006/relationships/image" Target="../media/image7.tiff"/></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F9D8F-EEC1-EC43-965A-44A50DDB4556}"/>
              </a:ext>
            </a:extLst>
          </p:cNvPr>
          <p:cNvSpPr>
            <a:spLocks noGrp="1"/>
          </p:cNvSpPr>
          <p:nvPr>
            <p:ph type="ctrTitle"/>
          </p:nvPr>
        </p:nvSpPr>
        <p:spPr/>
        <p:txBody>
          <a:bodyPr/>
          <a:lstStyle/>
          <a:p>
            <a:r>
              <a:rPr lang="en-US" dirty="0"/>
              <a:t>Marginality</a:t>
            </a:r>
            <a:endParaRPr lang="en-US" sz="4400" dirty="0"/>
          </a:p>
        </p:txBody>
      </p:sp>
      <p:sp>
        <p:nvSpPr>
          <p:cNvPr id="3" name="Subtitle 2">
            <a:extLst>
              <a:ext uri="{FF2B5EF4-FFF2-40B4-BE49-F238E27FC236}">
                <a16:creationId xmlns:a16="http://schemas.microsoft.com/office/drawing/2014/main" id="{1A5AFA72-02AE-564E-8F7E-EF6BA8E41580}"/>
              </a:ext>
            </a:extLst>
          </p:cNvPr>
          <p:cNvSpPr>
            <a:spLocks noGrp="1"/>
          </p:cNvSpPr>
          <p:nvPr>
            <p:ph type="subTitle" idx="1"/>
          </p:nvPr>
        </p:nvSpPr>
        <p:spPr>
          <a:xfrm>
            <a:off x="1915128" y="3956279"/>
            <a:ext cx="8361229" cy="1086237"/>
          </a:xfrm>
        </p:spPr>
        <p:txBody>
          <a:bodyPr>
            <a:normAutofit/>
          </a:bodyPr>
          <a:lstStyle/>
          <a:p>
            <a:r>
              <a:rPr lang="en-US" dirty="0"/>
              <a:t>Dr Claire Shaw</a:t>
            </a:r>
          </a:p>
        </p:txBody>
      </p:sp>
    </p:spTree>
    <p:extLst>
      <p:ext uri="{BB962C8B-B14F-4D97-AF65-F5344CB8AC3E}">
        <p14:creationId xmlns:p14="http://schemas.microsoft.com/office/powerpoint/2010/main" val="501615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E95753-9000-5341-9205-DF72E571D564}"/>
              </a:ext>
            </a:extLst>
          </p:cNvPr>
          <p:cNvSpPr/>
          <p:nvPr/>
        </p:nvSpPr>
        <p:spPr>
          <a:xfrm>
            <a:off x="5858932" y="533400"/>
            <a:ext cx="5842001" cy="4154984"/>
          </a:xfrm>
          <a:prstGeom prst="rect">
            <a:avLst/>
          </a:prstGeom>
        </p:spPr>
        <p:txBody>
          <a:bodyPr wrap="square">
            <a:spAutoFit/>
          </a:bodyPr>
          <a:lstStyle/>
          <a:p>
            <a:pPr>
              <a:spcAft>
                <a:spcPts val="0"/>
              </a:spcAft>
            </a:pPr>
            <a:r>
              <a:rPr lang="en-GB" sz="4400" dirty="0">
                <a:ea typeface="Calibri" panose="020F0502020204030204" pitchFamily="34" charset="0"/>
                <a:cs typeface="Times New Roman" panose="02020603050405020304" pitchFamily="18" charset="0"/>
              </a:rPr>
              <a:t>Disability History</a:t>
            </a:r>
          </a:p>
          <a:p>
            <a:pPr>
              <a:spcAft>
                <a:spcPts val="0"/>
              </a:spcAft>
            </a:pPr>
            <a:endParaRPr lang="en-GB" sz="2000" dirty="0">
              <a:ea typeface="Calibri" panose="020F0502020204030204" pitchFamily="34" charset="0"/>
              <a:cs typeface="Times New Roman" panose="02020603050405020304" pitchFamily="18" charset="0"/>
            </a:endParaRPr>
          </a:p>
          <a:p>
            <a:pPr>
              <a:spcAft>
                <a:spcPts val="0"/>
              </a:spcAft>
            </a:pPr>
            <a:endParaRPr lang="en-GB" sz="2000" dirty="0">
              <a:ea typeface="Calibri" panose="020F0502020204030204" pitchFamily="34" charset="0"/>
              <a:cs typeface="Times New Roman" panose="02020603050405020304" pitchFamily="18" charset="0"/>
            </a:endParaRPr>
          </a:p>
          <a:p>
            <a:pPr>
              <a:spcAft>
                <a:spcPts val="0"/>
              </a:spcAft>
            </a:pPr>
            <a:r>
              <a:rPr lang="en-GB" sz="2000" dirty="0">
                <a:ea typeface="Calibri" panose="020F0502020204030204" pitchFamily="34" charset="0"/>
                <a:cs typeface="Times New Roman" panose="02020603050405020304" pitchFamily="18" charset="0"/>
              </a:rPr>
              <a:t>‘Until we can document the past with the evidence and rigor that solid historical research necessitates, the absence of disability from our written history, its suppression in our formal collective memory, jeopardises the current quest of Americans with disabilities for full citizenship. This history matters, and not in the abstract’. </a:t>
            </a:r>
          </a:p>
          <a:p>
            <a:pPr>
              <a:spcAft>
                <a:spcPts val="0"/>
              </a:spcAft>
            </a:pPr>
            <a:endParaRPr lang="en-GB" sz="2000" dirty="0">
              <a:ea typeface="Calibri" panose="020F0502020204030204" pitchFamily="34" charset="0"/>
              <a:cs typeface="Times New Roman" panose="02020603050405020304" pitchFamily="18" charset="0"/>
            </a:endParaRPr>
          </a:p>
          <a:p>
            <a:pPr algn="r">
              <a:spcAft>
                <a:spcPts val="0"/>
              </a:spcAft>
            </a:pPr>
            <a:r>
              <a:rPr lang="en-GB" sz="2000" dirty="0">
                <a:ea typeface="Calibri" panose="020F0502020204030204" pitchFamily="34" charset="0"/>
                <a:cs typeface="Times New Roman" panose="02020603050405020304" pitchFamily="18" charset="0"/>
              </a:rPr>
              <a:t>Paul Longmore and Lauri </a:t>
            </a:r>
            <a:r>
              <a:rPr lang="en-GB" sz="2000" dirty="0" err="1">
                <a:ea typeface="Calibri" panose="020F0502020204030204" pitchFamily="34" charset="0"/>
                <a:cs typeface="Times New Roman" panose="02020603050405020304" pitchFamily="18" charset="0"/>
              </a:rPr>
              <a:t>Umansky</a:t>
            </a:r>
            <a:r>
              <a:rPr lang="en-GB" sz="2000" dirty="0">
                <a:ea typeface="Calibri" panose="020F0502020204030204" pitchFamily="34" charset="0"/>
                <a:cs typeface="Times New Roman" panose="02020603050405020304" pitchFamily="18" charset="0"/>
              </a:rPr>
              <a:t>, ‘Introduction’</a:t>
            </a:r>
          </a:p>
        </p:txBody>
      </p:sp>
      <p:pic>
        <p:nvPicPr>
          <p:cNvPr id="4" name="Picture 3">
            <a:extLst>
              <a:ext uri="{FF2B5EF4-FFF2-40B4-BE49-F238E27FC236}">
                <a16:creationId xmlns:a16="http://schemas.microsoft.com/office/drawing/2014/main" id="{0407DDA8-81E3-2243-B71C-699ADAE60A9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59547" y="533400"/>
            <a:ext cx="3857961" cy="5791200"/>
          </a:xfrm>
          <a:prstGeom prst="rect">
            <a:avLst/>
          </a:prstGeom>
        </p:spPr>
      </p:pic>
    </p:spTree>
    <p:extLst>
      <p:ext uri="{BB962C8B-B14F-4D97-AF65-F5344CB8AC3E}">
        <p14:creationId xmlns:p14="http://schemas.microsoft.com/office/powerpoint/2010/main" val="3098342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E95753-9000-5341-9205-DF72E571D564}"/>
              </a:ext>
            </a:extLst>
          </p:cNvPr>
          <p:cNvSpPr/>
          <p:nvPr/>
        </p:nvSpPr>
        <p:spPr>
          <a:xfrm>
            <a:off x="5926664" y="787398"/>
            <a:ext cx="5063066" cy="3354765"/>
          </a:xfrm>
          <a:prstGeom prst="rect">
            <a:avLst/>
          </a:prstGeom>
        </p:spPr>
        <p:txBody>
          <a:bodyPr wrap="square">
            <a:spAutoFit/>
          </a:bodyPr>
          <a:lstStyle/>
          <a:p>
            <a:pPr>
              <a:spcAft>
                <a:spcPts val="0"/>
              </a:spcAft>
            </a:pPr>
            <a:r>
              <a:rPr lang="en-GB" sz="4400" dirty="0">
                <a:ea typeface="Calibri" panose="020F0502020204030204" pitchFamily="34" charset="0"/>
                <a:cs typeface="Times New Roman" panose="02020603050405020304" pitchFamily="18" charset="0"/>
              </a:rPr>
              <a:t>Disability History</a:t>
            </a:r>
          </a:p>
          <a:p>
            <a:pPr>
              <a:spcAft>
                <a:spcPts val="0"/>
              </a:spcAft>
            </a:pPr>
            <a:endParaRPr lang="en-GB" sz="2400" dirty="0">
              <a:ea typeface="Calibri" panose="020F0502020204030204" pitchFamily="34" charset="0"/>
              <a:cs typeface="Times New Roman" panose="02020603050405020304" pitchFamily="18" charset="0"/>
            </a:endParaRPr>
          </a:p>
          <a:p>
            <a:pPr marL="342900" indent="-342900">
              <a:spcAft>
                <a:spcPts val="0"/>
              </a:spcAft>
              <a:buFont typeface="Arial" panose="020B0604020202020204" pitchFamily="34" charset="0"/>
              <a:buChar char="•"/>
            </a:pPr>
            <a:r>
              <a:rPr lang="en-GB" sz="2400" dirty="0">
                <a:ea typeface="Calibri" panose="020F0502020204030204" pitchFamily="34" charset="0"/>
                <a:cs typeface="Times New Roman" panose="02020603050405020304" pitchFamily="18" charset="0"/>
              </a:rPr>
              <a:t>‘Heritage Hunting’</a:t>
            </a:r>
          </a:p>
          <a:p>
            <a:pPr marL="342900" indent="-342900">
              <a:spcAft>
                <a:spcPts val="0"/>
              </a:spcAft>
              <a:buFont typeface="Arial" panose="020B0604020202020204" pitchFamily="34" charset="0"/>
              <a:buChar char="•"/>
            </a:pPr>
            <a:r>
              <a:rPr lang="en-GB" sz="2400" dirty="0">
                <a:ea typeface="Calibri" panose="020F0502020204030204" pitchFamily="34" charset="0"/>
                <a:cs typeface="Times New Roman" panose="02020603050405020304" pitchFamily="18" charset="0"/>
              </a:rPr>
              <a:t>Documenting Oppression: ‘ableism’ and ‘audism’</a:t>
            </a:r>
          </a:p>
          <a:p>
            <a:pPr marL="342900" indent="-342900">
              <a:spcAft>
                <a:spcPts val="0"/>
              </a:spcAft>
              <a:buFont typeface="Arial" panose="020B0604020202020204" pitchFamily="34" charset="0"/>
              <a:buChar char="•"/>
            </a:pPr>
            <a:r>
              <a:rPr lang="en-GB" sz="2400" dirty="0"/>
              <a:t>Tracing cultures, values, identities and activism of disabled people.</a:t>
            </a:r>
          </a:p>
          <a:p>
            <a:pPr marL="342900" indent="-342900">
              <a:spcAft>
                <a:spcPts val="0"/>
              </a:spcAft>
              <a:buFont typeface="Arial" panose="020B0604020202020204" pitchFamily="34" charset="0"/>
              <a:buChar char="•"/>
            </a:pPr>
            <a:endParaRPr lang="en-GB" sz="2400" dirty="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DFC664F3-F777-BA43-B919-7811BBC298A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59547" y="533400"/>
            <a:ext cx="3857961" cy="5791200"/>
          </a:xfrm>
          <a:prstGeom prst="rect">
            <a:avLst/>
          </a:prstGeom>
        </p:spPr>
      </p:pic>
    </p:spTree>
    <p:extLst>
      <p:ext uri="{BB962C8B-B14F-4D97-AF65-F5344CB8AC3E}">
        <p14:creationId xmlns:p14="http://schemas.microsoft.com/office/powerpoint/2010/main" val="2432216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173F3D0-8096-9E46-8F98-0FAAF7F2C0F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7159" y="374335"/>
            <a:ext cx="7603508" cy="6109330"/>
          </a:xfrm>
          <a:prstGeom prst="rect">
            <a:avLst/>
          </a:prstGeom>
        </p:spPr>
      </p:pic>
      <p:sp>
        <p:nvSpPr>
          <p:cNvPr id="3" name="TextBox 2">
            <a:extLst>
              <a:ext uri="{FF2B5EF4-FFF2-40B4-BE49-F238E27FC236}">
                <a16:creationId xmlns:a16="http://schemas.microsoft.com/office/drawing/2014/main" id="{0112E4D8-BC90-D64E-999F-B85AD3CC005C}"/>
              </a:ext>
            </a:extLst>
          </p:cNvPr>
          <p:cNvSpPr txBox="1"/>
          <p:nvPr/>
        </p:nvSpPr>
        <p:spPr>
          <a:xfrm>
            <a:off x="9059333" y="5215466"/>
            <a:ext cx="3132667" cy="1015663"/>
          </a:xfrm>
          <a:prstGeom prst="rect">
            <a:avLst/>
          </a:prstGeom>
          <a:noFill/>
        </p:spPr>
        <p:txBody>
          <a:bodyPr wrap="square" rtlCol="0">
            <a:spAutoFit/>
          </a:bodyPr>
          <a:lstStyle/>
          <a:p>
            <a:r>
              <a:rPr lang="en-US" sz="2000" dirty="0"/>
              <a:t>Deaf President Now! Gallaudet University, Washington D. C., 1988</a:t>
            </a:r>
          </a:p>
        </p:txBody>
      </p:sp>
    </p:spTree>
    <p:extLst>
      <p:ext uri="{BB962C8B-B14F-4D97-AF65-F5344CB8AC3E}">
        <p14:creationId xmlns:p14="http://schemas.microsoft.com/office/powerpoint/2010/main" val="2348613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E95753-9000-5341-9205-DF72E571D564}"/>
              </a:ext>
            </a:extLst>
          </p:cNvPr>
          <p:cNvSpPr/>
          <p:nvPr/>
        </p:nvSpPr>
        <p:spPr>
          <a:xfrm>
            <a:off x="6502397" y="939798"/>
            <a:ext cx="5063066" cy="1508105"/>
          </a:xfrm>
          <a:prstGeom prst="rect">
            <a:avLst/>
          </a:prstGeom>
        </p:spPr>
        <p:txBody>
          <a:bodyPr wrap="square">
            <a:spAutoFit/>
          </a:bodyPr>
          <a:lstStyle/>
          <a:p>
            <a:pPr>
              <a:spcAft>
                <a:spcPts val="0"/>
              </a:spcAft>
            </a:pPr>
            <a:r>
              <a:rPr lang="en-GB" sz="4400" dirty="0">
                <a:ea typeface="Calibri" panose="020F0502020204030204" pitchFamily="34" charset="0"/>
                <a:cs typeface="Times New Roman" panose="02020603050405020304" pitchFamily="18" charset="0"/>
              </a:rPr>
              <a:t>Disability History</a:t>
            </a:r>
          </a:p>
          <a:p>
            <a:pPr>
              <a:spcAft>
                <a:spcPts val="0"/>
              </a:spcAft>
            </a:pPr>
            <a:endParaRPr lang="en-GB" sz="2400" dirty="0">
              <a:ea typeface="Calibri" panose="020F0502020204030204" pitchFamily="34" charset="0"/>
              <a:cs typeface="Times New Roman" panose="02020603050405020304" pitchFamily="18" charset="0"/>
            </a:endParaRPr>
          </a:p>
          <a:p>
            <a:pPr>
              <a:spcAft>
                <a:spcPts val="0"/>
              </a:spcAft>
            </a:pPr>
            <a:r>
              <a:rPr lang="en-GB" sz="2400" dirty="0">
                <a:ea typeface="Calibri" panose="020F0502020204030204" pitchFamily="34" charset="0"/>
                <a:cs typeface="Times New Roman" panose="02020603050405020304" pitchFamily="18" charset="0"/>
              </a:rPr>
              <a:t>From subject matter to analytical tool</a:t>
            </a:r>
          </a:p>
        </p:txBody>
      </p:sp>
      <p:pic>
        <p:nvPicPr>
          <p:cNvPr id="2" name="Picture 1">
            <a:extLst>
              <a:ext uri="{FF2B5EF4-FFF2-40B4-BE49-F238E27FC236}">
                <a16:creationId xmlns:a16="http://schemas.microsoft.com/office/drawing/2014/main" id="{386BC2EA-7BB2-9948-9244-876B09FAC6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07206" y="182876"/>
            <a:ext cx="2163237" cy="3246124"/>
          </a:xfrm>
          <a:prstGeom prst="rect">
            <a:avLst/>
          </a:prstGeom>
        </p:spPr>
      </p:pic>
      <p:pic>
        <p:nvPicPr>
          <p:cNvPr id="5" name="Picture 4">
            <a:extLst>
              <a:ext uri="{FF2B5EF4-FFF2-40B4-BE49-F238E27FC236}">
                <a16:creationId xmlns:a16="http://schemas.microsoft.com/office/drawing/2014/main" id="{DF5C81AB-650C-FB42-BC18-CAA22E5EFA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85337" y="3513666"/>
            <a:ext cx="2285106" cy="3251292"/>
          </a:xfrm>
          <a:prstGeom prst="rect">
            <a:avLst/>
          </a:prstGeom>
        </p:spPr>
      </p:pic>
      <p:pic>
        <p:nvPicPr>
          <p:cNvPr id="6" name="Picture 5">
            <a:extLst>
              <a:ext uri="{FF2B5EF4-FFF2-40B4-BE49-F238E27FC236}">
                <a16:creationId xmlns:a16="http://schemas.microsoft.com/office/drawing/2014/main" id="{84FAA91A-CEDB-174C-9B31-6F1061A414D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5006" y="3479800"/>
            <a:ext cx="2257800" cy="3285158"/>
          </a:xfrm>
          <a:prstGeom prst="rect">
            <a:avLst/>
          </a:prstGeom>
        </p:spPr>
      </p:pic>
      <p:pic>
        <p:nvPicPr>
          <p:cNvPr id="7" name="Picture 6">
            <a:extLst>
              <a:ext uri="{FF2B5EF4-FFF2-40B4-BE49-F238E27FC236}">
                <a16:creationId xmlns:a16="http://schemas.microsoft.com/office/drawing/2014/main" id="{37DB888B-02F9-FB42-81A1-153074F8C02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65006" y="203575"/>
            <a:ext cx="2163237" cy="3225425"/>
          </a:xfrm>
          <a:prstGeom prst="rect">
            <a:avLst/>
          </a:prstGeom>
        </p:spPr>
      </p:pic>
    </p:spTree>
    <p:extLst>
      <p:ext uri="{BB962C8B-B14F-4D97-AF65-F5344CB8AC3E}">
        <p14:creationId xmlns:p14="http://schemas.microsoft.com/office/powerpoint/2010/main" val="2515114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91AC0D-2ADF-2A4B-84F1-06C7C5B0D480}"/>
              </a:ext>
            </a:extLst>
          </p:cNvPr>
          <p:cNvPicPr>
            <a:picLocks noChangeAspect="1"/>
          </p:cNvPicPr>
          <p:nvPr/>
        </p:nvPicPr>
        <p:blipFill>
          <a:blip r:embed="rId2"/>
          <a:stretch>
            <a:fillRect/>
          </a:stretch>
        </p:blipFill>
        <p:spPr>
          <a:xfrm>
            <a:off x="1286106" y="596433"/>
            <a:ext cx="3648821" cy="4224950"/>
          </a:xfrm>
          <a:prstGeom prst="rect">
            <a:avLst/>
          </a:prstGeom>
        </p:spPr>
      </p:pic>
      <p:sp>
        <p:nvSpPr>
          <p:cNvPr id="4" name="Rectangle 3">
            <a:extLst>
              <a:ext uri="{FF2B5EF4-FFF2-40B4-BE49-F238E27FC236}">
                <a16:creationId xmlns:a16="http://schemas.microsoft.com/office/drawing/2014/main" id="{FA0ED30C-C4B5-194D-A97A-6D7211E02786}"/>
              </a:ext>
            </a:extLst>
          </p:cNvPr>
          <p:cNvSpPr/>
          <p:nvPr/>
        </p:nvSpPr>
        <p:spPr>
          <a:xfrm>
            <a:off x="4785298" y="629256"/>
            <a:ext cx="6943898" cy="5632311"/>
          </a:xfrm>
          <a:prstGeom prst="rect">
            <a:avLst/>
          </a:prstGeom>
        </p:spPr>
        <p:txBody>
          <a:bodyPr wrap="square">
            <a:spAutoFit/>
          </a:bodyPr>
          <a:lstStyle/>
          <a:p>
            <a:pPr marL="457200"/>
            <a:r>
              <a:rPr lang="en-GB" sz="2000" dirty="0">
                <a:ea typeface="Calibri" panose="020F0502020204030204" pitchFamily="34" charset="0"/>
                <a:cs typeface="Times New Roman" panose="02020603050405020304" pitchFamily="18" charset="0"/>
              </a:rPr>
              <a:t>‘Opponents of political and social equality for women cited their supposed physical, intellectual, and psychological flaws, deficits, and deviations from the male norm. These flaws—irrationality, excessive emotionality, physical weakness— are in essence mental, emotional, and physical disabilities, although they are rarely discussed or examined as such. Arguments for racial inequality and immigration restrictions invoked supposed tendencies to feeble-mindedness, mental illness, deafness, blindness, and other disabilities in particular races and ethnic groups. Furthermore, disability figured prominently not just in arguments for the inequality of women and minorities but also in arguments against those inequalities.’ </a:t>
            </a:r>
          </a:p>
          <a:p>
            <a:pPr marL="457200"/>
            <a:endParaRPr lang="en-GB" sz="2000" dirty="0">
              <a:ea typeface="Calibri" panose="020F0502020204030204" pitchFamily="34" charset="0"/>
              <a:cs typeface="Times New Roman" panose="02020603050405020304" pitchFamily="18" charset="0"/>
            </a:endParaRPr>
          </a:p>
          <a:p>
            <a:pPr marL="457200" algn="r"/>
            <a:r>
              <a:rPr lang="en-GB" sz="2000" dirty="0">
                <a:ea typeface="Calibri" panose="020F0502020204030204" pitchFamily="34" charset="0"/>
                <a:cs typeface="Times New Roman" panose="02020603050405020304" pitchFamily="18" charset="0"/>
              </a:rPr>
              <a:t>Douglas </a:t>
            </a:r>
            <a:r>
              <a:rPr lang="en-GB" sz="2000" dirty="0" err="1">
                <a:ea typeface="Calibri" panose="020F0502020204030204" pitchFamily="34" charset="0"/>
                <a:cs typeface="Times New Roman" panose="02020603050405020304" pitchFamily="18" charset="0"/>
              </a:rPr>
              <a:t>Baynton</a:t>
            </a:r>
            <a:r>
              <a:rPr lang="en-GB" sz="2000" dirty="0">
                <a:ea typeface="Calibri" panose="020F0502020204030204" pitchFamily="34" charset="0"/>
                <a:cs typeface="Times New Roman" panose="02020603050405020304" pitchFamily="18" charset="0"/>
              </a:rPr>
              <a:t>, ‘</a:t>
            </a:r>
            <a:r>
              <a:rPr lang="en-GB" sz="2000" dirty="0"/>
              <a:t>Disability and the Justification of Inequality in American History’ in </a:t>
            </a:r>
            <a:r>
              <a:rPr lang="en-GB" sz="2000" i="1" dirty="0"/>
              <a:t>The New Disability History: American Perspectives</a:t>
            </a:r>
          </a:p>
          <a:p>
            <a:pPr marL="457200">
              <a:spcAft>
                <a:spcPts val="0"/>
              </a:spcAft>
            </a:pPr>
            <a:endParaRPr lang="en-GB" sz="20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4389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793B903-AB42-42A0-AE97-93D366679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D94C3479-F21A-5C41-A14C-18656A02E00D}"/>
              </a:ext>
            </a:extLst>
          </p:cNvPr>
          <p:cNvSpPr>
            <a:spLocks noGrp="1"/>
          </p:cNvSpPr>
          <p:nvPr>
            <p:ph type="title"/>
          </p:nvPr>
        </p:nvSpPr>
        <p:spPr>
          <a:xfrm>
            <a:off x="7860667" y="719667"/>
            <a:ext cx="4331333" cy="1600200"/>
          </a:xfrm>
        </p:spPr>
        <p:txBody>
          <a:bodyPr vert="horz" lIns="91440" tIns="45720" rIns="91440" bIns="45720" rtlCol="0" anchor="t">
            <a:noAutofit/>
          </a:bodyPr>
          <a:lstStyle/>
          <a:p>
            <a:r>
              <a:rPr lang="en-US" sz="3600" dirty="0"/>
              <a:t>Debates in Marginality/</a:t>
            </a:r>
            <a:br>
              <a:rPr lang="en-US" sz="3600" dirty="0"/>
            </a:br>
            <a:r>
              <a:rPr lang="en-US" sz="3600" dirty="0"/>
              <a:t>Disability History</a:t>
            </a:r>
          </a:p>
        </p:txBody>
      </p:sp>
      <p:sp>
        <p:nvSpPr>
          <p:cNvPr id="11" name="Rectangle 10">
            <a:extLst>
              <a:ext uri="{FF2B5EF4-FFF2-40B4-BE49-F238E27FC236}">
                <a16:creationId xmlns:a16="http://schemas.microsoft.com/office/drawing/2014/main" id="{BEC9E7FA-3295-45ED-8253-D23F9E44E1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4" name="Picture 3">
            <a:extLst>
              <a:ext uri="{FF2B5EF4-FFF2-40B4-BE49-F238E27FC236}">
                <a16:creationId xmlns:a16="http://schemas.microsoft.com/office/drawing/2014/main" id="{0D37570E-FF3A-004E-9DB3-FC1681D45C12}"/>
              </a:ext>
            </a:extLst>
          </p:cNvPr>
          <p:cNvPicPr>
            <a:picLocks noChangeAspect="1"/>
          </p:cNvPicPr>
          <p:nvPr/>
        </p:nvPicPr>
        <p:blipFill>
          <a:blip r:embed="rId2"/>
          <a:stretch>
            <a:fillRect/>
          </a:stretch>
        </p:blipFill>
        <p:spPr>
          <a:xfrm>
            <a:off x="1023561" y="645861"/>
            <a:ext cx="6517065" cy="5246237"/>
          </a:xfrm>
          <a:prstGeom prst="rect">
            <a:avLst/>
          </a:prstGeom>
        </p:spPr>
      </p:pic>
      <p:sp>
        <p:nvSpPr>
          <p:cNvPr id="3" name="TextBox 2">
            <a:extLst>
              <a:ext uri="{FF2B5EF4-FFF2-40B4-BE49-F238E27FC236}">
                <a16:creationId xmlns:a16="http://schemas.microsoft.com/office/drawing/2014/main" id="{E8832902-D2E0-5849-BE08-93B4B846DDD3}"/>
              </a:ext>
            </a:extLst>
          </p:cNvPr>
          <p:cNvSpPr txBox="1"/>
          <p:nvPr/>
        </p:nvSpPr>
        <p:spPr>
          <a:xfrm>
            <a:off x="7857492" y="2556933"/>
            <a:ext cx="3656419" cy="3581400"/>
          </a:xfrm>
          <a:prstGeom prst="rect">
            <a:avLst/>
          </a:prstGeom>
        </p:spPr>
        <p:txBody>
          <a:bodyPr vert="horz" lIns="91440" tIns="45720" rIns="91440" bIns="45720" rtlCol="0">
            <a:normAutofit/>
          </a:bodyPr>
          <a:lstStyle/>
          <a:p>
            <a:pPr marL="384048" indent="-384048" defTabSz="914400">
              <a:lnSpc>
                <a:spcPct val="94000"/>
              </a:lnSpc>
              <a:spcAft>
                <a:spcPts val="200"/>
              </a:spcAft>
              <a:buFont typeface="Franklin Gothic Book" panose="020B0503020102020204" pitchFamily="34" charset="0"/>
              <a:buChar char="•"/>
            </a:pPr>
            <a:r>
              <a:rPr lang="en-US" sz="2400" dirty="0">
                <a:solidFill>
                  <a:schemeClr val="tx2"/>
                </a:solidFill>
              </a:rPr>
              <a:t>Historicizing Disability: Definitions, Language, Geography </a:t>
            </a:r>
          </a:p>
          <a:p>
            <a:pPr marL="384048" indent="-384048" defTabSz="914400">
              <a:lnSpc>
                <a:spcPct val="94000"/>
              </a:lnSpc>
              <a:spcAft>
                <a:spcPts val="200"/>
              </a:spcAft>
              <a:buFont typeface="Franklin Gothic Book" panose="020B0503020102020204" pitchFamily="34" charset="0"/>
              <a:buChar char="•"/>
            </a:pPr>
            <a:r>
              <a:rPr lang="en-US" sz="2400" dirty="0">
                <a:solidFill>
                  <a:schemeClr val="tx2"/>
                </a:solidFill>
              </a:rPr>
              <a:t>Intersectionality (</a:t>
            </a:r>
            <a:r>
              <a:rPr lang="en-US" sz="2400" dirty="0" err="1">
                <a:solidFill>
                  <a:schemeClr val="tx2"/>
                </a:solidFill>
              </a:rPr>
              <a:t>Kimberlé</a:t>
            </a:r>
            <a:r>
              <a:rPr lang="en-US" sz="2400" dirty="0">
                <a:solidFill>
                  <a:schemeClr val="tx2"/>
                </a:solidFill>
              </a:rPr>
              <a:t> Crenshaw)</a:t>
            </a:r>
          </a:p>
          <a:p>
            <a:pPr marL="384048" indent="-384048" defTabSz="914400">
              <a:lnSpc>
                <a:spcPct val="94000"/>
              </a:lnSpc>
              <a:spcAft>
                <a:spcPts val="200"/>
              </a:spcAft>
              <a:buFont typeface="Franklin Gothic Book" panose="020B0503020102020204" pitchFamily="34" charset="0"/>
              <a:buChar char="•"/>
            </a:pPr>
            <a:r>
              <a:rPr lang="en-US" sz="2400" dirty="0">
                <a:solidFill>
                  <a:schemeClr val="tx2"/>
                </a:solidFill>
              </a:rPr>
              <a:t>Positionality</a:t>
            </a:r>
          </a:p>
          <a:p>
            <a:pPr marL="384048" indent="-384048" defTabSz="914400">
              <a:lnSpc>
                <a:spcPct val="94000"/>
              </a:lnSpc>
              <a:spcAft>
                <a:spcPts val="200"/>
              </a:spcAft>
              <a:buFont typeface="Franklin Gothic Book" panose="020B0503020102020204" pitchFamily="34" charset="0"/>
              <a:buChar char="•"/>
            </a:pPr>
            <a:r>
              <a:rPr lang="en-US" sz="2400" dirty="0">
                <a:solidFill>
                  <a:schemeClr val="tx2"/>
                </a:solidFill>
              </a:rPr>
              <a:t>Ethics</a:t>
            </a:r>
          </a:p>
        </p:txBody>
      </p:sp>
      <p:sp>
        <p:nvSpPr>
          <p:cNvPr id="5" name="Rectangle 4">
            <a:extLst>
              <a:ext uri="{FF2B5EF4-FFF2-40B4-BE49-F238E27FC236}">
                <a16:creationId xmlns:a16="http://schemas.microsoft.com/office/drawing/2014/main" id="{5E22DDC1-C549-894A-9397-726B4E84DF3B}"/>
              </a:ext>
            </a:extLst>
          </p:cNvPr>
          <p:cNvSpPr/>
          <p:nvPr/>
        </p:nvSpPr>
        <p:spPr>
          <a:xfrm>
            <a:off x="1023561" y="5892098"/>
            <a:ext cx="6096000" cy="707886"/>
          </a:xfrm>
          <a:prstGeom prst="rect">
            <a:avLst/>
          </a:prstGeom>
        </p:spPr>
        <p:txBody>
          <a:bodyPr>
            <a:spAutoFit/>
          </a:bodyPr>
          <a:lstStyle/>
          <a:p>
            <a:r>
              <a:rPr lang="en-GB" sz="2000" dirty="0">
                <a:solidFill>
                  <a:srgbClr val="3A343A"/>
                </a:solidFill>
              </a:rPr>
              <a:t>George Edward Shuttleworth collection © </a:t>
            </a:r>
            <a:r>
              <a:rPr lang="en-GB" sz="2000" dirty="0" err="1">
                <a:solidFill>
                  <a:srgbClr val="3A343A"/>
                </a:solidFill>
              </a:rPr>
              <a:t>Wellcome</a:t>
            </a:r>
            <a:r>
              <a:rPr lang="en-GB" sz="2000" dirty="0">
                <a:solidFill>
                  <a:srgbClr val="3A343A"/>
                </a:solidFill>
              </a:rPr>
              <a:t> Library, London</a:t>
            </a:r>
            <a:endParaRPr lang="en-US" sz="2000" dirty="0"/>
          </a:p>
        </p:txBody>
      </p:sp>
    </p:spTree>
    <p:extLst>
      <p:ext uri="{BB962C8B-B14F-4D97-AF65-F5344CB8AC3E}">
        <p14:creationId xmlns:p14="http://schemas.microsoft.com/office/powerpoint/2010/main" val="397841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D107B86-023E-83E8-5063-656C5A809EC8}"/>
              </a:ext>
            </a:extLst>
          </p:cNvPr>
          <p:cNvSpPr txBox="1"/>
          <p:nvPr/>
        </p:nvSpPr>
        <p:spPr>
          <a:xfrm>
            <a:off x="2531268" y="5765800"/>
            <a:ext cx="7129463" cy="1477328"/>
          </a:xfrm>
          <a:prstGeom prst="rect">
            <a:avLst/>
          </a:prstGeom>
          <a:noFill/>
        </p:spPr>
        <p:txBody>
          <a:bodyPr wrap="square" rtlCol="0">
            <a:spAutoFit/>
          </a:bodyPr>
          <a:lstStyle/>
          <a:p>
            <a:pPr algn="ctr"/>
            <a:r>
              <a:rPr lang="en-GB" dirty="0">
                <a:cs typeface="Times New Roman" panose="02020603050405020304" pitchFamily="18" charset="0"/>
              </a:rPr>
              <a:t>Participants at the conference ‘</a:t>
            </a:r>
            <a:r>
              <a:rPr lang="en-GB" dirty="0">
                <a:effectLst/>
                <a:cs typeface="Times New Roman" panose="02020603050405020304" pitchFamily="18" charset="0"/>
              </a:rPr>
              <a:t>Towards a History of Disability in Eastern Europe’</a:t>
            </a:r>
          </a:p>
          <a:p>
            <a:pPr algn="ctr"/>
            <a:r>
              <a:rPr lang="en-GB" dirty="0">
                <a:effectLst/>
                <a:cs typeface="Times New Roman" panose="02020603050405020304" pitchFamily="18" charset="0"/>
              </a:rPr>
              <a:t>Berlin, June 30-July 2, 2023</a:t>
            </a:r>
          </a:p>
          <a:p>
            <a:pPr algn="ctr"/>
            <a:endParaRPr lang="en-GB" dirty="0">
              <a:effectLst/>
              <a:cs typeface="Times New Roman" panose="02020603050405020304" pitchFamily="18" charset="0"/>
            </a:endParaRPr>
          </a:p>
          <a:p>
            <a:pPr algn="ctr"/>
            <a:endParaRPr lang="en-US" dirty="0">
              <a:cs typeface="Times New Roman" panose="02020603050405020304" pitchFamily="18" charset="0"/>
            </a:endParaRPr>
          </a:p>
        </p:txBody>
      </p:sp>
      <p:pic>
        <p:nvPicPr>
          <p:cNvPr id="5" name="Picture 4" descr="A group of people posing for a photo&#10;&#10;Description automatically generated">
            <a:extLst>
              <a:ext uri="{FF2B5EF4-FFF2-40B4-BE49-F238E27FC236}">
                <a16:creationId xmlns:a16="http://schemas.microsoft.com/office/drawing/2014/main" id="{7AEAABD4-A687-36AF-E9B0-75FDC10FCF5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09800" y="524931"/>
            <a:ext cx="7772400" cy="5176539"/>
          </a:xfrm>
          <a:prstGeom prst="rect">
            <a:avLst/>
          </a:prstGeom>
        </p:spPr>
      </p:pic>
    </p:spTree>
    <p:extLst>
      <p:ext uri="{BB962C8B-B14F-4D97-AF65-F5344CB8AC3E}">
        <p14:creationId xmlns:p14="http://schemas.microsoft.com/office/powerpoint/2010/main" val="1430726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9FDFF-289B-E843-81F4-5851107FAD5B}"/>
              </a:ext>
            </a:extLst>
          </p:cNvPr>
          <p:cNvSpPr>
            <a:spLocks noGrp="1"/>
          </p:cNvSpPr>
          <p:nvPr>
            <p:ph type="title"/>
          </p:nvPr>
        </p:nvSpPr>
        <p:spPr/>
        <p:txBody>
          <a:bodyPr>
            <a:normAutofit/>
          </a:bodyPr>
          <a:lstStyle/>
          <a:p>
            <a:r>
              <a:rPr lang="en-US" dirty="0"/>
              <a:t>Lecture Outline</a:t>
            </a:r>
          </a:p>
        </p:txBody>
      </p:sp>
      <p:sp>
        <p:nvSpPr>
          <p:cNvPr id="3" name="TextBox 2">
            <a:extLst>
              <a:ext uri="{FF2B5EF4-FFF2-40B4-BE49-F238E27FC236}">
                <a16:creationId xmlns:a16="http://schemas.microsoft.com/office/drawing/2014/main" id="{DA85F634-4C24-9744-903B-560F8A2109E7}"/>
              </a:ext>
            </a:extLst>
          </p:cNvPr>
          <p:cNvSpPr txBox="1"/>
          <p:nvPr/>
        </p:nvSpPr>
        <p:spPr>
          <a:xfrm>
            <a:off x="1371600" y="2252133"/>
            <a:ext cx="9584267" cy="1938992"/>
          </a:xfrm>
          <a:prstGeom prst="rect">
            <a:avLst/>
          </a:prstGeom>
          <a:noFill/>
        </p:spPr>
        <p:txBody>
          <a:bodyPr wrap="square" rtlCol="0">
            <a:spAutoFit/>
          </a:bodyPr>
          <a:lstStyle/>
          <a:p>
            <a:r>
              <a:rPr lang="en-US" sz="2400" dirty="0"/>
              <a:t>Marginality: Historiography and Influences</a:t>
            </a:r>
          </a:p>
          <a:p>
            <a:endParaRPr lang="en-US" sz="2400" dirty="0"/>
          </a:p>
          <a:p>
            <a:r>
              <a:rPr lang="en-US" sz="2400" dirty="0"/>
              <a:t>Writing the History of Disability</a:t>
            </a:r>
          </a:p>
          <a:p>
            <a:endParaRPr lang="en-US" sz="2400" dirty="0"/>
          </a:p>
          <a:p>
            <a:r>
              <a:rPr lang="en-US" sz="2400" dirty="0"/>
              <a:t>Live Debates in the History of Disability/Marginality</a:t>
            </a:r>
          </a:p>
        </p:txBody>
      </p:sp>
    </p:spTree>
    <p:extLst>
      <p:ext uri="{BB962C8B-B14F-4D97-AF65-F5344CB8AC3E}">
        <p14:creationId xmlns:p14="http://schemas.microsoft.com/office/powerpoint/2010/main" val="703852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Description automatically generated">
            <a:extLst>
              <a:ext uri="{FF2B5EF4-FFF2-40B4-BE49-F238E27FC236}">
                <a16:creationId xmlns:a16="http://schemas.microsoft.com/office/drawing/2014/main" id="{A7D9EC8C-64C6-8E4C-8699-BE7803EE09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33908" y="0"/>
            <a:ext cx="4767649" cy="6858000"/>
          </a:xfrm>
          <a:prstGeom prst="rect">
            <a:avLst/>
          </a:prstGeom>
        </p:spPr>
      </p:pic>
    </p:spTree>
    <p:extLst>
      <p:ext uri="{BB962C8B-B14F-4D97-AF65-F5344CB8AC3E}">
        <p14:creationId xmlns:p14="http://schemas.microsoft.com/office/powerpoint/2010/main" val="2756234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3C6B29-7C2F-CB43-B03C-3AC562AA900F}"/>
              </a:ext>
            </a:extLst>
          </p:cNvPr>
          <p:cNvSpPr/>
          <p:nvPr/>
        </p:nvSpPr>
        <p:spPr>
          <a:xfrm>
            <a:off x="5435601" y="1105408"/>
            <a:ext cx="6388608" cy="3231654"/>
          </a:xfrm>
          <a:prstGeom prst="rect">
            <a:avLst/>
          </a:prstGeom>
        </p:spPr>
        <p:txBody>
          <a:bodyPr wrap="square">
            <a:spAutoFit/>
          </a:bodyPr>
          <a:lstStyle/>
          <a:p>
            <a:pPr>
              <a:spcAft>
                <a:spcPts val="0"/>
              </a:spcAft>
            </a:pPr>
            <a:r>
              <a:rPr lang="en-GB" sz="4400" dirty="0">
                <a:ea typeface="Calibri" panose="020F0502020204030204" pitchFamily="34" charset="0"/>
                <a:cs typeface="Times New Roman" panose="02020603050405020304" pitchFamily="18" charset="0"/>
              </a:rPr>
              <a:t>Marginality</a:t>
            </a:r>
          </a:p>
          <a:p>
            <a:pPr>
              <a:spcAft>
                <a:spcPts val="0"/>
              </a:spcAft>
            </a:pPr>
            <a:endParaRPr lang="en-GB" sz="2000" dirty="0">
              <a:ea typeface="Calibri" panose="020F0502020204030204" pitchFamily="34" charset="0"/>
              <a:cs typeface="Times New Roman" panose="02020603050405020304" pitchFamily="18" charset="0"/>
            </a:endParaRPr>
          </a:p>
          <a:p>
            <a:pPr>
              <a:spcAft>
                <a:spcPts val="0"/>
              </a:spcAft>
            </a:pPr>
            <a:endParaRPr lang="en-GB" sz="2000" dirty="0">
              <a:ea typeface="Calibri" panose="020F0502020204030204" pitchFamily="34" charset="0"/>
              <a:cs typeface="Times New Roman" panose="02020603050405020304" pitchFamily="18" charset="0"/>
            </a:endParaRPr>
          </a:p>
          <a:p>
            <a:pPr>
              <a:spcAft>
                <a:spcPts val="0"/>
              </a:spcAft>
            </a:pPr>
            <a:r>
              <a:rPr lang="en-GB" sz="2000" dirty="0">
                <a:ea typeface="Calibri" panose="020F0502020204030204" pitchFamily="34" charset="0"/>
                <a:cs typeface="Times New Roman" panose="02020603050405020304" pitchFamily="18" charset="0"/>
              </a:rPr>
              <a:t>‘the marginal man is </a:t>
            </a:r>
            <a:r>
              <a:rPr lang="en-GB" sz="2000" dirty="0"/>
              <a:t>a mixed blood […] who lives in two worlds, in both of which he is more or less of a stranger.’</a:t>
            </a:r>
          </a:p>
          <a:p>
            <a:pPr>
              <a:spcAft>
                <a:spcPts val="0"/>
              </a:spcAft>
            </a:pPr>
            <a:endParaRPr lang="en-GB" sz="2000" dirty="0"/>
          </a:p>
          <a:p>
            <a:pPr algn="r">
              <a:spcAft>
                <a:spcPts val="0"/>
              </a:spcAft>
            </a:pPr>
            <a:r>
              <a:rPr lang="en-GB" sz="2000" dirty="0"/>
              <a:t>Robert E. Park, ‘Human Migration and the Marginal Man’, </a:t>
            </a:r>
            <a:r>
              <a:rPr lang="en-GB" sz="2000" i="1" dirty="0"/>
              <a:t>American Journal of Sociology</a:t>
            </a:r>
            <a:r>
              <a:rPr lang="en-GB" sz="2000" dirty="0"/>
              <a:t>, vol. 33, no. 6, 1928, pp. 881–893. </a:t>
            </a:r>
            <a:endParaRPr lang="en-GB" sz="2000" dirty="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E410AD36-8211-0145-91AF-A73D59F6E6E4}"/>
              </a:ext>
            </a:extLst>
          </p:cNvPr>
          <p:cNvPicPr>
            <a:picLocks noChangeAspect="1"/>
          </p:cNvPicPr>
          <p:nvPr/>
        </p:nvPicPr>
        <p:blipFill>
          <a:blip r:embed="rId2"/>
          <a:stretch>
            <a:fillRect/>
          </a:stretch>
        </p:blipFill>
        <p:spPr>
          <a:xfrm>
            <a:off x="1606296" y="1105408"/>
            <a:ext cx="3550232" cy="4076192"/>
          </a:xfrm>
          <a:prstGeom prst="rect">
            <a:avLst/>
          </a:prstGeom>
        </p:spPr>
      </p:pic>
    </p:spTree>
    <p:extLst>
      <p:ext uri="{BB962C8B-B14F-4D97-AF65-F5344CB8AC3E}">
        <p14:creationId xmlns:p14="http://schemas.microsoft.com/office/powerpoint/2010/main" val="1093459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42BB773-88F8-C648-AC54-58251A723637}"/>
              </a:ext>
            </a:extLst>
          </p:cNvPr>
          <p:cNvSpPr/>
          <p:nvPr/>
        </p:nvSpPr>
        <p:spPr>
          <a:xfrm>
            <a:off x="6627708" y="1997839"/>
            <a:ext cx="4913376" cy="2862322"/>
          </a:xfrm>
          <a:prstGeom prst="rect">
            <a:avLst/>
          </a:prstGeom>
        </p:spPr>
        <p:txBody>
          <a:bodyPr wrap="square">
            <a:spAutoFit/>
          </a:bodyPr>
          <a:lstStyle/>
          <a:p>
            <a:pPr>
              <a:spcAft>
                <a:spcPts val="0"/>
              </a:spcAft>
            </a:pPr>
            <a:r>
              <a:rPr lang="en-GB" sz="2000" dirty="0">
                <a:ea typeface="Calibri" panose="020F0502020204030204" pitchFamily="34" charset="0"/>
                <a:cs typeface="Times New Roman" panose="02020603050405020304" pitchFamily="18" charset="0"/>
              </a:rPr>
              <a:t>‘marginal populations are distinguishable minorities within states whose integration to the society and state is markedly incomplete so that their participation in either is partial, intermittent, or subject to special qualifications and restrictions’</a:t>
            </a:r>
          </a:p>
          <a:p>
            <a:pPr algn="r">
              <a:spcAft>
                <a:spcPts val="0"/>
              </a:spcAft>
            </a:pPr>
            <a:endParaRPr lang="en-GB" sz="2000" dirty="0">
              <a:ea typeface="Calibri" panose="020F0502020204030204" pitchFamily="34" charset="0"/>
              <a:cs typeface="Times New Roman" panose="02020603050405020304" pitchFamily="18" charset="0"/>
            </a:endParaRPr>
          </a:p>
          <a:p>
            <a:pPr algn="r">
              <a:spcAft>
                <a:spcPts val="0"/>
              </a:spcAft>
            </a:pPr>
            <a:r>
              <a:rPr lang="en-GB" sz="2000" dirty="0">
                <a:ea typeface="Calibri" panose="020F0502020204030204" pitchFamily="34" charset="0"/>
                <a:cs typeface="Times New Roman" panose="02020603050405020304" pitchFamily="18" charset="0"/>
              </a:rPr>
              <a:t>Sam C. </a:t>
            </a:r>
            <a:r>
              <a:rPr lang="en-GB" sz="2000" dirty="0" err="1">
                <a:ea typeface="Calibri" panose="020F0502020204030204" pitchFamily="34" charset="0"/>
                <a:cs typeface="Times New Roman" panose="02020603050405020304" pitchFamily="18" charset="0"/>
              </a:rPr>
              <a:t>Nolutshungu</a:t>
            </a:r>
            <a:endParaRPr lang="en-GB" sz="2000" dirty="0">
              <a:ea typeface="Calibri" panose="020F0502020204030204" pitchFamily="34" charset="0"/>
              <a:cs typeface="Times New Roman" panose="02020603050405020304" pitchFamily="18" charset="0"/>
            </a:endParaRPr>
          </a:p>
          <a:p>
            <a:pPr>
              <a:spcAft>
                <a:spcPts val="0"/>
              </a:spcAft>
            </a:pPr>
            <a:endParaRPr lang="en-GB" sz="2000" dirty="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385ED47-FAA9-8640-B2CD-AC76CAE766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57230" y="0"/>
            <a:ext cx="4420195" cy="6858000"/>
          </a:xfrm>
          <a:prstGeom prst="rect">
            <a:avLst/>
          </a:prstGeom>
        </p:spPr>
      </p:pic>
    </p:spTree>
    <p:extLst>
      <p:ext uri="{BB962C8B-B14F-4D97-AF65-F5344CB8AC3E}">
        <p14:creationId xmlns:p14="http://schemas.microsoft.com/office/powerpoint/2010/main" val="699729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F722FE-3619-294F-B023-C8B9F6B816D8}"/>
              </a:ext>
            </a:extLst>
          </p:cNvPr>
          <p:cNvSpPr/>
          <p:nvPr/>
        </p:nvSpPr>
        <p:spPr>
          <a:xfrm>
            <a:off x="6536266" y="1609636"/>
            <a:ext cx="5113867" cy="2554545"/>
          </a:xfrm>
          <a:prstGeom prst="rect">
            <a:avLst/>
          </a:prstGeom>
        </p:spPr>
        <p:txBody>
          <a:bodyPr wrap="square">
            <a:spAutoFit/>
          </a:bodyPr>
          <a:lstStyle/>
          <a:p>
            <a:r>
              <a:rPr lang="en-GB" sz="2000" dirty="0">
                <a:ea typeface="Calibri" panose="020F0502020204030204" pitchFamily="34" charset="0"/>
                <a:cs typeface="Times New Roman" panose="02020603050405020304" pitchFamily="18" charset="0"/>
              </a:rPr>
              <a:t>‘[marginal social groups] deserve the full attention of historians and social scientists because the impact of marginalization and the mobilization of hitherto marginal social categories can profoundly affect political life’. </a:t>
            </a:r>
          </a:p>
          <a:p>
            <a:endParaRPr lang="en-GB" sz="2000" dirty="0">
              <a:ea typeface="Calibri" panose="020F0502020204030204" pitchFamily="34" charset="0"/>
              <a:cs typeface="Times New Roman" panose="02020603050405020304" pitchFamily="18" charset="0"/>
            </a:endParaRPr>
          </a:p>
          <a:p>
            <a:pPr algn="r"/>
            <a:r>
              <a:rPr lang="en-GB" sz="2000" dirty="0">
                <a:ea typeface="Calibri" panose="020F0502020204030204" pitchFamily="34" charset="0"/>
                <a:cs typeface="Times New Roman" panose="02020603050405020304" pitchFamily="18" charset="0"/>
              </a:rPr>
              <a:t>Michael </a:t>
            </a:r>
            <a:r>
              <a:rPr lang="en-GB" sz="2000" dirty="0" err="1">
                <a:ea typeface="Calibri" panose="020F0502020204030204" pitchFamily="34" charset="0"/>
                <a:cs typeface="Times New Roman" panose="02020603050405020304" pitchFamily="18" charset="0"/>
              </a:rPr>
              <a:t>Hanagan</a:t>
            </a:r>
            <a:r>
              <a:rPr lang="en-GB" sz="2000" dirty="0">
                <a:ea typeface="Calibri" panose="020F0502020204030204" pitchFamily="34" charset="0"/>
                <a:cs typeface="Times New Roman" panose="02020603050405020304" pitchFamily="18" charset="0"/>
              </a:rPr>
              <a:t>, ‘Changing Margins in </a:t>
            </a:r>
            <a:r>
              <a:rPr lang="en-GB" sz="2000" dirty="0" err="1">
                <a:ea typeface="Calibri" panose="020F0502020204030204" pitchFamily="34" charset="0"/>
                <a:cs typeface="Times New Roman" panose="02020603050405020304" pitchFamily="18" charset="0"/>
              </a:rPr>
              <a:t>Postwar</a:t>
            </a:r>
            <a:r>
              <a:rPr lang="en-GB" sz="2000" dirty="0">
                <a:ea typeface="Calibri" panose="020F0502020204030204" pitchFamily="34" charset="0"/>
                <a:cs typeface="Times New Roman" panose="02020603050405020304" pitchFamily="18" charset="0"/>
              </a:rPr>
              <a:t> European Politics’</a:t>
            </a:r>
            <a:endParaRPr lang="en-US" sz="2000" dirty="0"/>
          </a:p>
        </p:txBody>
      </p:sp>
      <p:pic>
        <p:nvPicPr>
          <p:cNvPr id="3" name="Picture 2">
            <a:extLst>
              <a:ext uri="{FF2B5EF4-FFF2-40B4-BE49-F238E27FC236}">
                <a16:creationId xmlns:a16="http://schemas.microsoft.com/office/drawing/2014/main" id="{3AA72100-8221-244B-ABBE-BCBBDD0FD2BD}"/>
              </a:ext>
            </a:extLst>
          </p:cNvPr>
          <p:cNvPicPr>
            <a:picLocks noChangeAspect="1"/>
          </p:cNvPicPr>
          <p:nvPr/>
        </p:nvPicPr>
        <p:blipFill>
          <a:blip r:embed="rId2"/>
          <a:stretch>
            <a:fillRect/>
          </a:stretch>
        </p:blipFill>
        <p:spPr>
          <a:xfrm>
            <a:off x="1202266" y="0"/>
            <a:ext cx="4847422" cy="6858000"/>
          </a:xfrm>
          <a:prstGeom prst="rect">
            <a:avLst/>
          </a:prstGeom>
        </p:spPr>
      </p:pic>
    </p:spTree>
    <p:extLst>
      <p:ext uri="{BB962C8B-B14F-4D97-AF65-F5344CB8AC3E}">
        <p14:creationId xmlns:p14="http://schemas.microsoft.com/office/powerpoint/2010/main" val="2838037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D0837-34BB-B442-B2A8-D4727331E52D}"/>
              </a:ext>
            </a:extLst>
          </p:cNvPr>
          <p:cNvSpPr>
            <a:spLocks noGrp="1"/>
          </p:cNvSpPr>
          <p:nvPr>
            <p:ph type="title"/>
          </p:nvPr>
        </p:nvSpPr>
        <p:spPr>
          <a:xfrm>
            <a:off x="1371600" y="457203"/>
            <a:ext cx="9601200" cy="1485900"/>
          </a:xfrm>
        </p:spPr>
        <p:txBody>
          <a:bodyPr/>
          <a:lstStyle/>
          <a:p>
            <a:r>
              <a:rPr lang="en-US" dirty="0">
                <a:latin typeface="+mn-lt"/>
              </a:rPr>
              <a:t>Influences</a:t>
            </a:r>
          </a:p>
        </p:txBody>
      </p:sp>
      <p:pic>
        <p:nvPicPr>
          <p:cNvPr id="3" name="Picture 2">
            <a:extLst>
              <a:ext uri="{FF2B5EF4-FFF2-40B4-BE49-F238E27FC236}">
                <a16:creationId xmlns:a16="http://schemas.microsoft.com/office/drawing/2014/main" id="{E4BF6B95-F2C8-AE42-B22C-6AF3ECA6865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1600" y="1344373"/>
            <a:ext cx="2980266" cy="4573827"/>
          </a:xfrm>
          <a:prstGeom prst="rect">
            <a:avLst/>
          </a:prstGeom>
        </p:spPr>
      </p:pic>
      <p:pic>
        <p:nvPicPr>
          <p:cNvPr id="4" name="Picture 3">
            <a:extLst>
              <a:ext uri="{FF2B5EF4-FFF2-40B4-BE49-F238E27FC236}">
                <a16:creationId xmlns:a16="http://schemas.microsoft.com/office/drawing/2014/main" id="{6DA915F8-22D2-6449-9226-E88E8B324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75203" y="1344373"/>
            <a:ext cx="3166533" cy="4571937"/>
          </a:xfrm>
          <a:prstGeom prst="rect">
            <a:avLst/>
          </a:prstGeom>
        </p:spPr>
      </p:pic>
      <p:pic>
        <p:nvPicPr>
          <p:cNvPr id="5" name="Picture 4">
            <a:extLst>
              <a:ext uri="{FF2B5EF4-FFF2-40B4-BE49-F238E27FC236}">
                <a16:creationId xmlns:a16="http://schemas.microsoft.com/office/drawing/2014/main" id="{69C06961-0764-004D-B035-827BF0230DB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65073" y="1344372"/>
            <a:ext cx="2972700" cy="4571937"/>
          </a:xfrm>
          <a:prstGeom prst="rect">
            <a:avLst/>
          </a:prstGeom>
        </p:spPr>
      </p:pic>
      <p:sp>
        <p:nvSpPr>
          <p:cNvPr id="6" name="TextBox 5">
            <a:extLst>
              <a:ext uri="{FF2B5EF4-FFF2-40B4-BE49-F238E27FC236}">
                <a16:creationId xmlns:a16="http://schemas.microsoft.com/office/drawing/2014/main" id="{ED6B99BB-574D-414F-9EE6-3BBF892548DB}"/>
              </a:ext>
            </a:extLst>
          </p:cNvPr>
          <p:cNvSpPr txBox="1"/>
          <p:nvPr/>
        </p:nvSpPr>
        <p:spPr>
          <a:xfrm>
            <a:off x="1591733" y="6002517"/>
            <a:ext cx="2540000" cy="400110"/>
          </a:xfrm>
          <a:prstGeom prst="rect">
            <a:avLst/>
          </a:prstGeom>
          <a:noFill/>
        </p:spPr>
        <p:txBody>
          <a:bodyPr wrap="square" rtlCol="0">
            <a:spAutoFit/>
          </a:bodyPr>
          <a:lstStyle/>
          <a:p>
            <a:pPr algn="ctr"/>
            <a:r>
              <a:rPr lang="en-US" sz="2000" dirty="0"/>
              <a:t>‘Othering’</a:t>
            </a:r>
          </a:p>
        </p:txBody>
      </p:sp>
      <p:sp>
        <p:nvSpPr>
          <p:cNvPr id="7" name="TextBox 6">
            <a:extLst>
              <a:ext uri="{FF2B5EF4-FFF2-40B4-BE49-F238E27FC236}">
                <a16:creationId xmlns:a16="http://schemas.microsoft.com/office/drawing/2014/main" id="{D1EF172C-5DF5-8147-9FA1-28E004837F8B}"/>
              </a:ext>
            </a:extLst>
          </p:cNvPr>
          <p:cNvSpPr txBox="1"/>
          <p:nvPr/>
        </p:nvSpPr>
        <p:spPr>
          <a:xfrm>
            <a:off x="5050819" y="6000687"/>
            <a:ext cx="2615300" cy="400110"/>
          </a:xfrm>
          <a:prstGeom prst="rect">
            <a:avLst/>
          </a:prstGeom>
          <a:noFill/>
        </p:spPr>
        <p:txBody>
          <a:bodyPr wrap="square" rtlCol="0">
            <a:spAutoFit/>
          </a:bodyPr>
          <a:lstStyle/>
          <a:p>
            <a:pPr algn="ctr"/>
            <a:r>
              <a:rPr lang="en-US" sz="2000" dirty="0"/>
              <a:t>‘Biopower’</a:t>
            </a:r>
          </a:p>
        </p:txBody>
      </p:sp>
      <p:sp>
        <p:nvSpPr>
          <p:cNvPr id="8" name="TextBox 7">
            <a:extLst>
              <a:ext uri="{FF2B5EF4-FFF2-40B4-BE49-F238E27FC236}">
                <a16:creationId xmlns:a16="http://schemas.microsoft.com/office/drawing/2014/main" id="{83CD85FF-7ED6-9240-82DA-E11B18294152}"/>
              </a:ext>
            </a:extLst>
          </p:cNvPr>
          <p:cNvSpPr txBox="1"/>
          <p:nvPr/>
        </p:nvSpPr>
        <p:spPr>
          <a:xfrm>
            <a:off x="8640689" y="6000687"/>
            <a:ext cx="2421467" cy="400110"/>
          </a:xfrm>
          <a:prstGeom prst="rect">
            <a:avLst/>
          </a:prstGeom>
          <a:noFill/>
        </p:spPr>
        <p:txBody>
          <a:bodyPr wrap="square" rtlCol="0">
            <a:spAutoFit/>
          </a:bodyPr>
          <a:lstStyle/>
          <a:p>
            <a:pPr algn="ctr"/>
            <a:r>
              <a:rPr lang="en-US" sz="2000" dirty="0"/>
              <a:t>'History from Below’</a:t>
            </a:r>
          </a:p>
        </p:txBody>
      </p:sp>
    </p:spTree>
    <p:extLst>
      <p:ext uri="{BB962C8B-B14F-4D97-AF65-F5344CB8AC3E}">
        <p14:creationId xmlns:p14="http://schemas.microsoft.com/office/powerpoint/2010/main" val="3124572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B4BF01-6BED-6F4F-804F-07A9CF3AAE2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26233" y="1924225"/>
            <a:ext cx="6588034" cy="4384450"/>
          </a:xfrm>
          <a:prstGeom prst="rect">
            <a:avLst/>
          </a:prstGeom>
        </p:spPr>
      </p:pic>
      <p:sp>
        <p:nvSpPr>
          <p:cNvPr id="3" name="TextBox 2">
            <a:extLst>
              <a:ext uri="{FF2B5EF4-FFF2-40B4-BE49-F238E27FC236}">
                <a16:creationId xmlns:a16="http://schemas.microsoft.com/office/drawing/2014/main" id="{E51CDFE2-922A-F84A-A2C0-8C50CF9B81BE}"/>
              </a:ext>
            </a:extLst>
          </p:cNvPr>
          <p:cNvSpPr txBox="1"/>
          <p:nvPr/>
        </p:nvSpPr>
        <p:spPr>
          <a:xfrm>
            <a:off x="8521755" y="5097526"/>
            <a:ext cx="2899934" cy="1200329"/>
          </a:xfrm>
          <a:prstGeom prst="rect">
            <a:avLst/>
          </a:prstGeom>
          <a:noFill/>
        </p:spPr>
        <p:txBody>
          <a:bodyPr wrap="square" rtlCol="0">
            <a:spAutoFit/>
          </a:bodyPr>
          <a:lstStyle/>
          <a:p>
            <a:r>
              <a:rPr lang="en-GB" dirty="0"/>
              <a:t>Protesters demonstrating in favour of access rights, </a:t>
            </a:r>
          </a:p>
          <a:p>
            <a:r>
              <a:rPr lang="en-GB" dirty="0"/>
              <a:t>San Francisco, April 5, 1977</a:t>
            </a:r>
          </a:p>
          <a:p>
            <a:r>
              <a:rPr lang="en-GB" dirty="0"/>
              <a:t>(Anthony </a:t>
            </a:r>
            <a:r>
              <a:rPr lang="en-GB" dirty="0" err="1"/>
              <a:t>Tusler</a:t>
            </a:r>
            <a:r>
              <a:rPr lang="en-GB" dirty="0"/>
              <a:t>)</a:t>
            </a:r>
            <a:r>
              <a:rPr lang="en-GB" cap="all" dirty="0"/>
              <a:t> </a:t>
            </a:r>
            <a:endParaRPr lang="en-US" dirty="0"/>
          </a:p>
        </p:txBody>
      </p:sp>
      <p:sp>
        <p:nvSpPr>
          <p:cNvPr id="4" name="TextBox 3">
            <a:extLst>
              <a:ext uri="{FF2B5EF4-FFF2-40B4-BE49-F238E27FC236}">
                <a16:creationId xmlns:a16="http://schemas.microsoft.com/office/drawing/2014/main" id="{5F9C0BF7-6B37-FA4C-924D-29439A8DFA0A}"/>
              </a:ext>
            </a:extLst>
          </p:cNvPr>
          <p:cNvSpPr txBox="1"/>
          <p:nvPr/>
        </p:nvSpPr>
        <p:spPr>
          <a:xfrm>
            <a:off x="1709783" y="440268"/>
            <a:ext cx="10058884" cy="1723549"/>
          </a:xfrm>
          <a:prstGeom prst="rect">
            <a:avLst/>
          </a:prstGeom>
          <a:noFill/>
        </p:spPr>
        <p:txBody>
          <a:bodyPr wrap="square" rtlCol="0">
            <a:spAutoFit/>
          </a:bodyPr>
          <a:lstStyle/>
          <a:p>
            <a:r>
              <a:rPr lang="en-US" sz="4400" dirty="0"/>
              <a:t>Disability Rights Activism: </a:t>
            </a:r>
          </a:p>
          <a:p>
            <a:r>
              <a:rPr lang="en-US" sz="4400" dirty="0"/>
              <a:t>from ‘Medical Model’ to ‘Social Model’ </a:t>
            </a:r>
          </a:p>
          <a:p>
            <a:endParaRPr lang="en-US" dirty="0"/>
          </a:p>
        </p:txBody>
      </p:sp>
    </p:spTree>
    <p:extLst>
      <p:ext uri="{BB962C8B-B14F-4D97-AF65-F5344CB8AC3E}">
        <p14:creationId xmlns:p14="http://schemas.microsoft.com/office/powerpoint/2010/main" val="4105014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AB01ED4-D2FC-9D44-8E0C-4844FA28BA32}"/>
              </a:ext>
            </a:extLst>
          </p:cNvPr>
          <p:cNvSpPr/>
          <p:nvPr/>
        </p:nvSpPr>
        <p:spPr>
          <a:xfrm>
            <a:off x="5520267" y="598774"/>
            <a:ext cx="6096000" cy="4770537"/>
          </a:xfrm>
          <a:prstGeom prst="rect">
            <a:avLst/>
          </a:prstGeom>
        </p:spPr>
        <p:txBody>
          <a:bodyPr>
            <a:spAutoFit/>
          </a:bodyPr>
          <a:lstStyle/>
          <a:p>
            <a:r>
              <a:rPr lang="en-GB" sz="4400" dirty="0">
                <a:ea typeface="Calibri" panose="020F0502020204030204" pitchFamily="34" charset="0"/>
                <a:cs typeface="Times New Roman" panose="02020603050405020304" pitchFamily="18" charset="0"/>
              </a:rPr>
              <a:t>Disability Studies</a:t>
            </a:r>
          </a:p>
          <a:p>
            <a:endParaRPr lang="en-GB" sz="2000" dirty="0">
              <a:ea typeface="Calibri" panose="020F0502020204030204" pitchFamily="34" charset="0"/>
              <a:cs typeface="Times New Roman" panose="02020603050405020304" pitchFamily="18" charset="0"/>
            </a:endParaRPr>
          </a:p>
          <a:p>
            <a:r>
              <a:rPr lang="en-GB" sz="2000" dirty="0">
                <a:ea typeface="Calibri" panose="020F0502020204030204" pitchFamily="34" charset="0"/>
                <a:cs typeface="Times New Roman" panose="02020603050405020304" pitchFamily="18" charset="0"/>
              </a:rPr>
              <a:t>‘Disability studies’ project is to weave disabled people back into the fabric of society, thread by thread, theory by theory. It aims to expose the ways that disability has been made exceptional and to work to naturalize disabled people – remake us as full citizens whose rights and privileges are intact, whose history and contributions are recorded, and whose often distorted representations in art, literature, film, theatre, and other forms of artistic expression are fully analysed’. </a:t>
            </a:r>
          </a:p>
          <a:p>
            <a:endParaRPr lang="en-GB" sz="2000" dirty="0">
              <a:cs typeface="Times New Roman" panose="02020603050405020304" pitchFamily="18" charset="0"/>
            </a:endParaRPr>
          </a:p>
          <a:p>
            <a:pPr algn="r"/>
            <a:r>
              <a:rPr lang="en-GB" sz="2000" dirty="0">
                <a:cs typeface="Times New Roman" panose="02020603050405020304" pitchFamily="18" charset="0"/>
              </a:rPr>
              <a:t>Simi Linton, </a:t>
            </a:r>
            <a:r>
              <a:rPr lang="en-GB" sz="2000" dirty="0"/>
              <a:t>“What Is Disability Studies?” </a:t>
            </a:r>
            <a:r>
              <a:rPr lang="en-GB" sz="2000" i="1" dirty="0"/>
              <a:t>PMLA</a:t>
            </a:r>
            <a:r>
              <a:rPr lang="en-GB" sz="2000" dirty="0"/>
              <a:t>, vol. 120, no. 2, 2005, pp. 518–522. </a:t>
            </a:r>
            <a:endParaRPr lang="en-US" sz="2000" dirty="0"/>
          </a:p>
        </p:txBody>
      </p:sp>
      <p:pic>
        <p:nvPicPr>
          <p:cNvPr id="4" name="Picture 3">
            <a:extLst>
              <a:ext uri="{FF2B5EF4-FFF2-40B4-BE49-F238E27FC236}">
                <a16:creationId xmlns:a16="http://schemas.microsoft.com/office/drawing/2014/main" id="{0075197B-5069-8D4F-A0DC-7C4F1899D71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5166" y="598774"/>
            <a:ext cx="3738034" cy="5660451"/>
          </a:xfrm>
          <a:prstGeom prst="rect">
            <a:avLst/>
          </a:prstGeom>
        </p:spPr>
      </p:pic>
    </p:spTree>
    <p:extLst>
      <p:ext uri="{BB962C8B-B14F-4D97-AF65-F5344CB8AC3E}">
        <p14:creationId xmlns:p14="http://schemas.microsoft.com/office/powerpoint/2010/main" val="334251868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2148</TotalTime>
  <Words>636</Words>
  <Application>Microsoft Macintosh PowerPoint</Application>
  <PresentationFormat>Widescreen</PresentationFormat>
  <Paragraphs>60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Franklin Gothic Book</vt:lpstr>
      <vt:lpstr>Times New Roman</vt:lpstr>
      <vt:lpstr>Crop</vt:lpstr>
      <vt:lpstr>Marginality</vt:lpstr>
      <vt:lpstr>Lecture Outline</vt:lpstr>
      <vt:lpstr>PowerPoint Presentation</vt:lpstr>
      <vt:lpstr>PowerPoint Presentation</vt:lpstr>
      <vt:lpstr>PowerPoint Presentation</vt:lpstr>
      <vt:lpstr>PowerPoint Presentation</vt:lpstr>
      <vt:lpstr>Influences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Debates in Marginality/ Disability History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marginality</dc:title>
  <dc:subject/>
  <dc:creator>Shaw, Claire</dc:creator>
  <cp:keywords/>
  <dc:description/>
  <cp:lastModifiedBy>Shaw, Claire</cp:lastModifiedBy>
  <cp:revision>2</cp:revision>
  <dcterms:created xsi:type="dcterms:W3CDTF">2020-02-03T16:07:35Z</dcterms:created>
  <dcterms:modified xsi:type="dcterms:W3CDTF">2024-01-16T12:07:46Z</dcterms:modified>
  <cp:category/>
</cp:coreProperties>
</file>