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9" r:id="rId4"/>
    <p:sldId id="259" r:id="rId5"/>
    <p:sldId id="260" r:id="rId6"/>
    <p:sldId id="290" r:id="rId7"/>
    <p:sldId id="261" r:id="rId8"/>
    <p:sldId id="291" r:id="rId9"/>
    <p:sldId id="262" r:id="rId10"/>
    <p:sldId id="280" r:id="rId11"/>
    <p:sldId id="278" r:id="rId12"/>
    <p:sldId id="258" r:id="rId13"/>
    <p:sldId id="263" r:id="rId14"/>
    <p:sldId id="292" r:id="rId15"/>
    <p:sldId id="264" r:id="rId16"/>
    <p:sldId id="281" r:id="rId17"/>
    <p:sldId id="283" r:id="rId18"/>
    <p:sldId id="266" r:id="rId19"/>
    <p:sldId id="267" r:id="rId20"/>
    <p:sldId id="269" r:id="rId21"/>
    <p:sldId id="297" r:id="rId22"/>
    <p:sldId id="268" r:id="rId23"/>
    <p:sldId id="270" r:id="rId24"/>
    <p:sldId id="271" r:id="rId25"/>
    <p:sldId id="293" r:id="rId26"/>
    <p:sldId id="282" r:id="rId27"/>
    <p:sldId id="272" r:id="rId28"/>
    <p:sldId id="265" r:id="rId29"/>
    <p:sldId id="273" r:id="rId30"/>
    <p:sldId id="274" r:id="rId31"/>
    <p:sldId id="275" r:id="rId32"/>
    <p:sldId id="294" r:id="rId33"/>
    <p:sldId id="276" r:id="rId34"/>
    <p:sldId id="286" r:id="rId35"/>
    <p:sldId id="277" r:id="rId36"/>
    <p:sldId id="288" r:id="rId37"/>
    <p:sldId id="285" r:id="rId38"/>
    <p:sldId id="287" r:id="rId39"/>
    <p:sldId id="296" r:id="rId40"/>
    <p:sldId id="298"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6208"/>
  </p:normalViewPr>
  <p:slideViewPr>
    <p:cSldViewPr snapToGrid="0">
      <p:cViewPr varScale="1">
        <p:scale>
          <a:sx n="108" d="100"/>
          <a:sy n="108" d="100"/>
        </p:scale>
        <p:origin x="736" y="18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2/7/23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2/7/23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2/7/23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2/7/23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2/7/23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2/7/23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2/7/23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39387-F92D-9221-8CCC-511A87436709}"/>
              </a:ext>
            </a:extLst>
          </p:cNvPr>
          <p:cNvSpPr>
            <a:spLocks noGrp="1"/>
          </p:cNvSpPr>
          <p:nvPr>
            <p:ph type="ctrTitle"/>
          </p:nvPr>
        </p:nvSpPr>
        <p:spPr>
          <a:xfrm>
            <a:off x="645859" y="640081"/>
            <a:ext cx="3494341" cy="3793488"/>
          </a:xfrm>
          <a:noFill/>
        </p:spPr>
        <p:txBody>
          <a:bodyPr>
            <a:normAutofit/>
          </a:bodyPr>
          <a:lstStyle/>
          <a:p>
            <a:pPr algn="l"/>
            <a:r>
              <a:rPr lang="en-US" sz="4600"/>
              <a:t>Material culture</a:t>
            </a:r>
          </a:p>
        </p:txBody>
      </p:sp>
      <p:sp>
        <p:nvSpPr>
          <p:cNvPr id="3" name="Subtitle 2">
            <a:extLst>
              <a:ext uri="{FF2B5EF4-FFF2-40B4-BE49-F238E27FC236}">
                <a16:creationId xmlns:a16="http://schemas.microsoft.com/office/drawing/2014/main" id="{B7E8AD6E-874E-9857-7E56-F22964F10356}"/>
              </a:ext>
            </a:extLst>
          </p:cNvPr>
          <p:cNvSpPr>
            <a:spLocks noGrp="1"/>
          </p:cNvSpPr>
          <p:nvPr>
            <p:ph type="subTitle" idx="1"/>
          </p:nvPr>
        </p:nvSpPr>
        <p:spPr>
          <a:xfrm>
            <a:off x="645858" y="4571999"/>
            <a:ext cx="3494342" cy="1645921"/>
          </a:xfrm>
          <a:noFill/>
        </p:spPr>
        <p:txBody>
          <a:bodyPr>
            <a:normAutofit/>
          </a:bodyPr>
          <a:lstStyle/>
          <a:p>
            <a:pPr algn="l"/>
            <a:r>
              <a:rPr lang="en-US"/>
              <a:t>Historiography II</a:t>
            </a:r>
          </a:p>
          <a:p>
            <a:pPr algn="l"/>
            <a:r>
              <a:rPr lang="en-US"/>
              <a:t>Anne Gerritsen</a:t>
            </a:r>
          </a:p>
        </p:txBody>
      </p:sp>
      <p:sp>
        <p:nvSpPr>
          <p:cNvPr id="2065" name="Rectangle 2064">
            <a:extLst>
              <a:ext uri="{FF2B5EF4-FFF2-40B4-BE49-F238E27FC236}">
                <a16:creationId xmlns:a16="http://schemas.microsoft.com/office/drawing/2014/main" id="{71FC7D98-7B8B-402A-90FC-F027482F2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5926" y="0"/>
            <a:ext cx="756607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67" name="Rounded Rectangle 28">
            <a:extLst>
              <a:ext uri="{FF2B5EF4-FFF2-40B4-BE49-F238E27FC236}">
                <a16:creationId xmlns:a16="http://schemas.microsoft.com/office/drawing/2014/main" id="{AD7356EA-285B-4E5D-8FEC-104659A4F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5903" y="640091"/>
            <a:ext cx="6266120"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0" name="Picture 2">
            <a:extLst>
              <a:ext uri="{FF2B5EF4-FFF2-40B4-BE49-F238E27FC236}">
                <a16:creationId xmlns:a16="http://schemas.microsoft.com/office/drawing/2014/main" id="{43779310-2E61-4740-990B-8DB6B0A1F20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41735" y="1787752"/>
            <a:ext cx="5934456" cy="3282495"/>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767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6" name="Rectangle 1030">
            <a:extLst>
              <a:ext uri="{FF2B5EF4-FFF2-40B4-BE49-F238E27FC236}">
                <a16:creationId xmlns:a16="http://schemas.microsoft.com/office/drawing/2014/main" id="{B9FF99BD-075F-4761-A995-6FC574BD2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2">
            <a:extLst>
              <a:ext uri="{FF2B5EF4-FFF2-40B4-BE49-F238E27FC236}">
                <a16:creationId xmlns:a16="http://schemas.microsoft.com/office/drawing/2014/main" id="{A7B21A54-9BA3-4EA9-B460-5A829ADD90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6FA8F714-B9D8-488A-8CCA-E9948FF913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C8BFF23E-6ACD-2641-A9A4-F66C9443A4E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933466" y="1123527"/>
            <a:ext cx="8325062" cy="46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912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D751844-A7AE-F946-8748-2C17BDB6F602}"/>
              </a:ext>
            </a:extLst>
          </p:cNvPr>
          <p:cNvSpPr txBox="1"/>
          <p:nvPr/>
        </p:nvSpPr>
        <p:spPr>
          <a:xfrm>
            <a:off x="648931" y="2438400"/>
            <a:ext cx="3505494" cy="3785419"/>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2000" dirty="0"/>
              <a:t>Design</a:t>
            </a:r>
          </a:p>
          <a:p>
            <a:pPr indent="-228600" defTabSz="914400">
              <a:lnSpc>
                <a:spcPct val="90000"/>
              </a:lnSpc>
              <a:spcAft>
                <a:spcPts val="600"/>
              </a:spcAft>
              <a:buFont typeface="Arial" panose="020B0604020202020204" pitchFamily="34" charset="0"/>
              <a:buChar char="•"/>
            </a:pPr>
            <a:r>
              <a:rPr lang="en-US" sz="2000" dirty="0"/>
              <a:t>Materials</a:t>
            </a:r>
          </a:p>
          <a:p>
            <a:pPr indent="-228600" defTabSz="914400">
              <a:lnSpc>
                <a:spcPct val="90000"/>
              </a:lnSpc>
              <a:spcAft>
                <a:spcPts val="600"/>
              </a:spcAft>
              <a:buFont typeface="Arial" panose="020B0604020202020204" pitchFamily="34" charset="0"/>
              <a:buChar char="•"/>
            </a:pPr>
            <a:r>
              <a:rPr lang="en-US" sz="2000" dirty="0" err="1"/>
              <a:t>Colour</a:t>
            </a:r>
            <a:endParaRPr lang="en-US" sz="2000" dirty="0"/>
          </a:p>
          <a:p>
            <a:pPr indent="-228600" defTabSz="914400">
              <a:lnSpc>
                <a:spcPct val="90000"/>
              </a:lnSpc>
              <a:spcAft>
                <a:spcPts val="600"/>
              </a:spcAft>
              <a:buFont typeface="Arial" panose="020B0604020202020204" pitchFamily="34" charset="0"/>
              <a:buChar char="•"/>
            </a:pPr>
            <a:r>
              <a:rPr lang="en-US" sz="2000" dirty="0"/>
              <a:t>Technology   </a:t>
            </a:r>
          </a:p>
        </p:txBody>
      </p:sp>
      <p:sp>
        <p:nvSpPr>
          <p:cNvPr id="11" name="Rectangle 10">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A picture containing indoor, wall, decorated, picture frame&#10;&#10;Description automatically generated">
            <a:extLst>
              <a:ext uri="{FF2B5EF4-FFF2-40B4-BE49-F238E27FC236}">
                <a16:creationId xmlns:a16="http://schemas.microsoft.com/office/drawing/2014/main" id="{2DB89297-A3A7-4847-92D5-44530F6F1026}"/>
              </a:ext>
            </a:extLst>
          </p:cNvPr>
          <p:cNvPicPr>
            <a:picLocks noGrp="1" noChangeAspect="1"/>
          </p:cNvPicPr>
          <p:nvPr>
            <p:ph idx="1"/>
          </p:nvPr>
        </p:nvPicPr>
        <p:blipFill>
          <a:blip r:embed="rId2"/>
          <a:stretch>
            <a:fillRect/>
          </a:stretch>
        </p:blipFill>
        <p:spPr>
          <a:xfrm>
            <a:off x="5867788" y="807593"/>
            <a:ext cx="5095479" cy="5239568"/>
          </a:xfrm>
          <a:prstGeom prst="rect">
            <a:avLst/>
          </a:prstGeom>
          <a:effectLst/>
        </p:spPr>
      </p:pic>
    </p:spTree>
    <p:extLst>
      <p:ext uri="{BB962C8B-B14F-4D97-AF65-F5344CB8AC3E}">
        <p14:creationId xmlns:p14="http://schemas.microsoft.com/office/powerpoint/2010/main" val="2108558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2">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26A0B24-AFC5-9104-32F2-85EFFCAC7176}"/>
              </a:ext>
            </a:extLst>
          </p:cNvPr>
          <p:cNvSpPr txBox="1"/>
          <p:nvPr/>
        </p:nvSpPr>
        <p:spPr>
          <a:xfrm>
            <a:off x="836680" y="2405067"/>
            <a:ext cx="6002110" cy="3729034"/>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2000" dirty="0"/>
              <a:t>Design</a:t>
            </a:r>
          </a:p>
          <a:p>
            <a:pPr indent="-228600" defTabSz="914400">
              <a:lnSpc>
                <a:spcPct val="90000"/>
              </a:lnSpc>
              <a:spcAft>
                <a:spcPts val="600"/>
              </a:spcAft>
              <a:buFont typeface="Arial" panose="020B0604020202020204" pitchFamily="34" charset="0"/>
              <a:buChar char="•"/>
            </a:pPr>
            <a:r>
              <a:rPr lang="en-US" sz="2000" dirty="0"/>
              <a:t>Materials</a:t>
            </a:r>
          </a:p>
          <a:p>
            <a:pPr indent="-228600" defTabSz="914400">
              <a:lnSpc>
                <a:spcPct val="90000"/>
              </a:lnSpc>
              <a:spcAft>
                <a:spcPts val="600"/>
              </a:spcAft>
              <a:buFont typeface="Arial" panose="020B0604020202020204" pitchFamily="34" charset="0"/>
              <a:buChar char="•"/>
            </a:pPr>
            <a:r>
              <a:rPr lang="en-US" sz="2000" dirty="0" err="1"/>
              <a:t>Colour</a:t>
            </a:r>
            <a:endParaRPr lang="en-US" sz="2000" dirty="0"/>
          </a:p>
          <a:p>
            <a:pPr indent="-228600" defTabSz="914400">
              <a:lnSpc>
                <a:spcPct val="90000"/>
              </a:lnSpc>
              <a:spcAft>
                <a:spcPts val="600"/>
              </a:spcAft>
              <a:buFont typeface="Arial" panose="020B0604020202020204" pitchFamily="34" charset="0"/>
              <a:buChar char="•"/>
            </a:pPr>
            <a:r>
              <a:rPr lang="en-US" sz="2000" dirty="0"/>
              <a:t>Technology   </a:t>
            </a:r>
          </a:p>
        </p:txBody>
      </p:sp>
      <p:pic>
        <p:nvPicPr>
          <p:cNvPr id="1028" name="Picture 4" descr="A red vase with a white background&#10;&#10;Description automatically generated with low confidence">
            <a:extLst>
              <a:ext uri="{FF2B5EF4-FFF2-40B4-BE49-F238E27FC236}">
                <a16:creationId xmlns:a16="http://schemas.microsoft.com/office/drawing/2014/main" id="{EDF154CE-C518-18DB-E3D3-BD5CDA8364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98" r="-2" b="-2"/>
          <a:stretch/>
        </p:blipFill>
        <p:spPr bwMode="auto">
          <a:xfrm>
            <a:off x="4088378"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138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C4D4F98-A28C-100C-7018-AA28DAE53943}"/>
              </a:ext>
            </a:extLst>
          </p:cNvPr>
          <p:cNvSpPr txBox="1"/>
          <p:nvPr/>
        </p:nvSpPr>
        <p:spPr>
          <a:xfrm>
            <a:off x="640080" y="2872899"/>
            <a:ext cx="4243589" cy="3320668"/>
          </a:xfrm>
          <a:prstGeom prst="rect">
            <a:avLst/>
          </a:prstGeom>
        </p:spPr>
        <p:txBody>
          <a:bodyPr vert="horz" lIns="91440" tIns="45720" rIns="91440" bIns="45720" rtlCol="0">
            <a:normAutofit lnSpcReduction="10000"/>
          </a:bodyPr>
          <a:lstStyle/>
          <a:p>
            <a:pPr indent="-228600" defTabSz="914400">
              <a:lnSpc>
                <a:spcPct val="90000"/>
              </a:lnSpc>
              <a:spcAft>
                <a:spcPts val="600"/>
              </a:spcAft>
              <a:buFont typeface="Arial" panose="020B0604020202020204" pitchFamily="34" charset="0"/>
              <a:buChar char="•"/>
            </a:pPr>
            <a:r>
              <a:rPr lang="en-US" sz="2200" dirty="0"/>
              <a:t>Design</a:t>
            </a:r>
          </a:p>
          <a:p>
            <a:pPr indent="-228600" defTabSz="914400">
              <a:lnSpc>
                <a:spcPct val="90000"/>
              </a:lnSpc>
              <a:spcAft>
                <a:spcPts val="600"/>
              </a:spcAft>
              <a:buFont typeface="Arial" panose="020B0604020202020204" pitchFamily="34" charset="0"/>
              <a:buChar char="•"/>
            </a:pPr>
            <a:r>
              <a:rPr lang="en-US" sz="2200" dirty="0"/>
              <a:t>Materials</a:t>
            </a:r>
          </a:p>
          <a:p>
            <a:pPr indent="-228600" defTabSz="914400">
              <a:lnSpc>
                <a:spcPct val="90000"/>
              </a:lnSpc>
              <a:spcAft>
                <a:spcPts val="600"/>
              </a:spcAft>
              <a:buFont typeface="Arial" panose="020B0604020202020204" pitchFamily="34" charset="0"/>
              <a:buChar char="•"/>
            </a:pPr>
            <a:r>
              <a:rPr lang="en-US" sz="2200" dirty="0" err="1"/>
              <a:t>Colour</a:t>
            </a:r>
            <a:endParaRPr lang="en-US" sz="2200" dirty="0"/>
          </a:p>
          <a:p>
            <a:pPr indent="-228600" defTabSz="914400">
              <a:lnSpc>
                <a:spcPct val="90000"/>
              </a:lnSpc>
              <a:spcAft>
                <a:spcPts val="600"/>
              </a:spcAft>
              <a:buFont typeface="Arial" panose="020B0604020202020204" pitchFamily="34" charset="0"/>
              <a:buChar char="•"/>
            </a:pPr>
            <a:r>
              <a:rPr lang="en-US" sz="2200" dirty="0"/>
              <a:t>Technology   </a:t>
            </a:r>
          </a:p>
          <a:p>
            <a:pPr indent="-228600" defTabSz="914400">
              <a:lnSpc>
                <a:spcPct val="90000"/>
              </a:lnSpc>
              <a:spcAft>
                <a:spcPts val="600"/>
              </a:spcAft>
              <a:buFont typeface="Arial" panose="020B0604020202020204" pitchFamily="34" charset="0"/>
              <a:buChar char="•"/>
            </a:pPr>
            <a:endParaRPr lang="en-US" sz="2200" b="1" i="0" dirty="0">
              <a:effectLst/>
            </a:endParaRPr>
          </a:p>
          <a:p>
            <a:pPr indent="-228600" defTabSz="914400">
              <a:lnSpc>
                <a:spcPct val="90000"/>
              </a:lnSpc>
              <a:spcAft>
                <a:spcPts val="600"/>
              </a:spcAft>
              <a:buFont typeface="Arial" panose="020B0604020202020204" pitchFamily="34" charset="0"/>
              <a:buChar char="•"/>
            </a:pPr>
            <a:r>
              <a:rPr lang="en-US" sz="2200" b="1" i="0" dirty="0">
                <a:effectLst/>
              </a:rPr>
              <a:t>Star M-43 Firestar</a:t>
            </a:r>
          </a:p>
          <a:p>
            <a:pPr indent="-228600" defTabSz="914400">
              <a:lnSpc>
                <a:spcPct val="90000"/>
              </a:lnSpc>
              <a:spcAft>
                <a:spcPts val="600"/>
              </a:spcAft>
              <a:buFont typeface="Arial" panose="020B0604020202020204" pitchFamily="34" charset="0"/>
              <a:buChar char="•"/>
            </a:pPr>
            <a:r>
              <a:rPr lang="en-US" sz="2200" dirty="0"/>
              <a:t> single action semi-automatic pistol</a:t>
            </a:r>
          </a:p>
          <a:p>
            <a:pPr indent="-228600" defTabSz="914400">
              <a:lnSpc>
                <a:spcPct val="90000"/>
              </a:lnSpc>
              <a:spcAft>
                <a:spcPts val="600"/>
              </a:spcAft>
              <a:buFont typeface="Arial" panose="020B0604020202020204" pitchFamily="34" charset="0"/>
              <a:buChar char="•"/>
            </a:pPr>
            <a:r>
              <a:rPr lang="en-US" sz="2200" dirty="0"/>
              <a:t>Made by Star Bonifacio Echeverria, S.A. in Eibar, </a:t>
            </a:r>
            <a:r>
              <a:rPr lang="en-US" sz="2200" dirty="0" err="1"/>
              <a:t>Spanje</a:t>
            </a:r>
            <a:endParaRPr lang="en-US" sz="2200" dirty="0"/>
          </a:p>
        </p:txBody>
      </p:sp>
      <p:pic>
        <p:nvPicPr>
          <p:cNvPr id="2052" name="Picture 4" descr="Star M-43 Firestar">
            <a:extLst>
              <a:ext uri="{FF2B5EF4-FFF2-40B4-BE49-F238E27FC236}">
                <a16:creationId xmlns:a16="http://schemas.microsoft.com/office/drawing/2014/main" id="{2FC87D67-59E8-9FD9-257C-F3D34B5DCD9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130" r="1464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7362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9A2CF51-4A83-A646-B0BE-7A9E0158EFB7}"/>
              </a:ext>
            </a:extLst>
          </p:cNvPr>
          <p:cNvSpPr txBox="1"/>
          <p:nvPr/>
        </p:nvSpPr>
        <p:spPr>
          <a:xfrm>
            <a:off x="1507524" y="2891481"/>
            <a:ext cx="2324675" cy="369332"/>
          </a:xfrm>
          <a:prstGeom prst="rect">
            <a:avLst/>
          </a:prstGeom>
          <a:noFill/>
        </p:spPr>
        <p:txBody>
          <a:bodyPr wrap="none" rtlCol="0">
            <a:spAutoFit/>
          </a:bodyPr>
          <a:lstStyle/>
          <a:p>
            <a:r>
              <a:rPr lang="en-US" dirty="0">
                <a:latin typeface="Baskerville" panose="02020502070401020303" pitchFamily="18" charset="0"/>
                <a:ea typeface="Baskerville" panose="02020502070401020303" pitchFamily="18" charset="0"/>
              </a:rPr>
              <a:t>Start by looking closely</a:t>
            </a:r>
          </a:p>
        </p:txBody>
      </p:sp>
    </p:spTree>
    <p:extLst>
      <p:ext uri="{BB962C8B-B14F-4D97-AF65-F5344CB8AC3E}">
        <p14:creationId xmlns:p14="http://schemas.microsoft.com/office/powerpoint/2010/main" val="2440748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6E19C-A38F-5A47-2647-1EE9B17F392F}"/>
              </a:ext>
            </a:extLst>
          </p:cNvPr>
          <p:cNvSpPr>
            <a:spLocks noGrp="1"/>
          </p:cNvSpPr>
          <p:nvPr>
            <p:ph type="title"/>
          </p:nvPr>
        </p:nvSpPr>
        <p:spPr/>
        <p:txBody>
          <a:bodyPr/>
          <a:lstStyle/>
          <a:p>
            <a:r>
              <a:rPr lang="en-US" dirty="0"/>
              <a:t>Ask about the object’s history:</a:t>
            </a:r>
          </a:p>
        </p:txBody>
      </p:sp>
      <p:sp>
        <p:nvSpPr>
          <p:cNvPr id="3" name="Content Placeholder 2">
            <a:extLst>
              <a:ext uri="{FF2B5EF4-FFF2-40B4-BE49-F238E27FC236}">
                <a16:creationId xmlns:a16="http://schemas.microsoft.com/office/drawing/2014/main" id="{363934D6-6761-D721-3CD8-69F29E789A04}"/>
              </a:ext>
            </a:extLst>
          </p:cNvPr>
          <p:cNvSpPr>
            <a:spLocks noGrp="1"/>
          </p:cNvSpPr>
          <p:nvPr>
            <p:ph idx="1"/>
          </p:nvPr>
        </p:nvSpPr>
        <p:spPr/>
        <p:txBody>
          <a:bodyPr/>
          <a:lstStyle/>
          <a:p>
            <a:r>
              <a:rPr lang="en-US" dirty="0"/>
              <a:t>When and where was it made?</a:t>
            </a:r>
          </a:p>
          <a:p>
            <a:r>
              <a:rPr lang="en-US" dirty="0"/>
              <a:t>When and where was it used?</a:t>
            </a:r>
          </a:p>
          <a:p>
            <a:r>
              <a:rPr lang="en-US" dirty="0"/>
              <a:t>What is the story/history of the object?</a:t>
            </a:r>
          </a:p>
        </p:txBody>
      </p:sp>
    </p:spTree>
    <p:extLst>
      <p:ext uri="{BB962C8B-B14F-4D97-AF65-F5344CB8AC3E}">
        <p14:creationId xmlns:p14="http://schemas.microsoft.com/office/powerpoint/2010/main" val="24791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FD5A34A4-0059-1148-AD42-6419F9C915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088" y="0"/>
            <a:ext cx="102822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155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6E19C-A38F-5A47-2647-1EE9B17F392F}"/>
              </a:ext>
            </a:extLst>
          </p:cNvPr>
          <p:cNvSpPr>
            <a:spLocks noGrp="1"/>
          </p:cNvSpPr>
          <p:nvPr>
            <p:ph type="title"/>
          </p:nvPr>
        </p:nvSpPr>
        <p:spPr/>
        <p:txBody>
          <a:bodyPr/>
          <a:lstStyle/>
          <a:p>
            <a:r>
              <a:rPr lang="en-US" dirty="0" err="1"/>
              <a:t>Analyse</a:t>
            </a:r>
            <a:r>
              <a:rPr lang="en-US" dirty="0"/>
              <a:t> an object:</a:t>
            </a:r>
          </a:p>
        </p:txBody>
      </p:sp>
      <p:sp>
        <p:nvSpPr>
          <p:cNvPr id="3" name="Content Placeholder 2">
            <a:extLst>
              <a:ext uri="{FF2B5EF4-FFF2-40B4-BE49-F238E27FC236}">
                <a16:creationId xmlns:a16="http://schemas.microsoft.com/office/drawing/2014/main" id="{363934D6-6761-D721-3CD8-69F29E789A04}"/>
              </a:ext>
            </a:extLst>
          </p:cNvPr>
          <p:cNvSpPr>
            <a:spLocks noGrp="1"/>
          </p:cNvSpPr>
          <p:nvPr>
            <p:ph idx="1"/>
          </p:nvPr>
        </p:nvSpPr>
        <p:spPr/>
        <p:txBody>
          <a:bodyPr/>
          <a:lstStyle/>
          <a:p>
            <a:r>
              <a:rPr lang="en-US" dirty="0"/>
              <a:t>When and where was it made?</a:t>
            </a:r>
          </a:p>
          <a:p>
            <a:r>
              <a:rPr lang="en-US" dirty="0"/>
              <a:t>When and where was it used?</a:t>
            </a:r>
          </a:p>
          <a:p>
            <a:r>
              <a:rPr lang="en-US" dirty="0"/>
              <a:t>What is the story/history of the object?</a:t>
            </a:r>
          </a:p>
          <a:p>
            <a:pPr marL="0" indent="0">
              <a:buNone/>
            </a:pPr>
            <a:endParaRPr lang="en-US" dirty="0"/>
          </a:p>
        </p:txBody>
      </p:sp>
    </p:spTree>
    <p:extLst>
      <p:ext uri="{BB962C8B-B14F-4D97-AF65-F5344CB8AC3E}">
        <p14:creationId xmlns:p14="http://schemas.microsoft.com/office/powerpoint/2010/main" val="439753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510943-7147-9F77-022A-5E5F1A56D4F8}"/>
              </a:ext>
            </a:extLst>
          </p:cNvPr>
          <p:cNvSpPr>
            <a:spLocks noGrp="1"/>
          </p:cNvSpPr>
          <p:nvPr>
            <p:ph type="title"/>
          </p:nvPr>
        </p:nvSpPr>
        <p:spPr>
          <a:xfrm>
            <a:off x="836679" y="723898"/>
            <a:ext cx="6002110" cy="1495425"/>
          </a:xfrm>
        </p:spPr>
        <p:txBody>
          <a:bodyPr>
            <a:normAutofit/>
          </a:bodyPr>
          <a:lstStyle/>
          <a:p>
            <a:r>
              <a:rPr lang="en-US" sz="4000"/>
              <a:t>What is the story/history of the object?</a:t>
            </a:r>
          </a:p>
        </p:txBody>
      </p:sp>
      <p:sp>
        <p:nvSpPr>
          <p:cNvPr id="3" name="Content Placeholder 2">
            <a:extLst>
              <a:ext uri="{FF2B5EF4-FFF2-40B4-BE49-F238E27FC236}">
                <a16:creationId xmlns:a16="http://schemas.microsoft.com/office/drawing/2014/main" id="{E89D9FC5-7FCD-5307-305E-AAD855F0CF0B}"/>
              </a:ext>
            </a:extLst>
          </p:cNvPr>
          <p:cNvSpPr>
            <a:spLocks noGrp="1"/>
          </p:cNvSpPr>
          <p:nvPr>
            <p:ph idx="1"/>
          </p:nvPr>
        </p:nvSpPr>
        <p:spPr>
          <a:xfrm>
            <a:off x="836680" y="2405067"/>
            <a:ext cx="6002110" cy="3729034"/>
          </a:xfrm>
        </p:spPr>
        <p:txBody>
          <a:bodyPr>
            <a:normAutofit/>
          </a:bodyPr>
          <a:lstStyle/>
          <a:p>
            <a:r>
              <a:rPr lang="en-US" sz="2000" i="1" dirty="0"/>
              <a:t>Jun</a:t>
            </a:r>
            <a:r>
              <a:rPr lang="en-US" sz="2000" dirty="0"/>
              <a:t> ware</a:t>
            </a:r>
          </a:p>
          <a:p>
            <a:r>
              <a:rPr lang="en-US" sz="2000" dirty="0"/>
              <a:t>Part of the collection of the imperial palace of the Qing</a:t>
            </a:r>
          </a:p>
          <a:p>
            <a:r>
              <a:rPr lang="en-US" sz="2000" dirty="0"/>
              <a:t>Displayed at the Summer Palace in the mid nineteenth century</a:t>
            </a:r>
          </a:p>
          <a:p>
            <a:r>
              <a:rPr lang="en-US" sz="2000" dirty="0"/>
              <a:t>Outbreak of the second Opium War in 1860</a:t>
            </a:r>
          </a:p>
          <a:p>
            <a:r>
              <a:rPr lang="en-US" sz="2000" dirty="0"/>
              <a:t>British and French forces were given the order to destroy the palace</a:t>
            </a:r>
          </a:p>
          <a:p>
            <a:r>
              <a:rPr lang="en-US" sz="2000" dirty="0"/>
              <a:t>Looted objects brought to Europe</a:t>
            </a:r>
          </a:p>
        </p:txBody>
      </p:sp>
      <p:pic>
        <p:nvPicPr>
          <p:cNvPr id="4" name="Picture 4" descr="A red vase with a white background&#10;&#10;Description automatically generated with low confidence">
            <a:extLst>
              <a:ext uri="{FF2B5EF4-FFF2-40B4-BE49-F238E27FC236}">
                <a16:creationId xmlns:a16="http://schemas.microsoft.com/office/drawing/2014/main" id="{4EF1BB3F-76BA-822F-1690-B2A72680DBE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98" r="-2" b="-2"/>
          <a:stretch/>
        </p:blipFill>
        <p:spPr bwMode="auto">
          <a:xfrm>
            <a:off x="7199440" y="10"/>
            <a:ext cx="4992560"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3223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Graphical user interface, text&#10;&#10;Description automatically generated with medium confidence">
            <a:extLst>
              <a:ext uri="{FF2B5EF4-FFF2-40B4-BE49-F238E27FC236}">
                <a16:creationId xmlns:a16="http://schemas.microsoft.com/office/drawing/2014/main" id="{86FF6369-04CC-5727-22D4-7BD13521F1A1}"/>
              </a:ext>
            </a:extLst>
          </p:cNvPr>
          <p:cNvPicPr>
            <a:picLocks noChangeAspect="1"/>
          </p:cNvPicPr>
          <p:nvPr/>
        </p:nvPicPr>
        <p:blipFill rotWithShape="1">
          <a:blip r:embed="rId2"/>
          <a:srcRect b="12807"/>
          <a:stretch/>
        </p:blipFill>
        <p:spPr>
          <a:xfrm>
            <a:off x="20" y="1282"/>
            <a:ext cx="12191980" cy="6856718"/>
          </a:xfrm>
          <a:prstGeom prst="rect">
            <a:avLst/>
          </a:prstGeom>
        </p:spPr>
      </p:pic>
    </p:spTree>
    <p:extLst>
      <p:ext uri="{BB962C8B-B14F-4D97-AF65-F5344CB8AC3E}">
        <p14:creationId xmlns:p14="http://schemas.microsoft.com/office/powerpoint/2010/main" val="3033908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1" name="Rectangle 2060">
            <a:extLst>
              <a:ext uri="{FF2B5EF4-FFF2-40B4-BE49-F238E27FC236}">
                <a16:creationId xmlns:a16="http://schemas.microsoft.com/office/drawing/2014/main" id="{6EFFF4A2-EB01-4738-9824-8D9A72A51B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CE2CA8-3C4E-A15F-579F-F09F5F9700E9}"/>
              </a:ext>
            </a:extLst>
          </p:cNvPr>
          <p:cNvSpPr>
            <a:spLocks noGrp="1"/>
          </p:cNvSpPr>
          <p:nvPr>
            <p:ph type="title"/>
          </p:nvPr>
        </p:nvSpPr>
        <p:spPr>
          <a:xfrm>
            <a:off x="969264" y="4535424"/>
            <a:ext cx="3685032" cy="1591056"/>
          </a:xfrm>
        </p:spPr>
        <p:txBody>
          <a:bodyPr anchor="t">
            <a:normAutofit/>
          </a:bodyPr>
          <a:lstStyle/>
          <a:p>
            <a:r>
              <a:rPr lang="en-US" sz="3400"/>
              <a:t>Lecture outline</a:t>
            </a:r>
          </a:p>
        </p:txBody>
      </p:sp>
      <p:pic>
        <p:nvPicPr>
          <p:cNvPr id="2054" name="Picture 6" descr="Jacket and pants worn by MC Hammer in music video for &quot;They Put Me in the  Mix&quot; | National Museum of African American History and Culture">
            <a:extLst>
              <a:ext uri="{FF2B5EF4-FFF2-40B4-BE49-F238E27FC236}">
                <a16:creationId xmlns:a16="http://schemas.microsoft.com/office/drawing/2014/main" id="{FB31CE8B-C27C-0175-BCF1-F6141D4EB3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 b="660"/>
          <a:stretch/>
        </p:blipFill>
        <p:spPr bwMode="auto">
          <a:xfrm>
            <a:off x="2" y="10"/>
            <a:ext cx="2978497" cy="422670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00F1C0F8-FCBA-9B20-E7F1-A326656C44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77" r="316" b="-3"/>
          <a:stretch/>
        </p:blipFill>
        <p:spPr bwMode="auto">
          <a:xfrm>
            <a:off x="3062764" y="10"/>
            <a:ext cx="2990088" cy="422451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DDDAE75A-E217-04EE-4D93-FBD7B51FF8E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471"/>
          <a:stretch/>
        </p:blipFill>
        <p:spPr bwMode="auto">
          <a:xfrm>
            <a:off x="6137117" y="10"/>
            <a:ext cx="2990088" cy="422451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a photo of a par of jeans">
            <a:extLst>
              <a:ext uri="{FF2B5EF4-FFF2-40B4-BE49-F238E27FC236}">
                <a16:creationId xmlns:a16="http://schemas.microsoft.com/office/drawing/2014/main" id="{84AEEC6E-9A57-1390-EC79-E5B5C279B3D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322" r="22471" b="1"/>
          <a:stretch/>
        </p:blipFill>
        <p:spPr bwMode="auto">
          <a:xfrm>
            <a:off x="9211472" y="10"/>
            <a:ext cx="2980528" cy="4224518"/>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24A0DB2F-DCEB-5B27-E1DE-0F4ABB95F124}"/>
              </a:ext>
            </a:extLst>
          </p:cNvPr>
          <p:cNvSpPr>
            <a:spLocks noGrp="1"/>
          </p:cNvSpPr>
          <p:nvPr>
            <p:ph idx="1"/>
          </p:nvPr>
        </p:nvSpPr>
        <p:spPr>
          <a:xfrm>
            <a:off x="5074920" y="4535424"/>
            <a:ext cx="4498848" cy="1618488"/>
          </a:xfrm>
        </p:spPr>
        <p:txBody>
          <a:bodyPr>
            <a:normAutofit/>
          </a:bodyPr>
          <a:lstStyle/>
          <a:p>
            <a:r>
              <a:rPr lang="en-US" sz="2000"/>
              <a:t>Choosing an object</a:t>
            </a:r>
          </a:p>
          <a:p>
            <a:r>
              <a:rPr lang="en-US" sz="2000"/>
              <a:t>Looking at an object</a:t>
            </a:r>
          </a:p>
          <a:p>
            <a:r>
              <a:rPr lang="en-US" sz="2000"/>
              <a:t>Analysing an object</a:t>
            </a:r>
          </a:p>
          <a:p>
            <a:r>
              <a:rPr lang="en-US" sz="2000"/>
              <a:t>Using objects to write new histories</a:t>
            </a:r>
          </a:p>
        </p:txBody>
      </p:sp>
      <p:grpSp>
        <p:nvGrpSpPr>
          <p:cNvPr id="2063" name="Group 2062">
            <a:extLst>
              <a:ext uri="{FF2B5EF4-FFF2-40B4-BE49-F238E27FC236}">
                <a16:creationId xmlns:a16="http://schemas.microsoft.com/office/drawing/2014/main" id="{D4469D90-62FA-49B2-981E-5305361D5A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502370" y="4592474"/>
            <a:ext cx="1128382" cy="847206"/>
            <a:chOff x="8183879" y="1000124"/>
            <a:chExt cx="1562267" cy="1172973"/>
          </a:xfrm>
        </p:grpSpPr>
        <p:sp>
          <p:nvSpPr>
            <p:cNvPr id="2064" name="Freeform 5">
              <a:extLst>
                <a:ext uri="{FF2B5EF4-FFF2-40B4-BE49-F238E27FC236}">
                  <a16:creationId xmlns:a16="http://schemas.microsoft.com/office/drawing/2014/main" id="{281E6897-9689-4C48-ADC3-9F41AAE3A9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065" name="Freeform 5">
              <a:extLst>
                <a:ext uri="{FF2B5EF4-FFF2-40B4-BE49-F238E27FC236}">
                  <a16:creationId xmlns:a16="http://schemas.microsoft.com/office/drawing/2014/main" id="{404E145C-C4EA-4DED-B029-22B811FCEBA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54168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person, blue, work-clothing&#10;&#10;Description automatically generated">
            <a:extLst>
              <a:ext uri="{FF2B5EF4-FFF2-40B4-BE49-F238E27FC236}">
                <a16:creationId xmlns:a16="http://schemas.microsoft.com/office/drawing/2014/main" id="{13C1099C-9D34-16F7-4669-65C75E6435E7}"/>
              </a:ext>
            </a:extLst>
          </p:cNvPr>
          <p:cNvPicPr>
            <a:picLocks noChangeAspect="1"/>
          </p:cNvPicPr>
          <p:nvPr/>
        </p:nvPicPr>
        <p:blipFill>
          <a:blip r:embed="rId2"/>
          <a:stretch>
            <a:fillRect/>
          </a:stretch>
        </p:blipFill>
        <p:spPr>
          <a:xfrm>
            <a:off x="3692474" y="0"/>
            <a:ext cx="4807052" cy="6858000"/>
          </a:xfrm>
          <a:prstGeom prst="rect">
            <a:avLst/>
          </a:prstGeom>
        </p:spPr>
      </p:pic>
    </p:spTree>
    <p:extLst>
      <p:ext uri="{BB962C8B-B14F-4D97-AF65-F5344CB8AC3E}">
        <p14:creationId xmlns:p14="http://schemas.microsoft.com/office/powerpoint/2010/main" val="2999184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Text, letter&#10;&#10;Description automatically generated">
            <a:extLst>
              <a:ext uri="{FF2B5EF4-FFF2-40B4-BE49-F238E27FC236}">
                <a16:creationId xmlns:a16="http://schemas.microsoft.com/office/drawing/2014/main" id="{B9DEB8F8-85AC-C03B-EA1D-FD064224D49E}"/>
              </a:ext>
            </a:extLst>
          </p:cNvPr>
          <p:cNvPicPr>
            <a:picLocks noChangeAspect="1"/>
          </p:cNvPicPr>
          <p:nvPr/>
        </p:nvPicPr>
        <p:blipFill>
          <a:blip r:embed="rId2"/>
          <a:stretch>
            <a:fillRect/>
          </a:stretch>
        </p:blipFill>
        <p:spPr>
          <a:xfrm>
            <a:off x="1173821" y="643466"/>
            <a:ext cx="4234008" cy="5571066"/>
          </a:xfrm>
          <a:prstGeom prst="rect">
            <a:avLst/>
          </a:prstGeom>
        </p:spPr>
      </p:pic>
      <p:cxnSp>
        <p:nvCxnSpPr>
          <p:cNvPr id="13" name="Straight Connector 12">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person, blue, work-clothing&#10;&#10;Description automatically generated">
            <a:extLst>
              <a:ext uri="{FF2B5EF4-FFF2-40B4-BE49-F238E27FC236}">
                <a16:creationId xmlns:a16="http://schemas.microsoft.com/office/drawing/2014/main" id="{13C1099C-9D34-16F7-4669-65C75E6435E7}"/>
              </a:ext>
            </a:extLst>
          </p:cNvPr>
          <p:cNvPicPr>
            <a:picLocks noChangeAspect="1"/>
          </p:cNvPicPr>
          <p:nvPr/>
        </p:nvPicPr>
        <p:blipFill>
          <a:blip r:embed="rId3"/>
          <a:stretch>
            <a:fillRect/>
          </a:stretch>
        </p:blipFill>
        <p:spPr>
          <a:xfrm>
            <a:off x="6951301" y="643467"/>
            <a:ext cx="3899746" cy="5571066"/>
          </a:xfrm>
          <a:prstGeom prst="rect">
            <a:avLst/>
          </a:prstGeom>
        </p:spPr>
      </p:pic>
    </p:spTree>
    <p:extLst>
      <p:ext uri="{BB962C8B-B14F-4D97-AF65-F5344CB8AC3E}">
        <p14:creationId xmlns:p14="http://schemas.microsoft.com/office/powerpoint/2010/main" val="24945348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5" name="Rectangle 4104">
            <a:extLst>
              <a:ext uri="{FF2B5EF4-FFF2-40B4-BE49-F238E27FC236}">
                <a16:creationId xmlns:a16="http://schemas.microsoft.com/office/drawing/2014/main" id="{CFE55B3F-4634-4A41-B146-E6251581E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01648"/>
          </a:xfrm>
          <a:prstGeom prst="rect">
            <a:avLst/>
          </a:prstGeom>
          <a:solidFill>
            <a:srgbClr val="646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6" descr="Jacket and pants worn by MC Hammer in music video for &quot;They Put Me in the  Mix&quot; | National Museum of African American History and Culture">
            <a:extLst>
              <a:ext uri="{FF2B5EF4-FFF2-40B4-BE49-F238E27FC236}">
                <a16:creationId xmlns:a16="http://schemas.microsoft.com/office/drawing/2014/main" id="{284B11FC-5A5F-B415-A1D3-53B5CE23F4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784" r="11985" b="-1"/>
          <a:stretch/>
        </p:blipFill>
        <p:spPr bwMode="auto">
          <a:xfrm>
            <a:off x="20" y="638177"/>
            <a:ext cx="3017500" cy="5581644"/>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ammer Hammer) They Put Me in the Mix | Music Video Wiki | Fandom">
            <a:extLst>
              <a:ext uri="{FF2B5EF4-FFF2-40B4-BE49-F238E27FC236}">
                <a16:creationId xmlns:a16="http://schemas.microsoft.com/office/drawing/2014/main" id="{A46C3607-0698-D6E1-CE31-FDE88AF9740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723" r="17659" b="3"/>
          <a:stretch/>
        </p:blipFill>
        <p:spPr bwMode="auto">
          <a:xfrm>
            <a:off x="3171272" y="638179"/>
            <a:ext cx="5849456" cy="55816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C HAMMER THEY PUT ME IN THE MIX OUTFIT">
            <a:extLst>
              <a:ext uri="{FF2B5EF4-FFF2-40B4-BE49-F238E27FC236}">
                <a16:creationId xmlns:a16="http://schemas.microsoft.com/office/drawing/2014/main" id="{6D518729-AB6F-0BD0-77E8-C98546FB2D7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435" r="31476" b="-3"/>
          <a:stretch/>
        </p:blipFill>
        <p:spPr bwMode="auto">
          <a:xfrm>
            <a:off x="9174480" y="638178"/>
            <a:ext cx="3017520" cy="5581644"/>
          </a:xfrm>
          <a:prstGeom prst="rect">
            <a:avLst/>
          </a:prstGeom>
          <a:noFill/>
          <a:extLst>
            <a:ext uri="{909E8E84-426E-40DD-AFC4-6F175D3DCCD1}">
              <a14:hiddenFill xmlns:a14="http://schemas.microsoft.com/office/drawing/2010/main">
                <a:solidFill>
                  <a:srgbClr val="FFFFFF"/>
                </a:solidFill>
              </a14:hiddenFill>
            </a:ext>
          </a:extLst>
        </p:spPr>
      </p:pic>
      <p:sp>
        <p:nvSpPr>
          <p:cNvPr id="4107" name="Rectangle 4106">
            <a:extLst>
              <a:ext uri="{FF2B5EF4-FFF2-40B4-BE49-F238E27FC236}">
                <a16:creationId xmlns:a16="http://schemas.microsoft.com/office/drawing/2014/main" id="{5CD271E5-55BF-4266-A3A7-CFCC30518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56352"/>
            <a:ext cx="12192000" cy="501648"/>
          </a:xfrm>
          <a:prstGeom prst="rect">
            <a:avLst/>
          </a:prstGeom>
          <a:solidFill>
            <a:srgbClr val="646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40106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Graphical user interface, website&#10;&#10;Description automatically generated">
            <a:extLst>
              <a:ext uri="{FF2B5EF4-FFF2-40B4-BE49-F238E27FC236}">
                <a16:creationId xmlns:a16="http://schemas.microsoft.com/office/drawing/2014/main" id="{17588BC8-7FAE-74AB-BF3A-61765C8AA4DA}"/>
              </a:ext>
            </a:extLst>
          </p:cNvPr>
          <p:cNvPicPr>
            <a:picLocks noChangeAspect="1"/>
          </p:cNvPicPr>
          <p:nvPr/>
        </p:nvPicPr>
        <p:blipFill>
          <a:blip r:embed="rId2"/>
          <a:stretch>
            <a:fillRect/>
          </a:stretch>
        </p:blipFill>
        <p:spPr>
          <a:xfrm>
            <a:off x="1668304" y="643467"/>
            <a:ext cx="3646190" cy="2543217"/>
          </a:xfrm>
          <a:prstGeom prst="rect">
            <a:avLst/>
          </a:prstGeom>
        </p:spPr>
      </p:pic>
      <p:cxnSp>
        <p:nvCxnSpPr>
          <p:cNvPr id="14" name="Straight Connector 13">
            <a:extLst>
              <a:ext uri="{FF2B5EF4-FFF2-40B4-BE49-F238E27FC236}">
                <a16:creationId xmlns:a16="http://schemas.microsoft.com/office/drawing/2014/main" id="{91B6081D-D3E8-4209-B85B-EB1C655A62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1214" y="1111170"/>
            <a:ext cx="11040" cy="4645103"/>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3" name="Picture 2" descr="Text&#10;&#10;Description automatically generated">
            <a:extLst>
              <a:ext uri="{FF2B5EF4-FFF2-40B4-BE49-F238E27FC236}">
                <a16:creationId xmlns:a16="http://schemas.microsoft.com/office/drawing/2014/main" id="{B261FD55-335E-BF43-3E9A-775A6846085D}"/>
              </a:ext>
            </a:extLst>
          </p:cNvPr>
          <p:cNvPicPr>
            <a:picLocks noChangeAspect="1"/>
          </p:cNvPicPr>
          <p:nvPr/>
        </p:nvPicPr>
        <p:blipFill>
          <a:blip r:embed="rId3"/>
          <a:stretch>
            <a:fillRect/>
          </a:stretch>
        </p:blipFill>
        <p:spPr>
          <a:xfrm>
            <a:off x="6338316" y="1169638"/>
            <a:ext cx="4732940" cy="1490875"/>
          </a:xfrm>
          <a:prstGeom prst="rect">
            <a:avLst/>
          </a:prstGeom>
        </p:spPr>
      </p:pic>
      <p:cxnSp>
        <p:nvCxnSpPr>
          <p:cNvPr id="16" name="Straight Connector 15">
            <a:extLst>
              <a:ext uri="{FF2B5EF4-FFF2-40B4-BE49-F238E27FC236}">
                <a16:creationId xmlns:a16="http://schemas.microsoft.com/office/drawing/2014/main" id="{28CA55E4-1295-45C8-BA05-5A9E705B749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03027" y="3428998"/>
            <a:ext cx="4188904" cy="1"/>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8C5794E-A9A1-4A23-AF68-C79A782233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10334" y="3428998"/>
            <a:ext cx="4188904" cy="1"/>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7" name="Picture 6" descr="Text&#10;&#10;Description automatically generated">
            <a:extLst>
              <a:ext uri="{FF2B5EF4-FFF2-40B4-BE49-F238E27FC236}">
                <a16:creationId xmlns:a16="http://schemas.microsoft.com/office/drawing/2014/main" id="{E8739219-36DA-1BA5-7D6D-4B7292C01363}"/>
              </a:ext>
            </a:extLst>
          </p:cNvPr>
          <p:cNvPicPr>
            <a:picLocks noChangeAspect="1"/>
          </p:cNvPicPr>
          <p:nvPr/>
        </p:nvPicPr>
        <p:blipFill>
          <a:blip r:embed="rId4"/>
          <a:stretch>
            <a:fillRect/>
          </a:stretch>
        </p:blipFill>
        <p:spPr>
          <a:xfrm>
            <a:off x="2425320" y="3671316"/>
            <a:ext cx="2132158" cy="2545862"/>
          </a:xfrm>
          <a:prstGeom prst="rect">
            <a:avLst/>
          </a:prstGeom>
        </p:spPr>
      </p:pic>
      <p:pic>
        <p:nvPicPr>
          <p:cNvPr id="9" name="Picture 8" descr="Text, letter&#10;&#10;Description automatically generated">
            <a:extLst>
              <a:ext uri="{FF2B5EF4-FFF2-40B4-BE49-F238E27FC236}">
                <a16:creationId xmlns:a16="http://schemas.microsoft.com/office/drawing/2014/main" id="{5804FE76-B405-8A8D-24F4-E3E1D68A53BA}"/>
              </a:ext>
            </a:extLst>
          </p:cNvPr>
          <p:cNvPicPr>
            <a:picLocks noChangeAspect="1"/>
          </p:cNvPicPr>
          <p:nvPr/>
        </p:nvPicPr>
        <p:blipFill>
          <a:blip r:embed="rId5"/>
          <a:stretch>
            <a:fillRect/>
          </a:stretch>
        </p:blipFill>
        <p:spPr>
          <a:xfrm>
            <a:off x="7734468" y="3671316"/>
            <a:ext cx="1940635" cy="2553469"/>
          </a:xfrm>
          <a:prstGeom prst="rect">
            <a:avLst/>
          </a:prstGeom>
        </p:spPr>
      </p:pic>
    </p:spTree>
    <p:extLst>
      <p:ext uri="{BB962C8B-B14F-4D97-AF65-F5344CB8AC3E}">
        <p14:creationId xmlns:p14="http://schemas.microsoft.com/office/powerpoint/2010/main" val="342187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165FCA05-CEA8-F50A-78ED-D53620A07066}"/>
              </a:ext>
            </a:extLst>
          </p:cNvPr>
          <p:cNvSpPr txBox="1"/>
          <p:nvPr/>
        </p:nvSpPr>
        <p:spPr>
          <a:xfrm>
            <a:off x="640080" y="2872899"/>
            <a:ext cx="4243589" cy="3320668"/>
          </a:xfrm>
          <a:prstGeom prst="rect">
            <a:avLst/>
          </a:prstGeom>
        </p:spPr>
        <p:txBody>
          <a:bodyPr vert="horz" lIns="91440" tIns="45720" rIns="91440" bIns="45720" rtlCol="0">
            <a:normAutofit/>
          </a:bodyPr>
          <a:lstStyle/>
          <a:p>
            <a:pPr marL="285750" indent="-228600" defTabSz="914400">
              <a:lnSpc>
                <a:spcPct val="90000"/>
              </a:lnSpc>
              <a:spcAft>
                <a:spcPts val="600"/>
              </a:spcAft>
              <a:buFont typeface="Arial" panose="020B0604020202020204" pitchFamily="34" charset="0"/>
              <a:buChar char="•"/>
            </a:pPr>
            <a:r>
              <a:rPr lang="en-US" sz="2200" dirty="0"/>
              <a:t>Cotton</a:t>
            </a:r>
          </a:p>
          <a:p>
            <a:pPr marL="285750" indent="-228600" defTabSz="914400">
              <a:lnSpc>
                <a:spcPct val="90000"/>
              </a:lnSpc>
              <a:spcAft>
                <a:spcPts val="600"/>
              </a:spcAft>
              <a:buFont typeface="Arial" panose="020B0604020202020204" pitchFamily="34" charset="0"/>
              <a:buChar char="•"/>
            </a:pPr>
            <a:r>
              <a:rPr lang="en-US" sz="2200" dirty="0"/>
              <a:t>Indigo</a:t>
            </a:r>
          </a:p>
          <a:p>
            <a:pPr marL="285750" indent="-228600" defTabSz="914400">
              <a:lnSpc>
                <a:spcPct val="90000"/>
              </a:lnSpc>
              <a:spcAft>
                <a:spcPts val="600"/>
              </a:spcAft>
              <a:buFont typeface="Arial" panose="020B0604020202020204" pitchFamily="34" charset="0"/>
              <a:buChar char="•"/>
            </a:pPr>
            <a:r>
              <a:rPr lang="en-US" sz="2200" dirty="0"/>
              <a:t>Zip</a:t>
            </a:r>
          </a:p>
          <a:p>
            <a:pPr marL="285750" indent="-228600" defTabSz="914400">
              <a:lnSpc>
                <a:spcPct val="90000"/>
              </a:lnSpc>
              <a:spcAft>
                <a:spcPts val="600"/>
              </a:spcAft>
              <a:buFont typeface="Arial" panose="020B0604020202020204" pitchFamily="34" charset="0"/>
              <a:buChar char="•"/>
            </a:pPr>
            <a:r>
              <a:rPr lang="en-US" sz="2200" dirty="0"/>
              <a:t>Metal studs</a:t>
            </a:r>
          </a:p>
          <a:p>
            <a:pPr marL="285750" indent="-228600" defTabSz="914400">
              <a:lnSpc>
                <a:spcPct val="90000"/>
              </a:lnSpc>
              <a:spcAft>
                <a:spcPts val="600"/>
              </a:spcAft>
              <a:buFont typeface="Arial" panose="020B0604020202020204" pitchFamily="34" charset="0"/>
              <a:buChar char="•"/>
            </a:pPr>
            <a:r>
              <a:rPr lang="en-US" sz="2200" dirty="0" err="1"/>
              <a:t>Labour</a:t>
            </a:r>
            <a:r>
              <a:rPr lang="en-US" sz="2200" dirty="0"/>
              <a:t> history ‘follow the traces’</a:t>
            </a:r>
          </a:p>
        </p:txBody>
      </p:sp>
      <p:pic>
        <p:nvPicPr>
          <p:cNvPr id="2" name="Picture 8" descr="a photo of a par of jeans">
            <a:extLst>
              <a:ext uri="{FF2B5EF4-FFF2-40B4-BE49-F238E27FC236}">
                <a16:creationId xmlns:a16="http://schemas.microsoft.com/office/drawing/2014/main" id="{3468B572-B8F0-4B3C-BECA-BA005D10CE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682" r="10833" b="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47F27E0-C2BF-B3E5-5DFB-4CC75039166F}"/>
              </a:ext>
            </a:extLst>
          </p:cNvPr>
          <p:cNvSpPr txBox="1"/>
          <p:nvPr/>
        </p:nvSpPr>
        <p:spPr>
          <a:xfrm>
            <a:off x="640080" y="596547"/>
            <a:ext cx="6100762" cy="369332"/>
          </a:xfrm>
          <a:prstGeom prst="rect">
            <a:avLst/>
          </a:prstGeom>
          <a:noFill/>
        </p:spPr>
        <p:txBody>
          <a:bodyPr wrap="square">
            <a:spAutoFit/>
          </a:bodyPr>
          <a:lstStyle/>
          <a:p>
            <a:r>
              <a:rPr lang="en-GB" dirty="0"/>
              <a:t>Levi Strauss &amp; Co. 501 jeans made in 1993. Courtesy V&amp;A</a:t>
            </a:r>
            <a:endParaRPr lang="en-US" dirty="0"/>
          </a:p>
        </p:txBody>
      </p:sp>
    </p:spTree>
    <p:extLst>
      <p:ext uri="{BB962C8B-B14F-4D97-AF65-F5344CB8AC3E}">
        <p14:creationId xmlns:p14="http://schemas.microsoft.com/office/powerpoint/2010/main" val="3642454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9A2CF51-4A83-A646-B0BE-7A9E0158EFB7}"/>
              </a:ext>
            </a:extLst>
          </p:cNvPr>
          <p:cNvSpPr txBox="1"/>
          <p:nvPr/>
        </p:nvSpPr>
        <p:spPr>
          <a:xfrm>
            <a:off x="1507524" y="2891481"/>
            <a:ext cx="3045514" cy="369332"/>
          </a:xfrm>
          <a:prstGeom prst="rect">
            <a:avLst/>
          </a:prstGeom>
          <a:noFill/>
        </p:spPr>
        <p:txBody>
          <a:bodyPr wrap="none" rtlCol="0">
            <a:spAutoFit/>
          </a:bodyPr>
          <a:lstStyle/>
          <a:p>
            <a:r>
              <a:rPr lang="en-US" dirty="0">
                <a:latin typeface="Baskerville" panose="02020502070401020303" pitchFamily="18" charset="0"/>
                <a:ea typeface="Baskerville" panose="02020502070401020303" pitchFamily="18" charset="0"/>
              </a:rPr>
              <a:t>Objects have complex histories</a:t>
            </a:r>
          </a:p>
        </p:txBody>
      </p:sp>
    </p:spTree>
    <p:extLst>
      <p:ext uri="{BB962C8B-B14F-4D97-AF65-F5344CB8AC3E}">
        <p14:creationId xmlns:p14="http://schemas.microsoft.com/office/powerpoint/2010/main" val="7664625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160264F8-42BB-D546-9918-F129514A8E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58773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0D67D-057B-E83C-033E-C941547F435C}"/>
              </a:ext>
            </a:extLst>
          </p:cNvPr>
          <p:cNvSpPr>
            <a:spLocks noGrp="1"/>
          </p:cNvSpPr>
          <p:nvPr>
            <p:ph type="title"/>
          </p:nvPr>
        </p:nvSpPr>
        <p:spPr/>
        <p:txBody>
          <a:bodyPr/>
          <a:lstStyle/>
          <a:p>
            <a:r>
              <a:rPr lang="en-US" dirty="0"/>
              <a:t>What does the object mean?</a:t>
            </a:r>
          </a:p>
        </p:txBody>
      </p:sp>
      <p:sp>
        <p:nvSpPr>
          <p:cNvPr id="3" name="Content Placeholder 2">
            <a:extLst>
              <a:ext uri="{FF2B5EF4-FFF2-40B4-BE49-F238E27FC236}">
                <a16:creationId xmlns:a16="http://schemas.microsoft.com/office/drawing/2014/main" id="{85D03F15-EC6D-4D55-0B16-018753163F4A}"/>
              </a:ext>
            </a:extLst>
          </p:cNvPr>
          <p:cNvSpPr>
            <a:spLocks noGrp="1"/>
          </p:cNvSpPr>
          <p:nvPr>
            <p:ph idx="1"/>
          </p:nvPr>
        </p:nvSpPr>
        <p:spPr/>
        <p:txBody>
          <a:bodyPr/>
          <a:lstStyle/>
          <a:p>
            <a:r>
              <a:rPr lang="en-US" dirty="0"/>
              <a:t>To whom?</a:t>
            </a:r>
          </a:p>
          <a:p>
            <a:r>
              <a:rPr lang="en-US" dirty="0"/>
              <a:t>When?</a:t>
            </a:r>
          </a:p>
          <a:p>
            <a:r>
              <a:rPr lang="en-US" dirty="0"/>
              <a:t>Why is it valuable?</a:t>
            </a:r>
          </a:p>
          <a:p>
            <a:endParaRPr lang="en-US" dirty="0"/>
          </a:p>
          <a:p>
            <a:pPr marL="0" indent="0">
              <a:buNone/>
            </a:pPr>
            <a:r>
              <a:rPr lang="en-US" dirty="0"/>
              <a:t>Appadurai, </a:t>
            </a:r>
            <a:r>
              <a:rPr lang="en-US" i="1" dirty="0"/>
              <a:t>The Social Life of Things</a:t>
            </a:r>
          </a:p>
          <a:p>
            <a:endParaRPr lang="en-US" i="1" dirty="0"/>
          </a:p>
          <a:p>
            <a:pPr>
              <a:buFont typeface="Wingdings" pitchFamily="2" charset="2"/>
              <a:buChar char="è"/>
            </a:pPr>
            <a:r>
              <a:rPr lang="en-US" dirty="0">
                <a:sym typeface="Wingdings" pitchFamily="2" charset="2"/>
              </a:rPr>
              <a:t>Objects have long and complex lives</a:t>
            </a:r>
          </a:p>
          <a:p>
            <a:pPr>
              <a:buFont typeface="Wingdings" pitchFamily="2" charset="2"/>
              <a:buChar char="è"/>
            </a:pPr>
            <a:r>
              <a:rPr lang="en-US" dirty="0">
                <a:sym typeface="Wingdings" pitchFamily="2" charset="2"/>
              </a:rPr>
              <a:t>The value of objects is determined at the moment of exchange</a:t>
            </a:r>
          </a:p>
        </p:txBody>
      </p:sp>
    </p:spTree>
    <p:extLst>
      <p:ext uri="{BB962C8B-B14F-4D97-AF65-F5344CB8AC3E}">
        <p14:creationId xmlns:p14="http://schemas.microsoft.com/office/powerpoint/2010/main" val="41188616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8" descr="a photo of a par of jeans">
            <a:extLst>
              <a:ext uri="{FF2B5EF4-FFF2-40B4-BE49-F238E27FC236}">
                <a16:creationId xmlns:a16="http://schemas.microsoft.com/office/drawing/2014/main" id="{D4DB425C-D2C9-6F3A-8308-0D8EBDFD5E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80" b="7384"/>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8F4FA06-095C-9C10-0337-A3C84AA43B37}"/>
              </a:ext>
            </a:extLst>
          </p:cNvPr>
          <p:cNvSpPr>
            <a:spLocks noGrp="1"/>
          </p:cNvSpPr>
          <p:nvPr>
            <p:ph type="title"/>
          </p:nvPr>
        </p:nvSpPr>
        <p:spPr>
          <a:xfrm>
            <a:off x="838200" y="365125"/>
            <a:ext cx="3822189" cy="1899912"/>
          </a:xfrm>
        </p:spPr>
        <p:txBody>
          <a:bodyPr>
            <a:normAutofit/>
          </a:bodyPr>
          <a:lstStyle/>
          <a:p>
            <a:r>
              <a:rPr lang="en-US" sz="4000"/>
              <a:t>Use an object to uncover a larger history</a:t>
            </a:r>
          </a:p>
        </p:txBody>
      </p:sp>
      <p:sp>
        <p:nvSpPr>
          <p:cNvPr id="3" name="Content Placeholder 2">
            <a:extLst>
              <a:ext uri="{FF2B5EF4-FFF2-40B4-BE49-F238E27FC236}">
                <a16:creationId xmlns:a16="http://schemas.microsoft.com/office/drawing/2014/main" id="{0421EE1E-CA34-DF26-F5D4-550AF483D9AE}"/>
              </a:ext>
            </a:extLst>
          </p:cNvPr>
          <p:cNvSpPr>
            <a:spLocks noGrp="1"/>
          </p:cNvSpPr>
          <p:nvPr>
            <p:ph idx="1"/>
          </p:nvPr>
        </p:nvSpPr>
        <p:spPr>
          <a:xfrm>
            <a:off x="746234" y="2434201"/>
            <a:ext cx="3914155" cy="4058674"/>
          </a:xfrm>
        </p:spPr>
        <p:txBody>
          <a:bodyPr>
            <a:normAutofit fontScale="92500" lnSpcReduction="10000"/>
          </a:bodyPr>
          <a:lstStyle/>
          <a:p>
            <a:r>
              <a:rPr lang="en-US" sz="2000" dirty="0"/>
              <a:t>‘</a:t>
            </a:r>
            <a:r>
              <a:rPr lang="en-GB" sz="1400" dirty="0"/>
              <a:t>In the mid 1990s, while Section 28 of the Local Government Act banning the ‘promotion’ of homosexuality in the UK was still in force, exhibitions about LGBTQ+ life were almost unheard of, or at the very least considered risky for museums.</a:t>
            </a:r>
          </a:p>
          <a:p>
            <a:r>
              <a:rPr lang="en-GB" sz="1400" dirty="0"/>
              <a:t>Yet, Shaun Cole, who was a V&amp;A curator at the time, made the defiant move to acquire more than 100 posters from around the world that related to the HIV/AIDS epidemic and put them on display as part of an exhibition entitled ‘Graphic Responses to AIDS’.</a:t>
            </a:r>
          </a:p>
          <a:p>
            <a:r>
              <a:rPr lang="en-GB" sz="1400" dirty="0"/>
              <a:t>Also, the museum’s ground-breaking ‘Streetstyle: From Sidewalk to Catwalk 1940 to Tomorrow’ exhibition included a controversial lesbian and gay style section that displayed six outfits worn by lesbians and gay men between 1951 and 1994. Displaying outfits from gay men in other exhibition sections, such as skinhead and new romantic, the exhibition opened up discussions about queer styles in relation to subculture and street styles.</a:t>
            </a:r>
            <a:endParaRPr lang="en-US" sz="2000" dirty="0"/>
          </a:p>
        </p:txBody>
      </p:sp>
    </p:spTree>
    <p:extLst>
      <p:ext uri="{BB962C8B-B14F-4D97-AF65-F5344CB8AC3E}">
        <p14:creationId xmlns:p14="http://schemas.microsoft.com/office/powerpoint/2010/main" val="175461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D2854001-B4AF-4E18-9D2E-33E37F97A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6312B8-0A7F-A0D2-D96F-EC27CE34DB6D}"/>
              </a:ext>
            </a:extLst>
          </p:cNvPr>
          <p:cNvSpPr>
            <a:spLocks noGrp="1"/>
          </p:cNvSpPr>
          <p:nvPr>
            <p:ph type="title"/>
          </p:nvPr>
        </p:nvSpPr>
        <p:spPr>
          <a:xfrm>
            <a:off x="612648" y="1078992"/>
            <a:ext cx="6268770" cy="1536192"/>
          </a:xfrm>
        </p:spPr>
        <p:txBody>
          <a:bodyPr anchor="b">
            <a:normAutofit/>
          </a:bodyPr>
          <a:lstStyle/>
          <a:p>
            <a:r>
              <a:rPr lang="en-US" sz="5200"/>
              <a:t>What is the value of an object?</a:t>
            </a:r>
          </a:p>
        </p:txBody>
      </p:sp>
      <p:sp>
        <p:nvSpPr>
          <p:cNvPr id="16" name="Rectangle 10">
            <a:extLst>
              <a:ext uri="{FF2B5EF4-FFF2-40B4-BE49-F238E27FC236}">
                <a16:creationId xmlns:a16="http://schemas.microsoft.com/office/drawing/2014/main" id="{8AEA628B-C8FF-4D0B-B111-F101F580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2">
            <a:extLst>
              <a:ext uri="{FF2B5EF4-FFF2-40B4-BE49-F238E27FC236}">
                <a16:creationId xmlns:a16="http://schemas.microsoft.com/office/drawing/2014/main" id="{42663BD0-064C-40FC-A331-F49FCA953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91589E15-0343-A1B7-2DB9-CA6C60C5D399}"/>
              </a:ext>
            </a:extLst>
          </p:cNvPr>
          <p:cNvSpPr>
            <a:spLocks noGrp="1"/>
          </p:cNvSpPr>
          <p:nvPr>
            <p:ph idx="1"/>
          </p:nvPr>
        </p:nvSpPr>
        <p:spPr>
          <a:xfrm>
            <a:off x="639270" y="3355848"/>
            <a:ext cx="6244957" cy="2825496"/>
          </a:xfrm>
        </p:spPr>
        <p:txBody>
          <a:bodyPr>
            <a:normAutofit/>
          </a:bodyPr>
          <a:lstStyle/>
          <a:p>
            <a:endParaRPr lang="en-US" sz="2200"/>
          </a:p>
        </p:txBody>
      </p:sp>
      <p:pic>
        <p:nvPicPr>
          <p:cNvPr id="4" name="Picture 2">
            <a:extLst>
              <a:ext uri="{FF2B5EF4-FFF2-40B4-BE49-F238E27FC236}">
                <a16:creationId xmlns:a16="http://schemas.microsoft.com/office/drawing/2014/main" id="{DB6F82F1-D706-54D3-A3F7-CCFB078A2A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139" r="-1" b="-1"/>
          <a:stretch/>
        </p:blipFill>
        <p:spPr bwMode="auto">
          <a:xfrm>
            <a:off x="7684007" y="603504"/>
            <a:ext cx="4050792"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511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9A2CF51-4A83-A646-B0BE-7A9E0158EFB7}"/>
              </a:ext>
            </a:extLst>
          </p:cNvPr>
          <p:cNvSpPr txBox="1"/>
          <p:nvPr/>
        </p:nvSpPr>
        <p:spPr>
          <a:xfrm>
            <a:off x="1507524" y="2891481"/>
            <a:ext cx="2515112" cy="369332"/>
          </a:xfrm>
          <a:prstGeom prst="rect">
            <a:avLst/>
          </a:prstGeom>
          <a:noFill/>
        </p:spPr>
        <p:txBody>
          <a:bodyPr wrap="none" rtlCol="0">
            <a:spAutoFit/>
          </a:bodyPr>
          <a:lstStyle/>
          <a:p>
            <a:r>
              <a:rPr lang="en-US" dirty="0">
                <a:latin typeface="Baskerville" panose="02020502070401020303" pitchFamily="18" charset="0"/>
                <a:ea typeface="Baskerville" panose="02020502070401020303" pitchFamily="18" charset="0"/>
              </a:rPr>
              <a:t>What is material culture?</a:t>
            </a:r>
          </a:p>
        </p:txBody>
      </p:sp>
    </p:spTree>
    <p:extLst>
      <p:ext uri="{BB962C8B-B14F-4D97-AF65-F5344CB8AC3E}">
        <p14:creationId xmlns:p14="http://schemas.microsoft.com/office/powerpoint/2010/main" val="35347777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5" name="Picture 4" descr="Text&#10;&#10;Description automatically generated with medium confidence">
            <a:extLst>
              <a:ext uri="{FF2B5EF4-FFF2-40B4-BE49-F238E27FC236}">
                <a16:creationId xmlns:a16="http://schemas.microsoft.com/office/drawing/2014/main" id="{A3B42C00-7D84-AE9D-3156-917848AEAFFC}"/>
              </a:ext>
            </a:extLst>
          </p:cNvPr>
          <p:cNvPicPr>
            <a:picLocks noChangeAspect="1"/>
          </p:cNvPicPr>
          <p:nvPr/>
        </p:nvPicPr>
        <p:blipFill rotWithShape="1">
          <a:blip r:embed="rId2"/>
          <a:srcRect r="-1" b="2158"/>
          <a:stretch/>
        </p:blipFill>
        <p:spPr>
          <a:xfrm>
            <a:off x="321733" y="321733"/>
            <a:ext cx="11548534" cy="6214534"/>
          </a:xfrm>
          <a:prstGeom prst="rect">
            <a:avLst/>
          </a:prstGeom>
        </p:spPr>
      </p:pic>
    </p:spTree>
    <p:extLst>
      <p:ext uri="{BB962C8B-B14F-4D97-AF65-F5344CB8AC3E}">
        <p14:creationId xmlns:p14="http://schemas.microsoft.com/office/powerpoint/2010/main" val="4107572010"/>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D2854001-B4AF-4E18-9D2E-33E37F97A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6312B8-0A7F-A0D2-D96F-EC27CE34DB6D}"/>
              </a:ext>
            </a:extLst>
          </p:cNvPr>
          <p:cNvSpPr>
            <a:spLocks noGrp="1"/>
          </p:cNvSpPr>
          <p:nvPr>
            <p:ph type="title"/>
          </p:nvPr>
        </p:nvSpPr>
        <p:spPr>
          <a:xfrm>
            <a:off x="615458" y="777240"/>
            <a:ext cx="6265960" cy="640080"/>
          </a:xfrm>
        </p:spPr>
        <p:txBody>
          <a:bodyPr anchor="b">
            <a:normAutofit/>
          </a:bodyPr>
          <a:lstStyle/>
          <a:p>
            <a:r>
              <a:rPr lang="en-US" sz="3200" dirty="0"/>
              <a:t>What is the value of an object?</a:t>
            </a:r>
          </a:p>
        </p:txBody>
      </p:sp>
      <p:sp>
        <p:nvSpPr>
          <p:cNvPr id="16" name="Rectangle 10">
            <a:extLst>
              <a:ext uri="{FF2B5EF4-FFF2-40B4-BE49-F238E27FC236}">
                <a16:creationId xmlns:a16="http://schemas.microsoft.com/office/drawing/2014/main" id="{8AEA628B-C8FF-4D0B-B111-F101F580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2">
            <a:extLst>
              <a:ext uri="{FF2B5EF4-FFF2-40B4-BE49-F238E27FC236}">
                <a16:creationId xmlns:a16="http://schemas.microsoft.com/office/drawing/2014/main" id="{42663BD0-064C-40FC-A331-F49FCA953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6" name="Content Placeholder 5" descr="Graphical user interface, application&#10;&#10;Description automatically generated">
            <a:extLst>
              <a:ext uri="{FF2B5EF4-FFF2-40B4-BE49-F238E27FC236}">
                <a16:creationId xmlns:a16="http://schemas.microsoft.com/office/drawing/2014/main" id="{A0F5E76A-D585-C942-F772-F8F8A4DA0908}"/>
              </a:ext>
            </a:extLst>
          </p:cNvPr>
          <p:cNvPicPr>
            <a:picLocks noGrp="1" noChangeAspect="1"/>
          </p:cNvPicPr>
          <p:nvPr>
            <p:ph idx="1"/>
          </p:nvPr>
        </p:nvPicPr>
        <p:blipFill>
          <a:blip r:embed="rId2"/>
          <a:stretch>
            <a:fillRect/>
          </a:stretch>
        </p:blipFill>
        <p:spPr>
          <a:xfrm>
            <a:off x="818790" y="1660282"/>
            <a:ext cx="5817352" cy="4991962"/>
          </a:xfrm>
        </p:spPr>
      </p:pic>
      <p:pic>
        <p:nvPicPr>
          <p:cNvPr id="4" name="Picture 2">
            <a:extLst>
              <a:ext uri="{FF2B5EF4-FFF2-40B4-BE49-F238E27FC236}">
                <a16:creationId xmlns:a16="http://schemas.microsoft.com/office/drawing/2014/main" id="{DB6F82F1-D706-54D3-A3F7-CCFB078A2AF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139" r="-1" b="-1"/>
          <a:stretch/>
        </p:blipFill>
        <p:spPr bwMode="auto">
          <a:xfrm>
            <a:off x="7684007" y="603504"/>
            <a:ext cx="4050792"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8013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9A2CF51-4A83-A646-B0BE-7A9E0158EFB7}"/>
              </a:ext>
            </a:extLst>
          </p:cNvPr>
          <p:cNvSpPr txBox="1"/>
          <p:nvPr/>
        </p:nvSpPr>
        <p:spPr>
          <a:xfrm>
            <a:off x="1507524" y="2891481"/>
            <a:ext cx="5365508" cy="369332"/>
          </a:xfrm>
          <a:prstGeom prst="rect">
            <a:avLst/>
          </a:prstGeom>
          <a:noFill/>
        </p:spPr>
        <p:txBody>
          <a:bodyPr wrap="none" rtlCol="0">
            <a:spAutoFit/>
          </a:bodyPr>
          <a:lstStyle/>
          <a:p>
            <a:r>
              <a:rPr lang="en-US" dirty="0">
                <a:latin typeface="Baskerville" panose="02020502070401020303" pitchFamily="18" charset="0"/>
                <a:ea typeface="Baskerville" panose="02020502070401020303" pitchFamily="18" charset="0"/>
              </a:rPr>
              <a:t>Meaning and value are constructed and in constant flux</a:t>
            </a:r>
          </a:p>
        </p:txBody>
      </p:sp>
    </p:spTree>
    <p:extLst>
      <p:ext uri="{BB962C8B-B14F-4D97-AF65-F5344CB8AC3E}">
        <p14:creationId xmlns:p14="http://schemas.microsoft.com/office/powerpoint/2010/main" val="3179646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60" name="Rectangle 5146">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61" name="Group 5148">
            <a:extLst>
              <a:ext uri="{FF2B5EF4-FFF2-40B4-BE49-F238E27FC236}">
                <a16:creationId xmlns:a16="http://schemas.microsoft.com/office/drawing/2014/main" id="{5F892E19-92E7-4BB2-8C3F-DBDFE8D9D3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
            <a:ext cx="4581527" cy="6858002"/>
            <a:chOff x="-2" y="-1"/>
            <a:chExt cx="4581527" cy="6858002"/>
          </a:xfrm>
          <a:effectLst>
            <a:outerShdw blurRad="381000" dist="50800" algn="ctr" rotWithShape="0">
              <a:srgbClr val="000000">
                <a:alpha val="10000"/>
              </a:srgbClr>
            </a:outerShdw>
          </a:effectLst>
        </p:grpSpPr>
        <p:grpSp>
          <p:nvGrpSpPr>
            <p:cNvPr id="5150" name="Group 5149">
              <a:extLst>
                <a:ext uri="{FF2B5EF4-FFF2-40B4-BE49-F238E27FC236}">
                  <a16:creationId xmlns:a16="http://schemas.microsoft.com/office/drawing/2014/main" id="{81E493D3-31D9-4B80-9798-EEA082E12A8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 y="-1"/>
              <a:ext cx="4572002" cy="6858002"/>
              <a:chOff x="-2" y="-1"/>
              <a:chExt cx="4572002" cy="6858002"/>
            </a:xfrm>
            <a:effectLst/>
          </p:grpSpPr>
          <p:sp>
            <p:nvSpPr>
              <p:cNvPr id="5158" name="Freeform: Shape 5157">
                <a:extLst>
                  <a:ext uri="{FF2B5EF4-FFF2-40B4-BE49-F238E27FC236}">
                    <a16:creationId xmlns:a16="http://schemas.microsoft.com/office/drawing/2014/main" id="{62E6AA4D-EC17-45B5-B621-DF0FD91FD4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59" name="Freeform: Shape 5158">
                <a:extLst>
                  <a:ext uri="{FF2B5EF4-FFF2-40B4-BE49-F238E27FC236}">
                    <a16:creationId xmlns:a16="http://schemas.microsoft.com/office/drawing/2014/main" id="{D56F11D0-7966-41FE-AAB9-EC0C54F11F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chemeClr val="bg1">
                  <a:alpha val="86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5162" name="Group 5150">
              <a:extLst>
                <a:ext uri="{FF2B5EF4-FFF2-40B4-BE49-F238E27FC236}">
                  <a16:creationId xmlns:a16="http://schemas.microsoft.com/office/drawing/2014/main" id="{CEDE579A-0A12-4A10-85D4-A8DA1663B89B}"/>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5152" name="Group 5151">
                <a:extLst>
                  <a:ext uri="{FF2B5EF4-FFF2-40B4-BE49-F238E27FC236}">
                    <a16:creationId xmlns:a16="http://schemas.microsoft.com/office/drawing/2014/main" id="{15CA79E3-BA58-419A-8541-7498AC2633F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5156" name="Freeform: Shape 5155">
                  <a:extLst>
                    <a:ext uri="{FF2B5EF4-FFF2-40B4-BE49-F238E27FC236}">
                      <a16:creationId xmlns:a16="http://schemas.microsoft.com/office/drawing/2014/main" id="{2348C622-BC44-4959-B64E-427015FD1F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57" name="Freeform: Shape 5156">
                  <a:extLst>
                    <a:ext uri="{FF2B5EF4-FFF2-40B4-BE49-F238E27FC236}">
                      <a16:creationId xmlns:a16="http://schemas.microsoft.com/office/drawing/2014/main" id="{F8841A98-AA1D-4F65-A368-EF31110B07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5153" name="Group 5152">
                <a:extLst>
                  <a:ext uri="{FF2B5EF4-FFF2-40B4-BE49-F238E27FC236}">
                    <a16:creationId xmlns:a16="http://schemas.microsoft.com/office/drawing/2014/main" id="{E6609F08-9B2C-4879-AC68-E3E537BED78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2">
                  <a:alphaModFix amt="57000"/>
                </a:blip>
                <a:tile tx="0" ty="0" sx="100000" sy="100000" flip="none" algn="tl"/>
              </a:blipFill>
              <a:effectLst/>
            </p:grpSpPr>
            <p:sp>
              <p:nvSpPr>
                <p:cNvPr id="5154" name="Freeform: Shape 5153">
                  <a:extLst>
                    <a:ext uri="{FF2B5EF4-FFF2-40B4-BE49-F238E27FC236}">
                      <a16:creationId xmlns:a16="http://schemas.microsoft.com/office/drawing/2014/main" id="{6910EFC9-D70D-42FD-BCCD-AB1F710BFD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55" name="Freeform: Shape 5154">
                  <a:extLst>
                    <a:ext uri="{FF2B5EF4-FFF2-40B4-BE49-F238E27FC236}">
                      <a16:creationId xmlns:a16="http://schemas.microsoft.com/office/drawing/2014/main" id="{83BEF371-1E22-4C4F-A62F-AC6B92CAE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grpSp>
      <p:sp>
        <p:nvSpPr>
          <p:cNvPr id="2" name="Title 1">
            <a:extLst>
              <a:ext uri="{FF2B5EF4-FFF2-40B4-BE49-F238E27FC236}">
                <a16:creationId xmlns:a16="http://schemas.microsoft.com/office/drawing/2014/main" id="{3ECFE8DB-24E7-428E-A270-0774E8CB5A10}"/>
              </a:ext>
            </a:extLst>
          </p:cNvPr>
          <p:cNvSpPr>
            <a:spLocks noGrp="1"/>
          </p:cNvSpPr>
          <p:nvPr>
            <p:ph type="title"/>
          </p:nvPr>
        </p:nvSpPr>
        <p:spPr>
          <a:xfrm>
            <a:off x="827088" y="1641752"/>
            <a:ext cx="2655887" cy="3213277"/>
          </a:xfrm>
        </p:spPr>
        <p:txBody>
          <a:bodyPr anchor="t">
            <a:normAutofit/>
          </a:bodyPr>
          <a:lstStyle/>
          <a:p>
            <a:r>
              <a:rPr lang="en-US" sz="3700"/>
              <a:t>How do you access an object?</a:t>
            </a:r>
            <a:br>
              <a:rPr lang="en-US" sz="3700"/>
            </a:br>
            <a:r>
              <a:rPr lang="en-US" sz="3700"/>
              <a:t>OR</a:t>
            </a:r>
            <a:br>
              <a:rPr lang="en-US" sz="3700"/>
            </a:br>
            <a:r>
              <a:rPr lang="en-US" sz="3700"/>
              <a:t>what gets in the way?</a:t>
            </a:r>
          </a:p>
        </p:txBody>
      </p:sp>
      <p:sp>
        <p:nvSpPr>
          <p:cNvPr id="3" name="Content Placeholder 2">
            <a:extLst>
              <a:ext uri="{FF2B5EF4-FFF2-40B4-BE49-F238E27FC236}">
                <a16:creationId xmlns:a16="http://schemas.microsoft.com/office/drawing/2014/main" id="{8E9AD092-C3E0-0A35-563E-5FC9D560FCD1}"/>
              </a:ext>
            </a:extLst>
          </p:cNvPr>
          <p:cNvSpPr>
            <a:spLocks noGrp="1"/>
          </p:cNvSpPr>
          <p:nvPr>
            <p:ph idx="1"/>
          </p:nvPr>
        </p:nvSpPr>
        <p:spPr>
          <a:xfrm>
            <a:off x="5232401" y="1721579"/>
            <a:ext cx="6140449" cy="3952648"/>
          </a:xfrm>
        </p:spPr>
        <p:txBody>
          <a:bodyPr>
            <a:normAutofit/>
          </a:bodyPr>
          <a:lstStyle/>
          <a:p>
            <a:r>
              <a:rPr lang="en-US" sz="2400">
                <a:solidFill>
                  <a:schemeClr val="tx1">
                    <a:alpha val="80000"/>
                  </a:schemeClr>
                </a:solidFill>
              </a:rPr>
              <a:t>Material qualities</a:t>
            </a:r>
          </a:p>
          <a:p>
            <a:r>
              <a:rPr lang="en-US" sz="2400">
                <a:solidFill>
                  <a:schemeClr val="tx1">
                    <a:alpha val="80000"/>
                  </a:schemeClr>
                </a:solidFill>
              </a:rPr>
              <a:t>Ownership</a:t>
            </a:r>
          </a:p>
          <a:p>
            <a:r>
              <a:rPr lang="en-US" sz="2400">
                <a:solidFill>
                  <a:schemeClr val="tx1">
                    <a:alpha val="80000"/>
                  </a:schemeClr>
                </a:solidFill>
              </a:rPr>
              <a:t>Preservation</a:t>
            </a:r>
          </a:p>
          <a:p>
            <a:r>
              <a:rPr lang="en-US" sz="2400">
                <a:solidFill>
                  <a:schemeClr val="tx1">
                    <a:alpha val="80000"/>
                  </a:schemeClr>
                </a:solidFill>
              </a:rPr>
              <a:t>Collecting practices</a:t>
            </a:r>
          </a:p>
          <a:p>
            <a:r>
              <a:rPr lang="en-US" sz="2400">
                <a:solidFill>
                  <a:schemeClr val="tx1">
                    <a:alpha val="80000"/>
                  </a:schemeClr>
                </a:solidFill>
              </a:rPr>
              <a:t>Museum principles</a:t>
            </a:r>
          </a:p>
          <a:p>
            <a:r>
              <a:rPr lang="en-US" sz="2400">
                <a:solidFill>
                  <a:schemeClr val="tx1">
                    <a:alpha val="80000"/>
                  </a:schemeClr>
                </a:solidFill>
              </a:rPr>
              <a:t>Cataloguing practices</a:t>
            </a:r>
          </a:p>
          <a:p>
            <a:r>
              <a:rPr lang="en-US" sz="2400">
                <a:solidFill>
                  <a:schemeClr val="tx1">
                    <a:alpha val="80000"/>
                  </a:schemeClr>
                </a:solidFill>
              </a:rPr>
              <a:t>Accessibility</a:t>
            </a:r>
          </a:p>
        </p:txBody>
      </p:sp>
    </p:spTree>
    <p:extLst>
      <p:ext uri="{BB962C8B-B14F-4D97-AF65-F5344CB8AC3E}">
        <p14:creationId xmlns:p14="http://schemas.microsoft.com/office/powerpoint/2010/main" val="139058645"/>
      </p:ext>
    </p:extLst>
  </p:cSld>
  <p:clrMapOvr>
    <a:overrideClrMapping bg1="dk1" tx1="lt1" bg2="dk2"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8" name="Rectangle 5137">
            <a:extLst>
              <a:ext uri="{FF2B5EF4-FFF2-40B4-BE49-F238E27FC236}">
                <a16:creationId xmlns:a16="http://schemas.microsoft.com/office/drawing/2014/main" id="{38468727-63BE-4191-B4A6-C30C82C0E9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CFE8DB-24E7-428E-A270-0774E8CB5A10}"/>
              </a:ext>
            </a:extLst>
          </p:cNvPr>
          <p:cNvSpPr>
            <a:spLocks noGrp="1"/>
          </p:cNvSpPr>
          <p:nvPr>
            <p:ph type="title"/>
          </p:nvPr>
        </p:nvSpPr>
        <p:spPr>
          <a:xfrm>
            <a:off x="457201" y="412454"/>
            <a:ext cx="2381250" cy="2101850"/>
          </a:xfrm>
        </p:spPr>
        <p:txBody>
          <a:bodyPr>
            <a:normAutofit/>
          </a:bodyPr>
          <a:lstStyle/>
          <a:p>
            <a:r>
              <a:rPr lang="en-US" sz="2400"/>
              <a:t>How do you access an object?</a:t>
            </a:r>
            <a:br>
              <a:rPr lang="en-US" sz="2400"/>
            </a:br>
            <a:r>
              <a:rPr lang="en-US" sz="2400"/>
              <a:t>OR</a:t>
            </a:r>
            <a:br>
              <a:rPr lang="en-US" sz="2400"/>
            </a:br>
            <a:r>
              <a:rPr lang="en-US" sz="2400"/>
              <a:t>what gets in the way?</a:t>
            </a:r>
          </a:p>
        </p:txBody>
      </p:sp>
      <p:sp>
        <p:nvSpPr>
          <p:cNvPr id="5140" name="Rectangle 5139">
            <a:extLst>
              <a:ext uri="{FF2B5EF4-FFF2-40B4-BE49-F238E27FC236}">
                <a16:creationId xmlns:a16="http://schemas.microsoft.com/office/drawing/2014/main" id="{9D355BB6-1BB8-4828-B246-CFB31742D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3483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142" name="Rectangle 5141">
            <a:extLst>
              <a:ext uri="{FF2B5EF4-FFF2-40B4-BE49-F238E27FC236}">
                <a16:creationId xmlns:a16="http://schemas.microsoft.com/office/drawing/2014/main" id="{CA52A9B9-B2B3-46F0-9D53-0EFF9905BF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45238" y="1452646"/>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E9AD092-C3E0-0A35-563E-5FC9D560FCD1}"/>
              </a:ext>
            </a:extLst>
          </p:cNvPr>
          <p:cNvSpPr>
            <a:spLocks noGrp="1"/>
          </p:cNvSpPr>
          <p:nvPr>
            <p:ph idx="1"/>
          </p:nvPr>
        </p:nvSpPr>
        <p:spPr>
          <a:xfrm>
            <a:off x="3157538" y="412454"/>
            <a:ext cx="3243262" cy="2101850"/>
          </a:xfrm>
        </p:spPr>
        <p:txBody>
          <a:bodyPr anchor="ctr">
            <a:normAutofit lnSpcReduction="10000"/>
          </a:bodyPr>
          <a:lstStyle/>
          <a:p>
            <a:r>
              <a:rPr lang="en-US" sz="2400" dirty="0"/>
              <a:t>Material qualities</a:t>
            </a:r>
          </a:p>
          <a:p>
            <a:r>
              <a:rPr lang="en-US" sz="1300" dirty="0"/>
              <a:t>Ownership</a:t>
            </a:r>
          </a:p>
          <a:p>
            <a:r>
              <a:rPr lang="en-US" sz="1300" dirty="0"/>
              <a:t>Preservation</a:t>
            </a:r>
          </a:p>
          <a:p>
            <a:r>
              <a:rPr lang="en-US" sz="1300" dirty="0"/>
              <a:t>Collecting practices</a:t>
            </a:r>
          </a:p>
          <a:p>
            <a:r>
              <a:rPr lang="en-US" sz="1300" dirty="0"/>
              <a:t>Museum principles</a:t>
            </a:r>
          </a:p>
          <a:p>
            <a:r>
              <a:rPr lang="en-US" sz="1300" dirty="0"/>
              <a:t>Cataloguing practices</a:t>
            </a:r>
          </a:p>
          <a:p>
            <a:r>
              <a:rPr lang="en-US" sz="1300" dirty="0"/>
              <a:t>Accessibility</a:t>
            </a:r>
          </a:p>
        </p:txBody>
      </p:sp>
      <p:pic>
        <p:nvPicPr>
          <p:cNvPr id="5124" name="Picture 4" descr="Lavish Carpet Fragments Recovered from 17th-Century Dutch Shipwreck | Live  Science">
            <a:extLst>
              <a:ext uri="{FF2B5EF4-FFF2-40B4-BE49-F238E27FC236}">
                <a16:creationId xmlns:a16="http://schemas.microsoft.com/office/drawing/2014/main" id="{377CE7B1-1D78-BA4B-903A-8FE76DD80ED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355" b="1402"/>
          <a:stretch/>
        </p:blipFill>
        <p:spPr bwMode="auto">
          <a:xfrm>
            <a:off x="20" y="2959630"/>
            <a:ext cx="6400781" cy="389837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48AC1F04-497F-C94E-B3BD-58BD3F81E2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379" r="5574" b="-2"/>
          <a:stretch/>
        </p:blipFill>
        <p:spPr bwMode="auto">
          <a:xfrm>
            <a:off x="6591299" y="1"/>
            <a:ext cx="5600701"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49554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1CDFD88-E6D6-E14E-A07F-9B6DE30DF22C}"/>
              </a:ext>
            </a:extLst>
          </p:cNvPr>
          <p:cNvSpPr txBox="1"/>
          <p:nvPr/>
        </p:nvSpPr>
        <p:spPr>
          <a:xfrm>
            <a:off x="645859" y="640081"/>
            <a:ext cx="3494341" cy="3793488"/>
          </a:xfrm>
          <a:prstGeom prst="rect">
            <a:avLst/>
          </a:prstGeom>
          <a:noFill/>
        </p:spPr>
        <p:txBody>
          <a:bodyPr vert="horz" lIns="91440" tIns="45720" rIns="91440" bIns="45720" rtlCol="0" anchor="b">
            <a:normAutofit/>
          </a:bodyPr>
          <a:lstStyle/>
          <a:p>
            <a:pPr defTabSz="914400">
              <a:lnSpc>
                <a:spcPct val="90000"/>
              </a:lnSpc>
              <a:spcBef>
                <a:spcPct val="0"/>
              </a:spcBef>
              <a:spcAft>
                <a:spcPts val="600"/>
              </a:spcAft>
            </a:pPr>
            <a:r>
              <a:rPr lang="en-US" sz="3200" kern="1200" dirty="0">
                <a:solidFill>
                  <a:schemeClr val="tx1"/>
                </a:solidFill>
                <a:latin typeface="+mj-lt"/>
                <a:ea typeface="+mj-ea"/>
                <a:cs typeface="+mj-cs"/>
              </a:rPr>
              <a:t>Ownership</a:t>
            </a:r>
          </a:p>
          <a:p>
            <a:pPr defTabSz="914400">
              <a:lnSpc>
                <a:spcPct val="90000"/>
              </a:lnSpc>
              <a:spcBef>
                <a:spcPct val="0"/>
              </a:spcBef>
              <a:spcAft>
                <a:spcPts val="600"/>
              </a:spcAft>
            </a:pPr>
            <a:endParaRPr lang="en-US" sz="3200" kern="1200" dirty="0">
              <a:solidFill>
                <a:schemeClr val="tx1"/>
              </a:solidFill>
              <a:latin typeface="+mj-lt"/>
              <a:ea typeface="+mj-ea"/>
              <a:cs typeface="+mj-cs"/>
            </a:endParaRPr>
          </a:p>
          <a:p>
            <a:pPr defTabSz="914400">
              <a:lnSpc>
                <a:spcPct val="90000"/>
              </a:lnSpc>
              <a:spcBef>
                <a:spcPct val="0"/>
              </a:spcBef>
              <a:spcAft>
                <a:spcPts val="600"/>
              </a:spcAft>
            </a:pPr>
            <a:endParaRPr lang="en-US" sz="3200" kern="1200" dirty="0">
              <a:solidFill>
                <a:schemeClr val="tx1"/>
              </a:solidFill>
              <a:latin typeface="+mj-lt"/>
              <a:ea typeface="+mj-ea"/>
              <a:cs typeface="+mj-cs"/>
            </a:endParaRPr>
          </a:p>
          <a:p>
            <a:pPr defTabSz="914400">
              <a:lnSpc>
                <a:spcPct val="90000"/>
              </a:lnSpc>
              <a:spcBef>
                <a:spcPct val="0"/>
              </a:spcBef>
              <a:spcAft>
                <a:spcPts val="600"/>
              </a:spcAft>
            </a:pPr>
            <a:endParaRPr lang="en-US" sz="3200" kern="1200" dirty="0">
              <a:solidFill>
                <a:schemeClr val="tx1"/>
              </a:solidFill>
              <a:latin typeface="+mj-lt"/>
              <a:ea typeface="+mj-ea"/>
              <a:cs typeface="+mj-cs"/>
            </a:endParaRPr>
          </a:p>
          <a:p>
            <a:pPr defTabSz="914400">
              <a:lnSpc>
                <a:spcPct val="90000"/>
              </a:lnSpc>
              <a:spcBef>
                <a:spcPct val="0"/>
              </a:spcBef>
              <a:spcAft>
                <a:spcPts val="600"/>
              </a:spcAft>
            </a:pPr>
            <a:r>
              <a:rPr lang="en-US" sz="2200" kern="1200" dirty="0">
                <a:solidFill>
                  <a:schemeClr val="tx1"/>
                </a:solidFill>
                <a:latin typeface="+mj-lt"/>
                <a:ea typeface="+mj-ea"/>
                <a:cs typeface="+mj-cs"/>
              </a:rPr>
              <a:t>State jacket of the Sultan of Yogyakarta, </a:t>
            </a:r>
            <a:r>
              <a:rPr lang="en-US" sz="2200" kern="1200" dirty="0" err="1">
                <a:solidFill>
                  <a:schemeClr val="tx1"/>
                </a:solidFill>
                <a:latin typeface="+mj-lt"/>
                <a:ea typeface="+mj-ea"/>
                <a:cs typeface="+mj-cs"/>
              </a:rPr>
              <a:t>Hamengku</a:t>
            </a:r>
            <a:r>
              <a:rPr lang="en-US" sz="2200" kern="1200" dirty="0">
                <a:solidFill>
                  <a:schemeClr val="tx1"/>
                </a:solidFill>
                <a:latin typeface="+mj-lt"/>
                <a:ea typeface="+mj-ea"/>
                <a:cs typeface="+mj-cs"/>
              </a:rPr>
              <a:t> </a:t>
            </a:r>
            <a:r>
              <a:rPr lang="en-US" sz="2200" kern="1200" dirty="0" err="1">
                <a:solidFill>
                  <a:schemeClr val="tx1"/>
                </a:solidFill>
                <a:latin typeface="+mj-lt"/>
                <a:ea typeface="+mj-ea"/>
                <a:cs typeface="+mj-cs"/>
              </a:rPr>
              <a:t>Buwana</a:t>
            </a:r>
            <a:r>
              <a:rPr lang="en-US" sz="2200" kern="1200" dirty="0">
                <a:solidFill>
                  <a:schemeClr val="tx1"/>
                </a:solidFill>
                <a:latin typeface="+mj-lt"/>
                <a:ea typeface="+mj-ea"/>
                <a:cs typeface="+mj-cs"/>
              </a:rPr>
              <a:t> VII (1877-1921). Java, Indonesia | </a:t>
            </a:r>
            <a:r>
              <a:rPr lang="en-US" sz="2200" kern="1200" dirty="0" err="1">
                <a:solidFill>
                  <a:schemeClr val="tx1"/>
                </a:solidFill>
                <a:latin typeface="+mj-lt"/>
                <a:ea typeface="+mj-ea"/>
                <a:cs typeface="+mj-cs"/>
              </a:rPr>
              <a:t>TropenMuseum</a:t>
            </a:r>
            <a:r>
              <a:rPr lang="en-US" sz="2200" kern="1200" dirty="0">
                <a:solidFill>
                  <a:schemeClr val="tx1"/>
                </a:solidFill>
                <a:latin typeface="+mj-lt"/>
                <a:ea typeface="+mj-ea"/>
                <a:cs typeface="+mj-cs"/>
              </a:rPr>
              <a:t> Amsterdam</a:t>
            </a:r>
          </a:p>
        </p:txBody>
      </p:sp>
      <p:sp>
        <p:nvSpPr>
          <p:cNvPr id="5127" name="Rectangle 5126">
            <a:extLst>
              <a:ext uri="{FF2B5EF4-FFF2-40B4-BE49-F238E27FC236}">
                <a16:creationId xmlns:a16="http://schemas.microsoft.com/office/drawing/2014/main" id="{71FC7D98-7B8B-402A-90FC-F027482F2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5926" y="0"/>
            <a:ext cx="756607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29" name="Rounded Rectangle 28">
            <a:extLst>
              <a:ext uri="{FF2B5EF4-FFF2-40B4-BE49-F238E27FC236}">
                <a16:creationId xmlns:a16="http://schemas.microsoft.com/office/drawing/2014/main" id="{AD7356EA-285B-4E5D-8FEC-104659A4F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5903" y="640091"/>
            <a:ext cx="6266120"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122" name="Picture 2">
            <a:extLst>
              <a:ext uri="{FF2B5EF4-FFF2-40B4-BE49-F238E27FC236}">
                <a16:creationId xmlns:a16="http://schemas.microsoft.com/office/drawing/2014/main" id="{6F1188D6-E77A-C73F-A110-FBE785BCF6D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758127" y="804672"/>
            <a:ext cx="5301672" cy="524865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15447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A3EF30-43A9-DB4C-A478-5BC12BCEB78D}"/>
              </a:ext>
            </a:extLst>
          </p:cNvPr>
          <p:cNvSpPr txBox="1"/>
          <p:nvPr/>
        </p:nvSpPr>
        <p:spPr>
          <a:xfrm>
            <a:off x="648931" y="2438400"/>
            <a:ext cx="3505494" cy="3785419"/>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2000"/>
              <a:t>Museum principles</a:t>
            </a:r>
          </a:p>
        </p:txBody>
      </p:sp>
      <p:sp>
        <p:nvSpPr>
          <p:cNvPr id="15"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indoor, different, several&#10;&#10;Description automatically generated">
            <a:extLst>
              <a:ext uri="{FF2B5EF4-FFF2-40B4-BE49-F238E27FC236}">
                <a16:creationId xmlns:a16="http://schemas.microsoft.com/office/drawing/2014/main" id="{6B349B7E-AA07-BB42-8E4E-EBFB0600A70A}"/>
              </a:ext>
            </a:extLst>
          </p:cNvPr>
          <p:cNvPicPr>
            <a:picLocks noChangeAspect="1"/>
          </p:cNvPicPr>
          <p:nvPr/>
        </p:nvPicPr>
        <p:blipFill>
          <a:blip r:embed="rId2"/>
          <a:stretch>
            <a:fillRect/>
          </a:stretch>
        </p:blipFill>
        <p:spPr>
          <a:xfrm>
            <a:off x="5405862" y="1930068"/>
            <a:ext cx="6019331" cy="2994617"/>
          </a:xfrm>
          <a:prstGeom prst="rect">
            <a:avLst/>
          </a:prstGeom>
          <a:effectLst/>
        </p:spPr>
      </p:pic>
    </p:spTree>
    <p:extLst>
      <p:ext uri="{BB962C8B-B14F-4D97-AF65-F5344CB8AC3E}">
        <p14:creationId xmlns:p14="http://schemas.microsoft.com/office/powerpoint/2010/main" val="20661949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C4D4F98-A28C-100C-7018-AA28DAE53943}"/>
              </a:ext>
            </a:extLst>
          </p:cNvPr>
          <p:cNvSpPr txBox="1"/>
          <p:nvPr/>
        </p:nvSpPr>
        <p:spPr>
          <a:xfrm>
            <a:off x="640080" y="2872899"/>
            <a:ext cx="4243589" cy="3320668"/>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2200" dirty="0"/>
              <a:t>Museum principles</a:t>
            </a:r>
          </a:p>
          <a:p>
            <a:pPr indent="-228600" defTabSz="914400">
              <a:lnSpc>
                <a:spcPct val="90000"/>
              </a:lnSpc>
              <a:spcAft>
                <a:spcPts val="600"/>
              </a:spcAft>
              <a:buFont typeface="Arial" panose="020B0604020202020204" pitchFamily="34" charset="0"/>
              <a:buChar char="•"/>
            </a:pPr>
            <a:endParaRPr lang="en-US" sz="2200" b="1" i="0" dirty="0">
              <a:effectLst/>
            </a:endParaRPr>
          </a:p>
          <a:p>
            <a:pPr indent="-228600" defTabSz="914400">
              <a:lnSpc>
                <a:spcPct val="90000"/>
              </a:lnSpc>
              <a:spcAft>
                <a:spcPts val="600"/>
              </a:spcAft>
              <a:buFont typeface="Arial" panose="020B0604020202020204" pitchFamily="34" charset="0"/>
              <a:buChar char="•"/>
            </a:pPr>
            <a:r>
              <a:rPr lang="en-US" sz="2200" b="1" i="0" dirty="0">
                <a:effectLst/>
              </a:rPr>
              <a:t>Star M-43 Firestar</a:t>
            </a:r>
          </a:p>
          <a:p>
            <a:pPr indent="-228600" defTabSz="914400">
              <a:lnSpc>
                <a:spcPct val="90000"/>
              </a:lnSpc>
              <a:spcAft>
                <a:spcPts val="600"/>
              </a:spcAft>
              <a:buFont typeface="Arial" panose="020B0604020202020204" pitchFamily="34" charset="0"/>
              <a:buChar char="•"/>
            </a:pPr>
            <a:r>
              <a:rPr lang="en-US" sz="2200" dirty="0"/>
              <a:t> single action semi-automatic pistol</a:t>
            </a:r>
          </a:p>
          <a:p>
            <a:pPr indent="-228600" defTabSz="914400">
              <a:lnSpc>
                <a:spcPct val="90000"/>
              </a:lnSpc>
              <a:spcAft>
                <a:spcPts val="600"/>
              </a:spcAft>
              <a:buFont typeface="Arial" panose="020B0604020202020204" pitchFamily="34" charset="0"/>
              <a:buChar char="•"/>
            </a:pPr>
            <a:r>
              <a:rPr lang="en-US" sz="2200" dirty="0"/>
              <a:t>Made by Star Bonifacio Echeverria, S.A. in Eibar, </a:t>
            </a:r>
            <a:r>
              <a:rPr lang="en-US" sz="2200" dirty="0" err="1"/>
              <a:t>Spanje</a:t>
            </a:r>
            <a:endParaRPr lang="en-US" sz="2200" dirty="0"/>
          </a:p>
        </p:txBody>
      </p:sp>
      <p:pic>
        <p:nvPicPr>
          <p:cNvPr id="2052" name="Picture 4" descr="Star M-43 Firestar">
            <a:extLst>
              <a:ext uri="{FF2B5EF4-FFF2-40B4-BE49-F238E27FC236}">
                <a16:creationId xmlns:a16="http://schemas.microsoft.com/office/drawing/2014/main" id="{2FC87D67-59E8-9FD9-257C-F3D34B5DCD9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130" r="1464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90262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13F9A-6291-3B46-A2C8-3C2ADA385FDB}"/>
              </a:ext>
            </a:extLst>
          </p:cNvPr>
          <p:cNvSpPr txBox="1"/>
          <p:nvPr/>
        </p:nvSpPr>
        <p:spPr>
          <a:xfrm>
            <a:off x="648931" y="2438400"/>
            <a:ext cx="3505494" cy="3785419"/>
          </a:xfrm>
          <a:prstGeom prst="rect">
            <a:avLst/>
          </a:prstGeom>
        </p:spPr>
        <p:txBody>
          <a:bodyPr vert="horz" lIns="91440" tIns="45720" rIns="91440" bIns="45720" rtlCol="0">
            <a:normAutofit/>
          </a:bodyPr>
          <a:lstStyle/>
          <a:p>
            <a:pPr defTabSz="914400">
              <a:lnSpc>
                <a:spcPct val="90000"/>
              </a:lnSpc>
              <a:spcAft>
                <a:spcPts val="600"/>
              </a:spcAft>
            </a:pPr>
            <a:r>
              <a:rPr lang="en-US" sz="2000" dirty="0"/>
              <a:t>Cataloguing practices</a:t>
            </a:r>
          </a:p>
        </p:txBody>
      </p:sp>
      <p:sp>
        <p:nvSpPr>
          <p:cNvPr id="7175" name="Rectangle 7174">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7"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a:extLst>
              <a:ext uri="{FF2B5EF4-FFF2-40B4-BE49-F238E27FC236}">
                <a16:creationId xmlns:a16="http://schemas.microsoft.com/office/drawing/2014/main" id="{18EC6684-4024-DE41-8C1A-AFF5696B385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05862" y="966975"/>
            <a:ext cx="6019331" cy="4920803"/>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8102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9A2CF51-4A83-A646-B0BE-7A9E0158EFB7}"/>
              </a:ext>
            </a:extLst>
          </p:cNvPr>
          <p:cNvSpPr txBox="1"/>
          <p:nvPr/>
        </p:nvSpPr>
        <p:spPr>
          <a:xfrm>
            <a:off x="1507524" y="2891481"/>
            <a:ext cx="7531229" cy="369332"/>
          </a:xfrm>
          <a:prstGeom prst="rect">
            <a:avLst/>
          </a:prstGeom>
          <a:noFill/>
        </p:spPr>
        <p:txBody>
          <a:bodyPr wrap="none" rtlCol="0">
            <a:spAutoFit/>
          </a:bodyPr>
          <a:lstStyle/>
          <a:p>
            <a:r>
              <a:rPr lang="en-US" dirty="0">
                <a:latin typeface="Baskerville" panose="02020502070401020303" pitchFamily="18" charset="0"/>
                <a:ea typeface="Baskerville" panose="02020502070401020303" pitchFamily="18" charset="0"/>
              </a:rPr>
              <a:t>Identify the structures and experiences that shape </a:t>
            </a:r>
            <a:r>
              <a:rPr lang="en-US" i="1" dirty="0">
                <a:latin typeface="Baskerville" panose="02020502070401020303" pitchFamily="18" charset="0"/>
                <a:ea typeface="Baskerville" panose="02020502070401020303" pitchFamily="18" charset="0"/>
              </a:rPr>
              <a:t>how</a:t>
            </a:r>
            <a:r>
              <a:rPr lang="en-US" dirty="0">
                <a:latin typeface="Baskerville" panose="02020502070401020303" pitchFamily="18" charset="0"/>
                <a:ea typeface="Baskerville" panose="02020502070401020303" pitchFamily="18" charset="0"/>
              </a:rPr>
              <a:t> you know about an object</a:t>
            </a:r>
          </a:p>
        </p:txBody>
      </p:sp>
    </p:spTree>
    <p:extLst>
      <p:ext uri="{BB962C8B-B14F-4D97-AF65-F5344CB8AC3E}">
        <p14:creationId xmlns:p14="http://schemas.microsoft.com/office/powerpoint/2010/main" val="394802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3" name="Rectangle 3082">
            <a:extLst>
              <a:ext uri="{FF2B5EF4-FFF2-40B4-BE49-F238E27FC236}">
                <a16:creationId xmlns:a16="http://schemas.microsoft.com/office/drawing/2014/main" id="{114C78B5-EC6B-4A39-8860-705100867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A3EDE7-EF88-6217-A1F1-74C53A9D369E}"/>
              </a:ext>
            </a:extLst>
          </p:cNvPr>
          <p:cNvSpPr>
            <a:spLocks noGrp="1"/>
          </p:cNvSpPr>
          <p:nvPr>
            <p:ph type="title"/>
          </p:nvPr>
        </p:nvSpPr>
        <p:spPr>
          <a:xfrm>
            <a:off x="838200" y="4669978"/>
            <a:ext cx="4391024" cy="1173700"/>
          </a:xfrm>
        </p:spPr>
        <p:txBody>
          <a:bodyPr anchor="t">
            <a:normAutofit/>
          </a:bodyPr>
          <a:lstStyle/>
          <a:p>
            <a:r>
              <a:rPr lang="en-US" sz="3700" dirty="0">
                <a:solidFill>
                  <a:schemeClr val="bg1"/>
                </a:solidFill>
              </a:rPr>
              <a:t>What is material culture?</a:t>
            </a:r>
          </a:p>
        </p:txBody>
      </p:sp>
      <p:pic>
        <p:nvPicPr>
          <p:cNvPr id="3074" name="Picture 2" descr="Branches on Ground in Forest Stock Image - Image of leaf, trees: 103680739">
            <a:extLst>
              <a:ext uri="{FF2B5EF4-FFF2-40B4-BE49-F238E27FC236}">
                <a16:creationId xmlns:a16="http://schemas.microsoft.com/office/drawing/2014/main" id="{03080E24-C431-5B5A-37C8-339CF50A48C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699" r="11917"/>
          <a:stretch/>
        </p:blipFill>
        <p:spPr bwMode="auto">
          <a:xfrm>
            <a:off x="20" y="10"/>
            <a:ext cx="4000480" cy="3904882"/>
          </a:xfrm>
          <a:custGeom>
            <a:avLst/>
            <a:gdLst/>
            <a:ahLst/>
            <a:cxnLst/>
            <a:rect l="l" t="t" r="r" b="b"/>
            <a:pathLst>
              <a:path w="4000500" h="3413410">
                <a:moveTo>
                  <a:pt x="0" y="0"/>
                </a:moveTo>
                <a:lnTo>
                  <a:pt x="4000500" y="0"/>
                </a:lnTo>
                <a:lnTo>
                  <a:pt x="4000500" y="3330603"/>
                </a:lnTo>
                <a:lnTo>
                  <a:pt x="416174" y="3413410"/>
                </a:lnTo>
                <a:lnTo>
                  <a:pt x="0" y="3408169"/>
                </a:lnTo>
                <a:close/>
              </a:path>
            </a:pathLst>
          </a:cu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E12BEB02-2170-D042-E91A-31BB42F2B54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30" r="-2" b="-2"/>
          <a:stretch/>
        </p:blipFill>
        <p:spPr bwMode="auto">
          <a:xfrm>
            <a:off x="4191002" y="10"/>
            <a:ext cx="3809998" cy="3904881"/>
          </a:xfrm>
          <a:custGeom>
            <a:avLst/>
            <a:gdLst/>
            <a:ahLst/>
            <a:cxnLst/>
            <a:rect l="l" t="t" r="r" b="b"/>
            <a:pathLst>
              <a:path w="3809998" h="3361533">
                <a:moveTo>
                  <a:pt x="0" y="0"/>
                </a:moveTo>
                <a:lnTo>
                  <a:pt x="3809998" y="0"/>
                </a:lnTo>
                <a:lnTo>
                  <a:pt x="3809998" y="3353206"/>
                </a:lnTo>
                <a:lnTo>
                  <a:pt x="1781628" y="3181423"/>
                </a:lnTo>
                <a:lnTo>
                  <a:pt x="0" y="3361533"/>
                </a:lnTo>
                <a:close/>
              </a:path>
            </a:pathLst>
          </a:custGeom>
          <a:noFill/>
          <a:extLst>
            <a:ext uri="{909E8E84-426E-40DD-AFC4-6F175D3DCCD1}">
              <a14:hiddenFill xmlns:a14="http://schemas.microsoft.com/office/drawing/2010/main">
                <a:solidFill>
                  <a:srgbClr val="FFFFFF"/>
                </a:solidFill>
              </a14:hiddenFill>
            </a:ext>
          </a:extLst>
        </p:spPr>
      </p:pic>
      <p:pic>
        <p:nvPicPr>
          <p:cNvPr id="3076" name="Picture 4" descr="Live Edge Kiln Dried English Timber Hardwood Elm Oak Ash Wood image 3">
            <a:extLst>
              <a:ext uri="{FF2B5EF4-FFF2-40B4-BE49-F238E27FC236}">
                <a16:creationId xmlns:a16="http://schemas.microsoft.com/office/drawing/2014/main" id="{BA42144D-F48C-9B42-635C-7A55B265DB5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95" b="-3"/>
          <a:stretch/>
        </p:blipFill>
        <p:spPr bwMode="auto">
          <a:xfrm>
            <a:off x="8191500" y="-1"/>
            <a:ext cx="4000500" cy="4008409"/>
          </a:xfrm>
          <a:custGeom>
            <a:avLst/>
            <a:gdLst/>
            <a:ahLst/>
            <a:cxnLst/>
            <a:rect l="l" t="t" r="r" b="b"/>
            <a:pathLst>
              <a:path w="4000500" h="3403026">
                <a:moveTo>
                  <a:pt x="0" y="0"/>
                </a:moveTo>
                <a:lnTo>
                  <a:pt x="4000500" y="0"/>
                </a:lnTo>
                <a:lnTo>
                  <a:pt x="4000500" y="3403026"/>
                </a:lnTo>
                <a:lnTo>
                  <a:pt x="9072" y="3370108"/>
                </a:lnTo>
                <a:lnTo>
                  <a:pt x="0" y="3369340"/>
                </a:lnTo>
                <a:close/>
              </a:path>
            </a:pathLst>
          </a:custGeom>
          <a:noFill/>
          <a:extLst>
            <a:ext uri="{909E8E84-426E-40DD-AFC4-6F175D3DCCD1}">
              <a14:hiddenFill xmlns:a14="http://schemas.microsoft.com/office/drawing/2010/main">
                <a:solidFill>
                  <a:srgbClr val="FFFFFF"/>
                </a:solidFill>
              </a14:hiddenFill>
            </a:ext>
          </a:extLst>
        </p:spPr>
      </p:pic>
      <p:grpSp>
        <p:nvGrpSpPr>
          <p:cNvPr id="3085" name="Group 3084">
            <a:extLst>
              <a:ext uri="{FF2B5EF4-FFF2-40B4-BE49-F238E27FC236}">
                <a16:creationId xmlns:a16="http://schemas.microsoft.com/office/drawing/2014/main" id="{A50943B0-FDF7-4C2C-B784-9208C945A8C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3086" name="Freeform: Shape 3085">
              <a:extLst>
                <a:ext uri="{FF2B5EF4-FFF2-40B4-BE49-F238E27FC236}">
                  <a16:creationId xmlns:a16="http://schemas.microsoft.com/office/drawing/2014/main" id="{64021FAB-FA86-49DE-8FC9-585A1729B7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87" name="Freeform: Shape 3086">
              <a:extLst>
                <a:ext uri="{FF2B5EF4-FFF2-40B4-BE49-F238E27FC236}">
                  <a16:creationId xmlns:a16="http://schemas.microsoft.com/office/drawing/2014/main" id="{7B58B526-A432-4EB5-AA70-2BB897257A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5">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10202EC0-1AAE-7F73-2AD3-64606BE38137}"/>
              </a:ext>
            </a:extLst>
          </p:cNvPr>
          <p:cNvSpPr>
            <a:spLocks noGrp="1"/>
          </p:cNvSpPr>
          <p:nvPr>
            <p:ph idx="1"/>
          </p:nvPr>
        </p:nvSpPr>
        <p:spPr>
          <a:xfrm>
            <a:off x="5664201" y="4766267"/>
            <a:ext cx="5692774" cy="1077411"/>
          </a:xfrm>
        </p:spPr>
        <p:txBody>
          <a:bodyPr>
            <a:normAutofit/>
          </a:bodyPr>
          <a:lstStyle/>
          <a:p>
            <a:r>
              <a:rPr lang="en-US" sz="1500">
                <a:solidFill>
                  <a:schemeClr val="bg1">
                    <a:alpha val="80000"/>
                  </a:schemeClr>
                </a:solidFill>
              </a:rPr>
              <a:t>Material culture is a multi-disciplinary approach to the study of objects.</a:t>
            </a:r>
          </a:p>
          <a:p>
            <a:pPr lvl="1"/>
            <a:r>
              <a:rPr lang="en-US" sz="1500">
                <a:solidFill>
                  <a:schemeClr val="bg1">
                    <a:alpha val="80000"/>
                  </a:schemeClr>
                </a:solidFill>
              </a:rPr>
              <a:t>Not natural objects, but some evidence of human interference or manipulation</a:t>
            </a:r>
          </a:p>
        </p:txBody>
      </p:sp>
    </p:spTree>
    <p:extLst>
      <p:ext uri="{BB962C8B-B14F-4D97-AF65-F5344CB8AC3E}">
        <p14:creationId xmlns:p14="http://schemas.microsoft.com/office/powerpoint/2010/main" val="25606212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1" name="Rectangle 2060">
            <a:extLst>
              <a:ext uri="{FF2B5EF4-FFF2-40B4-BE49-F238E27FC236}">
                <a16:creationId xmlns:a16="http://schemas.microsoft.com/office/drawing/2014/main" id="{6EFFF4A2-EB01-4738-9824-8D9A72A51B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CE2CA8-3C4E-A15F-579F-F09F5F9700E9}"/>
              </a:ext>
            </a:extLst>
          </p:cNvPr>
          <p:cNvSpPr>
            <a:spLocks noGrp="1"/>
          </p:cNvSpPr>
          <p:nvPr>
            <p:ph type="title"/>
          </p:nvPr>
        </p:nvSpPr>
        <p:spPr>
          <a:xfrm>
            <a:off x="969264" y="4535424"/>
            <a:ext cx="3685032" cy="1591056"/>
          </a:xfrm>
        </p:spPr>
        <p:txBody>
          <a:bodyPr anchor="t">
            <a:normAutofit/>
          </a:bodyPr>
          <a:lstStyle/>
          <a:p>
            <a:r>
              <a:rPr lang="en-US" sz="3400" dirty="0"/>
              <a:t>Objects have a lot to say</a:t>
            </a:r>
          </a:p>
        </p:txBody>
      </p:sp>
      <p:pic>
        <p:nvPicPr>
          <p:cNvPr id="2054" name="Picture 6" descr="Jacket and pants worn by MC Hammer in music video for &quot;They Put Me in the  Mix&quot; | National Museum of African American History and Culture">
            <a:extLst>
              <a:ext uri="{FF2B5EF4-FFF2-40B4-BE49-F238E27FC236}">
                <a16:creationId xmlns:a16="http://schemas.microsoft.com/office/drawing/2014/main" id="{FB31CE8B-C27C-0175-BCF1-F6141D4EB3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 b="660"/>
          <a:stretch/>
        </p:blipFill>
        <p:spPr bwMode="auto">
          <a:xfrm>
            <a:off x="2" y="10"/>
            <a:ext cx="2978497" cy="422670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00F1C0F8-FCBA-9B20-E7F1-A326656C44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77" r="316" b="-3"/>
          <a:stretch/>
        </p:blipFill>
        <p:spPr bwMode="auto">
          <a:xfrm>
            <a:off x="3062764" y="10"/>
            <a:ext cx="2990088" cy="422451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DDDAE75A-E217-04EE-4D93-FBD7B51FF8E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471"/>
          <a:stretch/>
        </p:blipFill>
        <p:spPr bwMode="auto">
          <a:xfrm>
            <a:off x="6137117" y="10"/>
            <a:ext cx="2990088" cy="422451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a photo of a par of jeans">
            <a:extLst>
              <a:ext uri="{FF2B5EF4-FFF2-40B4-BE49-F238E27FC236}">
                <a16:creationId xmlns:a16="http://schemas.microsoft.com/office/drawing/2014/main" id="{84AEEC6E-9A57-1390-EC79-E5B5C279B3D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322" r="22471" b="1"/>
          <a:stretch/>
        </p:blipFill>
        <p:spPr bwMode="auto">
          <a:xfrm>
            <a:off x="9211472" y="10"/>
            <a:ext cx="2980528" cy="4224518"/>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24A0DB2F-DCEB-5B27-E1DE-0F4ABB95F124}"/>
              </a:ext>
            </a:extLst>
          </p:cNvPr>
          <p:cNvSpPr>
            <a:spLocks noGrp="1"/>
          </p:cNvSpPr>
          <p:nvPr>
            <p:ph idx="1"/>
          </p:nvPr>
        </p:nvSpPr>
        <p:spPr>
          <a:xfrm>
            <a:off x="4429496" y="4535423"/>
            <a:ext cx="5949538" cy="2031632"/>
          </a:xfrm>
        </p:spPr>
        <p:txBody>
          <a:bodyPr>
            <a:normAutofit fontScale="92500" lnSpcReduction="20000"/>
          </a:bodyPr>
          <a:lstStyle/>
          <a:p>
            <a:r>
              <a:rPr lang="en-US" sz="2000" dirty="0"/>
              <a:t>Take time to look closely</a:t>
            </a:r>
          </a:p>
          <a:p>
            <a:r>
              <a:rPr lang="en-US" sz="2000" dirty="0"/>
              <a:t>Consider its story over time and through space</a:t>
            </a:r>
          </a:p>
          <a:p>
            <a:r>
              <a:rPr lang="en-US" sz="2000" dirty="0"/>
              <a:t>Identify different ways in which value and meaning have been assigned to the object</a:t>
            </a:r>
          </a:p>
          <a:p>
            <a:r>
              <a:rPr lang="en-US" sz="2000" dirty="0"/>
              <a:t>Pay attention to the structures and practices of knowledge making that shape </a:t>
            </a:r>
            <a:r>
              <a:rPr lang="en-US" sz="2000" i="1" dirty="0"/>
              <a:t>how</a:t>
            </a:r>
            <a:r>
              <a:rPr lang="en-US" sz="2000" dirty="0"/>
              <a:t> you know about the object</a:t>
            </a:r>
          </a:p>
        </p:txBody>
      </p:sp>
      <p:grpSp>
        <p:nvGrpSpPr>
          <p:cNvPr id="2063" name="Group 2062">
            <a:extLst>
              <a:ext uri="{FF2B5EF4-FFF2-40B4-BE49-F238E27FC236}">
                <a16:creationId xmlns:a16="http://schemas.microsoft.com/office/drawing/2014/main" id="{D4469D90-62FA-49B2-981E-5305361D5A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502370" y="4592474"/>
            <a:ext cx="1128382" cy="847206"/>
            <a:chOff x="8183879" y="1000124"/>
            <a:chExt cx="1562267" cy="1172973"/>
          </a:xfrm>
        </p:grpSpPr>
        <p:sp>
          <p:nvSpPr>
            <p:cNvPr id="2064" name="Freeform 5">
              <a:extLst>
                <a:ext uri="{FF2B5EF4-FFF2-40B4-BE49-F238E27FC236}">
                  <a16:creationId xmlns:a16="http://schemas.microsoft.com/office/drawing/2014/main" id="{281E6897-9689-4C48-ADC3-9F41AAE3A9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065" name="Freeform 5">
              <a:extLst>
                <a:ext uri="{FF2B5EF4-FFF2-40B4-BE49-F238E27FC236}">
                  <a16:creationId xmlns:a16="http://schemas.microsoft.com/office/drawing/2014/main" id="{404E145C-C4EA-4DED-B029-22B811FCEBA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562062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Graphical user interface, application, Word&#10;&#10;Description automatically generated">
            <a:extLst>
              <a:ext uri="{FF2B5EF4-FFF2-40B4-BE49-F238E27FC236}">
                <a16:creationId xmlns:a16="http://schemas.microsoft.com/office/drawing/2014/main" id="{9FC95727-A04D-43CB-13B8-B4763237889E}"/>
              </a:ext>
            </a:extLst>
          </p:cNvPr>
          <p:cNvPicPr>
            <a:picLocks noChangeAspect="1"/>
          </p:cNvPicPr>
          <p:nvPr/>
        </p:nvPicPr>
        <p:blipFill>
          <a:blip r:embed="rId2"/>
          <a:stretch>
            <a:fillRect/>
          </a:stretch>
        </p:blipFill>
        <p:spPr>
          <a:xfrm>
            <a:off x="643467" y="1247987"/>
            <a:ext cx="10905066" cy="4362024"/>
          </a:xfrm>
          <a:prstGeom prst="rect">
            <a:avLst/>
          </a:prstGeom>
        </p:spPr>
      </p:pic>
    </p:spTree>
    <p:extLst>
      <p:ext uri="{BB962C8B-B14F-4D97-AF65-F5344CB8AC3E}">
        <p14:creationId xmlns:p14="http://schemas.microsoft.com/office/powerpoint/2010/main" val="2425910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9A2CF51-4A83-A646-B0BE-7A9E0158EFB7}"/>
              </a:ext>
            </a:extLst>
          </p:cNvPr>
          <p:cNvSpPr txBox="1"/>
          <p:nvPr/>
        </p:nvSpPr>
        <p:spPr>
          <a:xfrm>
            <a:off x="1507524" y="2891481"/>
            <a:ext cx="6126292" cy="923330"/>
          </a:xfrm>
          <a:prstGeom prst="rect">
            <a:avLst/>
          </a:prstGeom>
          <a:noFill/>
        </p:spPr>
        <p:txBody>
          <a:bodyPr wrap="none" rtlCol="0">
            <a:spAutoFit/>
          </a:bodyPr>
          <a:lstStyle/>
          <a:p>
            <a:r>
              <a:rPr lang="en-US" dirty="0">
                <a:latin typeface="Baskerville" panose="02020502070401020303" pitchFamily="18" charset="0"/>
                <a:ea typeface="Baskerville" panose="02020502070401020303" pitchFamily="18" charset="0"/>
              </a:rPr>
              <a:t>What is material culture?</a:t>
            </a:r>
          </a:p>
          <a:p>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‘cultural objects’: Objects that show traces of human adaptation</a:t>
            </a:r>
          </a:p>
        </p:txBody>
      </p:sp>
    </p:spTree>
    <p:extLst>
      <p:ext uri="{BB962C8B-B14F-4D97-AF65-F5344CB8AC3E}">
        <p14:creationId xmlns:p14="http://schemas.microsoft.com/office/powerpoint/2010/main" val="3958148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EFFF4A2-EB01-4738-9824-8D9A72A51B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FC8F3C-B32C-0697-4269-6CFF25AF6E46}"/>
              </a:ext>
            </a:extLst>
          </p:cNvPr>
          <p:cNvSpPr>
            <a:spLocks noGrp="1"/>
          </p:cNvSpPr>
          <p:nvPr>
            <p:ph type="title"/>
          </p:nvPr>
        </p:nvSpPr>
        <p:spPr>
          <a:xfrm>
            <a:off x="969264" y="4535424"/>
            <a:ext cx="3685032" cy="1591056"/>
          </a:xfrm>
        </p:spPr>
        <p:txBody>
          <a:bodyPr anchor="t">
            <a:normAutofit/>
          </a:bodyPr>
          <a:lstStyle/>
          <a:p>
            <a:r>
              <a:rPr lang="en-US" sz="3400"/>
              <a:t>Choose an object with a context that interests you</a:t>
            </a:r>
          </a:p>
        </p:txBody>
      </p:sp>
      <p:pic>
        <p:nvPicPr>
          <p:cNvPr id="4" name="Picture 6" descr="Jacket and pants worn by MC Hammer in music video for &quot;They Put Me in the  Mix&quot; | National Museum of African American History and Culture">
            <a:extLst>
              <a:ext uri="{FF2B5EF4-FFF2-40B4-BE49-F238E27FC236}">
                <a16:creationId xmlns:a16="http://schemas.microsoft.com/office/drawing/2014/main" id="{9255A295-7420-6A5B-C99B-C4A05B315F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 b="660"/>
          <a:stretch/>
        </p:blipFill>
        <p:spPr bwMode="auto">
          <a:xfrm>
            <a:off x="2" y="10"/>
            <a:ext cx="2978497" cy="42267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B65FBF9-0C5C-151C-BC8D-B5C4EA764C0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77" r="316" b="-3"/>
          <a:stretch/>
        </p:blipFill>
        <p:spPr bwMode="auto">
          <a:xfrm>
            <a:off x="3062764" y="10"/>
            <a:ext cx="2990088" cy="422451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D5127E80-4E41-F6DC-2AD8-BB536FECBB3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471"/>
          <a:stretch/>
        </p:blipFill>
        <p:spPr bwMode="auto">
          <a:xfrm>
            <a:off x="6137117" y="10"/>
            <a:ext cx="2990088" cy="422451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a photo of a par of jeans">
            <a:extLst>
              <a:ext uri="{FF2B5EF4-FFF2-40B4-BE49-F238E27FC236}">
                <a16:creationId xmlns:a16="http://schemas.microsoft.com/office/drawing/2014/main" id="{9B1A0F1C-F918-FC2A-E875-1A9D22B392C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322" r="22471" b="1"/>
          <a:stretch/>
        </p:blipFill>
        <p:spPr bwMode="auto">
          <a:xfrm>
            <a:off x="9211472" y="10"/>
            <a:ext cx="2980528" cy="4224518"/>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3422FF0-436C-573F-8BB4-4173AA692430}"/>
              </a:ext>
            </a:extLst>
          </p:cNvPr>
          <p:cNvSpPr>
            <a:spLocks noGrp="1"/>
          </p:cNvSpPr>
          <p:nvPr>
            <p:ph idx="1"/>
          </p:nvPr>
        </p:nvSpPr>
        <p:spPr>
          <a:xfrm>
            <a:off x="5074920" y="4535424"/>
            <a:ext cx="4498848" cy="1618488"/>
          </a:xfrm>
        </p:spPr>
        <p:txBody>
          <a:bodyPr>
            <a:normAutofit/>
          </a:bodyPr>
          <a:lstStyle/>
          <a:p>
            <a:r>
              <a:rPr lang="en-US" sz="2000" dirty="0"/>
              <a:t>Fashion and clothing</a:t>
            </a:r>
          </a:p>
          <a:p>
            <a:r>
              <a:rPr lang="en-US" sz="2000" dirty="0"/>
              <a:t>Chinese ceramics</a:t>
            </a:r>
          </a:p>
          <a:p>
            <a:r>
              <a:rPr lang="en-US" sz="2000" dirty="0"/>
              <a:t>Protest movement</a:t>
            </a:r>
          </a:p>
        </p:txBody>
      </p:sp>
      <p:grpSp>
        <p:nvGrpSpPr>
          <p:cNvPr id="14" name="Group 13">
            <a:extLst>
              <a:ext uri="{FF2B5EF4-FFF2-40B4-BE49-F238E27FC236}">
                <a16:creationId xmlns:a16="http://schemas.microsoft.com/office/drawing/2014/main" id="{D4469D90-62FA-49B2-981E-5305361D5A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502370" y="4592474"/>
            <a:ext cx="1128382" cy="847206"/>
            <a:chOff x="8183879" y="1000124"/>
            <a:chExt cx="1562267" cy="1172973"/>
          </a:xfrm>
        </p:grpSpPr>
        <p:sp>
          <p:nvSpPr>
            <p:cNvPr id="15" name="Freeform 5">
              <a:extLst>
                <a:ext uri="{FF2B5EF4-FFF2-40B4-BE49-F238E27FC236}">
                  <a16:creationId xmlns:a16="http://schemas.microsoft.com/office/drawing/2014/main" id="{281E6897-9689-4C48-ADC3-9F41AAE3A9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16" name="Freeform 5">
              <a:extLst>
                <a:ext uri="{FF2B5EF4-FFF2-40B4-BE49-F238E27FC236}">
                  <a16:creationId xmlns:a16="http://schemas.microsoft.com/office/drawing/2014/main" id="{404E145C-C4EA-4DED-B029-22B811FCEBA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39586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9A2CF51-4A83-A646-B0BE-7A9E0158EFB7}"/>
              </a:ext>
            </a:extLst>
          </p:cNvPr>
          <p:cNvSpPr txBox="1"/>
          <p:nvPr/>
        </p:nvSpPr>
        <p:spPr>
          <a:xfrm>
            <a:off x="1507524" y="2891481"/>
            <a:ext cx="5707268" cy="369332"/>
          </a:xfrm>
          <a:prstGeom prst="rect">
            <a:avLst/>
          </a:prstGeom>
          <a:noFill/>
        </p:spPr>
        <p:txBody>
          <a:bodyPr wrap="none" rtlCol="0">
            <a:spAutoFit/>
          </a:bodyPr>
          <a:lstStyle/>
          <a:p>
            <a:r>
              <a:rPr lang="en-US" dirty="0">
                <a:latin typeface="Baskerville" panose="02020502070401020303" pitchFamily="18" charset="0"/>
                <a:ea typeface="Baskerville" panose="02020502070401020303" pitchFamily="18" charset="0"/>
              </a:rPr>
              <a:t>To study material culture, you need objects that interest you</a:t>
            </a:r>
          </a:p>
        </p:txBody>
      </p:sp>
    </p:spTree>
    <p:extLst>
      <p:ext uri="{BB962C8B-B14F-4D97-AF65-F5344CB8AC3E}">
        <p14:creationId xmlns:p14="http://schemas.microsoft.com/office/powerpoint/2010/main" val="1094954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Een pistool als waarmee Pim Fortuyn werd vermoord. (Trouw) Beeld Trouw">
            <a:extLst>
              <a:ext uri="{FF2B5EF4-FFF2-40B4-BE49-F238E27FC236}">
                <a16:creationId xmlns:a16="http://schemas.microsoft.com/office/drawing/2014/main" id="{98A018FA-40AC-6795-8FAA-DB765841C233}"/>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b="13127"/>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525ACD5-96ED-1E7E-63C6-01F5F5A3F17D}"/>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sz="6000">
                <a:solidFill>
                  <a:srgbClr val="FFFFFF"/>
                </a:solidFill>
              </a:rPr>
              <a:t>Look closely at an object</a:t>
            </a:r>
          </a:p>
        </p:txBody>
      </p:sp>
      <p:sp>
        <p:nvSpPr>
          <p:cNvPr id="3" name="Content Placeholder 2">
            <a:extLst>
              <a:ext uri="{FF2B5EF4-FFF2-40B4-BE49-F238E27FC236}">
                <a16:creationId xmlns:a16="http://schemas.microsoft.com/office/drawing/2014/main" id="{77323A9F-FDC6-9EEE-31E1-2D89D3A1315B}"/>
              </a:ext>
            </a:extLst>
          </p:cNvPr>
          <p:cNvSpPr>
            <a:spLocks noGrp="1"/>
          </p:cNvSpPr>
          <p:nvPr>
            <p:ph idx="1"/>
          </p:nvPr>
        </p:nvSpPr>
        <p:spPr>
          <a:xfrm>
            <a:off x="1524000" y="4159404"/>
            <a:ext cx="9144000" cy="1098395"/>
          </a:xfrm>
        </p:spPr>
        <p:txBody>
          <a:bodyPr vert="horz" lIns="91440" tIns="45720" rIns="91440" bIns="45720" rtlCol="0">
            <a:normAutofit/>
          </a:bodyPr>
          <a:lstStyle/>
          <a:p>
            <a:pPr marL="0" indent="0" algn="ctr">
              <a:buNone/>
            </a:pPr>
            <a:r>
              <a:rPr lang="en-US" sz="2400">
                <a:solidFill>
                  <a:srgbClr val="FFFFFF"/>
                </a:solidFill>
              </a:rPr>
              <a:t>Art historical skill of looking closely</a:t>
            </a:r>
          </a:p>
        </p:txBody>
      </p:sp>
    </p:spTree>
    <p:extLst>
      <p:ext uri="{BB962C8B-B14F-4D97-AF65-F5344CB8AC3E}">
        <p14:creationId xmlns:p14="http://schemas.microsoft.com/office/powerpoint/2010/main" val="20457446"/>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714</Words>
  <Application>Microsoft Macintosh PowerPoint</Application>
  <PresentationFormat>Widescreen</PresentationFormat>
  <Paragraphs>111</Paragraphs>
  <Slides>40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Baskerville</vt:lpstr>
      <vt:lpstr>Calibri</vt:lpstr>
      <vt:lpstr>Calibri Light</vt:lpstr>
      <vt:lpstr>Wingdings</vt:lpstr>
      <vt:lpstr>Office Theme</vt:lpstr>
      <vt:lpstr>Material culture</vt:lpstr>
      <vt:lpstr>Lecture outline</vt:lpstr>
      <vt:lpstr>PowerPoint Presentation</vt:lpstr>
      <vt:lpstr>What is material culture?</vt:lpstr>
      <vt:lpstr>PowerPoint Presentation</vt:lpstr>
      <vt:lpstr>PowerPoint Presentation</vt:lpstr>
      <vt:lpstr>Choose an object with a context that interests you</vt:lpstr>
      <vt:lpstr>PowerPoint Presentation</vt:lpstr>
      <vt:lpstr>Look closely at an object</vt:lpstr>
      <vt:lpstr>PowerPoint Presentation</vt:lpstr>
      <vt:lpstr>PowerPoint Presentation</vt:lpstr>
      <vt:lpstr>PowerPoint Presentation</vt:lpstr>
      <vt:lpstr>PowerPoint Presentation</vt:lpstr>
      <vt:lpstr>PowerPoint Presentation</vt:lpstr>
      <vt:lpstr>Ask about the object’s history:</vt:lpstr>
      <vt:lpstr>PowerPoint Presentation</vt:lpstr>
      <vt:lpstr>Analyse an object:</vt:lpstr>
      <vt:lpstr>What is the story/history of the object?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does the object mean?</vt:lpstr>
      <vt:lpstr>Use an object to uncover a larger history</vt:lpstr>
      <vt:lpstr>What is the value of an object?</vt:lpstr>
      <vt:lpstr>PowerPoint Presentation</vt:lpstr>
      <vt:lpstr>What is the value of an object?</vt:lpstr>
      <vt:lpstr>PowerPoint Presentation</vt:lpstr>
      <vt:lpstr>How do you access an object? OR what gets in the way?</vt:lpstr>
      <vt:lpstr>How do you access an object? OR what gets in the way?</vt:lpstr>
      <vt:lpstr>PowerPoint Presentation</vt:lpstr>
      <vt:lpstr>PowerPoint Presentation</vt:lpstr>
      <vt:lpstr>PowerPoint Presentation</vt:lpstr>
      <vt:lpstr>PowerPoint Presentation</vt:lpstr>
      <vt:lpstr>PowerPoint Presentation</vt:lpstr>
      <vt:lpstr>Objects have a lot to say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 culture</dc:title>
  <dc:creator>Gerritsen, Anne</dc:creator>
  <cp:lastModifiedBy>Gerritsen, Anne</cp:lastModifiedBy>
  <cp:revision>2</cp:revision>
  <dcterms:created xsi:type="dcterms:W3CDTF">2023-02-07T06:58:22Z</dcterms:created>
  <dcterms:modified xsi:type="dcterms:W3CDTF">2023-02-07T08:40:12Z</dcterms:modified>
</cp:coreProperties>
</file>