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543" r:id="rId3"/>
    <p:sldId id="376" r:id="rId4"/>
    <p:sldId id="611" r:id="rId5"/>
    <p:sldId id="612" r:id="rId6"/>
    <p:sldId id="565" r:id="rId7"/>
    <p:sldId id="629" r:id="rId8"/>
    <p:sldId id="614" r:id="rId9"/>
    <p:sldId id="622" r:id="rId10"/>
    <p:sldId id="624" r:id="rId11"/>
    <p:sldId id="619" r:id="rId12"/>
    <p:sldId id="628" r:id="rId13"/>
    <p:sldId id="567" r:id="rId14"/>
    <p:sldId id="630" r:id="rId15"/>
    <p:sldId id="627" r:id="rId16"/>
    <p:sldId id="617" r:id="rId17"/>
    <p:sldId id="625" r:id="rId18"/>
    <p:sldId id="631" r:id="rId19"/>
    <p:sldId id="597" r:id="rId20"/>
    <p:sldId id="621" r:id="rId21"/>
  </p:sldIdLst>
  <p:sldSz cx="9144000" cy="6858000" type="screen4x3"/>
  <p:notesSz cx="6858000" cy="9947275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02" autoAdjust="0"/>
    <p:restoredTop sz="66863" autoAdjust="0"/>
  </p:normalViewPr>
  <p:slideViewPr>
    <p:cSldViewPr>
      <p:cViewPr varScale="1">
        <p:scale>
          <a:sx n="40" d="100"/>
          <a:sy n="40" d="100"/>
        </p:scale>
        <p:origin x="1608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26436C-9CAB-42CC-B27B-0039EF664791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A0ACF-3AA5-4FDC-939D-269EA59AB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07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6C1A04-D00D-4B46-BC83-409E7BAF599C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869"/>
            <a:ext cx="5486400" cy="447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7999"/>
            <a:ext cx="2971800" cy="497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7999"/>
            <a:ext cx="2971800" cy="497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2EDCE-312A-4365-9F8A-9E8035371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147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2EDCE-312A-4365-9F8A-9E80353711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453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CE9324-86B0-193F-5AE8-26AD73E323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30FAD2-7332-7CED-BC03-8CC5F9FCBD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1580B1-793F-F8A5-6588-227B0A9F35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BE43D7-2FB3-5CF6-F52E-0667A27C0E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2EDCE-312A-4365-9F8A-9E803537111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1112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A46A59-6FC9-27C1-6990-592B46F8D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E85FFE-7084-1981-F8CD-100C97F6C5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5F1699-B3EC-511C-39C7-241CACFE70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F313C-96BE-B5D9-3FE7-C9ADC1AD69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2EDCE-312A-4365-9F8A-9E803537111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8537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0F5C96-D657-D48C-8544-3078F74F67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8E60E6-4158-2B72-A07C-EF024384FD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062ACF-EAAA-EB47-06C1-6BCBE8C5C0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4D12D0-4D51-A250-B1E8-BDBD0BE51A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82EDCE-312A-4365-9F8A-9E803537111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85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A7A9E-64A2-77FC-2C4B-5A91DE396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46F409-42D2-68FE-4595-7C6EB681C8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B2438B-7F44-D062-137A-45C7EAEEAB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1E1D35-6569-B632-3E79-4874C371A2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2EDCE-312A-4365-9F8A-9E803537111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6316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29C2D-9C70-42F1-8A9F-908DD06C0FE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9815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98220-488F-7572-4321-A19BAE2896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35AB1A-B899-1468-3C08-2AE930D34D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8401629-230C-6D29-EFCA-19632B0D59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B11C5E-F148-91C8-8834-45434CAE74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2EDCE-312A-4365-9F8A-9E803537111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04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82EDCE-312A-4365-9F8A-9E803537111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89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2EDCE-312A-4365-9F8A-9E80353711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42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B413F-907C-2526-3F8B-27DF023681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0E17D5-00D8-980E-C6E7-B1DEC56B48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E2D1FA-2A68-9EB2-ECB4-F860939254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E9FC81-4408-79EC-ADC8-5A2999BF22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2EDCE-312A-4365-9F8A-9E803537111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63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AF3D3F-28CF-578A-B19E-56A3C8BF9C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97801A-604A-BC87-058E-153EA1E627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219A31-96A1-199F-2C1A-EE1B077520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9CDD0C-DF55-085A-9E42-BA1E8F7175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2EDCE-312A-4365-9F8A-9E803537111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164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49C9A-C594-AB8E-6D5A-57D8C79F0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AA3BEA-A83E-1BD6-330F-12A2DC7D2B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AC9D77-B19C-C036-940E-F09A6F7C90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C098E-A5AE-15C7-822A-A786094064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2EDCE-312A-4365-9F8A-9E803537111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604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718C91-14D5-1E3C-9B57-11797CD997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FC4FDA-1A7C-B3BC-33AB-57ACF8DCD2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3ADDA5-4E06-9AEC-0825-37CB687BFD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EF3C36-AADE-4E74-99E0-9A8B5DFF24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82EDCE-312A-4365-9F8A-9E803537111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502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630C8-1B3C-DE98-2061-A47522D891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5894FC-299E-ECF5-CB8C-275379D0ED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D64EDA-F0A4-D524-186E-1E1E7E0546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D6F526-3F4B-ABC2-E87E-F22CA25E05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2EDCE-312A-4365-9F8A-9E803537111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058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AEC3B-31AF-3185-D29D-1D8807F42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308D37-A988-7788-929F-85433009B0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30A49C-3A50-4EE1-A6B1-F8D9BE0454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A8D157-9D46-E31E-B95C-5E55B031E5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2EDCE-312A-4365-9F8A-9E803537111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99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900C1-0A25-44B5-B655-B96A6134F8F0}" type="datetimeFigureOut">
              <a:rPr lang="en-GB" smtClean="0"/>
              <a:t>13/01/2025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33B2-E8BE-420C-8E23-4F0BF751281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900C1-0A25-44B5-B655-B96A6134F8F0}" type="datetimeFigureOut">
              <a:rPr lang="en-GB" smtClean="0"/>
              <a:t>13/01/2025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33B2-E8BE-420C-8E23-4F0BF751281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900C1-0A25-44B5-B655-B96A6134F8F0}" type="datetimeFigureOut">
              <a:rPr lang="en-GB" smtClean="0"/>
              <a:t>13/01/2025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33B2-E8BE-420C-8E23-4F0BF751281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900C1-0A25-44B5-B655-B96A6134F8F0}" type="datetimeFigureOut">
              <a:rPr lang="en-GB" smtClean="0"/>
              <a:t>13/01/2025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33B2-E8BE-420C-8E23-4F0BF75128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401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900C1-0A25-44B5-B655-B96A6134F8F0}" type="datetimeFigureOut">
              <a:rPr lang="en-GB" smtClean="0"/>
              <a:t>13/01/2025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33B2-E8BE-420C-8E23-4F0BF751281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900C1-0A25-44B5-B655-B96A6134F8F0}" type="datetimeFigureOut">
              <a:rPr lang="en-GB" smtClean="0"/>
              <a:t>13/01/2025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33B2-E8BE-420C-8E23-4F0BF751281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900C1-0A25-44B5-B655-B96A6134F8F0}" type="datetimeFigureOut">
              <a:rPr lang="en-GB" smtClean="0"/>
              <a:t>13/01/2025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33B2-E8BE-420C-8E23-4F0BF751281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900C1-0A25-44B5-B655-B96A6134F8F0}" type="datetimeFigureOut">
              <a:rPr lang="en-GB" smtClean="0"/>
              <a:t>13/01/2025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33B2-E8BE-420C-8E23-4F0BF751281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900C1-0A25-44B5-B655-B96A6134F8F0}" type="datetimeFigureOut">
              <a:rPr lang="en-GB" smtClean="0"/>
              <a:t>13/01/2025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33B2-E8BE-420C-8E23-4F0BF751281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900C1-0A25-44B5-B655-B96A6134F8F0}" type="datetimeFigureOut">
              <a:rPr lang="en-GB" smtClean="0"/>
              <a:t>13/01/2025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33B2-E8BE-420C-8E23-4F0BF751281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900C1-0A25-44B5-B655-B96A6134F8F0}" type="datetimeFigureOut">
              <a:rPr lang="en-GB" smtClean="0"/>
              <a:t>13/01/2025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33B2-E8BE-420C-8E23-4F0BF751281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900C1-0A25-44B5-B655-B96A6134F8F0}" type="datetimeFigureOut">
              <a:rPr lang="en-GB" smtClean="0"/>
              <a:t>13/01/2025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33B2-E8BE-420C-8E23-4F0BF751281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900C1-0A25-44B5-B655-B96A6134F8F0}" type="datetimeFigureOut">
              <a:rPr lang="en-GB" smtClean="0"/>
              <a:t>13/01/2025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F33B2-E8BE-420C-8E23-4F0BF7512812}" type="slidenum">
              <a:rPr lang="en-GB" smtClean="0"/>
              <a:t>‹#›</a:t>
            </a:fld>
            <a:endParaRPr lang="en-GB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FF00"/>
                </a:solidFill>
              </a:rPr>
              <a:t>Edward Said and Orientalism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Professor David Lambert</a:t>
            </a:r>
          </a:p>
          <a:p>
            <a:r>
              <a:rPr lang="en-GB" dirty="0"/>
              <a:t>Historiography II (HI2E2-15)</a:t>
            </a:r>
          </a:p>
          <a:p>
            <a:r>
              <a:rPr lang="en-GB" dirty="0"/>
              <a:t>14</a:t>
            </a:r>
            <a:r>
              <a:rPr lang="en-GB" baseline="30000" dirty="0"/>
              <a:t>th</a:t>
            </a:r>
            <a:r>
              <a:rPr lang="en-GB" dirty="0"/>
              <a:t> January2025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2EE493-8ED6-7EDE-373F-D2CB430808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74D5E-0F11-5B20-8811-A2F85A5F4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Said’s </a:t>
            </a:r>
            <a:r>
              <a:rPr lang="en-GB" i="1" dirty="0">
                <a:solidFill>
                  <a:srgbClr val="FFFF00"/>
                </a:solidFill>
              </a:rPr>
              <a:t>Orientalism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248F4B-9AB4-CCD5-09FF-734E64AE1E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000" dirty="0"/>
              <a:t>‘Taking the late eighteenth century as a very roughly defined starting point Orientalism can be discussed and </a:t>
            </a:r>
            <a:r>
              <a:rPr lang="en-GB" sz="3000" dirty="0" err="1"/>
              <a:t>analyzed</a:t>
            </a:r>
            <a:r>
              <a:rPr lang="en-GB" sz="3000" dirty="0"/>
              <a:t> as the corporate institution for dealing with the Orient – dealing with it by making statements about it, authorizing views of it, describing it, by teaching it, settling it, ruling over it: in short, Orientalism as Western style for dominating restructuring, and having authority over the Orient’ (Said, 1978, p. 237).</a:t>
            </a:r>
          </a:p>
        </p:txBody>
      </p:sp>
    </p:spTree>
    <p:extLst>
      <p:ext uri="{BB962C8B-B14F-4D97-AF65-F5344CB8AC3E}">
        <p14:creationId xmlns:p14="http://schemas.microsoft.com/office/powerpoint/2010/main" val="94456403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7CD5BF-50ED-FB2D-65DB-2D57ED1D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66301-17A2-6E42-D176-6BA30DF59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Said’s </a:t>
            </a:r>
            <a:r>
              <a:rPr lang="en-GB" i="1" dirty="0">
                <a:solidFill>
                  <a:srgbClr val="FFFF00"/>
                </a:solidFill>
              </a:rPr>
              <a:t>Orientalism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89189-F8C0-402C-6C6C-0E8F58E5B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3000" dirty="0"/>
              <a:t>‘ “The Arabian traveller is quite different from ourselves.  The labour of moving from place to place is a mere nuisance to him, he has no enjoyment in effort [as ‘we’ do], and grumbles at hunger or fatigue with all his might [as ‘we’ do not].  You will never persuade the Oriental that, when you get off your camel, you can have any other wish that immediately to squat on a rug and take your rest (</a:t>
            </a:r>
            <a:r>
              <a:rPr lang="en-GB" sz="3000" i="1" dirty="0" err="1"/>
              <a:t>isterih</a:t>
            </a:r>
            <a:r>
              <a:rPr lang="en-GB" sz="3000" dirty="0"/>
              <a:t>), smoking and drinking.  Moreover the Arab is little impressed by scenery [but ‘we’ are]” ’ (Smith, 1912 quoted in Said, 1978, p. 237).</a:t>
            </a:r>
          </a:p>
        </p:txBody>
      </p:sp>
    </p:spTree>
    <p:extLst>
      <p:ext uri="{BB962C8B-B14F-4D97-AF65-F5344CB8AC3E}">
        <p14:creationId xmlns:p14="http://schemas.microsoft.com/office/powerpoint/2010/main" val="320589213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97ED9D-0F42-B4F1-2FE2-B78179CBE0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0A5EB-49C4-4821-BC97-DFA121D7F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Meanings of ‘Orientalism’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A34F14-8397-52F3-6508-232F93BC8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4482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Said uses the term in three ways:</a:t>
            </a:r>
          </a:p>
          <a:p>
            <a:pPr marL="514350" indent="-514350">
              <a:buAutoNum type="arabicPeriod"/>
            </a:pPr>
            <a:r>
              <a:rPr lang="en-GB" dirty="0"/>
              <a:t>An academic and intellectual tradition of knowledge production by Western scholars about the ‘Orient’</a:t>
            </a:r>
          </a:p>
        </p:txBody>
      </p:sp>
    </p:spTree>
    <p:extLst>
      <p:ext uri="{BB962C8B-B14F-4D97-AF65-F5344CB8AC3E}">
        <p14:creationId xmlns:p14="http://schemas.microsoft.com/office/powerpoint/2010/main" val="16377421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11623-F28E-40D9-9C4F-752CE246A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FF00"/>
                </a:solidFill>
              </a:rPr>
              <a:t>French expedition to Egypt and Syria (1798-1801)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55113E2-CD16-2849-1EAE-D82DFF6935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90" y="1600200"/>
            <a:ext cx="755902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574015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C0CD43-81F4-3D5E-1EDB-A90163E945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07AC5-A6D7-A3F2-DFBD-5E8A54068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Meanings of ‘Orientalism’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14CD8-3C5D-F935-87A2-B999F7C026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Said uses the term in three ways:</a:t>
            </a:r>
          </a:p>
          <a:p>
            <a:pPr marL="514350" indent="-514350">
              <a:buAutoNum type="arabicPeriod"/>
            </a:pPr>
            <a:r>
              <a:rPr lang="en-GB" dirty="0"/>
              <a:t>An academic and intellectual tradition of knowledge production by Western scholars about the ‘Orient’</a:t>
            </a:r>
          </a:p>
          <a:p>
            <a:pPr marL="514350" indent="-514350">
              <a:buAutoNum type="arabicPeriod"/>
            </a:pPr>
            <a:r>
              <a:rPr lang="en-GB" dirty="0"/>
              <a:t>A characteristic way of thinking about the world in terms of a binary division between ‘West’ and ‘East’</a:t>
            </a:r>
          </a:p>
          <a:p>
            <a:pPr marL="514350" indent="-514350">
              <a:buAutoNum type="arabicPeriod"/>
            </a:pPr>
            <a:r>
              <a:rPr lang="en-GB" dirty="0"/>
              <a:t>A major form through which Western power was (and is) exercised over the non-Western world</a:t>
            </a:r>
          </a:p>
        </p:txBody>
      </p:sp>
    </p:spTree>
    <p:extLst>
      <p:ext uri="{BB962C8B-B14F-4D97-AF65-F5344CB8AC3E}">
        <p14:creationId xmlns:p14="http://schemas.microsoft.com/office/powerpoint/2010/main" val="10768922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90D698-96BF-AEC6-4453-CD13CE769A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9E4C8-77B4-E300-3314-A78C4DBE1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Sources of Said’s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43061-1EB9-EF95-D9AC-567404140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r>
              <a:rPr lang="en-GB" dirty="0"/>
              <a:t>Antonio Gramsci and the concept of ‘hegemony’</a:t>
            </a:r>
          </a:p>
          <a:p>
            <a:r>
              <a:rPr lang="en-GB" dirty="0"/>
              <a:t>Michel Foucault, ‘power/knowledge’ and the study of discourse</a:t>
            </a:r>
          </a:p>
          <a:p>
            <a:r>
              <a:rPr lang="en-GB" dirty="0"/>
              <a:t>Liberal humanism</a:t>
            </a:r>
          </a:p>
          <a:p>
            <a:r>
              <a:rPr lang="en-GB" dirty="0"/>
              <a:t>Political anger </a:t>
            </a:r>
          </a:p>
        </p:txBody>
      </p:sp>
    </p:spTree>
    <p:extLst>
      <p:ext uri="{BB962C8B-B14F-4D97-AF65-F5344CB8AC3E}">
        <p14:creationId xmlns:p14="http://schemas.microsoft.com/office/powerpoint/2010/main" val="5472995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F5A6B9-A63F-1B38-7390-FCF5C046AC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6EADC-D896-34D2-5708-0CB34D995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Impact and criticism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5AB86-3951-7C6B-F2C5-4C67CBE95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r>
              <a:rPr lang="en-GB" dirty="0"/>
              <a:t>Foundational text of Postcolonial Studies</a:t>
            </a:r>
          </a:p>
          <a:p>
            <a:r>
              <a:rPr lang="en-GB" dirty="0"/>
              <a:t>Spawned extensive work on ‘colonial discourse’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763758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733018-937F-8428-1F00-AE0E5597A0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F6526-E6F1-D1C2-D96C-40874B3AB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Wider work on ‘colonial discourse’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786F705-62CF-B92E-28B5-12A18362AE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4868" y="1601878"/>
            <a:ext cx="3142771" cy="47794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8D596DB-1C48-E53A-30C2-8A6F8A61F0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361" y="1601878"/>
            <a:ext cx="3192146" cy="477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739655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AF53D-D39A-4AFE-F365-18542F8BA4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2F09B-1F0F-A85B-6C23-F7C5BDB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Impact and criticism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AE2F0-01C8-2A00-D649-4A2CB10CD9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r>
              <a:rPr lang="en-GB" dirty="0"/>
              <a:t>Foundational text of Postcolonial Studies</a:t>
            </a:r>
          </a:p>
          <a:p>
            <a:r>
              <a:rPr lang="en-GB" dirty="0"/>
              <a:t>Spawned extensive work on ‘colonial discourse’</a:t>
            </a:r>
          </a:p>
          <a:p>
            <a:r>
              <a:rPr lang="en-GB" dirty="0"/>
              <a:t>Criticisms:</a:t>
            </a:r>
          </a:p>
          <a:p>
            <a:pPr lvl="1"/>
            <a:r>
              <a:rPr lang="en-GB" dirty="0"/>
              <a:t>Defensive criticism from Orientalist scholars</a:t>
            </a:r>
          </a:p>
          <a:p>
            <a:pPr lvl="1"/>
            <a:r>
              <a:rPr lang="en-GB" dirty="0"/>
              <a:t>Right-wing</a:t>
            </a:r>
          </a:p>
          <a:p>
            <a:pPr lvl="1"/>
            <a:r>
              <a:rPr lang="en-GB" dirty="0"/>
              <a:t>Left-wing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50755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Impact on history-writing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680740"/>
            <a:ext cx="84969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3200" dirty="0"/>
              <a:t>Encouraged a ‘textual’ and ‘discursive’ turn in the study of imperialism and its characteristic forms of power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3200" dirty="0"/>
              <a:t>Revealed the long-standing binary split between notions of an ‘essential’ Orient and an equally ‘essential’ Occident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3200" dirty="0"/>
              <a:t>Underscored the link between Orientalist discourse and the perpetuation of Western domination over parts of the globe</a:t>
            </a:r>
          </a:p>
        </p:txBody>
      </p:sp>
    </p:spTree>
    <p:extLst>
      <p:ext uri="{BB962C8B-B14F-4D97-AF65-F5344CB8AC3E}">
        <p14:creationId xmlns:p14="http://schemas.microsoft.com/office/powerpoint/2010/main" val="295155074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65E4B-6B16-45AA-97FD-9606DD1B8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Edward Said, </a:t>
            </a:r>
            <a:r>
              <a:rPr lang="en-GB" i="1" dirty="0">
                <a:solidFill>
                  <a:srgbClr val="FFFF00"/>
                </a:solidFill>
              </a:rPr>
              <a:t>Orientalism</a:t>
            </a:r>
            <a:r>
              <a:rPr lang="en-GB" dirty="0">
                <a:solidFill>
                  <a:srgbClr val="FFFF00"/>
                </a:solidFill>
              </a:rPr>
              <a:t> (1978)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8FED0B-3F06-04E0-FBAB-0A1C7D67E1CF}"/>
              </a:ext>
            </a:extLst>
          </p:cNvPr>
          <p:cNvGrpSpPr/>
          <p:nvPr/>
        </p:nvGrpSpPr>
        <p:grpSpPr>
          <a:xfrm>
            <a:off x="937935" y="1601878"/>
            <a:ext cx="3300874" cy="4923466"/>
            <a:chOff x="689315" y="1601878"/>
            <a:chExt cx="3300874" cy="492346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315" y="1601878"/>
              <a:ext cx="3300874" cy="4259372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CF54EB8-F02E-4247-A84A-8830546423D9}"/>
                </a:ext>
              </a:extLst>
            </p:cNvPr>
            <p:cNvSpPr txBox="1"/>
            <p:nvPr/>
          </p:nvSpPr>
          <p:spPr>
            <a:xfrm>
              <a:off x="709955" y="6063679"/>
              <a:ext cx="32802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Edward Said (1935-2003)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2F0ACF14-4BCD-584D-47BB-15DE7CAF840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" r="3134"/>
          <a:stretch/>
        </p:blipFill>
        <p:spPr>
          <a:xfrm>
            <a:off x="5176744" y="1601878"/>
            <a:ext cx="3029320" cy="477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425073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C413EF-E0F6-F155-AE2A-E53CA45BEB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DBABA-8671-44C3-A6B8-A64FEFE1AA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FF00"/>
                </a:solidFill>
              </a:rPr>
              <a:t>Edward Said and Orientalism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331AC2-334E-FC1A-C738-498206749C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Professor David Lambert</a:t>
            </a:r>
          </a:p>
          <a:p>
            <a:r>
              <a:rPr lang="en-GB" dirty="0"/>
              <a:t>Historiography II (HI2E2-15)</a:t>
            </a:r>
          </a:p>
          <a:p>
            <a:r>
              <a:rPr lang="en-GB" dirty="0"/>
              <a:t>14</a:t>
            </a:r>
            <a:r>
              <a:rPr lang="en-GB" baseline="30000" dirty="0"/>
              <a:t>th</a:t>
            </a:r>
            <a:r>
              <a:rPr lang="en-GB" dirty="0"/>
              <a:t> January2025</a:t>
            </a:r>
          </a:p>
        </p:txBody>
      </p:sp>
    </p:spTree>
    <p:extLst>
      <p:ext uri="{BB962C8B-B14F-4D97-AF65-F5344CB8AC3E}">
        <p14:creationId xmlns:p14="http://schemas.microsoft.com/office/powerpoint/2010/main" val="44354693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Lecture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Contexts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History-writing after the Second World War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Anti-colonial precursors to postcolonialism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Said’s </a:t>
            </a:r>
            <a:r>
              <a:rPr lang="en-GB" i="1" dirty="0"/>
              <a:t>Orientalism</a:t>
            </a:r>
            <a:endParaRPr lang="en-GB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Defining ‘Orientalism’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Sources of Said’s theory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Impact, criticism and overview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40005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321611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B8A720-BD16-D7B2-403C-EA901005F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59B5B-CE51-1CB0-A581-533BE0112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FF00"/>
                </a:solidFill>
              </a:rPr>
              <a:t>Contexts I: History-writing after the Second World War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50F967-0A76-FC40-B25F-A3ADE990A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Broad direction of travel was ‘leftward’ and ‘critical’ (esp. from 1960s):</a:t>
            </a:r>
          </a:p>
          <a:p>
            <a:r>
              <a:rPr lang="en-GB" dirty="0"/>
              <a:t>More theoretically self-conscious</a:t>
            </a:r>
          </a:p>
          <a:p>
            <a:r>
              <a:rPr lang="en-GB" dirty="0"/>
              <a:t>Rise of ‘history from below’</a:t>
            </a:r>
          </a:p>
          <a:p>
            <a:r>
              <a:rPr lang="en-GB" dirty="0"/>
              <a:t>From 1970s, a shift from social to cultural history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40005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77792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CDF3E-472B-3EBE-1536-285D4030E2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C7425-CF94-F86A-73E4-597EBE3E6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FF00"/>
                </a:solidFill>
              </a:rPr>
              <a:t>Contexts II: Anti-colonial precursors to postcolonialism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4960F-0B55-7E92-26E0-A54EA5E8FD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r>
              <a:rPr lang="en-GB" i="1" dirty="0"/>
              <a:t>Orientalism</a:t>
            </a:r>
            <a:r>
              <a:rPr lang="en-GB" dirty="0"/>
              <a:t> is a founding text of </a:t>
            </a:r>
            <a:r>
              <a:rPr lang="en-GB" u="sng" dirty="0"/>
              <a:t>postcolonial theory</a:t>
            </a:r>
          </a:p>
          <a:p>
            <a:r>
              <a:rPr lang="en-GB" dirty="0"/>
              <a:t>Anti-colonial precursors:</a:t>
            </a:r>
          </a:p>
          <a:p>
            <a:pPr lvl="1"/>
            <a:r>
              <a:rPr lang="en-GB" dirty="0"/>
              <a:t>Economic critiques of colonial rule</a:t>
            </a:r>
          </a:p>
          <a:p>
            <a:pPr lvl="1"/>
            <a:r>
              <a:rPr lang="en-GB" dirty="0"/>
              <a:t>Marxist anti-imperialism</a:t>
            </a:r>
          </a:p>
          <a:p>
            <a:pPr lvl="1"/>
            <a:r>
              <a:rPr lang="en-GB" dirty="0"/>
              <a:t>Francophone anti-colonial writers</a:t>
            </a:r>
          </a:p>
          <a:p>
            <a:r>
              <a:rPr lang="en-GB" dirty="0"/>
              <a:t>Hopes for decolonization in 1950s and 1960s</a:t>
            </a:r>
          </a:p>
          <a:p>
            <a:r>
              <a:rPr lang="en-GB" dirty="0"/>
              <a:t>Optimism difficult to sustain by end of 1970s</a:t>
            </a:r>
          </a:p>
          <a:p>
            <a:r>
              <a:rPr lang="en-GB" dirty="0"/>
              <a:t>Postcolonial theory partly a response to this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40005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69232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11623-F28E-40D9-9C4F-752CE246A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Defining ‘postcolonialism’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C410A-3664-4316-8187-36ED7FEA16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000" dirty="0"/>
              <a:t>‘</a:t>
            </a:r>
            <a:r>
              <a:rPr lang="en-GB" sz="3000" dirty="0" err="1"/>
              <a:t>Historiographically</a:t>
            </a:r>
            <a:r>
              <a:rPr lang="en-GB" sz="3000" dirty="0"/>
              <a:t>, the postcolonial perspective has sought to deconstruct the grand narratives of imperial and national histories deriving often from an Enlightenment vision of a progressive history, in order to reveal or point to suppressed, defeated, or negated histories and stories’ (</a:t>
            </a:r>
            <a:r>
              <a:rPr lang="en-GB" sz="3000" dirty="0" err="1"/>
              <a:t>Duara</a:t>
            </a:r>
            <a:r>
              <a:rPr lang="en-GB" sz="3000" dirty="0"/>
              <a:t>, 2002, p. 417).</a:t>
            </a:r>
          </a:p>
        </p:txBody>
      </p:sp>
    </p:spTree>
    <p:extLst>
      <p:ext uri="{BB962C8B-B14F-4D97-AF65-F5344CB8AC3E}">
        <p14:creationId xmlns:p14="http://schemas.microsoft.com/office/powerpoint/2010/main" val="196206594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1E6AE2-13C3-C6CB-77D9-DB3070E88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D6733-2581-CAC0-FE0F-5BB257E97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FF00"/>
                </a:solidFill>
              </a:rPr>
              <a:t>Contexts II: Anti-colonial precursors to postcolonialism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8E399-15EE-F230-1FD9-1038DF0F5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r>
              <a:rPr lang="en-GB" i="1" dirty="0"/>
              <a:t>Orientalism</a:t>
            </a:r>
            <a:r>
              <a:rPr lang="en-GB" dirty="0"/>
              <a:t> is a founding text of </a:t>
            </a:r>
            <a:r>
              <a:rPr lang="en-GB" u="sng" dirty="0"/>
              <a:t>postcolonial theory</a:t>
            </a:r>
          </a:p>
          <a:p>
            <a:r>
              <a:rPr lang="en-GB" dirty="0"/>
              <a:t>Anti-colonial precursors:</a:t>
            </a:r>
          </a:p>
          <a:p>
            <a:pPr lvl="1"/>
            <a:r>
              <a:rPr lang="en-GB" dirty="0"/>
              <a:t>Economic critiques of colonial rule</a:t>
            </a:r>
          </a:p>
          <a:p>
            <a:pPr lvl="1"/>
            <a:r>
              <a:rPr lang="en-GB" dirty="0"/>
              <a:t>Marxist anti-imperialism</a:t>
            </a:r>
          </a:p>
          <a:p>
            <a:pPr lvl="1"/>
            <a:r>
              <a:rPr lang="en-GB" dirty="0"/>
              <a:t>Francophone anti-colonial writers</a:t>
            </a:r>
          </a:p>
          <a:p>
            <a:r>
              <a:rPr lang="en-GB" dirty="0"/>
              <a:t>Hopes for decolonization in 1950s and 1960s</a:t>
            </a:r>
          </a:p>
          <a:p>
            <a:r>
              <a:rPr lang="en-GB" dirty="0"/>
              <a:t>Optimism difficult to sustain by end of 1970s</a:t>
            </a:r>
          </a:p>
          <a:p>
            <a:r>
              <a:rPr lang="en-GB" dirty="0"/>
              <a:t>Postcolonial theory partly a response to this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40005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3438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DD75C6-9AD2-CD3B-2F58-6F32F958B7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1F517-A806-8274-FE78-F217C6DB7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Said’s </a:t>
            </a:r>
            <a:r>
              <a:rPr lang="en-GB" i="1" dirty="0">
                <a:solidFill>
                  <a:srgbClr val="FFFF00"/>
                </a:solidFill>
              </a:rPr>
              <a:t>Orientalism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9ECFA2-2CED-BF22-0029-7B1240E1E0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" r="3134"/>
          <a:stretch/>
        </p:blipFill>
        <p:spPr>
          <a:xfrm>
            <a:off x="1084032" y="1601878"/>
            <a:ext cx="3029320" cy="477945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43C410A-3664-4316-8187-36ED7FEA16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1600200"/>
            <a:ext cx="3672408" cy="47794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80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‘European culture was able to manage – and even produce – the Orient politically, sociologically, militarily, ideologically, scientifically and imaginatively during the post-Enlightenment period’ (Said, 1978, p. 3). 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8187198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C991B-A80C-4A5B-091A-2ADDD6FDB2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8EC8B-0EF0-FEFD-5501-8FE28A933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FF00"/>
                </a:solidFill>
              </a:rPr>
              <a:t>T. E. Lawrence,</a:t>
            </a:r>
            <a:br>
              <a:rPr lang="en-GB" dirty="0">
                <a:solidFill>
                  <a:srgbClr val="FFFF00"/>
                </a:solidFill>
              </a:rPr>
            </a:br>
            <a:r>
              <a:rPr lang="en-GB" dirty="0">
                <a:solidFill>
                  <a:srgbClr val="FFFF00"/>
                </a:solidFill>
              </a:rPr>
              <a:t>aka ‘Lawrence of Arabia’ (1888-1935)</a:t>
            </a:r>
          </a:p>
        </p:txBody>
      </p:sp>
      <p:pic>
        <p:nvPicPr>
          <p:cNvPr id="1028" name="Picture 4" descr="Thomas Edward Lawrence in 1919">
            <a:extLst>
              <a:ext uri="{FF2B5EF4-FFF2-40B4-BE49-F238E27FC236}">
                <a16:creationId xmlns:a16="http://schemas.microsoft.com/office/drawing/2014/main" id="{F292A5F8-C3A0-AF89-A8D8-F70CE3C8F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273" y="1648326"/>
            <a:ext cx="565745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168679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ASPOLLED" val="437E458697144B20B603E06C412737F2"/>
  <p:tag name="TPVERSION" val="5"/>
  <p:tag name="TPFULLVERSION" val="5.2.1.3179"/>
  <p:tag name="PPTVERSION" val="14"/>
  <p:tag name="TPOS" val="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5322</TotalTime>
  <Words>805</Words>
  <Application>Microsoft Office PowerPoint</Application>
  <PresentationFormat>On-screen Show (4:3)</PresentationFormat>
  <Paragraphs>94</Paragraphs>
  <Slides>20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Edward Said and Orientalism</vt:lpstr>
      <vt:lpstr>Edward Said, Orientalism (1978)</vt:lpstr>
      <vt:lpstr>Lecture structure</vt:lpstr>
      <vt:lpstr>Contexts I: History-writing after the Second World War</vt:lpstr>
      <vt:lpstr>Contexts II: Anti-colonial precursors to postcolonialism</vt:lpstr>
      <vt:lpstr>Defining ‘postcolonialism’</vt:lpstr>
      <vt:lpstr>Contexts II: Anti-colonial precursors to postcolonialism</vt:lpstr>
      <vt:lpstr>Said’s Orientalism</vt:lpstr>
      <vt:lpstr>T. E. Lawrence, aka ‘Lawrence of Arabia’ (1888-1935)</vt:lpstr>
      <vt:lpstr>Said’s Orientalism</vt:lpstr>
      <vt:lpstr>Said’s Orientalism</vt:lpstr>
      <vt:lpstr>Meanings of ‘Orientalism’</vt:lpstr>
      <vt:lpstr>French expedition to Egypt and Syria (1798-1801)</vt:lpstr>
      <vt:lpstr>Meanings of ‘Orientalism’</vt:lpstr>
      <vt:lpstr>Sources of Said’s theory</vt:lpstr>
      <vt:lpstr>Impact and criticism</vt:lpstr>
      <vt:lpstr>Wider work on ‘colonial discourse’</vt:lpstr>
      <vt:lpstr>Impact and criticism</vt:lpstr>
      <vt:lpstr>Impact on history-writing</vt:lpstr>
      <vt:lpstr>Edward Said and Orientalism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and writing and extended piece of research</dc:title>
  <dc:creator>hysce</dc:creator>
  <cp:lastModifiedBy>Lambert, David</cp:lastModifiedBy>
  <cp:revision>280</cp:revision>
  <cp:lastPrinted>2019-01-15T18:25:02Z</cp:lastPrinted>
  <dcterms:created xsi:type="dcterms:W3CDTF">2010-10-25T07:43:08Z</dcterms:created>
  <dcterms:modified xsi:type="dcterms:W3CDTF">2025-01-13T10:56:24Z</dcterms:modified>
</cp:coreProperties>
</file>