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256" r:id="rId2"/>
    <p:sldId id="257" r:id="rId3"/>
    <p:sldId id="263" r:id="rId4"/>
    <p:sldId id="265" r:id="rId5"/>
    <p:sldId id="296" r:id="rId6"/>
    <p:sldId id="294" r:id="rId7"/>
    <p:sldId id="298" r:id="rId8"/>
    <p:sldId id="267" r:id="rId9"/>
    <p:sldId id="319" r:id="rId10"/>
    <p:sldId id="301" r:id="rId11"/>
    <p:sldId id="302" r:id="rId12"/>
    <p:sldId id="304" r:id="rId13"/>
    <p:sldId id="271" r:id="rId14"/>
    <p:sldId id="272" r:id="rId15"/>
    <p:sldId id="307" r:id="rId16"/>
    <p:sldId id="309" r:id="rId17"/>
    <p:sldId id="274" r:id="rId18"/>
    <p:sldId id="310" r:id="rId19"/>
    <p:sldId id="275" r:id="rId20"/>
    <p:sldId id="277" r:id="rId21"/>
    <p:sldId id="311" r:id="rId22"/>
    <p:sldId id="278" r:id="rId23"/>
    <p:sldId id="314" r:id="rId24"/>
    <p:sldId id="316" r:id="rId25"/>
    <p:sldId id="268" r:id="rId26"/>
    <p:sldId id="280" r:id="rId27"/>
    <p:sldId id="281" r:id="rId28"/>
    <p:sldId id="317" r:id="rId29"/>
    <p:sldId id="318" r:id="rId30"/>
    <p:sldId id="291" r:id="rId31"/>
    <p:sldId id="286" r:id="rId32"/>
    <p:sldId id="287" r:id="rId33"/>
    <p:sldId id="288" r:id="rId34"/>
    <p:sldId id="292" r:id="rId35"/>
    <p:sldId id="293"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13"/>
    <p:restoredTop sz="56537"/>
  </p:normalViewPr>
  <p:slideViewPr>
    <p:cSldViewPr snapToGrid="0">
      <p:cViewPr varScale="1">
        <p:scale>
          <a:sx n="40" d="100"/>
          <a:sy n="40" d="100"/>
        </p:scale>
        <p:origin x="232" y="7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ED3E4C-1AA4-0B4A-99A0-52C5539372C8}" type="datetimeFigureOut">
              <a:rPr lang="en-US" smtClean="0"/>
              <a:t>1/21/25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A9F622-40BE-AD4C-A256-465B5EA3AC69}" type="slidenum">
              <a:rPr lang="en-US" smtClean="0"/>
              <a:t>‹#›</a:t>
            </a:fld>
            <a:endParaRPr lang="en-US"/>
          </a:p>
        </p:txBody>
      </p:sp>
    </p:spTree>
    <p:extLst>
      <p:ext uri="{BB962C8B-B14F-4D97-AF65-F5344CB8AC3E}">
        <p14:creationId xmlns:p14="http://schemas.microsoft.com/office/powerpoint/2010/main" val="933909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3A9F622-40BE-AD4C-A256-465B5EA3AC69}" type="slidenum">
              <a:rPr lang="en-US" smtClean="0"/>
              <a:t>1</a:t>
            </a:fld>
            <a:endParaRPr lang="en-US"/>
          </a:p>
        </p:txBody>
      </p:sp>
    </p:spTree>
    <p:extLst>
      <p:ext uri="{BB962C8B-B14F-4D97-AF65-F5344CB8AC3E}">
        <p14:creationId xmlns:p14="http://schemas.microsoft.com/office/powerpoint/2010/main" val="41744234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316C1C-7F43-18CF-93C6-2E357565A2F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9CA60B-A880-175F-91BB-DC818BAB4C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4A6722-7B0E-BAC3-D4E8-C18990AF5FC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D85F41E-AE15-A452-7956-F1C1BCC9D70C}"/>
              </a:ext>
            </a:extLst>
          </p:cNvPr>
          <p:cNvSpPr>
            <a:spLocks noGrp="1"/>
          </p:cNvSpPr>
          <p:nvPr>
            <p:ph type="sldNum" sz="quarter" idx="5"/>
          </p:nvPr>
        </p:nvSpPr>
        <p:spPr/>
        <p:txBody>
          <a:bodyPr/>
          <a:lstStyle/>
          <a:p>
            <a:fld id="{53A9F622-40BE-AD4C-A256-465B5EA3AC69}" type="slidenum">
              <a:rPr lang="en-US" smtClean="0"/>
              <a:t>15</a:t>
            </a:fld>
            <a:endParaRPr lang="en-US"/>
          </a:p>
        </p:txBody>
      </p:sp>
    </p:spTree>
    <p:extLst>
      <p:ext uri="{BB962C8B-B14F-4D97-AF65-F5344CB8AC3E}">
        <p14:creationId xmlns:p14="http://schemas.microsoft.com/office/powerpoint/2010/main" val="27548608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04D71C-A739-D736-7EEE-D844435EEE5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FB521C-8672-10DA-D4CC-99BEC71579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53FF17-1127-D988-B577-6AB6AE2E564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53C0480-C077-1743-F810-3A0B30CC9B5D}"/>
              </a:ext>
            </a:extLst>
          </p:cNvPr>
          <p:cNvSpPr>
            <a:spLocks noGrp="1"/>
          </p:cNvSpPr>
          <p:nvPr>
            <p:ph type="sldNum" sz="quarter" idx="5"/>
          </p:nvPr>
        </p:nvSpPr>
        <p:spPr/>
        <p:txBody>
          <a:bodyPr/>
          <a:lstStyle/>
          <a:p>
            <a:fld id="{53A9F622-40BE-AD4C-A256-465B5EA3AC69}" type="slidenum">
              <a:rPr lang="en-US" smtClean="0"/>
              <a:t>16</a:t>
            </a:fld>
            <a:endParaRPr lang="en-US"/>
          </a:p>
        </p:txBody>
      </p:sp>
    </p:spTree>
    <p:extLst>
      <p:ext uri="{BB962C8B-B14F-4D97-AF65-F5344CB8AC3E}">
        <p14:creationId xmlns:p14="http://schemas.microsoft.com/office/powerpoint/2010/main" val="18304684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53A9F622-40BE-AD4C-A256-465B5EA3AC69}" type="slidenum">
              <a:rPr lang="en-US" smtClean="0"/>
              <a:t>17</a:t>
            </a:fld>
            <a:endParaRPr lang="en-US"/>
          </a:p>
        </p:txBody>
      </p:sp>
    </p:spTree>
    <p:extLst>
      <p:ext uri="{BB962C8B-B14F-4D97-AF65-F5344CB8AC3E}">
        <p14:creationId xmlns:p14="http://schemas.microsoft.com/office/powerpoint/2010/main" val="23637027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830045-F671-C335-691B-09B7A00DB3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35A9AE-91B7-FA41-38BF-EA41DA35E2C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33FF86-3110-8FDF-4571-8FB39AA7257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9C350C35-7F80-B3C8-3BA7-A4C8BE2C0237}"/>
              </a:ext>
            </a:extLst>
          </p:cNvPr>
          <p:cNvSpPr>
            <a:spLocks noGrp="1"/>
          </p:cNvSpPr>
          <p:nvPr>
            <p:ph type="sldNum" sz="quarter" idx="5"/>
          </p:nvPr>
        </p:nvSpPr>
        <p:spPr/>
        <p:txBody>
          <a:bodyPr/>
          <a:lstStyle/>
          <a:p>
            <a:fld id="{53A9F622-40BE-AD4C-A256-465B5EA3AC69}" type="slidenum">
              <a:rPr lang="en-US" smtClean="0"/>
              <a:t>18</a:t>
            </a:fld>
            <a:endParaRPr lang="en-US"/>
          </a:p>
        </p:txBody>
      </p:sp>
    </p:spTree>
    <p:extLst>
      <p:ext uri="{BB962C8B-B14F-4D97-AF65-F5344CB8AC3E}">
        <p14:creationId xmlns:p14="http://schemas.microsoft.com/office/powerpoint/2010/main" val="31661371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3A9F622-40BE-AD4C-A256-465B5EA3AC69}" type="slidenum">
              <a:rPr lang="en-US" smtClean="0"/>
              <a:t>19</a:t>
            </a:fld>
            <a:endParaRPr lang="en-US"/>
          </a:p>
        </p:txBody>
      </p:sp>
    </p:spTree>
    <p:extLst>
      <p:ext uri="{BB962C8B-B14F-4D97-AF65-F5344CB8AC3E}">
        <p14:creationId xmlns:p14="http://schemas.microsoft.com/office/powerpoint/2010/main" val="25867811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53A9F622-40BE-AD4C-A256-465B5EA3AC69}" type="slidenum">
              <a:rPr lang="en-US" smtClean="0"/>
              <a:t>20</a:t>
            </a:fld>
            <a:endParaRPr lang="en-US"/>
          </a:p>
        </p:txBody>
      </p:sp>
    </p:spTree>
    <p:extLst>
      <p:ext uri="{BB962C8B-B14F-4D97-AF65-F5344CB8AC3E}">
        <p14:creationId xmlns:p14="http://schemas.microsoft.com/office/powerpoint/2010/main" val="28042321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C4412-9472-B86C-5211-77B941A19A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FC970A-FBAE-CE1F-9961-E26B292E85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AB63EF-EBB2-67E8-FB4D-B8A6B180E70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9724C83E-882F-8682-690F-4612371B07E1}"/>
              </a:ext>
            </a:extLst>
          </p:cNvPr>
          <p:cNvSpPr>
            <a:spLocks noGrp="1"/>
          </p:cNvSpPr>
          <p:nvPr>
            <p:ph type="sldNum" sz="quarter" idx="5"/>
          </p:nvPr>
        </p:nvSpPr>
        <p:spPr/>
        <p:txBody>
          <a:bodyPr/>
          <a:lstStyle/>
          <a:p>
            <a:fld id="{53A9F622-40BE-AD4C-A256-465B5EA3AC69}" type="slidenum">
              <a:rPr lang="en-US" smtClean="0"/>
              <a:t>21</a:t>
            </a:fld>
            <a:endParaRPr lang="en-US"/>
          </a:p>
        </p:txBody>
      </p:sp>
    </p:spTree>
    <p:extLst>
      <p:ext uri="{BB962C8B-B14F-4D97-AF65-F5344CB8AC3E}">
        <p14:creationId xmlns:p14="http://schemas.microsoft.com/office/powerpoint/2010/main" val="7696881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7B3321-8332-7FE7-7950-4BD888F129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D8B629-147C-F7AC-CABF-6477783E80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3B70BFD-3D7E-EA55-9351-08C1AF9106E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DA69944-8654-A104-3BFE-7DC2BDC0CB75}"/>
              </a:ext>
            </a:extLst>
          </p:cNvPr>
          <p:cNvSpPr>
            <a:spLocks noGrp="1"/>
          </p:cNvSpPr>
          <p:nvPr>
            <p:ph type="sldNum" sz="quarter" idx="5"/>
          </p:nvPr>
        </p:nvSpPr>
        <p:spPr/>
        <p:txBody>
          <a:bodyPr/>
          <a:lstStyle/>
          <a:p>
            <a:fld id="{53A9F622-40BE-AD4C-A256-465B5EA3AC69}" type="slidenum">
              <a:rPr lang="en-US" smtClean="0"/>
              <a:t>23</a:t>
            </a:fld>
            <a:endParaRPr lang="en-US"/>
          </a:p>
        </p:txBody>
      </p:sp>
    </p:spTree>
    <p:extLst>
      <p:ext uri="{BB962C8B-B14F-4D97-AF65-F5344CB8AC3E}">
        <p14:creationId xmlns:p14="http://schemas.microsoft.com/office/powerpoint/2010/main" val="2287006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CBFBA4-300E-9ADA-6E94-6456F34D3F6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218A6D-3C7B-A7DE-061F-F970B716DF4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51A3D2-18C7-FA42-03CA-A3423A25002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E1567DC-48C5-5D26-A08D-98F75B031115}"/>
              </a:ext>
            </a:extLst>
          </p:cNvPr>
          <p:cNvSpPr>
            <a:spLocks noGrp="1"/>
          </p:cNvSpPr>
          <p:nvPr>
            <p:ph type="sldNum" sz="quarter" idx="5"/>
          </p:nvPr>
        </p:nvSpPr>
        <p:spPr/>
        <p:txBody>
          <a:bodyPr/>
          <a:lstStyle/>
          <a:p>
            <a:fld id="{53A9F622-40BE-AD4C-A256-465B5EA3AC69}" type="slidenum">
              <a:rPr lang="en-US" smtClean="0"/>
              <a:t>24</a:t>
            </a:fld>
            <a:endParaRPr lang="en-US"/>
          </a:p>
        </p:txBody>
      </p:sp>
    </p:spTree>
    <p:extLst>
      <p:ext uri="{BB962C8B-B14F-4D97-AF65-F5344CB8AC3E}">
        <p14:creationId xmlns:p14="http://schemas.microsoft.com/office/powerpoint/2010/main" val="977387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3A9F622-40BE-AD4C-A256-465B5EA3AC69}" type="slidenum">
              <a:rPr lang="en-US" smtClean="0"/>
              <a:t>25</a:t>
            </a:fld>
            <a:endParaRPr lang="en-US"/>
          </a:p>
        </p:txBody>
      </p:sp>
    </p:spTree>
    <p:extLst>
      <p:ext uri="{BB962C8B-B14F-4D97-AF65-F5344CB8AC3E}">
        <p14:creationId xmlns:p14="http://schemas.microsoft.com/office/powerpoint/2010/main" val="1424167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3A9F622-40BE-AD4C-A256-465B5EA3AC69}" type="slidenum">
              <a:rPr lang="en-US" smtClean="0"/>
              <a:t>2</a:t>
            </a:fld>
            <a:endParaRPr lang="en-US"/>
          </a:p>
        </p:txBody>
      </p:sp>
    </p:spTree>
    <p:extLst>
      <p:ext uri="{BB962C8B-B14F-4D97-AF65-F5344CB8AC3E}">
        <p14:creationId xmlns:p14="http://schemas.microsoft.com/office/powerpoint/2010/main" val="17794282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5FA78-CAD0-C7CF-56D7-E15CD5037A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376E8A-E6F7-1E4C-10DA-EC57EDEB3A2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F3BF7D1-17EA-6941-F53A-F15A13F9BA6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937CF10-670C-E8AC-005D-0E7495FD8F17}"/>
              </a:ext>
            </a:extLst>
          </p:cNvPr>
          <p:cNvSpPr>
            <a:spLocks noGrp="1"/>
          </p:cNvSpPr>
          <p:nvPr>
            <p:ph type="sldNum" sz="quarter" idx="5"/>
          </p:nvPr>
        </p:nvSpPr>
        <p:spPr/>
        <p:txBody>
          <a:bodyPr/>
          <a:lstStyle/>
          <a:p>
            <a:fld id="{53A9F622-40BE-AD4C-A256-465B5EA3AC69}" type="slidenum">
              <a:rPr lang="en-US" smtClean="0"/>
              <a:t>26</a:t>
            </a:fld>
            <a:endParaRPr lang="en-US"/>
          </a:p>
        </p:txBody>
      </p:sp>
    </p:spTree>
    <p:extLst>
      <p:ext uri="{BB962C8B-B14F-4D97-AF65-F5344CB8AC3E}">
        <p14:creationId xmlns:p14="http://schemas.microsoft.com/office/powerpoint/2010/main" val="16210530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7875A1-05D7-9020-8B73-20C2BF8691A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B7A228-3CF8-7F5F-D926-A751D0662A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5604F51-24B7-83CA-D91F-B1401901155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5111DAC-B139-A062-CDDE-B73E54EC9782}"/>
              </a:ext>
            </a:extLst>
          </p:cNvPr>
          <p:cNvSpPr>
            <a:spLocks noGrp="1"/>
          </p:cNvSpPr>
          <p:nvPr>
            <p:ph type="sldNum" sz="quarter" idx="5"/>
          </p:nvPr>
        </p:nvSpPr>
        <p:spPr/>
        <p:txBody>
          <a:bodyPr/>
          <a:lstStyle/>
          <a:p>
            <a:fld id="{53A9F622-40BE-AD4C-A256-465B5EA3AC69}" type="slidenum">
              <a:rPr lang="en-US" smtClean="0"/>
              <a:t>27</a:t>
            </a:fld>
            <a:endParaRPr lang="en-US"/>
          </a:p>
        </p:txBody>
      </p:sp>
    </p:spTree>
    <p:extLst>
      <p:ext uri="{BB962C8B-B14F-4D97-AF65-F5344CB8AC3E}">
        <p14:creationId xmlns:p14="http://schemas.microsoft.com/office/powerpoint/2010/main" val="39084203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08766F-D7E4-DDCE-C98E-B3F3EA0030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D118E2-C748-D29E-9DCE-0F6CD2B179D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D24378-1DC8-9431-8EF6-300F407CA5E5}"/>
              </a:ext>
            </a:extLst>
          </p:cNvPr>
          <p:cNvSpPr>
            <a:spLocks noGrp="1"/>
          </p:cNvSpPr>
          <p:nvPr>
            <p:ph type="body" idx="1"/>
          </p:nvPr>
        </p:nvSpPr>
        <p:spPr/>
        <p:txBody>
          <a:bodyPr/>
          <a:lstStyle/>
          <a:p>
            <a:r>
              <a:rPr lang="en-US" dirty="0"/>
              <a:t>This has the inadvertent effect of making </a:t>
            </a:r>
            <a:r>
              <a:rPr lang="en-US" dirty="0" err="1"/>
              <a:t>Subalternist</a:t>
            </a:r>
            <a:r>
              <a:rPr lang="en-US" dirty="0"/>
              <a:t> sounds like colonialists, and also of sharing a good deal of common ground with some claims of modern Hindu nationalism in India.</a:t>
            </a:r>
          </a:p>
        </p:txBody>
      </p:sp>
      <p:sp>
        <p:nvSpPr>
          <p:cNvPr id="4" name="Slide Number Placeholder 3">
            <a:extLst>
              <a:ext uri="{FF2B5EF4-FFF2-40B4-BE49-F238E27FC236}">
                <a16:creationId xmlns:a16="http://schemas.microsoft.com/office/drawing/2014/main" id="{642DF176-BF60-C504-AFE3-8002C10DD5D0}"/>
              </a:ext>
            </a:extLst>
          </p:cNvPr>
          <p:cNvSpPr>
            <a:spLocks noGrp="1"/>
          </p:cNvSpPr>
          <p:nvPr>
            <p:ph type="sldNum" sz="quarter" idx="5"/>
          </p:nvPr>
        </p:nvSpPr>
        <p:spPr/>
        <p:txBody>
          <a:bodyPr/>
          <a:lstStyle/>
          <a:p>
            <a:fld id="{53A9F622-40BE-AD4C-A256-465B5EA3AC69}" type="slidenum">
              <a:rPr lang="en-US" smtClean="0"/>
              <a:t>28</a:t>
            </a:fld>
            <a:endParaRPr lang="en-US"/>
          </a:p>
        </p:txBody>
      </p:sp>
    </p:spTree>
    <p:extLst>
      <p:ext uri="{BB962C8B-B14F-4D97-AF65-F5344CB8AC3E}">
        <p14:creationId xmlns:p14="http://schemas.microsoft.com/office/powerpoint/2010/main" val="40099410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D00E75-93FE-1510-0ADE-919E41747E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A52D33-45C4-E4A4-F3AD-B662317346F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E8EF646-B412-F2EC-C6DC-2486D4D0856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ED838C7-0F3F-A7AD-F8B5-39B7568B2B83}"/>
              </a:ext>
            </a:extLst>
          </p:cNvPr>
          <p:cNvSpPr>
            <a:spLocks noGrp="1"/>
          </p:cNvSpPr>
          <p:nvPr>
            <p:ph type="sldNum" sz="quarter" idx="5"/>
          </p:nvPr>
        </p:nvSpPr>
        <p:spPr/>
        <p:txBody>
          <a:bodyPr/>
          <a:lstStyle/>
          <a:p>
            <a:fld id="{53A9F622-40BE-AD4C-A256-465B5EA3AC69}" type="slidenum">
              <a:rPr lang="en-US" smtClean="0"/>
              <a:t>29</a:t>
            </a:fld>
            <a:endParaRPr lang="en-US"/>
          </a:p>
        </p:txBody>
      </p:sp>
    </p:spTree>
    <p:extLst>
      <p:ext uri="{BB962C8B-B14F-4D97-AF65-F5344CB8AC3E}">
        <p14:creationId xmlns:p14="http://schemas.microsoft.com/office/powerpoint/2010/main" val="7443235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
        <p:nvSpPr>
          <p:cNvPr id="4" name="Slide Number Placeholder 3"/>
          <p:cNvSpPr>
            <a:spLocks noGrp="1"/>
          </p:cNvSpPr>
          <p:nvPr>
            <p:ph type="sldNum" sz="quarter" idx="5"/>
          </p:nvPr>
        </p:nvSpPr>
        <p:spPr/>
        <p:txBody>
          <a:bodyPr/>
          <a:lstStyle/>
          <a:p>
            <a:fld id="{53A9F622-40BE-AD4C-A256-465B5EA3AC69}" type="slidenum">
              <a:rPr lang="en-US" smtClean="0"/>
              <a:t>33</a:t>
            </a:fld>
            <a:endParaRPr lang="en-US"/>
          </a:p>
        </p:txBody>
      </p:sp>
    </p:spTree>
    <p:extLst>
      <p:ext uri="{BB962C8B-B14F-4D97-AF65-F5344CB8AC3E}">
        <p14:creationId xmlns:p14="http://schemas.microsoft.com/office/powerpoint/2010/main" val="3674121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3A9F622-40BE-AD4C-A256-465B5EA3AC69}" type="slidenum">
              <a:rPr lang="en-US" smtClean="0"/>
              <a:t>3</a:t>
            </a:fld>
            <a:endParaRPr lang="en-US"/>
          </a:p>
        </p:txBody>
      </p:sp>
    </p:spTree>
    <p:extLst>
      <p:ext uri="{BB962C8B-B14F-4D97-AF65-F5344CB8AC3E}">
        <p14:creationId xmlns:p14="http://schemas.microsoft.com/office/powerpoint/2010/main" val="15162791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10F578-494F-4500-9FB8-6FD51EB08A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6887706-6800-51D7-FC71-D392FBE9B3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B3D8D1-1B35-C801-EDFF-5407E34A8DA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1955F22-8C57-36ED-4CFD-B3BC3F49DD5A}"/>
              </a:ext>
            </a:extLst>
          </p:cNvPr>
          <p:cNvSpPr>
            <a:spLocks noGrp="1"/>
          </p:cNvSpPr>
          <p:nvPr>
            <p:ph type="sldNum" sz="quarter" idx="5"/>
          </p:nvPr>
        </p:nvSpPr>
        <p:spPr/>
        <p:txBody>
          <a:bodyPr/>
          <a:lstStyle/>
          <a:p>
            <a:fld id="{53A9F622-40BE-AD4C-A256-465B5EA3AC69}" type="slidenum">
              <a:rPr lang="en-US" smtClean="0"/>
              <a:t>5</a:t>
            </a:fld>
            <a:endParaRPr lang="en-US"/>
          </a:p>
        </p:txBody>
      </p:sp>
    </p:spTree>
    <p:extLst>
      <p:ext uri="{BB962C8B-B14F-4D97-AF65-F5344CB8AC3E}">
        <p14:creationId xmlns:p14="http://schemas.microsoft.com/office/powerpoint/2010/main" val="1857981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107F10-2278-CE70-E6C7-C024C785B9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9D7EF6F-54C5-810D-B9BE-B641D36995C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CA35A78-222F-FD1D-2129-AF44A20EA39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
        <p:nvSpPr>
          <p:cNvPr id="4" name="Slide Number Placeholder 3">
            <a:extLst>
              <a:ext uri="{FF2B5EF4-FFF2-40B4-BE49-F238E27FC236}">
                <a16:creationId xmlns:a16="http://schemas.microsoft.com/office/drawing/2014/main" id="{B46648F6-894B-596D-B1E2-72D5F566F0DE}"/>
              </a:ext>
            </a:extLst>
          </p:cNvPr>
          <p:cNvSpPr>
            <a:spLocks noGrp="1"/>
          </p:cNvSpPr>
          <p:nvPr>
            <p:ph type="sldNum" sz="quarter" idx="5"/>
          </p:nvPr>
        </p:nvSpPr>
        <p:spPr/>
        <p:txBody>
          <a:bodyPr/>
          <a:lstStyle/>
          <a:p>
            <a:fld id="{53A9F622-40BE-AD4C-A256-465B5EA3AC69}" type="slidenum">
              <a:rPr lang="en-US" smtClean="0"/>
              <a:t>6</a:t>
            </a:fld>
            <a:endParaRPr lang="en-US"/>
          </a:p>
        </p:txBody>
      </p:sp>
    </p:spTree>
    <p:extLst>
      <p:ext uri="{BB962C8B-B14F-4D97-AF65-F5344CB8AC3E}">
        <p14:creationId xmlns:p14="http://schemas.microsoft.com/office/powerpoint/2010/main" val="385737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C172D4-FF83-5015-EC3A-A815912434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B0675AD-D6DD-A31E-1C6C-219331CF10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911DEA-138E-6B4E-A7EB-C003E5038ED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
        <p:nvSpPr>
          <p:cNvPr id="4" name="Slide Number Placeholder 3">
            <a:extLst>
              <a:ext uri="{FF2B5EF4-FFF2-40B4-BE49-F238E27FC236}">
                <a16:creationId xmlns:a16="http://schemas.microsoft.com/office/drawing/2014/main" id="{7E474238-6DB0-4580-6F84-4035006907A6}"/>
              </a:ext>
            </a:extLst>
          </p:cNvPr>
          <p:cNvSpPr>
            <a:spLocks noGrp="1"/>
          </p:cNvSpPr>
          <p:nvPr>
            <p:ph type="sldNum" sz="quarter" idx="5"/>
          </p:nvPr>
        </p:nvSpPr>
        <p:spPr/>
        <p:txBody>
          <a:bodyPr/>
          <a:lstStyle/>
          <a:p>
            <a:fld id="{53A9F622-40BE-AD4C-A256-465B5EA3AC69}" type="slidenum">
              <a:rPr lang="en-US" smtClean="0"/>
              <a:t>7</a:t>
            </a:fld>
            <a:endParaRPr lang="en-US"/>
          </a:p>
        </p:txBody>
      </p:sp>
    </p:spTree>
    <p:extLst>
      <p:ext uri="{BB962C8B-B14F-4D97-AF65-F5344CB8AC3E}">
        <p14:creationId xmlns:p14="http://schemas.microsoft.com/office/powerpoint/2010/main" val="31285881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3A9F622-40BE-AD4C-A256-465B5EA3AC69}" type="slidenum">
              <a:rPr lang="en-US" smtClean="0"/>
              <a:t>8</a:t>
            </a:fld>
            <a:endParaRPr lang="en-US"/>
          </a:p>
        </p:txBody>
      </p:sp>
    </p:spTree>
    <p:extLst>
      <p:ext uri="{BB962C8B-B14F-4D97-AF65-F5344CB8AC3E}">
        <p14:creationId xmlns:p14="http://schemas.microsoft.com/office/powerpoint/2010/main" val="19470847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767AC5-A2C5-F4CF-5A37-329A1A31CB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6D13C5-C84B-37F7-5424-1EC76C7359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B0D261-AE74-D082-FD11-93E23A1361D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
        <p:nvSpPr>
          <p:cNvPr id="4" name="Slide Number Placeholder 3">
            <a:extLst>
              <a:ext uri="{FF2B5EF4-FFF2-40B4-BE49-F238E27FC236}">
                <a16:creationId xmlns:a16="http://schemas.microsoft.com/office/drawing/2014/main" id="{66E0E75F-AC6B-6DA8-FBCA-FB757014C51A}"/>
              </a:ext>
            </a:extLst>
          </p:cNvPr>
          <p:cNvSpPr>
            <a:spLocks noGrp="1"/>
          </p:cNvSpPr>
          <p:nvPr>
            <p:ph type="sldNum" sz="quarter" idx="5"/>
          </p:nvPr>
        </p:nvSpPr>
        <p:spPr/>
        <p:txBody>
          <a:bodyPr/>
          <a:lstStyle/>
          <a:p>
            <a:fld id="{53A9F622-40BE-AD4C-A256-465B5EA3AC69}" type="slidenum">
              <a:rPr lang="en-US" smtClean="0"/>
              <a:t>12</a:t>
            </a:fld>
            <a:endParaRPr lang="en-US"/>
          </a:p>
        </p:txBody>
      </p:sp>
    </p:spTree>
    <p:extLst>
      <p:ext uri="{BB962C8B-B14F-4D97-AF65-F5344CB8AC3E}">
        <p14:creationId xmlns:p14="http://schemas.microsoft.com/office/powerpoint/2010/main" val="6788469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53A9F622-40BE-AD4C-A256-465B5EA3AC69}" type="slidenum">
              <a:rPr lang="en-US" smtClean="0"/>
              <a:t>14</a:t>
            </a:fld>
            <a:endParaRPr lang="en-US"/>
          </a:p>
        </p:txBody>
      </p:sp>
    </p:spTree>
    <p:extLst>
      <p:ext uri="{BB962C8B-B14F-4D97-AF65-F5344CB8AC3E}">
        <p14:creationId xmlns:p14="http://schemas.microsoft.com/office/powerpoint/2010/main" val="1836858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37EBF-5C5A-95C9-B2B4-2A92282FF83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0893C81-7534-B6AD-74F3-3C5E74104A9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44AC26CA-2954-BBFE-0675-A635BCBED0D2}"/>
              </a:ext>
            </a:extLst>
          </p:cNvPr>
          <p:cNvSpPr>
            <a:spLocks noGrp="1"/>
          </p:cNvSpPr>
          <p:nvPr>
            <p:ph type="dt" sz="half" idx="10"/>
          </p:nvPr>
        </p:nvSpPr>
        <p:spPr/>
        <p:txBody>
          <a:bodyPr/>
          <a:lstStyle/>
          <a:p>
            <a:fld id="{55F9194E-7219-9042-BCED-585884800198}" type="datetimeFigureOut">
              <a:rPr lang="en-US" smtClean="0"/>
              <a:t>1/21/25</a:t>
            </a:fld>
            <a:endParaRPr lang="en-US"/>
          </a:p>
        </p:txBody>
      </p:sp>
      <p:sp>
        <p:nvSpPr>
          <p:cNvPr id="5" name="Footer Placeholder 4">
            <a:extLst>
              <a:ext uri="{FF2B5EF4-FFF2-40B4-BE49-F238E27FC236}">
                <a16:creationId xmlns:a16="http://schemas.microsoft.com/office/drawing/2014/main" id="{902FB42C-EF78-E0BF-46D0-BF60B27E8D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519D1C-513B-88AE-5011-E374F566A102}"/>
              </a:ext>
            </a:extLst>
          </p:cNvPr>
          <p:cNvSpPr>
            <a:spLocks noGrp="1"/>
          </p:cNvSpPr>
          <p:nvPr>
            <p:ph type="sldNum" sz="quarter" idx="12"/>
          </p:nvPr>
        </p:nvSpPr>
        <p:spPr/>
        <p:txBody>
          <a:bodyPr/>
          <a:lstStyle/>
          <a:p>
            <a:fld id="{BE1D91DE-BB44-5B42-8120-A4195026C971}" type="slidenum">
              <a:rPr lang="en-US" smtClean="0"/>
              <a:t>‹#›</a:t>
            </a:fld>
            <a:endParaRPr lang="en-US"/>
          </a:p>
        </p:txBody>
      </p:sp>
    </p:spTree>
    <p:extLst>
      <p:ext uri="{BB962C8B-B14F-4D97-AF65-F5344CB8AC3E}">
        <p14:creationId xmlns:p14="http://schemas.microsoft.com/office/powerpoint/2010/main" val="4272655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8A6CB-AA39-12D4-FE26-CB096047BB0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41DE913-C705-9584-9197-43CB5B41C65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70B5561-3CEF-3401-CD03-FE2550E69B27}"/>
              </a:ext>
            </a:extLst>
          </p:cNvPr>
          <p:cNvSpPr>
            <a:spLocks noGrp="1"/>
          </p:cNvSpPr>
          <p:nvPr>
            <p:ph type="dt" sz="half" idx="10"/>
          </p:nvPr>
        </p:nvSpPr>
        <p:spPr/>
        <p:txBody>
          <a:bodyPr/>
          <a:lstStyle/>
          <a:p>
            <a:fld id="{55F9194E-7219-9042-BCED-585884800198}" type="datetimeFigureOut">
              <a:rPr lang="en-US" smtClean="0"/>
              <a:t>1/21/25</a:t>
            </a:fld>
            <a:endParaRPr lang="en-US"/>
          </a:p>
        </p:txBody>
      </p:sp>
      <p:sp>
        <p:nvSpPr>
          <p:cNvPr id="5" name="Footer Placeholder 4">
            <a:extLst>
              <a:ext uri="{FF2B5EF4-FFF2-40B4-BE49-F238E27FC236}">
                <a16:creationId xmlns:a16="http://schemas.microsoft.com/office/drawing/2014/main" id="{42F9CC9C-A88C-5DF3-6BBB-3E3060B33B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636D31-E0F9-163F-F1AA-02E13606F81B}"/>
              </a:ext>
            </a:extLst>
          </p:cNvPr>
          <p:cNvSpPr>
            <a:spLocks noGrp="1"/>
          </p:cNvSpPr>
          <p:nvPr>
            <p:ph type="sldNum" sz="quarter" idx="12"/>
          </p:nvPr>
        </p:nvSpPr>
        <p:spPr/>
        <p:txBody>
          <a:bodyPr/>
          <a:lstStyle/>
          <a:p>
            <a:fld id="{BE1D91DE-BB44-5B42-8120-A4195026C971}" type="slidenum">
              <a:rPr lang="en-US" smtClean="0"/>
              <a:t>‹#›</a:t>
            </a:fld>
            <a:endParaRPr lang="en-US"/>
          </a:p>
        </p:txBody>
      </p:sp>
    </p:spTree>
    <p:extLst>
      <p:ext uri="{BB962C8B-B14F-4D97-AF65-F5344CB8AC3E}">
        <p14:creationId xmlns:p14="http://schemas.microsoft.com/office/powerpoint/2010/main" val="4621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E1137F-54F1-1DC8-BC05-D06123ED825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6020A73-A293-619A-E9E2-236A3B223E0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F6C0879-A5E8-3A2B-77F3-C093DF62C07B}"/>
              </a:ext>
            </a:extLst>
          </p:cNvPr>
          <p:cNvSpPr>
            <a:spLocks noGrp="1"/>
          </p:cNvSpPr>
          <p:nvPr>
            <p:ph type="dt" sz="half" idx="10"/>
          </p:nvPr>
        </p:nvSpPr>
        <p:spPr/>
        <p:txBody>
          <a:bodyPr/>
          <a:lstStyle/>
          <a:p>
            <a:fld id="{55F9194E-7219-9042-BCED-585884800198}" type="datetimeFigureOut">
              <a:rPr lang="en-US" smtClean="0"/>
              <a:t>1/21/25</a:t>
            </a:fld>
            <a:endParaRPr lang="en-US"/>
          </a:p>
        </p:txBody>
      </p:sp>
      <p:sp>
        <p:nvSpPr>
          <p:cNvPr id="5" name="Footer Placeholder 4">
            <a:extLst>
              <a:ext uri="{FF2B5EF4-FFF2-40B4-BE49-F238E27FC236}">
                <a16:creationId xmlns:a16="http://schemas.microsoft.com/office/drawing/2014/main" id="{69F03C9F-AF12-0DDF-F38B-C0F3E25852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F2E139-4DB6-D34A-2019-2D96157CBA34}"/>
              </a:ext>
            </a:extLst>
          </p:cNvPr>
          <p:cNvSpPr>
            <a:spLocks noGrp="1"/>
          </p:cNvSpPr>
          <p:nvPr>
            <p:ph type="sldNum" sz="quarter" idx="12"/>
          </p:nvPr>
        </p:nvSpPr>
        <p:spPr/>
        <p:txBody>
          <a:bodyPr/>
          <a:lstStyle/>
          <a:p>
            <a:fld id="{BE1D91DE-BB44-5B42-8120-A4195026C971}" type="slidenum">
              <a:rPr lang="en-US" smtClean="0"/>
              <a:t>‹#›</a:t>
            </a:fld>
            <a:endParaRPr lang="en-US"/>
          </a:p>
        </p:txBody>
      </p:sp>
    </p:spTree>
    <p:extLst>
      <p:ext uri="{BB962C8B-B14F-4D97-AF65-F5344CB8AC3E}">
        <p14:creationId xmlns:p14="http://schemas.microsoft.com/office/powerpoint/2010/main" val="534586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47974-7D85-E261-7F65-AFDDD632EBB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FF330DC-D39D-B6AB-67CD-D7E5572FFD5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86E39EF-F03B-4604-663F-8DADAC0AA750}"/>
              </a:ext>
            </a:extLst>
          </p:cNvPr>
          <p:cNvSpPr>
            <a:spLocks noGrp="1"/>
          </p:cNvSpPr>
          <p:nvPr>
            <p:ph type="dt" sz="half" idx="10"/>
          </p:nvPr>
        </p:nvSpPr>
        <p:spPr/>
        <p:txBody>
          <a:bodyPr/>
          <a:lstStyle/>
          <a:p>
            <a:fld id="{55F9194E-7219-9042-BCED-585884800198}" type="datetimeFigureOut">
              <a:rPr lang="en-US" smtClean="0"/>
              <a:t>1/21/25</a:t>
            </a:fld>
            <a:endParaRPr lang="en-US"/>
          </a:p>
        </p:txBody>
      </p:sp>
      <p:sp>
        <p:nvSpPr>
          <p:cNvPr id="5" name="Footer Placeholder 4">
            <a:extLst>
              <a:ext uri="{FF2B5EF4-FFF2-40B4-BE49-F238E27FC236}">
                <a16:creationId xmlns:a16="http://schemas.microsoft.com/office/drawing/2014/main" id="{60CCA5B5-E5D1-F25E-ED76-CCDFFD491C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39D28C-34AD-510A-5FB7-19D6A5E67116}"/>
              </a:ext>
            </a:extLst>
          </p:cNvPr>
          <p:cNvSpPr>
            <a:spLocks noGrp="1"/>
          </p:cNvSpPr>
          <p:nvPr>
            <p:ph type="sldNum" sz="quarter" idx="12"/>
          </p:nvPr>
        </p:nvSpPr>
        <p:spPr/>
        <p:txBody>
          <a:bodyPr/>
          <a:lstStyle/>
          <a:p>
            <a:fld id="{BE1D91DE-BB44-5B42-8120-A4195026C971}" type="slidenum">
              <a:rPr lang="en-US" smtClean="0"/>
              <a:t>‹#›</a:t>
            </a:fld>
            <a:endParaRPr lang="en-US"/>
          </a:p>
        </p:txBody>
      </p:sp>
    </p:spTree>
    <p:extLst>
      <p:ext uri="{BB962C8B-B14F-4D97-AF65-F5344CB8AC3E}">
        <p14:creationId xmlns:p14="http://schemas.microsoft.com/office/powerpoint/2010/main" val="2735210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B82B6-087C-BAF7-5E41-493E82DE760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EA2958E3-5B5A-5D7C-2851-EF16CD25750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2160BF9-48D8-2EC7-7B91-72D745CDCD02}"/>
              </a:ext>
            </a:extLst>
          </p:cNvPr>
          <p:cNvSpPr>
            <a:spLocks noGrp="1"/>
          </p:cNvSpPr>
          <p:nvPr>
            <p:ph type="dt" sz="half" idx="10"/>
          </p:nvPr>
        </p:nvSpPr>
        <p:spPr/>
        <p:txBody>
          <a:bodyPr/>
          <a:lstStyle/>
          <a:p>
            <a:fld id="{55F9194E-7219-9042-BCED-585884800198}" type="datetimeFigureOut">
              <a:rPr lang="en-US" smtClean="0"/>
              <a:t>1/21/25</a:t>
            </a:fld>
            <a:endParaRPr lang="en-US"/>
          </a:p>
        </p:txBody>
      </p:sp>
      <p:sp>
        <p:nvSpPr>
          <p:cNvPr id="5" name="Footer Placeholder 4">
            <a:extLst>
              <a:ext uri="{FF2B5EF4-FFF2-40B4-BE49-F238E27FC236}">
                <a16:creationId xmlns:a16="http://schemas.microsoft.com/office/drawing/2014/main" id="{1BDF9BA8-5C50-B750-C028-3C5C814A48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69322C-55DA-95BE-759D-255023CCF62C}"/>
              </a:ext>
            </a:extLst>
          </p:cNvPr>
          <p:cNvSpPr>
            <a:spLocks noGrp="1"/>
          </p:cNvSpPr>
          <p:nvPr>
            <p:ph type="sldNum" sz="quarter" idx="12"/>
          </p:nvPr>
        </p:nvSpPr>
        <p:spPr/>
        <p:txBody>
          <a:bodyPr/>
          <a:lstStyle/>
          <a:p>
            <a:fld id="{BE1D91DE-BB44-5B42-8120-A4195026C971}" type="slidenum">
              <a:rPr lang="en-US" smtClean="0"/>
              <a:t>‹#›</a:t>
            </a:fld>
            <a:endParaRPr lang="en-US"/>
          </a:p>
        </p:txBody>
      </p:sp>
    </p:spTree>
    <p:extLst>
      <p:ext uri="{BB962C8B-B14F-4D97-AF65-F5344CB8AC3E}">
        <p14:creationId xmlns:p14="http://schemas.microsoft.com/office/powerpoint/2010/main" val="35164839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C5C92-84CA-1126-ADAC-0E12068E14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1120454-785B-5C95-7883-7B7352853F8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1ECE0380-9A21-3187-50C4-1196DAE431A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238AB9D-710D-9F4F-B74E-618E9AA88F5C}"/>
              </a:ext>
            </a:extLst>
          </p:cNvPr>
          <p:cNvSpPr>
            <a:spLocks noGrp="1"/>
          </p:cNvSpPr>
          <p:nvPr>
            <p:ph type="dt" sz="half" idx="10"/>
          </p:nvPr>
        </p:nvSpPr>
        <p:spPr/>
        <p:txBody>
          <a:bodyPr/>
          <a:lstStyle/>
          <a:p>
            <a:fld id="{55F9194E-7219-9042-BCED-585884800198}" type="datetimeFigureOut">
              <a:rPr lang="en-US" smtClean="0"/>
              <a:t>1/21/25</a:t>
            </a:fld>
            <a:endParaRPr lang="en-US"/>
          </a:p>
        </p:txBody>
      </p:sp>
      <p:sp>
        <p:nvSpPr>
          <p:cNvPr id="6" name="Footer Placeholder 5">
            <a:extLst>
              <a:ext uri="{FF2B5EF4-FFF2-40B4-BE49-F238E27FC236}">
                <a16:creationId xmlns:a16="http://schemas.microsoft.com/office/drawing/2014/main" id="{0809FA54-73C5-D07F-7A41-AD68AD0980D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BB9FD6-2111-D59C-9525-2024AAAD0C7F}"/>
              </a:ext>
            </a:extLst>
          </p:cNvPr>
          <p:cNvSpPr>
            <a:spLocks noGrp="1"/>
          </p:cNvSpPr>
          <p:nvPr>
            <p:ph type="sldNum" sz="quarter" idx="12"/>
          </p:nvPr>
        </p:nvSpPr>
        <p:spPr/>
        <p:txBody>
          <a:bodyPr/>
          <a:lstStyle/>
          <a:p>
            <a:fld id="{BE1D91DE-BB44-5B42-8120-A4195026C971}" type="slidenum">
              <a:rPr lang="en-US" smtClean="0"/>
              <a:t>‹#›</a:t>
            </a:fld>
            <a:endParaRPr lang="en-US"/>
          </a:p>
        </p:txBody>
      </p:sp>
    </p:spTree>
    <p:extLst>
      <p:ext uri="{BB962C8B-B14F-4D97-AF65-F5344CB8AC3E}">
        <p14:creationId xmlns:p14="http://schemas.microsoft.com/office/powerpoint/2010/main" val="260598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52309-9C98-33B7-3B64-66DD95C648F1}"/>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4FAF668-1B69-79FF-FF21-39695BCE00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7A11E6A-AA12-351C-0EE0-CF4AE6BACE2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63E2A15-D574-6454-A2AF-79E8DE22823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B9A416E-BF71-BD12-E498-A0EA11ABCFA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CBF4623C-20B9-BDB0-9238-83B61FB2A544}"/>
              </a:ext>
            </a:extLst>
          </p:cNvPr>
          <p:cNvSpPr>
            <a:spLocks noGrp="1"/>
          </p:cNvSpPr>
          <p:nvPr>
            <p:ph type="dt" sz="half" idx="10"/>
          </p:nvPr>
        </p:nvSpPr>
        <p:spPr/>
        <p:txBody>
          <a:bodyPr/>
          <a:lstStyle/>
          <a:p>
            <a:fld id="{55F9194E-7219-9042-BCED-585884800198}" type="datetimeFigureOut">
              <a:rPr lang="en-US" smtClean="0"/>
              <a:t>1/21/25</a:t>
            </a:fld>
            <a:endParaRPr lang="en-US"/>
          </a:p>
        </p:txBody>
      </p:sp>
      <p:sp>
        <p:nvSpPr>
          <p:cNvPr id="8" name="Footer Placeholder 7">
            <a:extLst>
              <a:ext uri="{FF2B5EF4-FFF2-40B4-BE49-F238E27FC236}">
                <a16:creationId xmlns:a16="http://schemas.microsoft.com/office/drawing/2014/main" id="{5F4BCD9E-40B2-2C05-2429-D2826FC1DC0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CD9D8FE-CBF9-5F25-3A92-DEAE8FEC5B53}"/>
              </a:ext>
            </a:extLst>
          </p:cNvPr>
          <p:cNvSpPr>
            <a:spLocks noGrp="1"/>
          </p:cNvSpPr>
          <p:nvPr>
            <p:ph type="sldNum" sz="quarter" idx="12"/>
          </p:nvPr>
        </p:nvSpPr>
        <p:spPr/>
        <p:txBody>
          <a:bodyPr/>
          <a:lstStyle/>
          <a:p>
            <a:fld id="{BE1D91DE-BB44-5B42-8120-A4195026C971}" type="slidenum">
              <a:rPr lang="en-US" smtClean="0"/>
              <a:t>‹#›</a:t>
            </a:fld>
            <a:endParaRPr lang="en-US"/>
          </a:p>
        </p:txBody>
      </p:sp>
    </p:spTree>
    <p:extLst>
      <p:ext uri="{BB962C8B-B14F-4D97-AF65-F5344CB8AC3E}">
        <p14:creationId xmlns:p14="http://schemas.microsoft.com/office/powerpoint/2010/main" val="24305902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1AE5B-BEAA-E43D-CE58-EDE563AE947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E1E1932-7168-3EB2-AFED-E243BD8199C6}"/>
              </a:ext>
            </a:extLst>
          </p:cNvPr>
          <p:cNvSpPr>
            <a:spLocks noGrp="1"/>
          </p:cNvSpPr>
          <p:nvPr>
            <p:ph type="dt" sz="half" idx="10"/>
          </p:nvPr>
        </p:nvSpPr>
        <p:spPr/>
        <p:txBody>
          <a:bodyPr/>
          <a:lstStyle/>
          <a:p>
            <a:fld id="{55F9194E-7219-9042-BCED-585884800198}" type="datetimeFigureOut">
              <a:rPr lang="en-US" smtClean="0"/>
              <a:t>1/21/25</a:t>
            </a:fld>
            <a:endParaRPr lang="en-US"/>
          </a:p>
        </p:txBody>
      </p:sp>
      <p:sp>
        <p:nvSpPr>
          <p:cNvPr id="4" name="Footer Placeholder 3">
            <a:extLst>
              <a:ext uri="{FF2B5EF4-FFF2-40B4-BE49-F238E27FC236}">
                <a16:creationId xmlns:a16="http://schemas.microsoft.com/office/drawing/2014/main" id="{5FE02B3D-EC7E-D2A0-1658-3DFC354156B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81A2F6A-B5D0-C344-FD6D-7C6B365E4280}"/>
              </a:ext>
            </a:extLst>
          </p:cNvPr>
          <p:cNvSpPr>
            <a:spLocks noGrp="1"/>
          </p:cNvSpPr>
          <p:nvPr>
            <p:ph type="sldNum" sz="quarter" idx="12"/>
          </p:nvPr>
        </p:nvSpPr>
        <p:spPr/>
        <p:txBody>
          <a:bodyPr/>
          <a:lstStyle/>
          <a:p>
            <a:fld id="{BE1D91DE-BB44-5B42-8120-A4195026C971}" type="slidenum">
              <a:rPr lang="en-US" smtClean="0"/>
              <a:t>‹#›</a:t>
            </a:fld>
            <a:endParaRPr lang="en-US"/>
          </a:p>
        </p:txBody>
      </p:sp>
    </p:spTree>
    <p:extLst>
      <p:ext uri="{BB962C8B-B14F-4D97-AF65-F5344CB8AC3E}">
        <p14:creationId xmlns:p14="http://schemas.microsoft.com/office/powerpoint/2010/main" val="24789841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9833A3-A778-584B-3224-45B2D2585580}"/>
              </a:ext>
            </a:extLst>
          </p:cNvPr>
          <p:cNvSpPr>
            <a:spLocks noGrp="1"/>
          </p:cNvSpPr>
          <p:nvPr>
            <p:ph type="dt" sz="half" idx="10"/>
          </p:nvPr>
        </p:nvSpPr>
        <p:spPr/>
        <p:txBody>
          <a:bodyPr/>
          <a:lstStyle/>
          <a:p>
            <a:fld id="{55F9194E-7219-9042-BCED-585884800198}" type="datetimeFigureOut">
              <a:rPr lang="en-US" smtClean="0"/>
              <a:t>1/21/25</a:t>
            </a:fld>
            <a:endParaRPr lang="en-US"/>
          </a:p>
        </p:txBody>
      </p:sp>
      <p:sp>
        <p:nvSpPr>
          <p:cNvPr id="3" name="Footer Placeholder 2">
            <a:extLst>
              <a:ext uri="{FF2B5EF4-FFF2-40B4-BE49-F238E27FC236}">
                <a16:creationId xmlns:a16="http://schemas.microsoft.com/office/drawing/2014/main" id="{A5933134-B8BC-94F5-88B3-EBDEC5A5E9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0DF233A-D63B-0A9A-0F74-86541CAD97E0}"/>
              </a:ext>
            </a:extLst>
          </p:cNvPr>
          <p:cNvSpPr>
            <a:spLocks noGrp="1"/>
          </p:cNvSpPr>
          <p:nvPr>
            <p:ph type="sldNum" sz="quarter" idx="12"/>
          </p:nvPr>
        </p:nvSpPr>
        <p:spPr/>
        <p:txBody>
          <a:bodyPr/>
          <a:lstStyle/>
          <a:p>
            <a:fld id="{BE1D91DE-BB44-5B42-8120-A4195026C971}" type="slidenum">
              <a:rPr lang="en-US" smtClean="0"/>
              <a:t>‹#›</a:t>
            </a:fld>
            <a:endParaRPr lang="en-US"/>
          </a:p>
        </p:txBody>
      </p:sp>
    </p:spTree>
    <p:extLst>
      <p:ext uri="{BB962C8B-B14F-4D97-AF65-F5344CB8AC3E}">
        <p14:creationId xmlns:p14="http://schemas.microsoft.com/office/powerpoint/2010/main" val="1123472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ACD19-EF50-D42F-6AB0-596C3A4DB35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E312282-9AB4-4F93-1BB0-7BDBA7B5DDE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461797A-D93C-20BC-41F6-EDDA67D7BB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DFAA6F5-8D67-28AD-E4D5-3CE2F2295951}"/>
              </a:ext>
            </a:extLst>
          </p:cNvPr>
          <p:cNvSpPr>
            <a:spLocks noGrp="1"/>
          </p:cNvSpPr>
          <p:nvPr>
            <p:ph type="dt" sz="half" idx="10"/>
          </p:nvPr>
        </p:nvSpPr>
        <p:spPr/>
        <p:txBody>
          <a:bodyPr/>
          <a:lstStyle/>
          <a:p>
            <a:fld id="{55F9194E-7219-9042-BCED-585884800198}" type="datetimeFigureOut">
              <a:rPr lang="en-US" smtClean="0"/>
              <a:t>1/21/25</a:t>
            </a:fld>
            <a:endParaRPr lang="en-US"/>
          </a:p>
        </p:txBody>
      </p:sp>
      <p:sp>
        <p:nvSpPr>
          <p:cNvPr id="6" name="Footer Placeholder 5">
            <a:extLst>
              <a:ext uri="{FF2B5EF4-FFF2-40B4-BE49-F238E27FC236}">
                <a16:creationId xmlns:a16="http://schemas.microsoft.com/office/drawing/2014/main" id="{34DAC432-BA7E-3CC1-3ACF-77497A4EA97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12F5C2-C7CF-0B24-867E-65262751FD7C}"/>
              </a:ext>
            </a:extLst>
          </p:cNvPr>
          <p:cNvSpPr>
            <a:spLocks noGrp="1"/>
          </p:cNvSpPr>
          <p:nvPr>
            <p:ph type="sldNum" sz="quarter" idx="12"/>
          </p:nvPr>
        </p:nvSpPr>
        <p:spPr/>
        <p:txBody>
          <a:bodyPr/>
          <a:lstStyle/>
          <a:p>
            <a:fld id="{BE1D91DE-BB44-5B42-8120-A4195026C971}" type="slidenum">
              <a:rPr lang="en-US" smtClean="0"/>
              <a:t>‹#›</a:t>
            </a:fld>
            <a:endParaRPr lang="en-US"/>
          </a:p>
        </p:txBody>
      </p:sp>
    </p:spTree>
    <p:extLst>
      <p:ext uri="{BB962C8B-B14F-4D97-AF65-F5344CB8AC3E}">
        <p14:creationId xmlns:p14="http://schemas.microsoft.com/office/powerpoint/2010/main" val="29677525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187EA-6B18-2C60-0616-EEB905FA38A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A0747D4-9A53-14E5-7403-56FFC5AE34B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E6E08CC-539B-2F48-6B08-A859FE6352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0092DFB-32D3-8927-584A-37D92C2F049F}"/>
              </a:ext>
            </a:extLst>
          </p:cNvPr>
          <p:cNvSpPr>
            <a:spLocks noGrp="1"/>
          </p:cNvSpPr>
          <p:nvPr>
            <p:ph type="dt" sz="half" idx="10"/>
          </p:nvPr>
        </p:nvSpPr>
        <p:spPr/>
        <p:txBody>
          <a:bodyPr/>
          <a:lstStyle/>
          <a:p>
            <a:fld id="{55F9194E-7219-9042-BCED-585884800198}" type="datetimeFigureOut">
              <a:rPr lang="en-US" smtClean="0"/>
              <a:t>1/21/25</a:t>
            </a:fld>
            <a:endParaRPr lang="en-US"/>
          </a:p>
        </p:txBody>
      </p:sp>
      <p:sp>
        <p:nvSpPr>
          <p:cNvPr id="6" name="Footer Placeholder 5">
            <a:extLst>
              <a:ext uri="{FF2B5EF4-FFF2-40B4-BE49-F238E27FC236}">
                <a16:creationId xmlns:a16="http://schemas.microsoft.com/office/drawing/2014/main" id="{F2D6B250-87AC-A020-F95D-C1CE6378FEC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BE07898-89F2-9E7C-8EFE-FA728224608B}"/>
              </a:ext>
            </a:extLst>
          </p:cNvPr>
          <p:cNvSpPr>
            <a:spLocks noGrp="1"/>
          </p:cNvSpPr>
          <p:nvPr>
            <p:ph type="sldNum" sz="quarter" idx="12"/>
          </p:nvPr>
        </p:nvSpPr>
        <p:spPr/>
        <p:txBody>
          <a:bodyPr/>
          <a:lstStyle/>
          <a:p>
            <a:fld id="{BE1D91DE-BB44-5B42-8120-A4195026C971}" type="slidenum">
              <a:rPr lang="en-US" smtClean="0"/>
              <a:t>‹#›</a:t>
            </a:fld>
            <a:endParaRPr lang="en-US"/>
          </a:p>
        </p:txBody>
      </p:sp>
    </p:spTree>
    <p:extLst>
      <p:ext uri="{BB962C8B-B14F-4D97-AF65-F5344CB8AC3E}">
        <p14:creationId xmlns:p14="http://schemas.microsoft.com/office/powerpoint/2010/main" val="17209027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3B10F03-B0D8-8655-D136-18C4E1AF305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5D672E4-9090-09C0-F734-D89B1884F81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4A88FC8-60DE-EEA9-CB42-9B856DC410D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5F9194E-7219-9042-BCED-585884800198}" type="datetimeFigureOut">
              <a:rPr lang="en-US" smtClean="0"/>
              <a:t>1/21/25</a:t>
            </a:fld>
            <a:endParaRPr lang="en-US"/>
          </a:p>
        </p:txBody>
      </p:sp>
      <p:sp>
        <p:nvSpPr>
          <p:cNvPr id="5" name="Footer Placeholder 4">
            <a:extLst>
              <a:ext uri="{FF2B5EF4-FFF2-40B4-BE49-F238E27FC236}">
                <a16:creationId xmlns:a16="http://schemas.microsoft.com/office/drawing/2014/main" id="{970DEE8E-F5D5-A065-E145-A51468ABD0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D0583F5-5136-4FA5-4FA9-ECE189A36F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E1D91DE-BB44-5B42-8120-A4195026C971}" type="slidenum">
              <a:rPr lang="en-US" smtClean="0"/>
              <a:t>‹#›</a:t>
            </a:fld>
            <a:endParaRPr lang="en-US"/>
          </a:p>
        </p:txBody>
      </p:sp>
    </p:spTree>
    <p:extLst>
      <p:ext uri="{BB962C8B-B14F-4D97-AF65-F5344CB8AC3E}">
        <p14:creationId xmlns:p14="http://schemas.microsoft.com/office/powerpoint/2010/main" val="38785336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ow Subaltern Studies Changed Our Understanding of Resistance Struggles |  Portside">
            <a:extLst>
              <a:ext uri="{FF2B5EF4-FFF2-40B4-BE49-F238E27FC236}">
                <a16:creationId xmlns:a16="http://schemas.microsoft.com/office/drawing/2014/main" id="{8B19A5E1-9003-9E76-8707-91C0C8D74C7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557" b="10670"/>
          <a:stretch/>
        </p:blipFill>
        <p:spPr bwMode="auto">
          <a:xfrm>
            <a:off x="0" y="0"/>
            <a:ext cx="12192000" cy="686704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90327F4-AA78-7AF4-3447-427DA0F60891}"/>
              </a:ext>
            </a:extLst>
          </p:cNvPr>
          <p:cNvSpPr>
            <a:spLocks noGrp="1"/>
          </p:cNvSpPr>
          <p:nvPr>
            <p:ph type="ctrTitle"/>
          </p:nvPr>
        </p:nvSpPr>
        <p:spPr>
          <a:xfrm>
            <a:off x="1524000" y="0"/>
            <a:ext cx="9144000" cy="1953012"/>
          </a:xfrm>
        </p:spPr>
        <p:txBody>
          <a:bodyPr/>
          <a:lstStyle/>
          <a:p>
            <a:r>
              <a:rPr lang="en-US" dirty="0"/>
              <a:t>Subaltern Studies and Postcolonialism</a:t>
            </a:r>
          </a:p>
        </p:txBody>
      </p:sp>
    </p:spTree>
    <p:extLst>
      <p:ext uri="{BB962C8B-B14F-4D97-AF65-F5344CB8AC3E}">
        <p14:creationId xmlns:p14="http://schemas.microsoft.com/office/powerpoint/2010/main" val="25291190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410B26-2DD5-D202-83F9-3D632D6B788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2E0F44-DF5C-498F-2B75-4ABF13AAAB1B}"/>
              </a:ext>
            </a:extLst>
          </p:cNvPr>
          <p:cNvSpPr>
            <a:spLocks noGrp="1"/>
          </p:cNvSpPr>
          <p:nvPr>
            <p:ph type="title"/>
          </p:nvPr>
        </p:nvSpPr>
        <p:spPr/>
        <p:txBody>
          <a:bodyPr/>
          <a:lstStyle/>
          <a:p>
            <a:r>
              <a:rPr lang="en-US" dirty="0"/>
              <a:t>Influences: Antonio Gramsci</a:t>
            </a:r>
          </a:p>
        </p:txBody>
      </p:sp>
      <p:sp>
        <p:nvSpPr>
          <p:cNvPr id="3" name="Content Placeholder 2">
            <a:extLst>
              <a:ext uri="{FF2B5EF4-FFF2-40B4-BE49-F238E27FC236}">
                <a16:creationId xmlns:a16="http://schemas.microsoft.com/office/drawing/2014/main" id="{6140F986-4295-980D-54A9-3C85A49C692E}"/>
              </a:ext>
            </a:extLst>
          </p:cNvPr>
          <p:cNvSpPr>
            <a:spLocks noGrp="1"/>
          </p:cNvSpPr>
          <p:nvPr>
            <p:ph idx="1"/>
          </p:nvPr>
        </p:nvSpPr>
        <p:spPr>
          <a:xfrm>
            <a:off x="6095999" y="1825624"/>
            <a:ext cx="5910793" cy="5032375"/>
          </a:xfrm>
        </p:spPr>
        <p:txBody>
          <a:bodyPr>
            <a:normAutofit/>
          </a:bodyPr>
          <a:lstStyle/>
          <a:p>
            <a:pPr marL="0" indent="0">
              <a:buNone/>
            </a:pPr>
            <a:r>
              <a:rPr lang="en-US" dirty="0" err="1"/>
              <a:t>Subalternists</a:t>
            </a:r>
            <a:r>
              <a:rPr lang="en-US" dirty="0"/>
              <a:t> develop Gramsci’s …</a:t>
            </a:r>
          </a:p>
          <a:p>
            <a:r>
              <a:rPr lang="en-US" dirty="0"/>
              <a:t>category of ‘the subaltern’ to denote those excluded by cultural hegemony</a:t>
            </a:r>
          </a:p>
          <a:p>
            <a:r>
              <a:rPr lang="en-US" dirty="0"/>
              <a:t>focus on ad hoc political organization (rather than just fully  </a:t>
            </a:r>
            <a:r>
              <a:rPr lang="en-US" dirty="0" err="1"/>
              <a:t>theorised</a:t>
            </a:r>
            <a:r>
              <a:rPr lang="en-US" dirty="0"/>
              <a:t> uprisings)</a:t>
            </a:r>
          </a:p>
          <a:p>
            <a:r>
              <a:rPr lang="en-US" dirty="0"/>
              <a:t>notion that subaltern consciousness first emerges as ‘negation’ (i.e., construction of a ruling class as enemy)</a:t>
            </a:r>
          </a:p>
          <a:p>
            <a:endParaRPr lang="en-US" dirty="0"/>
          </a:p>
        </p:txBody>
      </p:sp>
      <p:pic>
        <p:nvPicPr>
          <p:cNvPr id="4" name="Picture 2" descr="Happy Birthday, Antonio Gramsci">
            <a:extLst>
              <a:ext uri="{FF2B5EF4-FFF2-40B4-BE49-F238E27FC236}">
                <a16:creationId xmlns:a16="http://schemas.microsoft.com/office/drawing/2014/main" id="{CC1F14EC-D3FA-A19E-8236-0F6322BE67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207" y="1969767"/>
            <a:ext cx="5785967" cy="359077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6CDA65A-5F06-E102-4A05-A083BCAF20C3}"/>
              </a:ext>
            </a:extLst>
          </p:cNvPr>
          <p:cNvSpPr txBox="1"/>
          <p:nvPr/>
        </p:nvSpPr>
        <p:spPr>
          <a:xfrm>
            <a:off x="1359244" y="5839620"/>
            <a:ext cx="3423373" cy="400110"/>
          </a:xfrm>
          <a:prstGeom prst="rect">
            <a:avLst/>
          </a:prstGeom>
          <a:noFill/>
        </p:spPr>
        <p:txBody>
          <a:bodyPr wrap="none" rtlCol="0">
            <a:spAutoFit/>
          </a:bodyPr>
          <a:lstStyle/>
          <a:p>
            <a:r>
              <a:rPr lang="en-US" sz="2000" dirty="0"/>
              <a:t>Antonio Gramsci (1891–1937)</a:t>
            </a:r>
          </a:p>
        </p:txBody>
      </p:sp>
    </p:spTree>
    <p:extLst>
      <p:ext uri="{BB962C8B-B14F-4D97-AF65-F5344CB8AC3E}">
        <p14:creationId xmlns:p14="http://schemas.microsoft.com/office/powerpoint/2010/main" val="2055162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FC09B2-B800-8EBA-544E-1AF544B99FB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314DC3C-A7F8-71DD-BD10-8768D1A06F10}"/>
              </a:ext>
            </a:extLst>
          </p:cNvPr>
          <p:cNvSpPr>
            <a:spLocks noGrp="1"/>
          </p:cNvSpPr>
          <p:nvPr>
            <p:ph type="title"/>
          </p:nvPr>
        </p:nvSpPr>
        <p:spPr/>
        <p:txBody>
          <a:bodyPr/>
          <a:lstStyle/>
          <a:p>
            <a:r>
              <a:rPr lang="en-US" dirty="0"/>
              <a:t>Influences: Antonio Gramsci</a:t>
            </a:r>
          </a:p>
        </p:txBody>
      </p:sp>
      <p:sp>
        <p:nvSpPr>
          <p:cNvPr id="3" name="Content Placeholder 2">
            <a:extLst>
              <a:ext uri="{FF2B5EF4-FFF2-40B4-BE49-F238E27FC236}">
                <a16:creationId xmlns:a16="http://schemas.microsoft.com/office/drawing/2014/main" id="{6038E520-7794-B89F-D035-B7920E801F90}"/>
              </a:ext>
            </a:extLst>
          </p:cNvPr>
          <p:cNvSpPr>
            <a:spLocks noGrp="1"/>
          </p:cNvSpPr>
          <p:nvPr>
            <p:ph idx="1"/>
          </p:nvPr>
        </p:nvSpPr>
        <p:spPr>
          <a:xfrm>
            <a:off x="6095999" y="1825624"/>
            <a:ext cx="5910793" cy="5032375"/>
          </a:xfrm>
        </p:spPr>
        <p:txBody>
          <a:bodyPr>
            <a:normAutofit/>
          </a:bodyPr>
          <a:lstStyle/>
          <a:p>
            <a:pPr marL="0" indent="0">
              <a:buNone/>
            </a:pPr>
            <a:r>
              <a:rPr lang="en-US" dirty="0" err="1"/>
              <a:t>Subalternists</a:t>
            </a:r>
            <a:r>
              <a:rPr lang="en-US" dirty="0"/>
              <a:t> depart from Gramsci …</a:t>
            </a:r>
          </a:p>
          <a:p>
            <a:r>
              <a:rPr lang="en-US" dirty="0"/>
              <a:t>in the turn by some towards linguistic theory and focus on representation (and its limits)</a:t>
            </a:r>
          </a:p>
          <a:p>
            <a:r>
              <a:rPr lang="en-US" dirty="0"/>
              <a:t>by insisting that outright coercion (e.g., threat of physical violence) matters even in situations in which there’s deep cultural hegemony (see Guha’s </a:t>
            </a:r>
            <a:r>
              <a:rPr lang="en-US" i="1" dirty="0"/>
              <a:t>Dominance Without Hegemony</a:t>
            </a:r>
            <a:r>
              <a:rPr lang="en-US" dirty="0"/>
              <a:t> (1997), p. 23)</a:t>
            </a:r>
          </a:p>
        </p:txBody>
      </p:sp>
      <p:pic>
        <p:nvPicPr>
          <p:cNvPr id="4" name="Picture 2" descr="Happy Birthday, Antonio Gramsci">
            <a:extLst>
              <a:ext uri="{FF2B5EF4-FFF2-40B4-BE49-F238E27FC236}">
                <a16:creationId xmlns:a16="http://schemas.microsoft.com/office/drawing/2014/main" id="{0FE9C034-C12D-71AD-641D-058CDE7E30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207" y="1969767"/>
            <a:ext cx="5785967" cy="359077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42DDD4F-62D9-FE21-D499-6392BBEB3C43}"/>
              </a:ext>
            </a:extLst>
          </p:cNvPr>
          <p:cNvSpPr txBox="1"/>
          <p:nvPr/>
        </p:nvSpPr>
        <p:spPr>
          <a:xfrm>
            <a:off x="1359244" y="5839620"/>
            <a:ext cx="3423373" cy="400110"/>
          </a:xfrm>
          <a:prstGeom prst="rect">
            <a:avLst/>
          </a:prstGeom>
          <a:noFill/>
        </p:spPr>
        <p:txBody>
          <a:bodyPr wrap="none" rtlCol="0">
            <a:spAutoFit/>
          </a:bodyPr>
          <a:lstStyle/>
          <a:p>
            <a:r>
              <a:rPr lang="en-US" sz="2000" dirty="0"/>
              <a:t>Antonio Gramsci (1891–1937)</a:t>
            </a:r>
          </a:p>
        </p:txBody>
      </p:sp>
    </p:spTree>
    <p:extLst>
      <p:ext uri="{BB962C8B-B14F-4D97-AF65-F5344CB8AC3E}">
        <p14:creationId xmlns:p14="http://schemas.microsoft.com/office/powerpoint/2010/main" val="12386147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56839-E4B8-7CC8-8D47-66E9FEECE14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601C0FB-55BA-7DCB-BC75-4593DA75C61D}"/>
              </a:ext>
            </a:extLst>
          </p:cNvPr>
          <p:cNvSpPr>
            <a:spLocks noGrp="1"/>
          </p:cNvSpPr>
          <p:nvPr>
            <p:ph type="title"/>
          </p:nvPr>
        </p:nvSpPr>
        <p:spPr/>
        <p:txBody>
          <a:bodyPr/>
          <a:lstStyle/>
          <a:p>
            <a:r>
              <a:rPr lang="en-US" dirty="0"/>
              <a:t>Influences: Edward Said and literary theory</a:t>
            </a:r>
          </a:p>
        </p:txBody>
      </p:sp>
      <p:sp>
        <p:nvSpPr>
          <p:cNvPr id="3" name="Content Placeholder 2">
            <a:extLst>
              <a:ext uri="{FF2B5EF4-FFF2-40B4-BE49-F238E27FC236}">
                <a16:creationId xmlns:a16="http://schemas.microsoft.com/office/drawing/2014/main" id="{D044B685-5F14-1181-9744-CC84A4D4B3AF}"/>
              </a:ext>
            </a:extLst>
          </p:cNvPr>
          <p:cNvSpPr>
            <a:spLocks noGrp="1"/>
          </p:cNvSpPr>
          <p:nvPr>
            <p:ph idx="1"/>
          </p:nvPr>
        </p:nvSpPr>
        <p:spPr>
          <a:xfrm>
            <a:off x="518984" y="1825625"/>
            <a:ext cx="5577016" cy="4667250"/>
          </a:xfrm>
        </p:spPr>
        <p:txBody>
          <a:bodyPr>
            <a:normAutofit/>
          </a:bodyPr>
          <a:lstStyle/>
          <a:p>
            <a:pPr marL="0" indent="0">
              <a:buNone/>
            </a:pPr>
            <a:r>
              <a:rPr lang="en-US" sz="3200" dirty="0"/>
              <a:t>Said</a:t>
            </a:r>
          </a:p>
          <a:p>
            <a:r>
              <a:rPr lang="en-US" sz="3200" dirty="0"/>
              <a:t>Reading with the grain</a:t>
            </a:r>
          </a:p>
          <a:p>
            <a:r>
              <a:rPr lang="en-US" sz="3200" dirty="0"/>
              <a:t>Focus on how knowledge and representations constitute (colonial) power</a:t>
            </a:r>
          </a:p>
          <a:p>
            <a:r>
              <a:rPr lang="en-US" sz="3200" dirty="0"/>
              <a:t>Interest in the impact and durability of binaries (East/West; tradition/ modernity, etc.)</a:t>
            </a:r>
          </a:p>
        </p:txBody>
      </p:sp>
      <p:sp>
        <p:nvSpPr>
          <p:cNvPr id="4" name="Content Placeholder 2">
            <a:extLst>
              <a:ext uri="{FF2B5EF4-FFF2-40B4-BE49-F238E27FC236}">
                <a16:creationId xmlns:a16="http://schemas.microsoft.com/office/drawing/2014/main" id="{DCB662BD-AD03-8E9F-565B-188D9D2D4D30}"/>
              </a:ext>
            </a:extLst>
          </p:cNvPr>
          <p:cNvSpPr txBox="1">
            <a:spLocks/>
          </p:cNvSpPr>
          <p:nvPr/>
        </p:nvSpPr>
        <p:spPr>
          <a:xfrm>
            <a:off x="6306066" y="1825624"/>
            <a:ext cx="5577016" cy="50323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3200" dirty="0" err="1"/>
              <a:t>Subalternists</a:t>
            </a:r>
            <a:endParaRPr lang="en-US" sz="3200" dirty="0"/>
          </a:p>
          <a:p>
            <a:r>
              <a:rPr lang="en-US" sz="3200" dirty="0"/>
              <a:t>Reading against the grain</a:t>
            </a:r>
          </a:p>
          <a:p>
            <a:r>
              <a:rPr lang="en-US" sz="3200" dirty="0"/>
              <a:t>Focus on how even the structurally disempowered have agency and autonomy</a:t>
            </a:r>
          </a:p>
          <a:p>
            <a:r>
              <a:rPr lang="en-US" sz="3200" dirty="0"/>
              <a:t>Interest in how subaltern agency complicates and subverts such binaries (e.g. fragments of tradition persist in modernity)</a:t>
            </a:r>
          </a:p>
        </p:txBody>
      </p:sp>
    </p:spTree>
    <p:extLst>
      <p:ext uri="{BB962C8B-B14F-4D97-AF65-F5344CB8AC3E}">
        <p14:creationId xmlns:p14="http://schemas.microsoft.com/office/powerpoint/2010/main" val="40090494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F031F8-94BB-C476-7FB5-4F7FEA6761C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CE877F7-F1A6-97C0-6F9D-70287BD9B1DD}"/>
              </a:ext>
            </a:extLst>
          </p:cNvPr>
          <p:cNvSpPr>
            <a:spLocks noGrp="1"/>
          </p:cNvSpPr>
          <p:nvPr>
            <p:ph type="title"/>
          </p:nvPr>
        </p:nvSpPr>
        <p:spPr/>
        <p:txBody>
          <a:bodyPr/>
          <a:lstStyle/>
          <a:p>
            <a:r>
              <a:rPr lang="en-US" dirty="0"/>
              <a:t>Influences: Edward Said and literary theory</a:t>
            </a:r>
          </a:p>
        </p:txBody>
      </p:sp>
      <p:sp>
        <p:nvSpPr>
          <p:cNvPr id="3" name="Content Placeholder 2">
            <a:extLst>
              <a:ext uri="{FF2B5EF4-FFF2-40B4-BE49-F238E27FC236}">
                <a16:creationId xmlns:a16="http://schemas.microsoft.com/office/drawing/2014/main" id="{B7D5110B-6D0B-EEAA-D11B-B2300EFC5114}"/>
              </a:ext>
            </a:extLst>
          </p:cNvPr>
          <p:cNvSpPr>
            <a:spLocks noGrp="1"/>
          </p:cNvSpPr>
          <p:nvPr>
            <p:ph idx="1"/>
          </p:nvPr>
        </p:nvSpPr>
        <p:spPr>
          <a:xfrm>
            <a:off x="518984" y="1825625"/>
            <a:ext cx="11170508" cy="2499240"/>
          </a:xfrm>
        </p:spPr>
        <p:txBody>
          <a:bodyPr>
            <a:normAutofit/>
          </a:bodyPr>
          <a:lstStyle/>
          <a:p>
            <a:pPr marL="0" indent="0">
              <a:buNone/>
            </a:pPr>
            <a:r>
              <a:rPr lang="en-US" sz="3200" dirty="0"/>
              <a:t>But increasing influence among </a:t>
            </a:r>
            <a:r>
              <a:rPr lang="en-US" sz="3200" dirty="0" err="1"/>
              <a:t>Subalternists</a:t>
            </a:r>
            <a:r>
              <a:rPr lang="en-US" sz="3200" dirty="0"/>
              <a:t> focused on the power of discourse and representations (especially Spivak).</a:t>
            </a:r>
          </a:p>
          <a:p>
            <a:r>
              <a:rPr lang="en-US" sz="3200" i="1" dirty="0"/>
              <a:t>Some</a:t>
            </a:r>
            <a:r>
              <a:rPr lang="en-US" sz="3200" dirty="0"/>
              <a:t> shared intellectual reference points, esp. Foucault.</a:t>
            </a:r>
          </a:p>
        </p:txBody>
      </p:sp>
      <p:pic>
        <p:nvPicPr>
          <p:cNvPr id="16386" name="Picture 2" descr="Memorial Conference - Gayatri Spivak ...">
            <a:extLst>
              <a:ext uri="{FF2B5EF4-FFF2-40B4-BE49-F238E27FC236}">
                <a16:creationId xmlns:a16="http://schemas.microsoft.com/office/drawing/2014/main" id="{17E5BDFB-22DC-D8C5-2F7C-A961A4FF1D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984" y="3429000"/>
            <a:ext cx="6102804" cy="3429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7ACDF32-F6E5-2784-8BDE-E8503337D64D}"/>
              </a:ext>
            </a:extLst>
          </p:cNvPr>
          <p:cNvSpPr txBox="1"/>
          <p:nvPr/>
        </p:nvSpPr>
        <p:spPr>
          <a:xfrm>
            <a:off x="6590696" y="6138932"/>
            <a:ext cx="5535827" cy="707886"/>
          </a:xfrm>
          <a:prstGeom prst="rect">
            <a:avLst/>
          </a:prstGeom>
          <a:noFill/>
        </p:spPr>
        <p:txBody>
          <a:bodyPr wrap="square" rtlCol="0">
            <a:spAutoFit/>
          </a:bodyPr>
          <a:lstStyle/>
          <a:p>
            <a:r>
              <a:rPr lang="en-US" sz="2000" dirty="0"/>
              <a:t>Gayatri Spivak giving the keynote address at the 2013 Edward Said Memorial Conference</a:t>
            </a:r>
          </a:p>
        </p:txBody>
      </p:sp>
      <p:pic>
        <p:nvPicPr>
          <p:cNvPr id="6" name="Picture 5" descr="A close-up of a white background&#10;&#10;Description automatically generated">
            <a:extLst>
              <a:ext uri="{FF2B5EF4-FFF2-40B4-BE49-F238E27FC236}">
                <a16:creationId xmlns:a16="http://schemas.microsoft.com/office/drawing/2014/main" id="{9BA9ABF3-C10D-4600-4570-3614BA62D018}"/>
              </a:ext>
            </a:extLst>
          </p:cNvPr>
          <p:cNvPicPr>
            <a:picLocks noChangeAspect="1"/>
          </p:cNvPicPr>
          <p:nvPr/>
        </p:nvPicPr>
        <p:blipFill>
          <a:blip r:embed="rId3"/>
          <a:stretch>
            <a:fillRect/>
          </a:stretch>
        </p:blipFill>
        <p:spPr>
          <a:xfrm>
            <a:off x="6795009" y="3999572"/>
            <a:ext cx="5127202" cy="1430036"/>
          </a:xfrm>
          <a:prstGeom prst="rect">
            <a:avLst/>
          </a:prstGeom>
        </p:spPr>
      </p:pic>
    </p:spTree>
    <p:extLst>
      <p:ext uri="{BB962C8B-B14F-4D97-AF65-F5344CB8AC3E}">
        <p14:creationId xmlns:p14="http://schemas.microsoft.com/office/powerpoint/2010/main" val="13914286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0E420-4B85-999D-66B7-BD85640A15A9}"/>
              </a:ext>
            </a:extLst>
          </p:cNvPr>
          <p:cNvSpPr>
            <a:spLocks noGrp="1"/>
          </p:cNvSpPr>
          <p:nvPr>
            <p:ph type="title"/>
          </p:nvPr>
        </p:nvSpPr>
        <p:spPr/>
        <p:txBody>
          <a:bodyPr/>
          <a:lstStyle/>
          <a:p>
            <a:r>
              <a:rPr lang="en-US" dirty="0"/>
              <a:t>A potted history of Subaltern Studies</a:t>
            </a:r>
          </a:p>
        </p:txBody>
      </p:sp>
      <p:pic>
        <p:nvPicPr>
          <p:cNvPr id="4" name="Picture 4" descr="A tribute to historian Ranajit Guha who pioneered 'Subaltern Studies'">
            <a:extLst>
              <a:ext uri="{FF2B5EF4-FFF2-40B4-BE49-F238E27FC236}">
                <a16:creationId xmlns:a16="http://schemas.microsoft.com/office/drawing/2014/main" id="{EAB13B85-F6CA-2A87-044E-5B5ECCD7C9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18812"/>
            <a:ext cx="9660854" cy="543918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BCD9807-7C9C-C703-D71B-D3228B6D6A0D}"/>
              </a:ext>
            </a:extLst>
          </p:cNvPr>
          <p:cNvSpPr txBox="1"/>
          <p:nvPr/>
        </p:nvSpPr>
        <p:spPr>
          <a:xfrm>
            <a:off x="9660854" y="5881815"/>
            <a:ext cx="2531146" cy="830997"/>
          </a:xfrm>
          <a:prstGeom prst="rect">
            <a:avLst/>
          </a:prstGeom>
          <a:noFill/>
        </p:spPr>
        <p:txBody>
          <a:bodyPr wrap="square" rtlCol="0">
            <a:spAutoFit/>
          </a:bodyPr>
          <a:lstStyle/>
          <a:p>
            <a:r>
              <a:rPr lang="en-US" sz="2400" dirty="0"/>
              <a:t>Ranajit Guha (1923–2023)</a:t>
            </a:r>
          </a:p>
        </p:txBody>
      </p:sp>
    </p:spTree>
    <p:extLst>
      <p:ext uri="{BB962C8B-B14F-4D97-AF65-F5344CB8AC3E}">
        <p14:creationId xmlns:p14="http://schemas.microsoft.com/office/powerpoint/2010/main" val="39856375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C292FC-F021-B911-284F-1BC48A3C9D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91FA45-F4D0-C357-D776-8ACC694FA3DC}"/>
              </a:ext>
            </a:extLst>
          </p:cNvPr>
          <p:cNvSpPr>
            <a:spLocks noGrp="1"/>
          </p:cNvSpPr>
          <p:nvPr>
            <p:ph type="title"/>
          </p:nvPr>
        </p:nvSpPr>
        <p:spPr/>
        <p:txBody>
          <a:bodyPr/>
          <a:lstStyle/>
          <a:p>
            <a:r>
              <a:rPr lang="en-US" dirty="0"/>
              <a:t>A potted history of Subaltern Studies</a:t>
            </a:r>
          </a:p>
        </p:txBody>
      </p:sp>
      <p:sp>
        <p:nvSpPr>
          <p:cNvPr id="3" name="Content Placeholder 2">
            <a:extLst>
              <a:ext uri="{FF2B5EF4-FFF2-40B4-BE49-F238E27FC236}">
                <a16:creationId xmlns:a16="http://schemas.microsoft.com/office/drawing/2014/main" id="{BCB4D09F-4847-6771-5B53-6C5B0A72DAA4}"/>
              </a:ext>
            </a:extLst>
          </p:cNvPr>
          <p:cNvSpPr>
            <a:spLocks noGrp="1"/>
          </p:cNvSpPr>
          <p:nvPr>
            <p:ph idx="1"/>
          </p:nvPr>
        </p:nvSpPr>
        <p:spPr>
          <a:xfrm>
            <a:off x="444844" y="1690688"/>
            <a:ext cx="8254314" cy="5167311"/>
          </a:xfrm>
        </p:spPr>
        <p:txBody>
          <a:bodyPr/>
          <a:lstStyle/>
          <a:p>
            <a:pPr marL="0" indent="0">
              <a:buNone/>
            </a:pPr>
            <a:r>
              <a:rPr lang="en-US" i="1" dirty="0"/>
              <a:t>Subaltern Studies I</a:t>
            </a:r>
            <a:r>
              <a:rPr lang="en-US" dirty="0"/>
              <a:t> (1982), including Guha’s introductory essay ‘On Some Aspects of the Historiography of Colonial India’</a:t>
            </a:r>
          </a:p>
          <a:p>
            <a:r>
              <a:rPr lang="en-US" dirty="0"/>
              <a:t>Against ‘elitist’ historiographies that claim India’s political modernity is an ‘elite achievement’.</a:t>
            </a:r>
          </a:p>
          <a:p>
            <a:r>
              <a:rPr lang="en-US" dirty="0"/>
              <a:t>Instead highlights ‘the contribution made by the people </a:t>
            </a:r>
            <a:r>
              <a:rPr lang="en-US" i="1" dirty="0"/>
              <a:t>on their own</a:t>
            </a:r>
            <a:r>
              <a:rPr lang="en-US" dirty="0"/>
              <a:t>’ (emphasis in original </a:t>
            </a:r>
            <a:r>
              <a:rPr lang="en-US" dirty="0">
                <a:sym typeface="Wingdings" pitchFamily="2" charset="2"/>
              </a:rPr>
              <a:t> key concept of </a:t>
            </a:r>
            <a:r>
              <a:rPr lang="en-US" b="1" dirty="0">
                <a:sym typeface="Wingdings" pitchFamily="2" charset="2"/>
              </a:rPr>
              <a:t>autonomy</a:t>
            </a:r>
            <a:r>
              <a:rPr lang="en-US" dirty="0">
                <a:sym typeface="Wingdings" pitchFamily="2" charset="2"/>
              </a:rPr>
              <a:t> of Subaltern politics)</a:t>
            </a:r>
          </a:p>
          <a:p>
            <a:r>
              <a:rPr lang="en-US" dirty="0"/>
              <a:t>Subaltern politics was traditional in the sense of deep precolonial roots, but ‘by no means archaic in the sense of being outmoded’ </a:t>
            </a:r>
            <a:r>
              <a:rPr lang="en-US" dirty="0">
                <a:sym typeface="Wingdings" pitchFamily="2" charset="2"/>
              </a:rPr>
              <a:t> blurring traditional/modern binary</a:t>
            </a:r>
            <a:endParaRPr lang="en-US" dirty="0"/>
          </a:p>
        </p:txBody>
      </p:sp>
      <p:pic>
        <p:nvPicPr>
          <p:cNvPr id="4" name="Picture 2" descr="Volumes 1-10 as a set (Subaltern Studies): Amazon.co.uk: Subaltern Studies  Collective: 9780195651256: Books">
            <a:extLst>
              <a:ext uri="{FF2B5EF4-FFF2-40B4-BE49-F238E27FC236}">
                <a16:creationId xmlns:a16="http://schemas.microsoft.com/office/drawing/2014/main" id="{454CD744-6F9F-6127-A51B-D66C97C1CE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99157" y="1357058"/>
            <a:ext cx="3492843" cy="5500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91499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377619-E6AF-CACA-2240-F9404FAB1DD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128AF1-F161-2719-1C69-720CB049B81D}"/>
              </a:ext>
            </a:extLst>
          </p:cNvPr>
          <p:cNvSpPr>
            <a:spLocks noGrp="1"/>
          </p:cNvSpPr>
          <p:nvPr>
            <p:ph type="title"/>
          </p:nvPr>
        </p:nvSpPr>
        <p:spPr/>
        <p:txBody>
          <a:bodyPr/>
          <a:lstStyle/>
          <a:p>
            <a:r>
              <a:rPr lang="en-US" dirty="0"/>
              <a:t>A potted history of Subaltern Studies</a:t>
            </a:r>
          </a:p>
        </p:txBody>
      </p:sp>
      <p:sp>
        <p:nvSpPr>
          <p:cNvPr id="3" name="Content Placeholder 2">
            <a:extLst>
              <a:ext uri="{FF2B5EF4-FFF2-40B4-BE49-F238E27FC236}">
                <a16:creationId xmlns:a16="http://schemas.microsoft.com/office/drawing/2014/main" id="{A8DC1278-DF27-EBD3-501B-75A4B6765AF9}"/>
              </a:ext>
            </a:extLst>
          </p:cNvPr>
          <p:cNvSpPr>
            <a:spLocks noGrp="1"/>
          </p:cNvSpPr>
          <p:nvPr>
            <p:ph idx="1"/>
          </p:nvPr>
        </p:nvSpPr>
        <p:spPr>
          <a:xfrm>
            <a:off x="444843" y="1690688"/>
            <a:ext cx="8452021" cy="5167311"/>
          </a:xfrm>
        </p:spPr>
        <p:txBody>
          <a:bodyPr/>
          <a:lstStyle/>
          <a:p>
            <a:pPr marL="0" indent="0">
              <a:buNone/>
            </a:pPr>
            <a:r>
              <a:rPr lang="en-US" dirty="0"/>
              <a:t>‘There were vast areas in the life and consciousness of the people which were never integrated into [the Indian bourgeoisie’s] hegemony’</a:t>
            </a:r>
          </a:p>
          <a:p>
            <a:pPr>
              <a:buFont typeface="Wingdings" pitchFamily="2" charset="2"/>
              <a:buChar char="à"/>
            </a:pPr>
            <a:r>
              <a:rPr lang="en-US" dirty="0">
                <a:sym typeface="Wingdings" pitchFamily="2" charset="2"/>
              </a:rPr>
              <a:t> Gramscian language </a:t>
            </a:r>
          </a:p>
          <a:p>
            <a:pPr>
              <a:buFont typeface="Wingdings" pitchFamily="2" charset="2"/>
              <a:buChar char="à"/>
            </a:pPr>
            <a:r>
              <a:rPr lang="en-US" dirty="0">
                <a:sym typeface="Wingdings" pitchFamily="2" charset="2"/>
              </a:rPr>
              <a:t> Contrast to Said’s focus on the power of elite representation</a:t>
            </a:r>
          </a:p>
          <a:p>
            <a:pPr marL="0" indent="0">
              <a:buNone/>
            </a:pPr>
            <a:endParaRPr lang="en-US" dirty="0">
              <a:sym typeface="Wingdings" pitchFamily="2" charset="2"/>
            </a:endParaRPr>
          </a:p>
          <a:p>
            <a:pPr marL="0" indent="0">
              <a:buNone/>
            </a:pPr>
            <a:r>
              <a:rPr lang="en-US" dirty="0">
                <a:sym typeface="Wingdings" pitchFamily="2" charset="2"/>
              </a:rPr>
              <a:t>Subaltern politics could not achieve national mobilization nor ‘a decisive victory over colonialism’</a:t>
            </a:r>
          </a:p>
          <a:p>
            <a:pPr>
              <a:buFont typeface="Wingdings" pitchFamily="2" charset="2"/>
              <a:buChar char="à"/>
            </a:pPr>
            <a:r>
              <a:rPr lang="en-US" dirty="0">
                <a:sym typeface="Wingdings" pitchFamily="2" charset="2"/>
              </a:rPr>
              <a:t> This is the ‘central problematic’ for historians of India</a:t>
            </a:r>
          </a:p>
        </p:txBody>
      </p:sp>
      <p:pic>
        <p:nvPicPr>
          <p:cNvPr id="4" name="Picture 2" descr="Volumes 1-10 as a set (Subaltern Studies): Amazon.co.uk: Subaltern Studies  Collective: 9780195651256: Books">
            <a:extLst>
              <a:ext uri="{FF2B5EF4-FFF2-40B4-BE49-F238E27FC236}">
                <a16:creationId xmlns:a16="http://schemas.microsoft.com/office/drawing/2014/main" id="{B19196DD-0CC7-3EBC-41C3-EC11C0E6AA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99157" y="1357058"/>
            <a:ext cx="3492843" cy="5500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32964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7C4113-EE95-1099-115D-E74372722C0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06DAC1-2CEC-3DF5-C0B3-029A2E5D42D8}"/>
              </a:ext>
            </a:extLst>
          </p:cNvPr>
          <p:cNvSpPr>
            <a:spLocks noGrp="1"/>
          </p:cNvSpPr>
          <p:nvPr>
            <p:ph type="title"/>
          </p:nvPr>
        </p:nvSpPr>
        <p:spPr/>
        <p:txBody>
          <a:bodyPr/>
          <a:lstStyle/>
          <a:p>
            <a:r>
              <a:rPr lang="en-US" dirty="0"/>
              <a:t>A potted history of Subaltern Studies</a:t>
            </a:r>
          </a:p>
        </p:txBody>
      </p:sp>
      <p:sp>
        <p:nvSpPr>
          <p:cNvPr id="3" name="Content Placeholder 2">
            <a:extLst>
              <a:ext uri="{FF2B5EF4-FFF2-40B4-BE49-F238E27FC236}">
                <a16:creationId xmlns:a16="http://schemas.microsoft.com/office/drawing/2014/main" id="{A3F883EA-483E-DF8A-93B6-611D53C73B2A}"/>
              </a:ext>
            </a:extLst>
          </p:cNvPr>
          <p:cNvSpPr>
            <a:spLocks noGrp="1"/>
          </p:cNvSpPr>
          <p:nvPr>
            <p:ph idx="1"/>
          </p:nvPr>
        </p:nvSpPr>
        <p:spPr>
          <a:xfrm>
            <a:off x="444843" y="1690688"/>
            <a:ext cx="7933037" cy="5167311"/>
          </a:xfrm>
        </p:spPr>
        <p:txBody>
          <a:bodyPr>
            <a:normAutofit/>
          </a:bodyPr>
          <a:lstStyle/>
          <a:p>
            <a:pPr marL="0" indent="0">
              <a:buNone/>
            </a:pPr>
            <a:r>
              <a:rPr lang="en-US" sz="3200" dirty="0"/>
              <a:t>‘The reports, </a:t>
            </a:r>
            <a:r>
              <a:rPr lang="en-US" sz="3200" dirty="0" err="1"/>
              <a:t>despatches</a:t>
            </a:r>
            <a:r>
              <a:rPr lang="en-US" sz="3200" dirty="0"/>
              <a:t>, minutes, judgments, laws, letter, etc. in which policemen, soldiers, bureaucrats, landlords, usurers and others hostile to insurgency register their sentiments … do not get their content from that will alone, for the latter is predicated on another will – that of the insurgent. It should be possible therefore to read the presence of a rebel consciousness as a necessary and pervasive element within that body of evidence.’ (p. 15)</a:t>
            </a:r>
          </a:p>
        </p:txBody>
      </p:sp>
      <p:pic>
        <p:nvPicPr>
          <p:cNvPr id="20482" name="Picture 2" descr="Elementary Aspects of Peasant Insurgency in Colonial India">
            <a:extLst>
              <a:ext uri="{FF2B5EF4-FFF2-40B4-BE49-F238E27FC236}">
                <a16:creationId xmlns:a16="http://schemas.microsoft.com/office/drawing/2014/main" id="{9426F519-9F34-DCEA-72CF-CB127BC760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77881" y="1371156"/>
            <a:ext cx="3814119" cy="54868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50546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EF1FA1-80DA-4AA4-C18B-BD46CEA129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EBFFE68-4F25-F067-DF99-A440E63B1EEC}"/>
              </a:ext>
            </a:extLst>
          </p:cNvPr>
          <p:cNvSpPr>
            <a:spLocks noGrp="1"/>
          </p:cNvSpPr>
          <p:nvPr>
            <p:ph type="title"/>
          </p:nvPr>
        </p:nvSpPr>
        <p:spPr/>
        <p:txBody>
          <a:bodyPr/>
          <a:lstStyle/>
          <a:p>
            <a:r>
              <a:rPr lang="en-US" dirty="0"/>
              <a:t>A potted history of Subaltern Studies</a:t>
            </a:r>
          </a:p>
        </p:txBody>
      </p:sp>
      <p:sp>
        <p:nvSpPr>
          <p:cNvPr id="3" name="Content Placeholder 2">
            <a:extLst>
              <a:ext uri="{FF2B5EF4-FFF2-40B4-BE49-F238E27FC236}">
                <a16:creationId xmlns:a16="http://schemas.microsoft.com/office/drawing/2014/main" id="{61D983B7-0B4F-A138-6DE4-E2B53E396170}"/>
              </a:ext>
            </a:extLst>
          </p:cNvPr>
          <p:cNvSpPr>
            <a:spLocks noGrp="1"/>
          </p:cNvSpPr>
          <p:nvPr>
            <p:ph idx="1"/>
          </p:nvPr>
        </p:nvSpPr>
        <p:spPr>
          <a:xfrm>
            <a:off x="444843" y="1690688"/>
            <a:ext cx="7933037" cy="5167311"/>
          </a:xfrm>
        </p:spPr>
        <p:txBody>
          <a:bodyPr>
            <a:normAutofit/>
          </a:bodyPr>
          <a:lstStyle/>
          <a:p>
            <a:pPr marL="0" indent="0">
              <a:buNone/>
            </a:pPr>
            <a:r>
              <a:rPr lang="en-US" sz="3200" dirty="0"/>
              <a:t>‘It is possible for the historian to use this impoverished and almost technical language as a clue to the antonymies which speak for a rival consciousness – that of the rebel.’ (pp. 16–17)</a:t>
            </a:r>
          </a:p>
          <a:p>
            <a:r>
              <a:rPr lang="en-US" sz="3200" dirty="0"/>
              <a:t>E.g., ‘fanatic’ = a rebel with a religious revivalist doctrine</a:t>
            </a:r>
          </a:p>
        </p:txBody>
      </p:sp>
      <p:pic>
        <p:nvPicPr>
          <p:cNvPr id="20482" name="Picture 2" descr="Elementary Aspects of Peasant Insurgency in Colonial India">
            <a:extLst>
              <a:ext uri="{FF2B5EF4-FFF2-40B4-BE49-F238E27FC236}">
                <a16:creationId xmlns:a16="http://schemas.microsoft.com/office/drawing/2014/main" id="{12DC8E96-FA97-A974-C3F7-458F402E0B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77881" y="1371156"/>
            <a:ext cx="3814119" cy="54868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5997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2D5BA-9E78-44AD-E34F-B41AEBC2948C}"/>
              </a:ext>
            </a:extLst>
          </p:cNvPr>
          <p:cNvSpPr>
            <a:spLocks noGrp="1"/>
          </p:cNvSpPr>
          <p:nvPr>
            <p:ph type="title"/>
          </p:nvPr>
        </p:nvSpPr>
        <p:spPr/>
        <p:txBody>
          <a:bodyPr/>
          <a:lstStyle/>
          <a:p>
            <a:r>
              <a:rPr lang="en-US" dirty="0"/>
              <a:t>A potted history of Subaltern Studies</a:t>
            </a:r>
          </a:p>
        </p:txBody>
      </p:sp>
      <p:sp>
        <p:nvSpPr>
          <p:cNvPr id="3" name="Content Placeholder 2">
            <a:extLst>
              <a:ext uri="{FF2B5EF4-FFF2-40B4-BE49-F238E27FC236}">
                <a16:creationId xmlns:a16="http://schemas.microsoft.com/office/drawing/2014/main" id="{399CA951-1992-8DE9-09F6-FE7CA407EE13}"/>
              </a:ext>
            </a:extLst>
          </p:cNvPr>
          <p:cNvSpPr>
            <a:spLocks noGrp="1"/>
          </p:cNvSpPr>
          <p:nvPr>
            <p:ph idx="1"/>
          </p:nvPr>
        </p:nvSpPr>
        <p:spPr>
          <a:xfrm>
            <a:off x="838200" y="1825625"/>
            <a:ext cx="6773562" cy="4351338"/>
          </a:xfrm>
        </p:spPr>
        <p:txBody>
          <a:bodyPr/>
          <a:lstStyle/>
          <a:p>
            <a:pPr marL="0" indent="0">
              <a:buNone/>
            </a:pPr>
            <a:r>
              <a:rPr lang="en-US" sz="3200" dirty="0"/>
              <a:t>‘There is little by way of a “shared presupposition” among [</a:t>
            </a:r>
            <a:r>
              <a:rPr lang="en-US" sz="3200" i="1" dirty="0"/>
              <a:t>Subaltern Studies I</a:t>
            </a:r>
            <a:r>
              <a:rPr lang="en-US" sz="3200" dirty="0"/>
              <a:t>] contributors, except a certain dissatisfaction with the current historiography orthodoxies.’</a:t>
            </a:r>
          </a:p>
          <a:p>
            <a:pPr marL="0" indent="0">
              <a:buNone/>
            </a:pPr>
            <a:r>
              <a:rPr lang="en-US" dirty="0"/>
              <a:t>Partha Chatterjee’s ‘Peasants, Politics and Historiography: A Response’, </a:t>
            </a:r>
            <a:r>
              <a:rPr lang="en-US" i="1" dirty="0"/>
              <a:t>Social Scientist</a:t>
            </a:r>
            <a:r>
              <a:rPr lang="en-US" dirty="0"/>
              <a:t> (1983)</a:t>
            </a:r>
          </a:p>
        </p:txBody>
      </p:sp>
      <p:pic>
        <p:nvPicPr>
          <p:cNvPr id="22530" name="Picture 2" descr="Wissenschaftskolleg zu Berlin: Partha Chatterjee, Ph.D.">
            <a:extLst>
              <a:ext uri="{FF2B5EF4-FFF2-40B4-BE49-F238E27FC236}">
                <a16:creationId xmlns:a16="http://schemas.microsoft.com/office/drawing/2014/main" id="{36516409-EB3A-91F7-21BB-67A7D466F9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7449" y="1617663"/>
            <a:ext cx="3556000" cy="45593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3DED323-65DB-B190-84E9-90FF38679B93}"/>
              </a:ext>
            </a:extLst>
          </p:cNvPr>
          <p:cNvSpPr txBox="1"/>
          <p:nvPr/>
        </p:nvSpPr>
        <p:spPr>
          <a:xfrm>
            <a:off x="8526962" y="6343179"/>
            <a:ext cx="2996974" cy="400110"/>
          </a:xfrm>
          <a:prstGeom prst="rect">
            <a:avLst/>
          </a:prstGeom>
          <a:noFill/>
        </p:spPr>
        <p:txBody>
          <a:bodyPr wrap="none" rtlCol="0">
            <a:spAutoFit/>
          </a:bodyPr>
          <a:lstStyle/>
          <a:p>
            <a:r>
              <a:rPr lang="en-US" sz="2000" dirty="0"/>
              <a:t>Partha Chatterjee (1947–)</a:t>
            </a:r>
          </a:p>
        </p:txBody>
      </p:sp>
    </p:spTree>
    <p:extLst>
      <p:ext uri="{BB962C8B-B14F-4D97-AF65-F5344CB8AC3E}">
        <p14:creationId xmlns:p14="http://schemas.microsoft.com/office/powerpoint/2010/main" val="1393535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vent, Metaphor, Memory: Chauri Chaura, 1922-1992: Amazon.co.uk: Amin,  Shahid: 9780520087804: Books">
            <a:extLst>
              <a:ext uri="{FF2B5EF4-FFF2-40B4-BE49-F238E27FC236}">
                <a16:creationId xmlns:a16="http://schemas.microsoft.com/office/drawing/2014/main" id="{ABCEDBAF-3CA2-F8B1-11C0-04DC6E27D2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573587"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close up of a text&#10;&#10;Description automatically generated">
            <a:extLst>
              <a:ext uri="{FF2B5EF4-FFF2-40B4-BE49-F238E27FC236}">
                <a16:creationId xmlns:a16="http://schemas.microsoft.com/office/drawing/2014/main" id="{9FB6C3E8-2BA3-32AA-88A6-01AFD54B1D6E}"/>
              </a:ext>
            </a:extLst>
          </p:cNvPr>
          <p:cNvPicPr>
            <a:picLocks noChangeAspect="1"/>
          </p:cNvPicPr>
          <p:nvPr/>
        </p:nvPicPr>
        <p:blipFill>
          <a:blip r:embed="rId4"/>
          <a:stretch>
            <a:fillRect/>
          </a:stretch>
        </p:blipFill>
        <p:spPr>
          <a:xfrm>
            <a:off x="4211707" y="1129098"/>
            <a:ext cx="7962232" cy="4599803"/>
          </a:xfrm>
          <a:prstGeom prst="rect">
            <a:avLst/>
          </a:prstGeom>
        </p:spPr>
      </p:pic>
    </p:spTree>
    <p:extLst>
      <p:ext uri="{BB962C8B-B14F-4D97-AF65-F5344CB8AC3E}">
        <p14:creationId xmlns:p14="http://schemas.microsoft.com/office/powerpoint/2010/main" val="3782255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6A6644-C424-E5BE-E99E-39899560B71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D157D1-EC0A-7FE1-F3F3-7BB663E2ADBE}"/>
              </a:ext>
            </a:extLst>
          </p:cNvPr>
          <p:cNvSpPr>
            <a:spLocks noGrp="1"/>
          </p:cNvSpPr>
          <p:nvPr>
            <p:ph type="title"/>
          </p:nvPr>
        </p:nvSpPr>
        <p:spPr/>
        <p:txBody>
          <a:bodyPr/>
          <a:lstStyle/>
          <a:p>
            <a:r>
              <a:rPr lang="en-US" dirty="0"/>
              <a:t>A potted history of Subaltern Studies</a:t>
            </a:r>
          </a:p>
        </p:txBody>
      </p:sp>
      <p:sp>
        <p:nvSpPr>
          <p:cNvPr id="3" name="Content Placeholder 2">
            <a:extLst>
              <a:ext uri="{FF2B5EF4-FFF2-40B4-BE49-F238E27FC236}">
                <a16:creationId xmlns:a16="http://schemas.microsoft.com/office/drawing/2014/main" id="{44BA3CAE-957F-2175-6CEC-081AF6C414D3}"/>
              </a:ext>
            </a:extLst>
          </p:cNvPr>
          <p:cNvSpPr>
            <a:spLocks noGrp="1"/>
          </p:cNvSpPr>
          <p:nvPr>
            <p:ph idx="1"/>
          </p:nvPr>
        </p:nvSpPr>
        <p:spPr>
          <a:xfrm>
            <a:off x="617837" y="1398412"/>
            <a:ext cx="7891849" cy="5339996"/>
          </a:xfrm>
        </p:spPr>
        <p:txBody>
          <a:bodyPr>
            <a:normAutofit/>
          </a:bodyPr>
          <a:lstStyle/>
          <a:p>
            <a:pPr marL="0" indent="0">
              <a:buNone/>
            </a:pPr>
            <a:r>
              <a:rPr lang="en-US" sz="3200" dirty="0"/>
              <a:t>Gayatri Spivak, ‘Subaltern Studies: Deconstructing Historiography’ (1985) and ‘Can the Subaltern Speak?’ (1988)</a:t>
            </a:r>
          </a:p>
          <a:p>
            <a:r>
              <a:rPr lang="en-US" sz="3200" dirty="0"/>
              <a:t>Influenced by (and translator of) Jacques Derrida and deconstructionism, and feminist theory.</a:t>
            </a:r>
          </a:p>
          <a:p>
            <a:r>
              <a:rPr lang="en-US" sz="3200" dirty="0"/>
              <a:t>Turns the method of Subaltern Studies—reading against grain—back onto Subaltern Studies.</a:t>
            </a:r>
          </a:p>
        </p:txBody>
      </p:sp>
      <p:pic>
        <p:nvPicPr>
          <p:cNvPr id="23554" name="Picture 2" descr="Spivak, Gayatri Chakravorty – Postcolonial Studies">
            <a:extLst>
              <a:ext uri="{FF2B5EF4-FFF2-40B4-BE49-F238E27FC236}">
                <a16:creationId xmlns:a16="http://schemas.microsoft.com/office/drawing/2014/main" id="{2AD052B2-2F07-A7F8-DF66-F328B1E519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09687" y="1398411"/>
            <a:ext cx="3682313" cy="491278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D1E2F70-B37E-2970-497B-9765EB80714C}"/>
              </a:ext>
            </a:extLst>
          </p:cNvPr>
          <p:cNvSpPr txBox="1"/>
          <p:nvPr/>
        </p:nvSpPr>
        <p:spPr>
          <a:xfrm>
            <a:off x="8343050" y="6417711"/>
            <a:ext cx="4015586" cy="400110"/>
          </a:xfrm>
          <a:prstGeom prst="rect">
            <a:avLst/>
          </a:prstGeom>
          <a:noFill/>
        </p:spPr>
        <p:txBody>
          <a:bodyPr wrap="none" rtlCol="0">
            <a:spAutoFit/>
          </a:bodyPr>
          <a:lstStyle/>
          <a:p>
            <a:r>
              <a:rPr lang="en-US" sz="2000" dirty="0"/>
              <a:t>Gayatri Chakravorty Spivak (1942–)</a:t>
            </a:r>
          </a:p>
        </p:txBody>
      </p:sp>
    </p:spTree>
    <p:extLst>
      <p:ext uri="{BB962C8B-B14F-4D97-AF65-F5344CB8AC3E}">
        <p14:creationId xmlns:p14="http://schemas.microsoft.com/office/powerpoint/2010/main" val="35239033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E55191-3308-B49C-D6A1-7378B65746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57B0C77-B7AA-FD1C-0113-713724A54556}"/>
              </a:ext>
            </a:extLst>
          </p:cNvPr>
          <p:cNvSpPr>
            <a:spLocks noGrp="1"/>
          </p:cNvSpPr>
          <p:nvPr>
            <p:ph type="title"/>
          </p:nvPr>
        </p:nvSpPr>
        <p:spPr/>
        <p:txBody>
          <a:bodyPr/>
          <a:lstStyle/>
          <a:p>
            <a:r>
              <a:rPr lang="en-US" dirty="0"/>
              <a:t>A potted history of Subaltern Studies</a:t>
            </a:r>
          </a:p>
        </p:txBody>
      </p:sp>
      <p:sp>
        <p:nvSpPr>
          <p:cNvPr id="3" name="Content Placeholder 2">
            <a:extLst>
              <a:ext uri="{FF2B5EF4-FFF2-40B4-BE49-F238E27FC236}">
                <a16:creationId xmlns:a16="http://schemas.microsoft.com/office/drawing/2014/main" id="{163DE867-D4EB-C24E-0098-1EF42B4979E3}"/>
              </a:ext>
            </a:extLst>
          </p:cNvPr>
          <p:cNvSpPr>
            <a:spLocks noGrp="1"/>
          </p:cNvSpPr>
          <p:nvPr>
            <p:ph idx="1"/>
          </p:nvPr>
        </p:nvSpPr>
        <p:spPr>
          <a:xfrm>
            <a:off x="617837" y="1398412"/>
            <a:ext cx="7891849" cy="5339996"/>
          </a:xfrm>
        </p:spPr>
        <p:txBody>
          <a:bodyPr>
            <a:normAutofit/>
          </a:bodyPr>
          <a:lstStyle/>
          <a:p>
            <a:pPr marL="0" indent="0">
              <a:buNone/>
            </a:pPr>
            <a:r>
              <a:rPr lang="en-US" sz="3200" dirty="0"/>
              <a:t>Gayatri Spivak, ‘Subaltern Studies: Deconstructing Historiography’ (1985) and ‘Can the Subaltern Speak?’ (1988)</a:t>
            </a:r>
          </a:p>
          <a:p>
            <a:r>
              <a:rPr lang="en-US" sz="3200" dirty="0"/>
              <a:t>Subaltern consciousness is always elusive: ‘You can only read against the grain if misfits in the text point the way’ (1985, p. 351).</a:t>
            </a:r>
          </a:p>
          <a:p>
            <a:r>
              <a:rPr lang="en-US" sz="3200" dirty="0" err="1"/>
              <a:t>Criticises</a:t>
            </a:r>
            <a:r>
              <a:rPr lang="en-US" sz="3200" dirty="0"/>
              <a:t> </a:t>
            </a:r>
            <a:r>
              <a:rPr lang="en-US" sz="3200" dirty="0" err="1"/>
              <a:t>Subalternist</a:t>
            </a:r>
            <a:r>
              <a:rPr lang="en-US" sz="3200" dirty="0"/>
              <a:t> focus on autonomy as reimposing a Western liberal ideal of subjecthood.</a:t>
            </a:r>
          </a:p>
        </p:txBody>
      </p:sp>
      <p:pic>
        <p:nvPicPr>
          <p:cNvPr id="23554" name="Picture 2" descr="Spivak, Gayatri Chakravorty – Postcolonial Studies">
            <a:extLst>
              <a:ext uri="{FF2B5EF4-FFF2-40B4-BE49-F238E27FC236}">
                <a16:creationId xmlns:a16="http://schemas.microsoft.com/office/drawing/2014/main" id="{46976C2D-0E6D-5EB3-EC8A-93027BC7F8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09687" y="1398411"/>
            <a:ext cx="3682313" cy="491278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B28CEF7-3C97-AE27-595B-FB66FD6041BE}"/>
              </a:ext>
            </a:extLst>
          </p:cNvPr>
          <p:cNvSpPr txBox="1"/>
          <p:nvPr/>
        </p:nvSpPr>
        <p:spPr>
          <a:xfrm>
            <a:off x="8343050" y="6417711"/>
            <a:ext cx="4015586" cy="400110"/>
          </a:xfrm>
          <a:prstGeom prst="rect">
            <a:avLst/>
          </a:prstGeom>
          <a:noFill/>
        </p:spPr>
        <p:txBody>
          <a:bodyPr wrap="none" rtlCol="0">
            <a:spAutoFit/>
          </a:bodyPr>
          <a:lstStyle/>
          <a:p>
            <a:r>
              <a:rPr lang="en-US" sz="2000" dirty="0"/>
              <a:t>Gayatri Chakravorty Spivak (1942–)</a:t>
            </a:r>
          </a:p>
        </p:txBody>
      </p:sp>
    </p:spTree>
    <p:extLst>
      <p:ext uri="{BB962C8B-B14F-4D97-AF65-F5344CB8AC3E}">
        <p14:creationId xmlns:p14="http://schemas.microsoft.com/office/powerpoint/2010/main" val="42249727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BEAE99-7C2E-F92A-4098-E71A774EEEA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C54A7A5-58AD-EA10-D9FD-3C27A39B2327}"/>
              </a:ext>
            </a:extLst>
          </p:cNvPr>
          <p:cNvSpPr>
            <a:spLocks noGrp="1"/>
          </p:cNvSpPr>
          <p:nvPr>
            <p:ph type="title"/>
          </p:nvPr>
        </p:nvSpPr>
        <p:spPr/>
        <p:txBody>
          <a:bodyPr/>
          <a:lstStyle/>
          <a:p>
            <a:r>
              <a:rPr lang="en-US" dirty="0"/>
              <a:t>A potted history of Subaltern Studies</a:t>
            </a:r>
          </a:p>
        </p:txBody>
      </p:sp>
      <p:sp>
        <p:nvSpPr>
          <p:cNvPr id="3" name="Content Placeholder 2">
            <a:extLst>
              <a:ext uri="{FF2B5EF4-FFF2-40B4-BE49-F238E27FC236}">
                <a16:creationId xmlns:a16="http://schemas.microsoft.com/office/drawing/2014/main" id="{2B7E0075-5A67-9F90-6B74-73F135C0C180}"/>
              </a:ext>
            </a:extLst>
          </p:cNvPr>
          <p:cNvSpPr>
            <a:spLocks noGrp="1"/>
          </p:cNvSpPr>
          <p:nvPr>
            <p:ph idx="1"/>
          </p:nvPr>
        </p:nvSpPr>
        <p:spPr>
          <a:xfrm>
            <a:off x="3657601" y="1602002"/>
            <a:ext cx="8180171" cy="5255997"/>
          </a:xfrm>
        </p:spPr>
        <p:txBody>
          <a:bodyPr>
            <a:noAutofit/>
          </a:bodyPr>
          <a:lstStyle/>
          <a:p>
            <a:pPr marL="0" indent="0">
              <a:buNone/>
            </a:pPr>
            <a:r>
              <a:rPr lang="en-US" sz="3200" dirty="0"/>
              <a:t>Dipesh Chakrabarty’s </a:t>
            </a:r>
            <a:r>
              <a:rPr lang="en-US" sz="3200" i="1" dirty="0"/>
              <a:t>Provincializing Europe</a:t>
            </a:r>
            <a:r>
              <a:rPr lang="en-US" sz="3200" dirty="0"/>
              <a:t> (2000)</a:t>
            </a:r>
          </a:p>
          <a:p>
            <a:r>
              <a:rPr lang="en-US" sz="3200" dirty="0"/>
              <a:t>Categories like class, modernity, reason, etc. are not universal (‘our historical differences actually make a difference’)—but some projects of political justice require universalist terms.</a:t>
            </a:r>
          </a:p>
          <a:p>
            <a:r>
              <a:rPr lang="en-US" sz="3200" dirty="0"/>
              <a:t>Applies </a:t>
            </a:r>
            <a:r>
              <a:rPr lang="en-US" sz="3200" dirty="0" err="1"/>
              <a:t>Subalternist</a:t>
            </a:r>
            <a:r>
              <a:rPr lang="en-US" sz="3200" dirty="0"/>
              <a:t> methods to explore the limitations of European/Western norms in Global South locations (‘thought is related to place’)—</a:t>
            </a:r>
            <a:r>
              <a:rPr lang="en-US" sz="3200" i="1" dirty="0"/>
              <a:t>contrast with Said!</a:t>
            </a:r>
            <a:endParaRPr lang="en-US" sz="3200" dirty="0"/>
          </a:p>
        </p:txBody>
      </p:sp>
      <p:pic>
        <p:nvPicPr>
          <p:cNvPr id="25602" name="Picture 2" descr="Provincializing Europe: Postcolonial Thought and Historical Difference -  New Edition (Princeton Studies in Culture/Power/History)">
            <a:extLst>
              <a:ext uri="{FF2B5EF4-FFF2-40B4-BE49-F238E27FC236}">
                <a16:creationId xmlns:a16="http://schemas.microsoft.com/office/drawing/2014/main" id="{CA3AEA8B-CB19-3E25-42AC-479FEDD397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365878"/>
            <a:ext cx="3657600" cy="54921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65175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229A47-8CBE-D54E-0518-16186C6B0D0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E2D2DB-D950-F247-8A3E-5959BD168A5F}"/>
              </a:ext>
            </a:extLst>
          </p:cNvPr>
          <p:cNvSpPr>
            <a:spLocks noGrp="1"/>
          </p:cNvSpPr>
          <p:nvPr>
            <p:ph type="title"/>
          </p:nvPr>
        </p:nvSpPr>
        <p:spPr/>
        <p:txBody>
          <a:bodyPr/>
          <a:lstStyle/>
          <a:p>
            <a:r>
              <a:rPr lang="en-US" dirty="0"/>
              <a:t>Major principles of Subaltern Studies</a:t>
            </a:r>
          </a:p>
        </p:txBody>
      </p:sp>
      <p:sp>
        <p:nvSpPr>
          <p:cNvPr id="3" name="Content Placeholder 2">
            <a:extLst>
              <a:ext uri="{FF2B5EF4-FFF2-40B4-BE49-F238E27FC236}">
                <a16:creationId xmlns:a16="http://schemas.microsoft.com/office/drawing/2014/main" id="{012ADA46-BE48-B79B-DE62-15888F55C728}"/>
              </a:ext>
            </a:extLst>
          </p:cNvPr>
          <p:cNvSpPr>
            <a:spLocks noGrp="1"/>
          </p:cNvSpPr>
          <p:nvPr>
            <p:ph idx="1"/>
          </p:nvPr>
        </p:nvSpPr>
        <p:spPr>
          <a:xfrm>
            <a:off x="838200" y="1825624"/>
            <a:ext cx="10515600" cy="5032375"/>
          </a:xfrm>
        </p:spPr>
        <p:txBody>
          <a:bodyPr>
            <a:normAutofit/>
          </a:bodyPr>
          <a:lstStyle/>
          <a:p>
            <a:pPr marL="0" indent="0">
              <a:buNone/>
            </a:pPr>
            <a:r>
              <a:rPr lang="en-US" sz="3200" dirty="0"/>
              <a:t>A Subaltern Studies glossary:</a:t>
            </a:r>
          </a:p>
          <a:p>
            <a:pPr marL="514350" indent="-514350">
              <a:buAutoNum type="arabicPeriod"/>
            </a:pPr>
            <a:r>
              <a:rPr lang="en-US" sz="3200" dirty="0"/>
              <a:t>Subaltern (and ‘elite’)</a:t>
            </a:r>
          </a:p>
          <a:p>
            <a:pPr marL="514350" indent="-514350">
              <a:buAutoNum type="arabicPeriod"/>
            </a:pPr>
            <a:r>
              <a:rPr lang="en-US" sz="3200" dirty="0"/>
              <a:t>Hegemony (and ‘dominance’)</a:t>
            </a:r>
          </a:p>
          <a:p>
            <a:pPr marL="514350" indent="-514350">
              <a:buAutoNum type="arabicPeriod"/>
            </a:pPr>
            <a:r>
              <a:rPr lang="en-US" sz="3200" dirty="0"/>
              <a:t>Autonomy (and ‘political’)</a:t>
            </a:r>
          </a:p>
          <a:p>
            <a:pPr marL="0" indent="0">
              <a:buNone/>
            </a:pPr>
            <a:endParaRPr lang="en-US" sz="3200" dirty="0"/>
          </a:p>
          <a:p>
            <a:pPr marL="0" indent="0">
              <a:buNone/>
            </a:pPr>
            <a:r>
              <a:rPr lang="en-US" sz="3200" dirty="0"/>
              <a:t>	‘The </a:t>
            </a:r>
            <a:r>
              <a:rPr lang="en-US" sz="3200" i="1" dirty="0"/>
              <a:t>politics of the people</a:t>
            </a:r>
            <a:r>
              <a:rPr lang="en-US" sz="3200" dirty="0"/>
              <a:t> … [was] an autonomous 	domain, for it neither originated from elite politics 	nor did its existence depend on the latter.’</a:t>
            </a:r>
          </a:p>
          <a:p>
            <a:pPr marL="0" indent="0">
              <a:buNone/>
            </a:pPr>
            <a:r>
              <a:rPr lang="en-US" sz="2000" dirty="0"/>
              <a:t>		Guha, ‘On Some Aspects’, p. 4</a:t>
            </a:r>
          </a:p>
        </p:txBody>
      </p:sp>
    </p:spTree>
    <p:extLst>
      <p:ext uri="{BB962C8B-B14F-4D97-AF65-F5344CB8AC3E}">
        <p14:creationId xmlns:p14="http://schemas.microsoft.com/office/powerpoint/2010/main" val="21322292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B5E93A-8317-445E-ACD2-12878F0281D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465D13F-BBFC-8BF4-B8D0-A641DACA13CA}"/>
              </a:ext>
            </a:extLst>
          </p:cNvPr>
          <p:cNvSpPr>
            <a:spLocks noGrp="1"/>
          </p:cNvSpPr>
          <p:nvPr>
            <p:ph type="title"/>
          </p:nvPr>
        </p:nvSpPr>
        <p:spPr/>
        <p:txBody>
          <a:bodyPr/>
          <a:lstStyle/>
          <a:p>
            <a:r>
              <a:rPr lang="en-US" dirty="0"/>
              <a:t>Major principles of Subaltern Studies</a:t>
            </a:r>
          </a:p>
        </p:txBody>
      </p:sp>
      <p:sp>
        <p:nvSpPr>
          <p:cNvPr id="3" name="Content Placeholder 2">
            <a:extLst>
              <a:ext uri="{FF2B5EF4-FFF2-40B4-BE49-F238E27FC236}">
                <a16:creationId xmlns:a16="http://schemas.microsoft.com/office/drawing/2014/main" id="{9888E0AD-1F18-2E0C-9ABD-C4EDDCF1F076}"/>
              </a:ext>
            </a:extLst>
          </p:cNvPr>
          <p:cNvSpPr>
            <a:spLocks noGrp="1"/>
          </p:cNvSpPr>
          <p:nvPr>
            <p:ph idx="1"/>
          </p:nvPr>
        </p:nvSpPr>
        <p:spPr>
          <a:xfrm>
            <a:off x="838200" y="1825624"/>
            <a:ext cx="10515600" cy="5032375"/>
          </a:xfrm>
        </p:spPr>
        <p:txBody>
          <a:bodyPr>
            <a:normAutofit/>
          </a:bodyPr>
          <a:lstStyle/>
          <a:p>
            <a:pPr marL="0" indent="0">
              <a:buNone/>
            </a:pPr>
            <a:r>
              <a:rPr lang="en-US" sz="3200" dirty="0"/>
              <a:t>A Subaltern Studies glossary:</a:t>
            </a:r>
          </a:p>
          <a:p>
            <a:pPr marL="514350" indent="-514350">
              <a:buAutoNum type="arabicPeriod"/>
            </a:pPr>
            <a:r>
              <a:rPr lang="en-US" sz="3200" dirty="0"/>
              <a:t>Subaltern (and ‘elite’)</a:t>
            </a:r>
          </a:p>
          <a:p>
            <a:pPr marL="514350" indent="-514350">
              <a:buAutoNum type="arabicPeriod"/>
            </a:pPr>
            <a:r>
              <a:rPr lang="en-US" sz="3200" dirty="0"/>
              <a:t>Hegemony (and ‘dominance’)</a:t>
            </a:r>
          </a:p>
          <a:p>
            <a:pPr marL="514350" indent="-514350">
              <a:buAutoNum type="arabicPeriod"/>
            </a:pPr>
            <a:r>
              <a:rPr lang="en-US" sz="3200" dirty="0"/>
              <a:t>Autonomy (and ‘political’)</a:t>
            </a:r>
          </a:p>
          <a:p>
            <a:pPr marL="0" indent="0">
              <a:buNone/>
            </a:pPr>
            <a:endParaRPr lang="en-US" sz="3200" dirty="0"/>
          </a:p>
          <a:p>
            <a:pPr marL="0" indent="0">
              <a:buNone/>
            </a:pPr>
            <a:r>
              <a:rPr lang="en-US" sz="3200" dirty="0"/>
              <a:t>	‘The </a:t>
            </a:r>
            <a:r>
              <a:rPr lang="en-US" sz="3200" i="1" dirty="0"/>
              <a:t>politics of the people</a:t>
            </a:r>
            <a:r>
              <a:rPr lang="en-US" sz="3200" dirty="0"/>
              <a:t> … [was] as modern as 	indigenous elite politics.’</a:t>
            </a:r>
          </a:p>
          <a:p>
            <a:pPr marL="0" indent="0">
              <a:buNone/>
            </a:pPr>
            <a:r>
              <a:rPr lang="en-US" sz="2000" dirty="0"/>
              <a:t>		Guha, ‘On Some Aspects’, p. 4</a:t>
            </a:r>
          </a:p>
        </p:txBody>
      </p:sp>
    </p:spTree>
    <p:extLst>
      <p:ext uri="{BB962C8B-B14F-4D97-AF65-F5344CB8AC3E}">
        <p14:creationId xmlns:p14="http://schemas.microsoft.com/office/powerpoint/2010/main" val="15896488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8FAE9E-157F-0C1A-864C-AE43C8643B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2CC55B-CF45-658C-A2D3-D9D0184408A5}"/>
              </a:ext>
            </a:extLst>
          </p:cNvPr>
          <p:cNvSpPr>
            <a:spLocks noGrp="1"/>
          </p:cNvSpPr>
          <p:nvPr>
            <p:ph type="title"/>
          </p:nvPr>
        </p:nvSpPr>
        <p:spPr/>
        <p:txBody>
          <a:bodyPr/>
          <a:lstStyle/>
          <a:p>
            <a:r>
              <a:rPr lang="en-US" dirty="0"/>
              <a:t>Major principles of Subaltern Studies</a:t>
            </a:r>
          </a:p>
        </p:txBody>
      </p:sp>
      <p:sp>
        <p:nvSpPr>
          <p:cNvPr id="3" name="Content Placeholder 2">
            <a:extLst>
              <a:ext uri="{FF2B5EF4-FFF2-40B4-BE49-F238E27FC236}">
                <a16:creationId xmlns:a16="http://schemas.microsoft.com/office/drawing/2014/main" id="{DA3A99A1-0C03-CCAA-E71F-1E76008C34B2}"/>
              </a:ext>
            </a:extLst>
          </p:cNvPr>
          <p:cNvSpPr>
            <a:spLocks noGrp="1"/>
          </p:cNvSpPr>
          <p:nvPr>
            <p:ph idx="1"/>
          </p:nvPr>
        </p:nvSpPr>
        <p:spPr>
          <a:xfrm>
            <a:off x="838200" y="1690688"/>
            <a:ext cx="10515600" cy="5167311"/>
          </a:xfrm>
        </p:spPr>
        <p:txBody>
          <a:bodyPr>
            <a:normAutofit/>
          </a:bodyPr>
          <a:lstStyle/>
          <a:p>
            <a:pPr marL="0" indent="0">
              <a:buNone/>
            </a:pPr>
            <a:r>
              <a:rPr lang="en-US" sz="3200" b="1" dirty="0"/>
              <a:t>Reading against the grain/listening for the small voice</a:t>
            </a:r>
          </a:p>
          <a:p>
            <a:pPr marL="0" indent="0">
              <a:buNone/>
            </a:pPr>
            <a:r>
              <a:rPr lang="en-US" sz="3200" dirty="0"/>
              <a:t>‘Try to relate to the past by listening to and conversing with the myriad voices in civil society. These are small voices which are drowned in the noise of statist commands…</a:t>
            </a:r>
          </a:p>
          <a:p>
            <a:pPr marL="0" indent="0">
              <a:buNone/>
            </a:pPr>
            <a:r>
              <a:rPr lang="en-US" sz="3200" dirty="0"/>
              <a:t>‘It is up to us to make that extra effort … and above all cultivate the disposition to hear these voices and interact with them…</a:t>
            </a:r>
          </a:p>
          <a:p>
            <a:pPr marL="0" indent="0">
              <a:buNone/>
            </a:pPr>
            <a:r>
              <a:rPr lang="en-US" sz="3200" dirty="0"/>
              <a:t>‘To listen is already to be open to and existentially disposed towards: one inclines a little on one side in order to listen.’</a:t>
            </a:r>
          </a:p>
          <a:p>
            <a:pPr marL="0" indent="0">
              <a:buNone/>
            </a:pPr>
            <a:r>
              <a:rPr lang="en-US" sz="2000" dirty="0"/>
              <a:t>Ranajit Guha, ‘The Small Voice of History’, </a:t>
            </a:r>
            <a:r>
              <a:rPr lang="en-US" sz="2000" i="1" dirty="0"/>
              <a:t>Subaltern Studies IX </a:t>
            </a:r>
            <a:r>
              <a:rPr lang="en-US" sz="2000" dirty="0"/>
              <a:t>(1996), pp. 3–9</a:t>
            </a:r>
          </a:p>
        </p:txBody>
      </p:sp>
    </p:spTree>
    <p:extLst>
      <p:ext uri="{BB962C8B-B14F-4D97-AF65-F5344CB8AC3E}">
        <p14:creationId xmlns:p14="http://schemas.microsoft.com/office/powerpoint/2010/main" val="18002961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CC59A1-6985-31C9-467F-89AC4C03AEE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1427976-4F72-91F4-D807-41235EDBE591}"/>
              </a:ext>
            </a:extLst>
          </p:cNvPr>
          <p:cNvSpPr>
            <a:spLocks noGrp="1"/>
          </p:cNvSpPr>
          <p:nvPr>
            <p:ph type="title"/>
          </p:nvPr>
        </p:nvSpPr>
        <p:spPr/>
        <p:txBody>
          <a:bodyPr/>
          <a:lstStyle/>
          <a:p>
            <a:r>
              <a:rPr lang="en-US" dirty="0"/>
              <a:t>Major principles of Subaltern Studies</a:t>
            </a:r>
          </a:p>
        </p:txBody>
      </p:sp>
      <p:sp>
        <p:nvSpPr>
          <p:cNvPr id="3" name="Content Placeholder 2">
            <a:extLst>
              <a:ext uri="{FF2B5EF4-FFF2-40B4-BE49-F238E27FC236}">
                <a16:creationId xmlns:a16="http://schemas.microsoft.com/office/drawing/2014/main" id="{97CB3067-32D6-C1E7-C808-70324DE4E7C8}"/>
              </a:ext>
            </a:extLst>
          </p:cNvPr>
          <p:cNvSpPr>
            <a:spLocks noGrp="1"/>
          </p:cNvSpPr>
          <p:nvPr>
            <p:ph idx="1"/>
          </p:nvPr>
        </p:nvSpPr>
        <p:spPr>
          <a:xfrm>
            <a:off x="838200" y="1825624"/>
            <a:ext cx="10515600" cy="5032375"/>
          </a:xfrm>
        </p:spPr>
        <p:txBody>
          <a:bodyPr>
            <a:normAutofit/>
          </a:bodyPr>
          <a:lstStyle/>
          <a:p>
            <a:pPr marL="0" indent="0">
              <a:buNone/>
            </a:pPr>
            <a:r>
              <a:rPr lang="en-US" sz="3200" b="1" dirty="0"/>
              <a:t>Particularity and difference within modernity</a:t>
            </a:r>
          </a:p>
          <a:p>
            <a:pPr marL="0" indent="0">
              <a:buNone/>
            </a:pPr>
            <a:r>
              <a:rPr lang="en-US" sz="3200" dirty="0"/>
              <a:t>(See especially Chakrabarty and Chatterjee)</a:t>
            </a:r>
          </a:p>
          <a:p>
            <a:r>
              <a:rPr lang="en-US" sz="3200" dirty="0"/>
              <a:t>South Asia has distinct elements that mean it cannot be </a:t>
            </a:r>
            <a:r>
              <a:rPr lang="en-US" sz="3200" dirty="0" err="1"/>
              <a:t>analysed</a:t>
            </a:r>
            <a:r>
              <a:rPr lang="en-US" sz="3200" dirty="0"/>
              <a:t> through categories developed in relation to Europe/the West (include Marxist concepts such as ‘class’, ‘capital’, ‘labour’).</a:t>
            </a:r>
          </a:p>
          <a:p>
            <a:r>
              <a:rPr lang="en-US" sz="3200" dirty="0"/>
              <a:t>Subalterns disrupt historians and social scientists, forcing to rework the analytical tools they rely upon.</a:t>
            </a:r>
          </a:p>
        </p:txBody>
      </p:sp>
    </p:spTree>
    <p:extLst>
      <p:ext uri="{BB962C8B-B14F-4D97-AF65-F5344CB8AC3E}">
        <p14:creationId xmlns:p14="http://schemas.microsoft.com/office/powerpoint/2010/main" val="30930675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2D66E6-4506-E644-5093-53369DEB25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EDB0E0C-C166-4449-2CC2-D504AAF5C638}"/>
              </a:ext>
            </a:extLst>
          </p:cNvPr>
          <p:cNvSpPr>
            <a:spLocks noGrp="1"/>
          </p:cNvSpPr>
          <p:nvPr>
            <p:ph type="title"/>
          </p:nvPr>
        </p:nvSpPr>
        <p:spPr/>
        <p:txBody>
          <a:bodyPr/>
          <a:lstStyle/>
          <a:p>
            <a:r>
              <a:rPr lang="en-US" dirty="0"/>
              <a:t>Three major criticisms of Subaltern Studies</a:t>
            </a:r>
          </a:p>
        </p:txBody>
      </p:sp>
      <p:sp>
        <p:nvSpPr>
          <p:cNvPr id="3" name="Content Placeholder 2">
            <a:extLst>
              <a:ext uri="{FF2B5EF4-FFF2-40B4-BE49-F238E27FC236}">
                <a16:creationId xmlns:a16="http://schemas.microsoft.com/office/drawing/2014/main" id="{4AF1F0D0-8C74-50C8-3688-753831E188F3}"/>
              </a:ext>
            </a:extLst>
          </p:cNvPr>
          <p:cNvSpPr>
            <a:spLocks noGrp="1"/>
          </p:cNvSpPr>
          <p:nvPr>
            <p:ph idx="1"/>
          </p:nvPr>
        </p:nvSpPr>
        <p:spPr>
          <a:xfrm>
            <a:off x="838200" y="1825624"/>
            <a:ext cx="10515600" cy="5032375"/>
          </a:xfrm>
        </p:spPr>
        <p:txBody>
          <a:bodyPr>
            <a:normAutofit/>
          </a:bodyPr>
          <a:lstStyle/>
          <a:p>
            <a:pPr marL="514350" indent="-514350">
              <a:buAutoNum type="arabicPeriod"/>
            </a:pPr>
            <a:r>
              <a:rPr lang="en-US" sz="3200" dirty="0" err="1"/>
              <a:t>Subalternists</a:t>
            </a:r>
            <a:r>
              <a:rPr lang="en-US" sz="3200" dirty="0"/>
              <a:t> end up conceiving their subjects in a ‘liberal humanist’ vein: heroic individuals, free to dictate their own history.</a:t>
            </a:r>
          </a:p>
          <a:p>
            <a:pPr marL="0" indent="0">
              <a:buNone/>
            </a:pPr>
            <a:endParaRPr lang="en-US" sz="3200" dirty="0"/>
          </a:p>
          <a:p>
            <a:pPr marL="0" indent="0">
              <a:buNone/>
            </a:pPr>
            <a:r>
              <a:rPr lang="en-US" sz="3200" dirty="0">
                <a:sym typeface="Wingdings" pitchFamily="2" charset="2"/>
              </a:rPr>
              <a:t> </a:t>
            </a:r>
            <a:r>
              <a:rPr lang="en-US" sz="3200" dirty="0"/>
              <a:t>Rosalind O’Hanlon, ‘Recovering the Subject’ (1988)</a:t>
            </a:r>
          </a:p>
          <a:p>
            <a:pPr marL="0" indent="0">
              <a:buNone/>
            </a:pPr>
            <a:endParaRPr lang="en-US" sz="3200" dirty="0"/>
          </a:p>
        </p:txBody>
      </p:sp>
    </p:spTree>
    <p:extLst>
      <p:ext uri="{BB962C8B-B14F-4D97-AF65-F5344CB8AC3E}">
        <p14:creationId xmlns:p14="http://schemas.microsoft.com/office/powerpoint/2010/main" val="10285797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FF964D-D526-16F3-0EFF-757CF32C0FD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23C717-FFD2-55EC-F665-07B7A1885E48}"/>
              </a:ext>
            </a:extLst>
          </p:cNvPr>
          <p:cNvSpPr>
            <a:spLocks noGrp="1"/>
          </p:cNvSpPr>
          <p:nvPr>
            <p:ph type="title"/>
          </p:nvPr>
        </p:nvSpPr>
        <p:spPr/>
        <p:txBody>
          <a:bodyPr/>
          <a:lstStyle/>
          <a:p>
            <a:r>
              <a:rPr lang="en-US" dirty="0"/>
              <a:t>Three major criticisms of Subaltern Studies</a:t>
            </a:r>
          </a:p>
        </p:txBody>
      </p:sp>
      <p:sp>
        <p:nvSpPr>
          <p:cNvPr id="3" name="Content Placeholder 2">
            <a:extLst>
              <a:ext uri="{FF2B5EF4-FFF2-40B4-BE49-F238E27FC236}">
                <a16:creationId xmlns:a16="http://schemas.microsoft.com/office/drawing/2014/main" id="{955C62EC-10FF-4C1C-7E06-B6A05C992351}"/>
              </a:ext>
            </a:extLst>
          </p:cNvPr>
          <p:cNvSpPr>
            <a:spLocks noGrp="1"/>
          </p:cNvSpPr>
          <p:nvPr>
            <p:ph idx="1"/>
          </p:nvPr>
        </p:nvSpPr>
        <p:spPr>
          <a:xfrm>
            <a:off x="838200" y="1825624"/>
            <a:ext cx="10515600" cy="5032375"/>
          </a:xfrm>
        </p:spPr>
        <p:txBody>
          <a:bodyPr>
            <a:normAutofit/>
          </a:bodyPr>
          <a:lstStyle/>
          <a:p>
            <a:pPr marL="514350" indent="-514350">
              <a:buAutoNum type="arabicPeriod"/>
            </a:pPr>
            <a:r>
              <a:rPr lang="en-US" sz="3200" dirty="0" err="1">
                <a:solidFill>
                  <a:schemeClr val="bg1">
                    <a:lumMod val="85000"/>
                  </a:schemeClr>
                </a:solidFill>
              </a:rPr>
              <a:t>Subalternists</a:t>
            </a:r>
            <a:r>
              <a:rPr lang="en-US" sz="3200" dirty="0">
                <a:solidFill>
                  <a:schemeClr val="bg1">
                    <a:lumMod val="85000"/>
                  </a:schemeClr>
                </a:solidFill>
              </a:rPr>
              <a:t> end up conceiving their subjects in a ‘liberal humanist’ vein: heroic individuals, free to dictate their own history.</a:t>
            </a:r>
          </a:p>
          <a:p>
            <a:pPr marL="514350" indent="-514350">
              <a:buAutoNum type="arabicPeriod"/>
            </a:pPr>
            <a:r>
              <a:rPr lang="en-US" sz="3200" dirty="0" err="1"/>
              <a:t>Subalternists</a:t>
            </a:r>
            <a:r>
              <a:rPr lang="en-US" sz="3200" dirty="0"/>
              <a:t> </a:t>
            </a:r>
            <a:r>
              <a:rPr lang="en-US" sz="3200" dirty="0" err="1"/>
              <a:t>essentialise</a:t>
            </a:r>
            <a:r>
              <a:rPr lang="en-US" sz="3200" dirty="0"/>
              <a:t> South Asia as a timeless space of cultural difference.</a:t>
            </a:r>
          </a:p>
          <a:p>
            <a:pPr marL="0" indent="0">
              <a:buNone/>
            </a:pPr>
            <a:endParaRPr lang="en-US" sz="3200" dirty="0"/>
          </a:p>
          <a:p>
            <a:pPr marL="0" indent="0">
              <a:buNone/>
            </a:pPr>
            <a:r>
              <a:rPr lang="en-US" sz="3200" dirty="0">
                <a:sym typeface="Wingdings" pitchFamily="2" charset="2"/>
              </a:rPr>
              <a:t> The idea of subaltern cultural ‘inheritances’ turned ‘into a static, timeless, indeed Orientalist characterization of a “traditional” Indian, implicitly “Hindu” culture.’</a:t>
            </a:r>
          </a:p>
          <a:p>
            <a:pPr marL="0" indent="0">
              <a:buNone/>
            </a:pPr>
            <a:r>
              <a:rPr lang="en-US" sz="2000" dirty="0">
                <a:sym typeface="Wingdings" pitchFamily="2" charset="2"/>
              </a:rPr>
              <a:t>	Raj </a:t>
            </a:r>
            <a:r>
              <a:rPr lang="en-US" sz="2000" dirty="0" err="1">
                <a:sym typeface="Wingdings" pitchFamily="2" charset="2"/>
              </a:rPr>
              <a:t>Chandavarkar</a:t>
            </a:r>
            <a:r>
              <a:rPr lang="en-US" sz="2000" dirty="0">
                <a:sym typeface="Wingdings" pitchFamily="2" charset="2"/>
              </a:rPr>
              <a:t>, ‘E. P. Thompson and Indian History’ (1997)</a:t>
            </a:r>
          </a:p>
          <a:p>
            <a:pPr marL="0" indent="0">
              <a:buNone/>
            </a:pPr>
            <a:endParaRPr lang="en-US" sz="3200" dirty="0"/>
          </a:p>
          <a:p>
            <a:pPr marL="0" indent="0">
              <a:buNone/>
            </a:pPr>
            <a:endParaRPr lang="en-US" sz="3200" dirty="0"/>
          </a:p>
        </p:txBody>
      </p:sp>
    </p:spTree>
    <p:extLst>
      <p:ext uri="{BB962C8B-B14F-4D97-AF65-F5344CB8AC3E}">
        <p14:creationId xmlns:p14="http://schemas.microsoft.com/office/powerpoint/2010/main" val="41705174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9A8698-1948-E546-68F7-9F437AB4F0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A0941D2-9E7E-4D96-4233-8B95CDE95869}"/>
              </a:ext>
            </a:extLst>
          </p:cNvPr>
          <p:cNvSpPr>
            <a:spLocks noGrp="1"/>
          </p:cNvSpPr>
          <p:nvPr>
            <p:ph type="title"/>
          </p:nvPr>
        </p:nvSpPr>
        <p:spPr/>
        <p:txBody>
          <a:bodyPr/>
          <a:lstStyle/>
          <a:p>
            <a:r>
              <a:rPr lang="en-US" dirty="0"/>
              <a:t>Three major criticisms of Subaltern Studies</a:t>
            </a:r>
          </a:p>
        </p:txBody>
      </p:sp>
      <p:sp>
        <p:nvSpPr>
          <p:cNvPr id="3" name="Content Placeholder 2">
            <a:extLst>
              <a:ext uri="{FF2B5EF4-FFF2-40B4-BE49-F238E27FC236}">
                <a16:creationId xmlns:a16="http://schemas.microsoft.com/office/drawing/2014/main" id="{CC308DB5-0FC7-F6E9-D4C7-FE0D66285B73}"/>
              </a:ext>
            </a:extLst>
          </p:cNvPr>
          <p:cNvSpPr>
            <a:spLocks noGrp="1"/>
          </p:cNvSpPr>
          <p:nvPr>
            <p:ph idx="1"/>
          </p:nvPr>
        </p:nvSpPr>
        <p:spPr>
          <a:xfrm>
            <a:off x="838200" y="1825624"/>
            <a:ext cx="10515600" cy="5032375"/>
          </a:xfrm>
        </p:spPr>
        <p:txBody>
          <a:bodyPr>
            <a:normAutofit/>
          </a:bodyPr>
          <a:lstStyle/>
          <a:p>
            <a:pPr marL="514350" indent="-514350">
              <a:buAutoNum type="arabicPeriod"/>
            </a:pPr>
            <a:r>
              <a:rPr lang="en-US" sz="3200" dirty="0" err="1">
                <a:solidFill>
                  <a:schemeClr val="bg1">
                    <a:lumMod val="85000"/>
                  </a:schemeClr>
                </a:solidFill>
              </a:rPr>
              <a:t>Subalternists</a:t>
            </a:r>
            <a:r>
              <a:rPr lang="en-US" sz="3200" dirty="0">
                <a:solidFill>
                  <a:schemeClr val="bg1">
                    <a:lumMod val="85000"/>
                  </a:schemeClr>
                </a:solidFill>
              </a:rPr>
              <a:t> end up conceiving their subjects in a ‘liberal humanist’ vein: heroic individuals, free to dictate their own history.</a:t>
            </a:r>
          </a:p>
          <a:p>
            <a:pPr marL="514350" indent="-514350">
              <a:buAutoNum type="arabicPeriod"/>
            </a:pPr>
            <a:r>
              <a:rPr lang="en-US" sz="3200" dirty="0" err="1">
                <a:solidFill>
                  <a:schemeClr val="bg1">
                    <a:lumMod val="85000"/>
                  </a:schemeClr>
                </a:solidFill>
              </a:rPr>
              <a:t>Subalternists</a:t>
            </a:r>
            <a:r>
              <a:rPr lang="en-US" sz="3200" dirty="0">
                <a:solidFill>
                  <a:schemeClr val="bg1">
                    <a:lumMod val="85000"/>
                  </a:schemeClr>
                </a:solidFill>
              </a:rPr>
              <a:t> </a:t>
            </a:r>
            <a:r>
              <a:rPr lang="en-US" sz="3200" dirty="0" err="1">
                <a:solidFill>
                  <a:schemeClr val="bg1">
                    <a:lumMod val="85000"/>
                  </a:schemeClr>
                </a:solidFill>
              </a:rPr>
              <a:t>essentialise</a:t>
            </a:r>
            <a:r>
              <a:rPr lang="en-US" sz="3200" dirty="0">
                <a:solidFill>
                  <a:schemeClr val="bg1">
                    <a:lumMod val="85000"/>
                  </a:schemeClr>
                </a:solidFill>
              </a:rPr>
              <a:t> South Asia as a timeless space of cultural difference.</a:t>
            </a:r>
          </a:p>
          <a:p>
            <a:pPr marL="514350" indent="-514350">
              <a:buAutoNum type="arabicPeriod"/>
            </a:pPr>
            <a:r>
              <a:rPr lang="en-US" sz="3200" dirty="0" err="1"/>
              <a:t>Subalternists</a:t>
            </a:r>
            <a:r>
              <a:rPr lang="en-US" sz="3200" dirty="0"/>
              <a:t> overstate the differences of specific subaltern groups, which can in fact be well understood through Marxist concepts of class.</a:t>
            </a:r>
          </a:p>
          <a:p>
            <a:pPr marL="0" indent="0">
              <a:buNone/>
            </a:pPr>
            <a:r>
              <a:rPr lang="en-US" sz="3200" dirty="0">
                <a:sym typeface="Wingdings" pitchFamily="2" charset="2"/>
              </a:rPr>
              <a:t> </a:t>
            </a:r>
            <a:r>
              <a:rPr lang="en-US" sz="2400" dirty="0">
                <a:sym typeface="Wingdings" pitchFamily="2" charset="2"/>
              </a:rPr>
              <a:t>Vivek </a:t>
            </a:r>
            <a:r>
              <a:rPr lang="en-US" sz="2400" dirty="0" err="1">
                <a:sym typeface="Wingdings" pitchFamily="2" charset="2"/>
              </a:rPr>
              <a:t>Chibber</a:t>
            </a:r>
            <a:r>
              <a:rPr lang="en-US" sz="2400" dirty="0">
                <a:sym typeface="Wingdings" pitchFamily="2" charset="2"/>
              </a:rPr>
              <a:t>, </a:t>
            </a:r>
            <a:r>
              <a:rPr lang="en-US" sz="2400" i="1" dirty="0">
                <a:sym typeface="Wingdings" pitchFamily="2" charset="2"/>
              </a:rPr>
              <a:t>Postcolonial Theory and the </a:t>
            </a:r>
            <a:r>
              <a:rPr lang="en-US" sz="2400" i="1" dirty="0" err="1">
                <a:sym typeface="Wingdings" pitchFamily="2" charset="2"/>
              </a:rPr>
              <a:t>Spectre</a:t>
            </a:r>
            <a:r>
              <a:rPr lang="en-US" sz="2400" i="1" dirty="0">
                <a:sym typeface="Wingdings" pitchFamily="2" charset="2"/>
              </a:rPr>
              <a:t> of Capital</a:t>
            </a:r>
            <a:r>
              <a:rPr lang="en-US" sz="2400" dirty="0">
                <a:sym typeface="Wingdings" pitchFamily="2" charset="2"/>
              </a:rPr>
              <a:t> (2013)</a:t>
            </a:r>
            <a:endParaRPr lang="en-US" sz="2400" dirty="0"/>
          </a:p>
          <a:p>
            <a:pPr marL="0" indent="0">
              <a:buNone/>
            </a:pPr>
            <a:endParaRPr lang="en-US" sz="3200" dirty="0"/>
          </a:p>
        </p:txBody>
      </p:sp>
    </p:spTree>
    <p:extLst>
      <p:ext uri="{BB962C8B-B14F-4D97-AF65-F5344CB8AC3E}">
        <p14:creationId xmlns:p14="http://schemas.microsoft.com/office/powerpoint/2010/main" val="605450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205353-7D32-CA63-7510-718595D523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FFBB684-A655-FC3B-E3A1-3303A6F9BBDD}"/>
              </a:ext>
            </a:extLst>
          </p:cNvPr>
          <p:cNvSpPr>
            <a:spLocks noGrp="1"/>
          </p:cNvSpPr>
          <p:nvPr>
            <p:ph type="title"/>
          </p:nvPr>
        </p:nvSpPr>
        <p:spPr>
          <a:xfrm>
            <a:off x="4909279" y="408974"/>
            <a:ext cx="6780213" cy="1325563"/>
          </a:xfrm>
        </p:spPr>
        <p:txBody>
          <a:bodyPr/>
          <a:lstStyle/>
          <a:p>
            <a:r>
              <a:rPr lang="en-US" dirty="0"/>
              <a:t>Three takeaways from Amin’s paragraph</a:t>
            </a:r>
          </a:p>
        </p:txBody>
      </p:sp>
      <p:sp>
        <p:nvSpPr>
          <p:cNvPr id="3" name="Content Placeholder 2">
            <a:extLst>
              <a:ext uri="{FF2B5EF4-FFF2-40B4-BE49-F238E27FC236}">
                <a16:creationId xmlns:a16="http://schemas.microsoft.com/office/drawing/2014/main" id="{A042DEC5-51E9-26F7-E743-4E20B7852C61}"/>
              </a:ext>
            </a:extLst>
          </p:cNvPr>
          <p:cNvSpPr>
            <a:spLocks noGrp="1"/>
          </p:cNvSpPr>
          <p:nvPr>
            <p:ph idx="1"/>
          </p:nvPr>
        </p:nvSpPr>
        <p:spPr>
          <a:xfrm>
            <a:off x="4741432" y="2241164"/>
            <a:ext cx="7115906" cy="4616836"/>
          </a:xfrm>
        </p:spPr>
        <p:txBody>
          <a:bodyPr>
            <a:normAutofit/>
          </a:bodyPr>
          <a:lstStyle/>
          <a:p>
            <a:pPr marL="514350" indent="-514350">
              <a:buAutoNum type="arabicPeriod"/>
            </a:pPr>
            <a:r>
              <a:rPr lang="en-US" sz="3200" dirty="0"/>
              <a:t>‘Humble folk’ (aka, subalterns) lack autonomous self-representation in historical records </a:t>
            </a:r>
            <a:r>
              <a:rPr lang="en-US" sz="3200" dirty="0">
                <a:sym typeface="Wingdings" pitchFamily="2" charset="2"/>
              </a:rPr>
              <a:t></a:t>
            </a:r>
            <a:endParaRPr lang="en-US" sz="3200" dirty="0"/>
          </a:p>
          <a:p>
            <a:pPr marL="514350" indent="-514350">
              <a:buAutoNum type="arabicPeriod"/>
            </a:pPr>
            <a:r>
              <a:rPr lang="en-US" sz="3200" dirty="0"/>
              <a:t>Historians have to search hard for traces of subalterns and adopt specific analytical strategies </a:t>
            </a:r>
            <a:r>
              <a:rPr lang="en-US" sz="3200" dirty="0">
                <a:sym typeface="Wingdings" pitchFamily="2" charset="2"/>
              </a:rPr>
              <a:t></a:t>
            </a:r>
          </a:p>
          <a:p>
            <a:pPr marL="514350" indent="-514350">
              <a:buAutoNum type="arabicPeriod"/>
            </a:pPr>
            <a:r>
              <a:rPr lang="en-US" sz="3200" dirty="0"/>
              <a:t>Through this, the historian can break the monopoly of the powerful on historical representation and agency</a:t>
            </a:r>
          </a:p>
        </p:txBody>
      </p:sp>
      <p:pic>
        <p:nvPicPr>
          <p:cNvPr id="4" name="Picture 2" descr="Event, Metaphor, Memory: Chauri Chaura, 1922-1992: Amazon.co.uk: Amin,  Shahid: 9780520087804: Books">
            <a:extLst>
              <a:ext uri="{FF2B5EF4-FFF2-40B4-BE49-F238E27FC236}">
                <a16:creationId xmlns:a16="http://schemas.microsoft.com/office/drawing/2014/main" id="{160649F7-5AC0-2ADC-F283-AA02E58A83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5735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75241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09DB04-F8A3-9C80-465B-DEAD42264E3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6B5AFE-A722-6A3C-5727-E2ED507E6C03}"/>
              </a:ext>
            </a:extLst>
          </p:cNvPr>
          <p:cNvSpPr>
            <a:spLocks noGrp="1"/>
          </p:cNvSpPr>
          <p:nvPr>
            <p:ph type="title"/>
          </p:nvPr>
        </p:nvSpPr>
        <p:spPr/>
        <p:txBody>
          <a:bodyPr/>
          <a:lstStyle/>
          <a:p>
            <a:r>
              <a:rPr lang="en-US" dirty="0"/>
              <a:t>How to be a </a:t>
            </a:r>
            <a:r>
              <a:rPr lang="en-US" dirty="0" err="1"/>
              <a:t>Subalternist</a:t>
            </a:r>
            <a:endParaRPr lang="en-US" dirty="0"/>
          </a:p>
        </p:txBody>
      </p:sp>
      <p:sp>
        <p:nvSpPr>
          <p:cNvPr id="3" name="Content Placeholder 2">
            <a:extLst>
              <a:ext uri="{FF2B5EF4-FFF2-40B4-BE49-F238E27FC236}">
                <a16:creationId xmlns:a16="http://schemas.microsoft.com/office/drawing/2014/main" id="{C5974A2D-51DD-E2CF-7EE7-2FA80AD6BC0D}"/>
              </a:ext>
            </a:extLst>
          </p:cNvPr>
          <p:cNvSpPr>
            <a:spLocks noGrp="1"/>
          </p:cNvSpPr>
          <p:nvPr>
            <p:ph idx="1"/>
          </p:nvPr>
        </p:nvSpPr>
        <p:spPr/>
        <p:txBody>
          <a:bodyPr>
            <a:normAutofit/>
          </a:bodyPr>
          <a:lstStyle/>
          <a:p>
            <a:pPr marL="514350" indent="-514350">
              <a:buAutoNum type="arabicPeriod"/>
            </a:pPr>
            <a:r>
              <a:rPr lang="en-US" sz="3200" dirty="0"/>
              <a:t>Focus on underrepresented and difficult-to-reach historical actors by </a:t>
            </a:r>
            <a:r>
              <a:rPr lang="en-US" sz="3200" i="1" dirty="0"/>
              <a:t>reading</a:t>
            </a:r>
            <a:r>
              <a:rPr lang="en-US" sz="3200" dirty="0"/>
              <a:t> </a:t>
            </a:r>
            <a:r>
              <a:rPr lang="en-US" sz="3200" i="1" dirty="0"/>
              <a:t>against the grain</a:t>
            </a:r>
            <a:r>
              <a:rPr lang="en-US" sz="3200" dirty="0"/>
              <a:t> (or </a:t>
            </a:r>
            <a:r>
              <a:rPr lang="en-US" sz="3200" i="1" dirty="0"/>
              <a:t>listening for the small voice</a:t>
            </a:r>
            <a:r>
              <a:rPr lang="en-US" sz="3200" dirty="0"/>
              <a:t>)</a:t>
            </a:r>
          </a:p>
          <a:p>
            <a:pPr marL="0" indent="0">
              <a:buNone/>
            </a:pPr>
            <a:r>
              <a:rPr lang="en-US" sz="3200" dirty="0"/>
              <a:t>	</a:t>
            </a:r>
          </a:p>
          <a:p>
            <a:pPr marL="0" indent="0">
              <a:buNone/>
            </a:pPr>
            <a:r>
              <a:rPr lang="en-US" sz="3200" dirty="0"/>
              <a:t>	Sources dealing with episodes of violence are the 	most likely to give (fragmentary and imperfect) 	glimpses of subalterns</a:t>
            </a:r>
          </a:p>
        </p:txBody>
      </p:sp>
    </p:spTree>
    <p:extLst>
      <p:ext uri="{BB962C8B-B14F-4D97-AF65-F5344CB8AC3E}">
        <p14:creationId xmlns:p14="http://schemas.microsoft.com/office/powerpoint/2010/main" val="35716921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3730D4-070E-6F12-D63F-ED4F7EBBE1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265ED2F-304D-3E13-9BA9-0DC2BC84BEC7}"/>
              </a:ext>
            </a:extLst>
          </p:cNvPr>
          <p:cNvSpPr>
            <a:spLocks noGrp="1"/>
          </p:cNvSpPr>
          <p:nvPr>
            <p:ph type="title"/>
          </p:nvPr>
        </p:nvSpPr>
        <p:spPr/>
        <p:txBody>
          <a:bodyPr/>
          <a:lstStyle/>
          <a:p>
            <a:r>
              <a:rPr lang="en-US" dirty="0"/>
              <a:t>How to be a </a:t>
            </a:r>
            <a:r>
              <a:rPr lang="en-US" dirty="0" err="1"/>
              <a:t>Subalternist</a:t>
            </a:r>
            <a:endParaRPr lang="en-US" dirty="0"/>
          </a:p>
        </p:txBody>
      </p:sp>
      <p:sp>
        <p:nvSpPr>
          <p:cNvPr id="3" name="Content Placeholder 2">
            <a:extLst>
              <a:ext uri="{FF2B5EF4-FFF2-40B4-BE49-F238E27FC236}">
                <a16:creationId xmlns:a16="http://schemas.microsoft.com/office/drawing/2014/main" id="{EE234263-54D8-4E49-20F0-7568E0E8CCE7}"/>
              </a:ext>
            </a:extLst>
          </p:cNvPr>
          <p:cNvSpPr>
            <a:spLocks noGrp="1"/>
          </p:cNvSpPr>
          <p:nvPr>
            <p:ph idx="1"/>
          </p:nvPr>
        </p:nvSpPr>
        <p:spPr>
          <a:xfrm>
            <a:off x="838200" y="1825625"/>
            <a:ext cx="10515600" cy="4667250"/>
          </a:xfrm>
        </p:spPr>
        <p:txBody>
          <a:bodyPr>
            <a:normAutofit/>
          </a:bodyPr>
          <a:lstStyle/>
          <a:p>
            <a:pPr marL="514350" indent="-514350">
              <a:buFont typeface="+mj-lt"/>
              <a:buAutoNum type="arabicPeriod" startAt="2"/>
            </a:pPr>
            <a:r>
              <a:rPr lang="en-US" sz="3200" dirty="0"/>
              <a:t>Complicate universal categories like ‘modernity’, ‘class’, and ‘labour’, showing how particularity and complexity matters</a:t>
            </a:r>
          </a:p>
          <a:p>
            <a:pPr marL="0" indent="0">
              <a:buNone/>
            </a:pPr>
            <a:endParaRPr lang="en-US" sz="3200" dirty="0"/>
          </a:p>
          <a:p>
            <a:pPr marL="0" indent="0">
              <a:buNone/>
            </a:pPr>
            <a:r>
              <a:rPr lang="en-US" sz="3200" dirty="0"/>
              <a:t>	Edward Said </a:t>
            </a:r>
            <a:r>
              <a:rPr lang="en-US" sz="3200" i="1" dirty="0"/>
              <a:t>identifies</a:t>
            </a:r>
            <a:r>
              <a:rPr lang="en-US" sz="3200" dirty="0"/>
              <a:t> and </a:t>
            </a:r>
            <a:r>
              <a:rPr lang="en-US" sz="3200" i="1" dirty="0"/>
              <a:t>shows the power </a:t>
            </a:r>
            <a:r>
              <a:rPr lang="en-US" sz="3200" dirty="0"/>
              <a:t>of 	binaries (East/West; backward/progressive; 	barbarity/civilization; superstitious/rational)</a:t>
            </a:r>
            <a:endParaRPr lang="en-US" sz="3200" i="1" dirty="0"/>
          </a:p>
          <a:p>
            <a:pPr marL="0" indent="0">
              <a:buNone/>
            </a:pPr>
            <a:r>
              <a:rPr lang="en-US" sz="3200" dirty="0"/>
              <a:t>	</a:t>
            </a:r>
            <a:r>
              <a:rPr lang="en-US" sz="3200" dirty="0" err="1"/>
              <a:t>Subalternists</a:t>
            </a:r>
            <a:r>
              <a:rPr lang="en-US" sz="3200" dirty="0"/>
              <a:t> </a:t>
            </a:r>
            <a:r>
              <a:rPr lang="en-US" sz="3200" i="1" dirty="0"/>
              <a:t>critique</a:t>
            </a:r>
            <a:r>
              <a:rPr lang="en-US" sz="3200" dirty="0"/>
              <a:t> and </a:t>
            </a:r>
            <a:r>
              <a:rPr lang="en-US" sz="3200" i="1" dirty="0"/>
              <a:t>show the limits</a:t>
            </a:r>
            <a:r>
              <a:rPr lang="en-US" sz="3200" dirty="0"/>
              <a:t> of such 	binaries</a:t>
            </a:r>
          </a:p>
        </p:txBody>
      </p:sp>
    </p:spTree>
    <p:extLst>
      <p:ext uri="{BB962C8B-B14F-4D97-AF65-F5344CB8AC3E}">
        <p14:creationId xmlns:p14="http://schemas.microsoft.com/office/powerpoint/2010/main" val="37583527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91D865-A9A8-92FA-4131-D7D99E16A3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7E52457-77BE-298A-57D0-F78F45E80B35}"/>
              </a:ext>
            </a:extLst>
          </p:cNvPr>
          <p:cNvSpPr>
            <a:spLocks noGrp="1"/>
          </p:cNvSpPr>
          <p:nvPr>
            <p:ph type="title"/>
          </p:nvPr>
        </p:nvSpPr>
        <p:spPr/>
        <p:txBody>
          <a:bodyPr/>
          <a:lstStyle/>
          <a:p>
            <a:r>
              <a:rPr lang="en-US" dirty="0"/>
              <a:t>How to be a </a:t>
            </a:r>
            <a:r>
              <a:rPr lang="en-US" dirty="0" err="1"/>
              <a:t>Subalternist</a:t>
            </a:r>
            <a:endParaRPr lang="en-US" dirty="0"/>
          </a:p>
        </p:txBody>
      </p:sp>
      <p:sp>
        <p:nvSpPr>
          <p:cNvPr id="3" name="Content Placeholder 2">
            <a:extLst>
              <a:ext uri="{FF2B5EF4-FFF2-40B4-BE49-F238E27FC236}">
                <a16:creationId xmlns:a16="http://schemas.microsoft.com/office/drawing/2014/main" id="{4CAA29D7-99A6-BB98-6233-8B3DB170B3B1}"/>
              </a:ext>
            </a:extLst>
          </p:cNvPr>
          <p:cNvSpPr>
            <a:spLocks noGrp="1"/>
          </p:cNvSpPr>
          <p:nvPr>
            <p:ph idx="1"/>
          </p:nvPr>
        </p:nvSpPr>
        <p:spPr>
          <a:xfrm>
            <a:off x="838200" y="1825624"/>
            <a:ext cx="10515600" cy="5032375"/>
          </a:xfrm>
        </p:spPr>
        <p:txBody>
          <a:bodyPr>
            <a:noAutofit/>
          </a:bodyPr>
          <a:lstStyle/>
          <a:p>
            <a:pPr marL="514350" indent="-514350">
              <a:buFont typeface="+mj-lt"/>
              <a:buAutoNum type="arabicPeriod" startAt="2"/>
            </a:pPr>
            <a:r>
              <a:rPr lang="en-US" sz="3200" dirty="0"/>
              <a:t>Complicate universal categories like ‘modernity’, ‘class’, and ‘labour’, showing how particularity and complexity matters</a:t>
            </a:r>
          </a:p>
          <a:p>
            <a:pPr marL="0" indent="0">
              <a:buNone/>
            </a:pPr>
            <a:endParaRPr lang="en-US" sz="1800" dirty="0"/>
          </a:p>
          <a:p>
            <a:pPr marL="0" indent="0">
              <a:buNone/>
            </a:pPr>
            <a:r>
              <a:rPr lang="en-US" dirty="0"/>
              <a:t>‘We do not have analytic categories in our aggressively secular academic discourse that do justice to the real, everyday, and multiple connections that we have to what we, in becoming modern, have come to see as nonrational. Tradition/modernity, rational/nonrational, intellect/emotion – these untenable and problematic binaries have haunted our self-representations in social-science language since the nineteenth century.’</a:t>
            </a:r>
          </a:p>
          <a:p>
            <a:pPr marL="0" indent="0">
              <a:buNone/>
            </a:pPr>
            <a:r>
              <a:rPr lang="en-US" sz="2000" dirty="0"/>
              <a:t>Dipesh Chakrabarty, </a:t>
            </a:r>
            <a:r>
              <a:rPr lang="en-US" sz="2000" i="1" dirty="0"/>
              <a:t>Habitations of Modernity</a:t>
            </a:r>
            <a:r>
              <a:rPr lang="en-US" sz="2000" dirty="0"/>
              <a:t> (2002), p. 26</a:t>
            </a:r>
          </a:p>
        </p:txBody>
      </p:sp>
    </p:spTree>
    <p:extLst>
      <p:ext uri="{BB962C8B-B14F-4D97-AF65-F5344CB8AC3E}">
        <p14:creationId xmlns:p14="http://schemas.microsoft.com/office/powerpoint/2010/main" val="5697692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793BD7-4E73-5451-94DD-09ACFCFE0F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C183721-805F-9891-478A-4B57C672D111}"/>
              </a:ext>
            </a:extLst>
          </p:cNvPr>
          <p:cNvSpPr>
            <a:spLocks noGrp="1"/>
          </p:cNvSpPr>
          <p:nvPr>
            <p:ph type="title"/>
          </p:nvPr>
        </p:nvSpPr>
        <p:spPr/>
        <p:txBody>
          <a:bodyPr/>
          <a:lstStyle/>
          <a:p>
            <a:r>
              <a:rPr lang="en-US" dirty="0"/>
              <a:t>How to be a </a:t>
            </a:r>
            <a:r>
              <a:rPr lang="en-US" dirty="0" err="1"/>
              <a:t>Subalternist</a:t>
            </a:r>
            <a:endParaRPr lang="en-US" dirty="0"/>
          </a:p>
        </p:txBody>
      </p:sp>
      <p:sp>
        <p:nvSpPr>
          <p:cNvPr id="3" name="Content Placeholder 2">
            <a:extLst>
              <a:ext uri="{FF2B5EF4-FFF2-40B4-BE49-F238E27FC236}">
                <a16:creationId xmlns:a16="http://schemas.microsoft.com/office/drawing/2014/main" id="{7B57C742-CBEC-E905-4365-E1762BD2F4D4}"/>
              </a:ext>
            </a:extLst>
          </p:cNvPr>
          <p:cNvSpPr>
            <a:spLocks noGrp="1"/>
          </p:cNvSpPr>
          <p:nvPr>
            <p:ph idx="1"/>
          </p:nvPr>
        </p:nvSpPr>
        <p:spPr>
          <a:xfrm>
            <a:off x="838200" y="1825624"/>
            <a:ext cx="10515600" cy="5032375"/>
          </a:xfrm>
        </p:spPr>
        <p:txBody>
          <a:bodyPr>
            <a:normAutofit/>
          </a:bodyPr>
          <a:lstStyle/>
          <a:p>
            <a:pPr marL="514350" indent="-514350">
              <a:buFont typeface="+mj-lt"/>
              <a:buAutoNum type="arabicPeriod" startAt="3"/>
            </a:pPr>
            <a:r>
              <a:rPr lang="en-US" sz="3200" dirty="0"/>
              <a:t>Specify your type of </a:t>
            </a:r>
            <a:r>
              <a:rPr lang="en-US" sz="3200" dirty="0" err="1"/>
              <a:t>Subalternist</a:t>
            </a:r>
            <a:r>
              <a:rPr lang="en-US" sz="3200" dirty="0"/>
              <a:t> approach</a:t>
            </a:r>
          </a:p>
          <a:p>
            <a:pPr marL="0" indent="0">
              <a:buNone/>
            </a:pPr>
            <a:endParaRPr lang="en-US" sz="3200" dirty="0"/>
          </a:p>
        </p:txBody>
      </p:sp>
      <p:pic>
        <p:nvPicPr>
          <p:cNvPr id="6" name="Picture 2" descr="Spivak, Gayatri Chakravorty – Postcolonial Studies">
            <a:extLst>
              <a:ext uri="{FF2B5EF4-FFF2-40B4-BE49-F238E27FC236}">
                <a16:creationId xmlns:a16="http://schemas.microsoft.com/office/drawing/2014/main" id="{D1DEFD84-61EE-FF83-18A5-0395597D29E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30937"/>
          <a:stretch/>
        </p:blipFill>
        <p:spPr bwMode="auto">
          <a:xfrm>
            <a:off x="6600568" y="2344801"/>
            <a:ext cx="4753232" cy="43796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A tribute to historian Ranajit Guha who pioneered 'Subaltern Studies'">
            <a:extLst>
              <a:ext uri="{FF2B5EF4-FFF2-40B4-BE49-F238E27FC236}">
                <a16:creationId xmlns:a16="http://schemas.microsoft.com/office/drawing/2014/main" id="{E5B1976F-FF33-4260-A7B6-BFACC8604A1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720" r="20699"/>
          <a:stretch/>
        </p:blipFill>
        <p:spPr bwMode="auto">
          <a:xfrm>
            <a:off x="838200" y="2352124"/>
            <a:ext cx="4549346" cy="43723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74106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DF468-9E2E-2CC8-318B-6C1F19567C54}"/>
              </a:ext>
            </a:extLst>
          </p:cNvPr>
          <p:cNvSpPr>
            <a:spLocks noGrp="1"/>
          </p:cNvSpPr>
          <p:nvPr>
            <p:ph type="title"/>
          </p:nvPr>
        </p:nvSpPr>
        <p:spPr/>
        <p:txBody>
          <a:bodyPr/>
          <a:lstStyle/>
          <a:p>
            <a:r>
              <a:rPr lang="en-US" dirty="0"/>
              <a:t>Key takeaways</a:t>
            </a:r>
          </a:p>
        </p:txBody>
      </p:sp>
      <p:sp>
        <p:nvSpPr>
          <p:cNvPr id="3" name="Content Placeholder 2">
            <a:extLst>
              <a:ext uri="{FF2B5EF4-FFF2-40B4-BE49-F238E27FC236}">
                <a16:creationId xmlns:a16="http://schemas.microsoft.com/office/drawing/2014/main" id="{25D2DE80-6E6C-10BA-FF9C-2A31C795A705}"/>
              </a:ext>
            </a:extLst>
          </p:cNvPr>
          <p:cNvSpPr>
            <a:spLocks noGrp="1"/>
          </p:cNvSpPr>
          <p:nvPr>
            <p:ph idx="1"/>
          </p:nvPr>
        </p:nvSpPr>
        <p:spPr>
          <a:xfrm>
            <a:off x="838200" y="1825624"/>
            <a:ext cx="10515600" cy="5032375"/>
          </a:xfrm>
        </p:spPr>
        <p:txBody>
          <a:bodyPr/>
          <a:lstStyle/>
          <a:p>
            <a:pPr marL="514350" indent="-514350">
              <a:buAutoNum type="arabicPeriod"/>
            </a:pPr>
            <a:r>
              <a:rPr lang="en-US" dirty="0"/>
              <a:t>Subaltern Studies scholars were influenced by ‘history from below’, Gramsci, and (in some cases) poststructuralism, but didn’t simply replicate any of these.</a:t>
            </a:r>
          </a:p>
          <a:p>
            <a:pPr marL="514350" indent="-514350">
              <a:buAutoNum type="arabicPeriod"/>
            </a:pPr>
            <a:r>
              <a:rPr lang="en-US" dirty="0"/>
              <a:t>The initial focus on uncovering rebellion and resistance (esp. Guha) </a:t>
            </a:r>
            <a:r>
              <a:rPr lang="en-US" i="1" dirty="0"/>
              <a:t>partially</a:t>
            </a:r>
            <a:r>
              <a:rPr lang="en-US" dirty="0"/>
              <a:t> shifted towards a focus on (the limits of) language and representation (esp. Spivak).</a:t>
            </a:r>
          </a:p>
          <a:p>
            <a:pPr marL="514350" indent="-514350">
              <a:buAutoNum type="arabicPeriod"/>
            </a:pPr>
            <a:r>
              <a:rPr lang="en-US" dirty="0"/>
              <a:t>Focusing on key concepts (‘subaltern’, ‘hegemony’, ‘autonomy’) is a good way to get to grips with Subaltern Studies.</a:t>
            </a:r>
          </a:p>
          <a:p>
            <a:pPr marL="514350" indent="-514350">
              <a:buAutoNum type="arabicPeriod"/>
            </a:pPr>
            <a:r>
              <a:rPr lang="en-US" dirty="0"/>
              <a:t>You can be a </a:t>
            </a:r>
            <a:r>
              <a:rPr lang="en-US" dirty="0" err="1"/>
              <a:t>Subalternist</a:t>
            </a:r>
            <a:r>
              <a:rPr lang="en-US" dirty="0"/>
              <a:t> by: (a) reading sources against the grain; and (b) exploring how structurally disempowered groups complicate binaries like ‘tradition/modernity’.</a:t>
            </a:r>
          </a:p>
        </p:txBody>
      </p:sp>
    </p:spTree>
    <p:extLst>
      <p:ext uri="{BB962C8B-B14F-4D97-AF65-F5344CB8AC3E}">
        <p14:creationId xmlns:p14="http://schemas.microsoft.com/office/powerpoint/2010/main" val="11551676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AEB37C-2C5B-2F51-6680-702EDEE63B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6138E2-18F0-FCEC-9E4A-2C1FD7CAD387}"/>
              </a:ext>
            </a:extLst>
          </p:cNvPr>
          <p:cNvSpPr>
            <a:spLocks noGrp="1"/>
          </p:cNvSpPr>
          <p:nvPr>
            <p:ph type="title"/>
          </p:nvPr>
        </p:nvSpPr>
        <p:spPr/>
        <p:txBody>
          <a:bodyPr/>
          <a:lstStyle/>
          <a:p>
            <a:r>
              <a:rPr lang="en-US" dirty="0"/>
              <a:t>Key takeaways</a:t>
            </a:r>
          </a:p>
        </p:txBody>
      </p:sp>
      <p:sp>
        <p:nvSpPr>
          <p:cNvPr id="3" name="Content Placeholder 2">
            <a:extLst>
              <a:ext uri="{FF2B5EF4-FFF2-40B4-BE49-F238E27FC236}">
                <a16:creationId xmlns:a16="http://schemas.microsoft.com/office/drawing/2014/main" id="{B481D362-0BAB-D86C-D7F7-276F0BE80D90}"/>
              </a:ext>
            </a:extLst>
          </p:cNvPr>
          <p:cNvSpPr>
            <a:spLocks noGrp="1"/>
          </p:cNvSpPr>
          <p:nvPr>
            <p:ph idx="1"/>
          </p:nvPr>
        </p:nvSpPr>
        <p:spPr>
          <a:xfrm>
            <a:off x="838200" y="1825625"/>
            <a:ext cx="10515600" cy="1325564"/>
          </a:xfrm>
        </p:spPr>
        <p:txBody>
          <a:bodyPr/>
          <a:lstStyle/>
          <a:p>
            <a:pPr marL="514350" indent="-514350">
              <a:buFont typeface="+mj-lt"/>
              <a:buAutoNum type="arabicPeriod" startAt="5"/>
            </a:pPr>
            <a:r>
              <a:rPr lang="en-US" dirty="0"/>
              <a:t>Said’s </a:t>
            </a:r>
            <a:r>
              <a:rPr lang="en-US" i="1" dirty="0"/>
              <a:t>Orientalism</a:t>
            </a:r>
            <a:r>
              <a:rPr lang="en-US" dirty="0"/>
              <a:t> and Subaltern Studies (especially Guha) offer two very different </a:t>
            </a:r>
            <a:r>
              <a:rPr lang="en-US" dirty="0" err="1"/>
              <a:t>postcolonialist</a:t>
            </a:r>
            <a:r>
              <a:rPr lang="en-US" dirty="0"/>
              <a:t> methodologies</a:t>
            </a:r>
          </a:p>
        </p:txBody>
      </p:sp>
      <p:pic>
        <p:nvPicPr>
          <p:cNvPr id="4" name="Picture 4" descr="A tribute to historian Ranajit Guha who pioneered 'Subaltern Studies'">
            <a:extLst>
              <a:ext uri="{FF2B5EF4-FFF2-40B4-BE49-F238E27FC236}">
                <a16:creationId xmlns:a16="http://schemas.microsoft.com/office/drawing/2014/main" id="{4E6C2808-1564-44BC-8F80-0C2E9CB9913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720" r="20699"/>
          <a:stretch/>
        </p:blipFill>
        <p:spPr bwMode="auto">
          <a:xfrm>
            <a:off x="6598507" y="2717250"/>
            <a:ext cx="4308389" cy="4140750"/>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Edward Said and His Quest for a Just Peace - Palestine Chronicle">
            <a:extLst>
              <a:ext uri="{FF2B5EF4-FFF2-40B4-BE49-F238E27FC236}">
                <a16:creationId xmlns:a16="http://schemas.microsoft.com/office/drawing/2014/main" id="{EBC8B534-3992-1B16-6099-08A2D6DB5C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104" y="2882625"/>
            <a:ext cx="50800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06722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D8CC4-2C74-B4EC-2683-7D3961D4D894}"/>
              </a:ext>
            </a:extLst>
          </p:cNvPr>
          <p:cNvSpPr>
            <a:spLocks noGrp="1"/>
          </p:cNvSpPr>
          <p:nvPr>
            <p:ph type="title"/>
          </p:nvPr>
        </p:nvSpPr>
        <p:spPr/>
        <p:txBody>
          <a:bodyPr/>
          <a:lstStyle/>
          <a:p>
            <a:r>
              <a:rPr lang="en-US" dirty="0"/>
              <a:t>The rest of the lecture</a:t>
            </a:r>
          </a:p>
        </p:txBody>
      </p:sp>
      <p:sp>
        <p:nvSpPr>
          <p:cNvPr id="3" name="Content Placeholder 2">
            <a:extLst>
              <a:ext uri="{FF2B5EF4-FFF2-40B4-BE49-F238E27FC236}">
                <a16:creationId xmlns:a16="http://schemas.microsoft.com/office/drawing/2014/main" id="{7624B17A-34DD-F7B3-EADB-CB6DD8E5810F}"/>
              </a:ext>
            </a:extLst>
          </p:cNvPr>
          <p:cNvSpPr>
            <a:spLocks noGrp="1"/>
          </p:cNvSpPr>
          <p:nvPr>
            <p:ph idx="1"/>
          </p:nvPr>
        </p:nvSpPr>
        <p:spPr>
          <a:xfrm>
            <a:off x="395416" y="1825625"/>
            <a:ext cx="5700584" cy="4351338"/>
          </a:xfrm>
        </p:spPr>
        <p:txBody>
          <a:bodyPr>
            <a:noAutofit/>
          </a:bodyPr>
          <a:lstStyle/>
          <a:p>
            <a:pPr marL="514350" indent="-514350">
              <a:buAutoNum type="arabicPeriod"/>
            </a:pPr>
            <a:r>
              <a:rPr lang="en-US" sz="3200" dirty="0"/>
              <a:t>Influences on Subaltern Studies (and their limits)</a:t>
            </a:r>
          </a:p>
          <a:p>
            <a:pPr marL="514350" indent="-514350">
              <a:buAutoNum type="arabicPeriod"/>
            </a:pPr>
            <a:r>
              <a:rPr lang="en-US" sz="3200" dirty="0"/>
              <a:t>A potted history of Subaltern Studies (and its varieties)</a:t>
            </a:r>
          </a:p>
          <a:p>
            <a:pPr marL="514350" indent="-514350">
              <a:buAutoNum type="arabicPeriod"/>
            </a:pPr>
            <a:r>
              <a:rPr lang="en-US" sz="3200" dirty="0"/>
              <a:t>Major principles of Subaltern Studies (and their critics)</a:t>
            </a:r>
          </a:p>
          <a:p>
            <a:pPr marL="514350" indent="-514350">
              <a:buAutoNum type="arabicPeriod"/>
            </a:pPr>
            <a:r>
              <a:rPr lang="en-US" sz="3200" dirty="0"/>
              <a:t>How to be a </a:t>
            </a:r>
            <a:r>
              <a:rPr lang="en-US" sz="3200" dirty="0" err="1"/>
              <a:t>Subalternist</a:t>
            </a:r>
            <a:r>
              <a:rPr lang="en-US" sz="3200" dirty="0"/>
              <a:t>: some pointers</a:t>
            </a:r>
          </a:p>
          <a:p>
            <a:pPr marL="514350" indent="-514350">
              <a:buAutoNum type="arabicPeriod"/>
            </a:pPr>
            <a:endParaRPr lang="en-US" sz="3200" dirty="0"/>
          </a:p>
        </p:txBody>
      </p:sp>
      <p:pic>
        <p:nvPicPr>
          <p:cNvPr id="4098" name="Picture 2" descr="How Subaltern Studies Changed Our Understanding of Resistance Struggles |  Portside">
            <a:extLst>
              <a:ext uri="{FF2B5EF4-FFF2-40B4-BE49-F238E27FC236}">
                <a16:creationId xmlns:a16="http://schemas.microsoft.com/office/drawing/2014/main" id="{2E3FF902-F63C-C459-4324-A6FAA1E519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64755" y="1825625"/>
            <a:ext cx="6127245" cy="40848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0340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E82F33-59B9-E37A-79C4-F5986694E19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4019897-17ED-3856-27CE-F1E200D80B39}"/>
              </a:ext>
            </a:extLst>
          </p:cNvPr>
          <p:cNvSpPr>
            <a:spLocks noGrp="1"/>
          </p:cNvSpPr>
          <p:nvPr>
            <p:ph type="title"/>
          </p:nvPr>
        </p:nvSpPr>
        <p:spPr/>
        <p:txBody>
          <a:bodyPr/>
          <a:lstStyle/>
          <a:p>
            <a:r>
              <a:rPr lang="en-US" dirty="0"/>
              <a:t>Influences on Subaltern Studies</a:t>
            </a:r>
          </a:p>
        </p:txBody>
      </p:sp>
      <p:sp>
        <p:nvSpPr>
          <p:cNvPr id="3" name="Content Placeholder 2">
            <a:extLst>
              <a:ext uri="{FF2B5EF4-FFF2-40B4-BE49-F238E27FC236}">
                <a16:creationId xmlns:a16="http://schemas.microsoft.com/office/drawing/2014/main" id="{9048B7D4-4C07-9EC4-D227-BBE5B9B8196D}"/>
              </a:ext>
            </a:extLst>
          </p:cNvPr>
          <p:cNvSpPr>
            <a:spLocks noGrp="1"/>
          </p:cNvSpPr>
          <p:nvPr>
            <p:ph idx="1"/>
          </p:nvPr>
        </p:nvSpPr>
        <p:spPr>
          <a:xfrm>
            <a:off x="430105" y="1690688"/>
            <a:ext cx="4623486" cy="4351338"/>
          </a:xfrm>
        </p:spPr>
        <p:txBody>
          <a:bodyPr/>
          <a:lstStyle/>
          <a:p>
            <a:pPr marL="514350" indent="-514350">
              <a:buAutoNum type="arabicPeriod"/>
            </a:pPr>
            <a:r>
              <a:rPr lang="en-US" dirty="0"/>
              <a:t>‘History from below’</a:t>
            </a:r>
          </a:p>
          <a:p>
            <a:pPr marL="514350" indent="-514350">
              <a:buAutoNum type="arabicPeriod"/>
            </a:pPr>
            <a:endParaRPr lang="en-US" dirty="0"/>
          </a:p>
          <a:p>
            <a:pPr marL="514350" indent="-514350">
              <a:buAutoNum type="arabicPeriod"/>
            </a:pPr>
            <a:endParaRPr lang="en-US" dirty="0"/>
          </a:p>
          <a:p>
            <a:pPr marL="514350" indent="-514350">
              <a:buAutoNum type="arabicPeriod"/>
            </a:pPr>
            <a:r>
              <a:rPr lang="en-US" dirty="0"/>
              <a:t>Antonio Gramsci</a:t>
            </a:r>
          </a:p>
          <a:p>
            <a:pPr marL="514350" indent="-514350">
              <a:buAutoNum type="arabicPeriod"/>
            </a:pPr>
            <a:endParaRPr lang="en-US" dirty="0"/>
          </a:p>
          <a:p>
            <a:pPr marL="514350" indent="-514350">
              <a:buAutoNum type="arabicPeriod"/>
            </a:pPr>
            <a:endParaRPr lang="en-US" dirty="0"/>
          </a:p>
          <a:p>
            <a:pPr marL="514350" indent="-514350">
              <a:buAutoNum type="arabicPeriod"/>
            </a:pPr>
            <a:r>
              <a:rPr lang="en-US" dirty="0"/>
              <a:t>Edward Said and literary theory</a:t>
            </a:r>
          </a:p>
          <a:p>
            <a:pPr marL="514350" indent="-514350">
              <a:buAutoNum type="arabicPeriod"/>
            </a:pPr>
            <a:endParaRPr lang="en-US" dirty="0"/>
          </a:p>
        </p:txBody>
      </p:sp>
      <p:pic>
        <p:nvPicPr>
          <p:cNvPr id="7170" name="Picture 2" descr="E. P. Thompson and the 'Woman Problem' | History Workshop">
            <a:extLst>
              <a:ext uri="{FF2B5EF4-FFF2-40B4-BE49-F238E27FC236}">
                <a16:creationId xmlns:a16="http://schemas.microsoft.com/office/drawing/2014/main" id="{BECB6A94-F103-3BCC-6732-BAF6DE157F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6402" y="1301751"/>
            <a:ext cx="4953456" cy="3097254"/>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Happy Birthday, Antonio Gramsci">
            <a:extLst>
              <a:ext uri="{FF2B5EF4-FFF2-40B4-BE49-F238E27FC236}">
                <a16:creationId xmlns:a16="http://schemas.microsoft.com/office/drawing/2014/main" id="{D448CEB2-0304-A2FF-D3C2-63DABF932A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44602" y="2637784"/>
            <a:ext cx="4702647" cy="291846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Edward Said and His Quest for a Just Peace - Palestine Chronicle">
            <a:extLst>
              <a:ext uri="{FF2B5EF4-FFF2-40B4-BE49-F238E27FC236}">
                <a16:creationId xmlns:a16="http://schemas.microsoft.com/office/drawing/2014/main" id="{8EFA13AE-32ED-A8D7-79BE-CA0D8805FC0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02500" y="4399005"/>
            <a:ext cx="3289499" cy="24671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0096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B8F115-293B-69E6-5917-FE32EA6399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15DF8D0-B733-24E7-8160-6050881701FF}"/>
              </a:ext>
            </a:extLst>
          </p:cNvPr>
          <p:cNvSpPr>
            <a:spLocks noGrp="1"/>
          </p:cNvSpPr>
          <p:nvPr>
            <p:ph type="title"/>
          </p:nvPr>
        </p:nvSpPr>
        <p:spPr/>
        <p:txBody>
          <a:bodyPr/>
          <a:lstStyle/>
          <a:p>
            <a:r>
              <a:rPr lang="en-US" dirty="0"/>
              <a:t>Influences: ‘History from below’</a:t>
            </a:r>
          </a:p>
        </p:txBody>
      </p:sp>
      <p:sp>
        <p:nvSpPr>
          <p:cNvPr id="3" name="Content Placeholder 2">
            <a:extLst>
              <a:ext uri="{FF2B5EF4-FFF2-40B4-BE49-F238E27FC236}">
                <a16:creationId xmlns:a16="http://schemas.microsoft.com/office/drawing/2014/main" id="{72D0F7FD-21F7-1354-7E07-90B4FEE14BB1}"/>
              </a:ext>
            </a:extLst>
          </p:cNvPr>
          <p:cNvSpPr>
            <a:spLocks noGrp="1"/>
          </p:cNvSpPr>
          <p:nvPr>
            <p:ph idx="1"/>
          </p:nvPr>
        </p:nvSpPr>
        <p:spPr>
          <a:xfrm>
            <a:off x="6112476" y="1979186"/>
            <a:ext cx="5869781" cy="4351338"/>
          </a:xfrm>
        </p:spPr>
        <p:txBody>
          <a:bodyPr/>
          <a:lstStyle/>
          <a:p>
            <a:pPr marL="0" indent="0">
              <a:buNone/>
            </a:pPr>
            <a:r>
              <a:rPr lang="en-US" sz="3200" dirty="0" err="1"/>
              <a:t>Subalternists</a:t>
            </a:r>
            <a:r>
              <a:rPr lang="en-US" sz="3200" dirty="0"/>
              <a:t> at first ‘borrowed liberally from Thompson’s ideas, rhetoric and example’.</a:t>
            </a:r>
          </a:p>
          <a:p>
            <a:pPr marL="0" indent="0">
              <a:buNone/>
            </a:pPr>
            <a:r>
              <a:rPr lang="en-US" sz="2000" dirty="0" err="1"/>
              <a:t>Rajnarayan</a:t>
            </a:r>
            <a:r>
              <a:rPr lang="en-US" sz="2000" dirty="0"/>
              <a:t> </a:t>
            </a:r>
            <a:r>
              <a:rPr lang="en-US" sz="2000" dirty="0" err="1"/>
              <a:t>Chandavarkar</a:t>
            </a:r>
            <a:r>
              <a:rPr lang="en-US" sz="2000" dirty="0"/>
              <a:t>, ‘“The Making of the Working Class”: E.P. Thompson and Indian History’, History Workshop Journal, 43 (1997), pp.177-96, here pp. 181–2.</a:t>
            </a:r>
          </a:p>
        </p:txBody>
      </p:sp>
      <p:pic>
        <p:nvPicPr>
          <p:cNvPr id="5" name="Picture 2" descr="E. P. Thompson and the 'Woman Problem' | History Workshop">
            <a:extLst>
              <a:ext uri="{FF2B5EF4-FFF2-40B4-BE49-F238E27FC236}">
                <a16:creationId xmlns:a16="http://schemas.microsoft.com/office/drawing/2014/main" id="{D594ED6C-FE6A-EC30-D2A7-D582DF8E9D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817" y="2092584"/>
            <a:ext cx="5484019"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5451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AC3766-3A21-BA17-7262-5AC0E656F51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A95483-E36B-89DA-CF74-54E70CA3EB88}"/>
              </a:ext>
            </a:extLst>
          </p:cNvPr>
          <p:cNvSpPr>
            <a:spLocks noGrp="1"/>
          </p:cNvSpPr>
          <p:nvPr>
            <p:ph type="title"/>
          </p:nvPr>
        </p:nvSpPr>
        <p:spPr/>
        <p:txBody>
          <a:bodyPr/>
          <a:lstStyle/>
          <a:p>
            <a:r>
              <a:rPr lang="en-US" dirty="0"/>
              <a:t>Influences: ‘History from below’</a:t>
            </a:r>
          </a:p>
        </p:txBody>
      </p:sp>
      <p:sp>
        <p:nvSpPr>
          <p:cNvPr id="3" name="Content Placeholder 2">
            <a:extLst>
              <a:ext uri="{FF2B5EF4-FFF2-40B4-BE49-F238E27FC236}">
                <a16:creationId xmlns:a16="http://schemas.microsoft.com/office/drawing/2014/main" id="{06820FCD-C9F5-CD87-CF68-257EC0F9EED9}"/>
              </a:ext>
            </a:extLst>
          </p:cNvPr>
          <p:cNvSpPr>
            <a:spLocks noGrp="1"/>
          </p:cNvSpPr>
          <p:nvPr>
            <p:ph idx="1"/>
          </p:nvPr>
        </p:nvSpPr>
        <p:spPr>
          <a:xfrm>
            <a:off x="6096000" y="1902940"/>
            <a:ext cx="5869781" cy="4521373"/>
          </a:xfrm>
        </p:spPr>
        <p:txBody>
          <a:bodyPr/>
          <a:lstStyle/>
          <a:p>
            <a:pPr marL="514350" indent="-514350">
              <a:buFont typeface="+mj-lt"/>
              <a:buAutoNum type="arabicPeriod"/>
            </a:pPr>
            <a:r>
              <a:rPr lang="en-US" sz="3200" dirty="0"/>
              <a:t>‘Moral economy’: importance of cultural norms as opposed to economic determinism.</a:t>
            </a:r>
          </a:p>
          <a:p>
            <a:pPr marL="514350" indent="-514350">
              <a:buFont typeface="+mj-lt"/>
              <a:buAutoNum type="arabicPeriod"/>
            </a:pPr>
            <a:r>
              <a:rPr lang="en-US" sz="3200" dirty="0"/>
              <a:t>Focus on variety within classes and their emergence over time.</a:t>
            </a:r>
          </a:p>
          <a:p>
            <a:pPr marL="514350" indent="-514350">
              <a:buFont typeface="+mj-lt"/>
              <a:buAutoNum type="arabicPeriod"/>
            </a:pPr>
            <a:r>
              <a:rPr lang="en-US" sz="3200" dirty="0"/>
              <a:t>Significance of (rural) cultural inheritances for the (urban) industrial working class.</a:t>
            </a:r>
          </a:p>
        </p:txBody>
      </p:sp>
      <p:pic>
        <p:nvPicPr>
          <p:cNvPr id="4" name="Picture 2" descr="E. P. Thompson and the 'Woman Problem' | History Workshop">
            <a:extLst>
              <a:ext uri="{FF2B5EF4-FFF2-40B4-BE49-F238E27FC236}">
                <a16:creationId xmlns:a16="http://schemas.microsoft.com/office/drawing/2014/main" id="{110CC7B0-D20C-335A-3C08-04370E6332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817" y="2092584"/>
            <a:ext cx="5484019"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68508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5AEAA6-0180-5DFB-690F-35BA64DA8C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0BA0ABA-9A4D-6A5D-5EC9-8BFA660A4EE1}"/>
              </a:ext>
            </a:extLst>
          </p:cNvPr>
          <p:cNvSpPr>
            <a:spLocks noGrp="1"/>
          </p:cNvSpPr>
          <p:nvPr>
            <p:ph type="title"/>
          </p:nvPr>
        </p:nvSpPr>
        <p:spPr/>
        <p:txBody>
          <a:bodyPr/>
          <a:lstStyle/>
          <a:p>
            <a:r>
              <a:rPr lang="en-US" dirty="0"/>
              <a:t>Influences: ‘History from below’</a:t>
            </a:r>
          </a:p>
        </p:txBody>
      </p:sp>
      <p:sp>
        <p:nvSpPr>
          <p:cNvPr id="3" name="Content Placeholder 2">
            <a:extLst>
              <a:ext uri="{FF2B5EF4-FFF2-40B4-BE49-F238E27FC236}">
                <a16:creationId xmlns:a16="http://schemas.microsoft.com/office/drawing/2014/main" id="{97617742-72CB-D966-E3F7-24847EC70D7C}"/>
              </a:ext>
            </a:extLst>
          </p:cNvPr>
          <p:cNvSpPr>
            <a:spLocks noGrp="1"/>
          </p:cNvSpPr>
          <p:nvPr>
            <p:ph idx="1"/>
          </p:nvPr>
        </p:nvSpPr>
        <p:spPr/>
        <p:txBody>
          <a:bodyPr>
            <a:normAutofit/>
          </a:bodyPr>
          <a:lstStyle/>
          <a:p>
            <a:pPr marL="0" indent="0">
              <a:buNone/>
            </a:pPr>
            <a:r>
              <a:rPr lang="en-US" sz="3200" dirty="0"/>
              <a:t>But some (arguable) differences:</a:t>
            </a:r>
          </a:p>
          <a:p>
            <a:r>
              <a:rPr lang="en-US" sz="3200" dirty="0"/>
              <a:t>Thompson’s self-described empiricism differs from </a:t>
            </a:r>
            <a:r>
              <a:rPr lang="en-US" sz="3200" dirty="0" err="1"/>
              <a:t>Subalternists</a:t>
            </a:r>
            <a:r>
              <a:rPr lang="en-US" sz="3200" dirty="0"/>
              <a:t>’ more interventionist way of reading sources against the grain.</a:t>
            </a:r>
          </a:p>
          <a:p>
            <a:r>
              <a:rPr lang="en-US" sz="3200" dirty="0"/>
              <a:t>Relatedly, </a:t>
            </a:r>
            <a:r>
              <a:rPr lang="en-US" sz="3200" dirty="0" err="1"/>
              <a:t>Subalternists</a:t>
            </a:r>
            <a:r>
              <a:rPr lang="en-US" sz="3200" dirty="0"/>
              <a:t> pay more attention to unpacking how archives function as sites of power/knowledge</a:t>
            </a:r>
          </a:p>
          <a:p>
            <a:r>
              <a:rPr lang="en-US" sz="3200" dirty="0" err="1"/>
              <a:t>Subalternists</a:t>
            </a:r>
            <a:r>
              <a:rPr lang="en-US" sz="3200" dirty="0"/>
              <a:t> go further than Thompson in fragmenting ‘universalist’ categories like capital, class, and modernity</a:t>
            </a:r>
          </a:p>
        </p:txBody>
      </p:sp>
    </p:spTree>
    <p:extLst>
      <p:ext uri="{BB962C8B-B14F-4D97-AF65-F5344CB8AC3E}">
        <p14:creationId xmlns:p14="http://schemas.microsoft.com/office/powerpoint/2010/main" val="29655679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80489E-AF47-6C11-59BE-5239191DE19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4D61815-E4D2-ED13-917A-295E64F6DAB6}"/>
              </a:ext>
            </a:extLst>
          </p:cNvPr>
          <p:cNvSpPr>
            <a:spLocks noGrp="1"/>
          </p:cNvSpPr>
          <p:nvPr>
            <p:ph type="title"/>
          </p:nvPr>
        </p:nvSpPr>
        <p:spPr/>
        <p:txBody>
          <a:bodyPr/>
          <a:lstStyle/>
          <a:p>
            <a:r>
              <a:rPr lang="en-US" dirty="0"/>
              <a:t>Influences: Antonio Gramsci</a:t>
            </a:r>
          </a:p>
        </p:txBody>
      </p:sp>
      <p:sp>
        <p:nvSpPr>
          <p:cNvPr id="3" name="Content Placeholder 2">
            <a:extLst>
              <a:ext uri="{FF2B5EF4-FFF2-40B4-BE49-F238E27FC236}">
                <a16:creationId xmlns:a16="http://schemas.microsoft.com/office/drawing/2014/main" id="{AD8CDF5A-EDE5-C796-24C2-9C37BC438D10}"/>
              </a:ext>
            </a:extLst>
          </p:cNvPr>
          <p:cNvSpPr>
            <a:spLocks noGrp="1"/>
          </p:cNvSpPr>
          <p:nvPr>
            <p:ph idx="1"/>
          </p:nvPr>
        </p:nvSpPr>
        <p:spPr>
          <a:xfrm>
            <a:off x="6095999" y="1825624"/>
            <a:ext cx="5910793" cy="5032375"/>
          </a:xfrm>
        </p:spPr>
        <p:txBody>
          <a:bodyPr>
            <a:normAutofit/>
          </a:bodyPr>
          <a:lstStyle/>
          <a:p>
            <a:pPr marL="0" indent="0">
              <a:buNone/>
            </a:pPr>
            <a:r>
              <a:rPr lang="en-US" sz="3200" dirty="0"/>
              <a:t>Hegemony: ‘intellectual and moral leadership’ securing </a:t>
            </a:r>
            <a:r>
              <a:rPr lang="en-US" sz="3200" i="1" dirty="0"/>
              <a:t>consensual domination </a:t>
            </a:r>
            <a:r>
              <a:rPr lang="en-US" sz="3200" dirty="0"/>
              <a:t>of the ruling elite over the rest of society.</a:t>
            </a:r>
          </a:p>
          <a:p>
            <a:r>
              <a:rPr lang="en-US" sz="3200" dirty="0"/>
              <a:t>A ‘sturdy structure’ of civil society, including schools, churches, newspapers.</a:t>
            </a:r>
          </a:p>
          <a:p>
            <a:r>
              <a:rPr lang="en-US" sz="3200" dirty="0"/>
              <a:t>Departs from classical Marxist economic determinism.</a:t>
            </a:r>
          </a:p>
        </p:txBody>
      </p:sp>
      <p:pic>
        <p:nvPicPr>
          <p:cNvPr id="4" name="Picture 2" descr="Happy Birthday, Antonio Gramsci">
            <a:extLst>
              <a:ext uri="{FF2B5EF4-FFF2-40B4-BE49-F238E27FC236}">
                <a16:creationId xmlns:a16="http://schemas.microsoft.com/office/drawing/2014/main" id="{A6C1D99E-CCAF-0171-F884-584CD28FFF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207" y="1969767"/>
            <a:ext cx="5785967" cy="359077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97D1D64-52D2-D2A5-2CE8-9F0F14726888}"/>
              </a:ext>
            </a:extLst>
          </p:cNvPr>
          <p:cNvSpPr txBox="1"/>
          <p:nvPr/>
        </p:nvSpPr>
        <p:spPr>
          <a:xfrm>
            <a:off x="1359244" y="5839620"/>
            <a:ext cx="3423373" cy="400110"/>
          </a:xfrm>
          <a:prstGeom prst="rect">
            <a:avLst/>
          </a:prstGeom>
          <a:noFill/>
        </p:spPr>
        <p:txBody>
          <a:bodyPr wrap="none" rtlCol="0">
            <a:spAutoFit/>
          </a:bodyPr>
          <a:lstStyle/>
          <a:p>
            <a:r>
              <a:rPr lang="en-US" sz="2000" dirty="0"/>
              <a:t>Antonio Gramsci (1891–1937)</a:t>
            </a:r>
          </a:p>
        </p:txBody>
      </p:sp>
    </p:spTree>
    <p:extLst>
      <p:ext uri="{BB962C8B-B14F-4D97-AF65-F5344CB8AC3E}">
        <p14:creationId xmlns:p14="http://schemas.microsoft.com/office/powerpoint/2010/main" val="9562224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10322</TotalTime>
  <Words>2177</Words>
  <Application>Microsoft Macintosh PowerPoint</Application>
  <PresentationFormat>Widescreen</PresentationFormat>
  <Paragraphs>186</Paragraphs>
  <Slides>35</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Aptos</vt:lpstr>
      <vt:lpstr>Aptos Display</vt:lpstr>
      <vt:lpstr>Arial</vt:lpstr>
      <vt:lpstr>Wingdings</vt:lpstr>
      <vt:lpstr>Office Theme</vt:lpstr>
      <vt:lpstr>Subaltern Studies and Postcolonialism</vt:lpstr>
      <vt:lpstr>PowerPoint Presentation</vt:lpstr>
      <vt:lpstr>Three takeaways from Amin’s paragraph</vt:lpstr>
      <vt:lpstr>The rest of the lecture</vt:lpstr>
      <vt:lpstr>Influences on Subaltern Studies</vt:lpstr>
      <vt:lpstr>Influences: ‘History from below’</vt:lpstr>
      <vt:lpstr>Influences: ‘History from below’</vt:lpstr>
      <vt:lpstr>Influences: ‘History from below’</vt:lpstr>
      <vt:lpstr>Influences: Antonio Gramsci</vt:lpstr>
      <vt:lpstr>Influences: Antonio Gramsci</vt:lpstr>
      <vt:lpstr>Influences: Antonio Gramsci</vt:lpstr>
      <vt:lpstr>Influences: Edward Said and literary theory</vt:lpstr>
      <vt:lpstr>Influences: Edward Said and literary theory</vt:lpstr>
      <vt:lpstr>A potted history of Subaltern Studies</vt:lpstr>
      <vt:lpstr>A potted history of Subaltern Studies</vt:lpstr>
      <vt:lpstr>A potted history of Subaltern Studies</vt:lpstr>
      <vt:lpstr>A potted history of Subaltern Studies</vt:lpstr>
      <vt:lpstr>A potted history of Subaltern Studies</vt:lpstr>
      <vt:lpstr>A potted history of Subaltern Studies</vt:lpstr>
      <vt:lpstr>A potted history of Subaltern Studies</vt:lpstr>
      <vt:lpstr>A potted history of Subaltern Studies</vt:lpstr>
      <vt:lpstr>A potted history of Subaltern Studies</vt:lpstr>
      <vt:lpstr>Major principles of Subaltern Studies</vt:lpstr>
      <vt:lpstr>Major principles of Subaltern Studies</vt:lpstr>
      <vt:lpstr>Major principles of Subaltern Studies</vt:lpstr>
      <vt:lpstr>Major principles of Subaltern Studies</vt:lpstr>
      <vt:lpstr>Three major criticisms of Subaltern Studies</vt:lpstr>
      <vt:lpstr>Three major criticisms of Subaltern Studies</vt:lpstr>
      <vt:lpstr>Three major criticisms of Subaltern Studies</vt:lpstr>
      <vt:lpstr>How to be a Subalternist</vt:lpstr>
      <vt:lpstr>How to be a Subalternist</vt:lpstr>
      <vt:lpstr>How to be a Subalternist</vt:lpstr>
      <vt:lpstr>How to be a Subalternist</vt:lpstr>
      <vt:lpstr>Key takeaways</vt:lpstr>
      <vt:lpstr>Key takeaways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Tom Simpson</dc:creator>
  <cp:lastModifiedBy>Tom Simpson</cp:lastModifiedBy>
  <cp:revision>90</cp:revision>
  <dcterms:created xsi:type="dcterms:W3CDTF">2025-01-13T11:30:53Z</dcterms:created>
  <dcterms:modified xsi:type="dcterms:W3CDTF">2025-01-21T10:36:18Z</dcterms:modified>
</cp:coreProperties>
</file>