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36F18-98EE-940B-4B59-E78C8134F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25A3D-6E2C-9A56-FF76-2BCE2A455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25EDA-308E-37BB-8B0A-777C2D8FD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83BB9-C40F-0140-F219-CF9870328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22BB4-AA07-639E-6181-6756D742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9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6A9EF-FF49-C8CA-BACB-E2B4D2212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E15B34-1C1C-B1A3-51B1-4BC5A53BB7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D189E-99BC-51F1-97DC-4A356A4F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E11D4-5D4D-103E-18C1-71087D120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9A39F-7607-FCEF-DC4A-A3644C16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6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7A1EB-1710-2289-7495-BD3A51DAD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EE3CE-1A41-52E5-64A3-2A4D5A102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29D68-7085-04D9-2F26-5E2AB57AC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4C954-8318-A15B-DED7-BE62F300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DA3B6-A8E1-F9FA-70FA-355955E3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9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0EB7D-060D-98DF-A9AD-40EF393F6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5C79F-E7B8-739B-D429-9BE695D49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520B9-73E5-73DA-DE14-A70B2796D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2EC42-6011-62AA-F5FB-AF7732C4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10D70-CDD7-C484-FA69-1AF83E2C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79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E3F06-A02D-7867-65FE-CB471C99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1A142-FEE6-6BBB-7AB5-0E56BB234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45FAF-8F3C-FB1E-7337-7B9AE04A0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8240C-577C-AD40-904A-1FE6269E0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EC2C6-0B0F-CD6B-644C-2BE5BA00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9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1286-C6BA-06FB-342E-4441DFA34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688F6-D764-0FA0-7D26-AD75810A4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2AEC4E-0844-E0C5-C1B5-5B5CAA53A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DDA30-B6E1-F58D-E415-81D6FF0D0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31559C-888D-76A2-AB6C-B809290A0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AD873-98F1-9C31-8FB3-568A275C0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07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4935F-22F2-1CC2-A94F-D5ADF2D39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97EC0-D7CE-0A2E-55EF-35F8F3949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0125E6-1EB2-620E-6D8C-B177390D7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FAB34D-AC49-D60E-7847-7902A674C3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FBBE63-1DFC-7FBA-8688-8DA854A55D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BF465D-F613-7E4F-F062-31F298DE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556F67-EDA4-5EC6-602E-551FE3B27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742D78-B851-A228-D9AC-A6B74441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55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A2296-83FA-AAF6-34E2-40A21843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867499-6051-AA49-CD86-8E0D0E688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5F258-B528-3951-F79A-7AB0F2418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A84ECE-1C59-E0D1-CD44-1292D280F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1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6804C-5C1D-1CE1-8DBA-6E91E3E6F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A34B1F-FF30-14BD-2F8C-A7D8EAE88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8FF99-BD31-891B-7543-EB6BDE02A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70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598D7-CDF9-AC44-5B3A-17D68C56F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F1E32-5BCA-A566-B7A2-4E7572DE4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E14E1-C1D3-7BE3-1BFA-614104776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9184A-5996-2BCF-9ED0-DF0B0B423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7472F9-989B-C1B5-7F58-549B285D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2122E-B8F3-C48C-FAA0-EB477BA1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42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48F19-693B-E665-8035-0A174D68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84B5B-EFD9-343E-8302-9F1AA9BF4B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C625BD-1512-D0E7-3708-8A42FE408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66D6E-AA1C-183B-4ADD-8E0E39D0A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056008-C8E5-4968-BCB6-A143FFBA9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5F4AB-0394-A48C-B1E4-FDFA9F73E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791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F8A837-4A49-D395-42EE-9A16736D2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0E69B-DBBB-9E60-8B9E-12AE94394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95827-9521-C593-7F2C-3D2653E97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5A2AE-6A33-4744-8DE8-CFAC1A8FE553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BAD74-DC16-1377-ADC4-0D769F0CEF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B8815-40CC-C3A2-37CF-9D48E8BCC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814E0-251F-4C94-BC9E-CA6D0DC73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38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potlight-prod.lib.utexas.edu/spotlight/formation-state-subject-self/feature/pictures-from-the-porfiriat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rknic8PmW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orderlore.wordpress.com/2008/12/01/from-the-borderlore-archives-all-about-the-pastorela-december-2008/" TargetMode="External"/><Relationship Id="rId2" Type="http://schemas.openxmlformats.org/officeDocument/2006/relationships/hyperlink" Target="https://sites.dlib.nyu.edu/hidvl/ffbg79n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.trinity.edu/2021/12/la-pastorela-a-christmas-treasure-in-special-collection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&quot;Tribuna monumental de Chapultepec, el día 8 en el homenaje a los Niños Héroes de 1847&quot;">
            <a:extLst>
              <a:ext uri="{FF2B5EF4-FFF2-40B4-BE49-F238E27FC236}">
                <a16:creationId xmlns:a16="http://schemas.microsoft.com/office/drawing/2014/main" id="{E8565962-71CE-3AD3-0FB9-E0E60C0268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7" b="6827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80B51-6115-94A3-89F3-26BA70ADED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sz="5100">
                <a:solidFill>
                  <a:srgbClr val="FFFFFF"/>
                </a:solidFill>
              </a:rPr>
              <a:t>Land, Labor and Modernity during the Porfiriato, 1876-1910</a:t>
            </a:r>
            <a:br>
              <a:rPr lang="en-US" sz="5100">
                <a:solidFill>
                  <a:srgbClr val="FFFFFF"/>
                </a:solidFill>
              </a:rPr>
            </a:br>
            <a:endParaRPr lang="en-GB" sz="5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03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FACEBD-710E-76BF-2D9C-793F6D098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/>
              <a:t>Seminar Questions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D0D5C-EB44-31C4-D318-2379E4752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200" b="0" i="1">
                <a:effectLst/>
                <a:latin typeface="Lato" panose="020F0502020204030203" pitchFamily="34" charset="0"/>
              </a:rPr>
              <a:t>What were the effects of Porfirian economic changes on land tenure?</a:t>
            </a:r>
            <a:endParaRPr lang="en-GB" sz="2200" b="0" i="0">
              <a:effectLst/>
              <a:latin typeface="Lato" panose="020F0502020204030203" pitchFamily="34" charset="0"/>
            </a:endParaRPr>
          </a:p>
          <a:p>
            <a:r>
              <a:rPr lang="en-GB" sz="2200" b="0" i="1">
                <a:effectLst/>
                <a:latin typeface="Lato" panose="020F0502020204030203" pitchFamily="34" charset="0"/>
              </a:rPr>
              <a:t>To what extent was late nineteenth century Mexico economically dependent?</a:t>
            </a:r>
            <a:endParaRPr lang="en-GB" sz="2200" b="0" i="0">
              <a:effectLst/>
              <a:latin typeface="Lato" panose="020F0502020204030203" pitchFamily="34" charset="0"/>
            </a:endParaRPr>
          </a:p>
          <a:p>
            <a:endParaRPr lang="en-GB" sz="2200"/>
          </a:p>
        </p:txBody>
      </p:sp>
      <p:pic>
        <p:nvPicPr>
          <p:cNvPr id="1026" name="Picture 2" descr="&quot;Tipos, Mexicanos: Carboneros&quot;">
            <a:extLst>
              <a:ext uri="{FF2B5EF4-FFF2-40B4-BE49-F238E27FC236}">
                <a16:creationId xmlns:a16="http://schemas.microsoft.com/office/drawing/2014/main" id="{9E6DD036-B776-AA50-383A-F222FBA61B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9" r="9989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673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F2B47-E48B-5AD0-4D68-056BFE14F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C7511-99FE-E624-0C4D-F5B70FACE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Why did Mexico undergo such rapid growth during the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Porfiriato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What were the changes in land ownership in Mexico, 1870 to 1940?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did Mexican women's roles change, 1910-1940?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To what extent did the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Porfiriato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usher in a “land grab of massive proportions”?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did different peasant groups negotiate the new land laws of the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Porfiriato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What were the cultural effects of modernity on Mexico?</a:t>
            </a:r>
          </a:p>
          <a:p>
            <a:pPr algn="l"/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did Porfirian state culture envisage subaltern groups?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170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2A9E3-CA94-F472-D22B-629ED3B27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B41CC-AD51-442A-5D21-200A05936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might the primary sources be useful or less useful for studying the </a:t>
            </a:r>
            <a:r>
              <a:rPr lang="en-GB" i="1" dirty="0" err="1"/>
              <a:t>Porfiriato</a:t>
            </a:r>
            <a:r>
              <a:rPr lang="en-GB" dirty="0"/>
              <a:t>?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2"/>
              </a:rPr>
              <a:t>UT Austin Exhibition: Pictures of the </a:t>
            </a:r>
            <a:r>
              <a:rPr lang="en-GB" b="0" i="0" dirty="0" err="1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2"/>
              </a:rPr>
              <a:t>Porfiriato</a:t>
            </a:r>
            <a:endParaRPr lang="en-GB" b="0" i="0" dirty="0">
              <a:solidFill>
                <a:srgbClr val="393A3B"/>
              </a:solidFill>
              <a:effectLst/>
              <a:latin typeface="Lato" panose="020F0502020204030203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31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744A2-21F8-C417-6D22-29D7D7EC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Representations of the </a:t>
            </a:r>
            <a:r>
              <a:rPr lang="en-GB" dirty="0" err="1"/>
              <a:t>Porfiriato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AC183-9F20-3AA5-F419-51B76E156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Mexican Fantasy/ Que Viva Mexico, </a:t>
            </a:r>
            <a:r>
              <a:rPr lang="en-GB" dirty="0" err="1"/>
              <a:t>SergeI</a:t>
            </a:r>
            <a:r>
              <a:rPr lang="en-GB" dirty="0"/>
              <a:t> Eisenstein, (43.00-50.00)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https://www.youtube.com/watch?v=5rknic8PmWI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45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847FE-E6AB-5CE4-45EB-FB107EF29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Mexican </a:t>
            </a:r>
            <a:r>
              <a:rPr lang="en-GB" dirty="0" err="1"/>
              <a:t>Pastorelas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8D05A-AE12-CB21-2650-CD81335F9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Teatro Campesino’s </a:t>
            </a:r>
            <a:r>
              <a:rPr lang="en-US" dirty="0" err="1"/>
              <a:t>Pastorela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https://sites.dlib.nyu.edu/hidvl/ffbg79nz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Borderlore’s</a:t>
            </a:r>
            <a:r>
              <a:rPr lang="en-US" dirty="0"/>
              <a:t> description of the </a:t>
            </a:r>
            <a:r>
              <a:rPr lang="en-US" dirty="0" err="1"/>
              <a:t>pastorela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https://borderlore.wordpress.com/2008/12/01/from-the-borderlore-archives-all-about-the-pastorela-december-2008/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Coates Library </a:t>
            </a:r>
            <a:r>
              <a:rPr lang="en-US" dirty="0" err="1"/>
              <a:t>Pastorela</a:t>
            </a:r>
            <a:r>
              <a:rPr lang="en-US" dirty="0"/>
              <a:t> from the archives: </a:t>
            </a:r>
            <a:r>
              <a:rPr lang="en-US" dirty="0">
                <a:hlinkClick r:id="rId4"/>
              </a:rPr>
              <a:t>https://lib.trinity.edu/2021/12/la-pastorela-a-christmas-treasure-in-special-collections/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51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233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Office Theme</vt:lpstr>
      <vt:lpstr>Land, Labor and Modernity during the Porfiriato, 1876-1910 </vt:lpstr>
      <vt:lpstr>Seminar Questions</vt:lpstr>
      <vt:lpstr>Further Questions</vt:lpstr>
      <vt:lpstr>Primary Sources</vt:lpstr>
      <vt:lpstr>Representations of the Porfiriato</vt:lpstr>
      <vt:lpstr>Mexican Pastorelas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Land, Labor and Modernity during the Porfiriato, 1876-1910</dc:title>
  <dc:creator>Doyle, Rosie</dc:creator>
  <cp:lastModifiedBy>Doyle, Rosie</cp:lastModifiedBy>
  <cp:revision>2</cp:revision>
  <dcterms:created xsi:type="dcterms:W3CDTF">2023-11-23T17:15:51Z</dcterms:created>
  <dcterms:modified xsi:type="dcterms:W3CDTF">2023-11-24T15:57:54Z</dcterms:modified>
</cp:coreProperties>
</file>