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19" r:id="rId3"/>
    <p:sldId id="320" r:id="rId4"/>
    <p:sldId id="298" r:id="rId5"/>
    <p:sldId id="321" r:id="rId6"/>
    <p:sldId id="300" r:id="rId7"/>
    <p:sldId id="322" r:id="rId8"/>
    <p:sldId id="303" r:id="rId9"/>
    <p:sldId id="305" r:id="rId10"/>
    <p:sldId id="306" r:id="rId11"/>
    <p:sldId id="307" r:id="rId12"/>
    <p:sldId id="308" r:id="rId13"/>
    <p:sldId id="309" r:id="rId14"/>
    <p:sldId id="310" r:id="rId15"/>
    <p:sldId id="314" r:id="rId16"/>
    <p:sldId id="315" r:id="rId17"/>
    <p:sldId id="316" r:id="rId18"/>
    <p:sldId id="317" r:id="rId19"/>
    <p:sldId id="31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8"/>
    <p:restoredTop sz="94626"/>
  </p:normalViewPr>
  <p:slideViewPr>
    <p:cSldViewPr snapToGrid="0" snapToObjects="1">
      <p:cViewPr varScale="1">
        <p:scale>
          <a:sx n="106" d="100"/>
          <a:sy n="106" d="100"/>
        </p:scale>
        <p:origin x="178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357566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590374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428097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569032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F0B8658-9039-034A-89C5-BD56FC3D5F83}" type="datetimeFigureOut">
              <a:rPr lang="en-US" smtClean="0"/>
              <a:t>1/30/2023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159769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F0B8658-9039-034A-89C5-BD56FC3D5F83}" type="datetimeFigureOut">
              <a:rPr lang="en-US" smtClean="0"/>
              <a:t>1/30/2023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244838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F0B8658-9039-034A-89C5-BD56FC3D5F83}" type="datetimeFigureOut">
              <a:rPr lang="en-US" smtClean="0"/>
              <a:t>1/30/2023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380471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F0B8658-9039-034A-89C5-BD56FC3D5F83}" type="datetimeFigureOut">
              <a:rPr lang="en-US" smtClean="0"/>
              <a:t>1/30/2023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657522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0B8658-9039-034A-89C5-BD56FC3D5F83}" type="datetimeFigureOut">
              <a:rPr lang="en-US" smtClean="0"/>
              <a:t>1/30/2023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824932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F0B8658-9039-034A-89C5-BD56FC3D5F83}" type="datetimeFigureOut">
              <a:rPr lang="en-US" smtClean="0"/>
              <a:t>1/30/2023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89314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F0B8658-9039-034A-89C5-BD56FC3D5F83}" type="datetimeFigureOut">
              <a:rPr lang="en-US" smtClean="0"/>
              <a:t>1/30/2023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2117942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0B8658-9039-034A-89C5-BD56FC3D5F83}" type="datetimeFigureOut">
              <a:rPr lang="en-US" smtClean="0"/>
              <a:t>1/30/2023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CE2DF0-96EC-284C-B4B1-185CAA40B59E}" type="slidenum">
              <a:rPr lang="en-US" smtClean="0"/>
              <a:t>‹#›</a:t>
            </a:fld>
            <a:endParaRPr lang="en-US"/>
          </a:p>
        </p:txBody>
      </p:sp>
    </p:spTree>
    <p:extLst>
      <p:ext uri="{BB962C8B-B14F-4D97-AF65-F5344CB8AC3E}">
        <p14:creationId xmlns:p14="http://schemas.microsoft.com/office/powerpoint/2010/main" val="2762846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reuters.com/article/2008/07/08/idUSN08316698"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sitiosdememoria.segob.gob.mx/es/SitiosDeMemoria/Multimedia"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9" name="Rectangle 1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erson holding an object&#10;&#10;Description automatically generated with low confidence">
            <a:extLst>
              <a:ext uri="{FF2B5EF4-FFF2-40B4-BE49-F238E27FC236}">
                <a16:creationId xmlns:a16="http://schemas.microsoft.com/office/drawing/2014/main" id="{BCD1095B-1942-D24B-886C-F81C1B6DE4CC}"/>
              </a:ext>
            </a:extLst>
          </p:cNvPr>
          <p:cNvPicPr>
            <a:picLocks noChangeAspect="1"/>
          </p:cNvPicPr>
          <p:nvPr/>
        </p:nvPicPr>
        <p:blipFill rotWithShape="1">
          <a:blip r:embed="rId2">
            <a:alphaModFix amt="50000"/>
          </a:blip>
          <a:srcRect/>
          <a:stretch/>
        </p:blipFill>
        <p:spPr>
          <a:xfrm>
            <a:off x="20" y="1"/>
            <a:ext cx="9143980" cy="6857999"/>
          </a:xfrm>
          <a:prstGeom prst="rect">
            <a:avLst/>
          </a:prstGeom>
        </p:spPr>
      </p:pic>
      <p:sp>
        <p:nvSpPr>
          <p:cNvPr id="2" name="Title 1"/>
          <p:cNvSpPr>
            <a:spLocks noGrp="1"/>
          </p:cNvSpPr>
          <p:nvPr>
            <p:ph type="ctrTitle"/>
          </p:nvPr>
        </p:nvSpPr>
        <p:spPr>
          <a:xfrm>
            <a:off x="1143000" y="1122362"/>
            <a:ext cx="6858000" cy="2900518"/>
          </a:xfrm>
        </p:spPr>
        <p:txBody>
          <a:bodyPr>
            <a:normAutofit/>
          </a:bodyPr>
          <a:lstStyle/>
          <a:p>
            <a:r>
              <a:rPr lang="en-US">
                <a:solidFill>
                  <a:srgbClr val="FFFFFF"/>
                </a:solidFill>
              </a:rPr>
              <a:t>The Dirty War: Guerrillas and Counter-Insurgency</a:t>
            </a:r>
          </a:p>
        </p:txBody>
      </p:sp>
      <p:sp>
        <p:nvSpPr>
          <p:cNvPr id="3" name="Subtitle 2"/>
          <p:cNvSpPr>
            <a:spLocks noGrp="1"/>
          </p:cNvSpPr>
          <p:nvPr>
            <p:ph type="subTitle" idx="1"/>
          </p:nvPr>
        </p:nvSpPr>
        <p:spPr>
          <a:xfrm>
            <a:off x="1143000" y="4159404"/>
            <a:ext cx="6858000" cy="1098395"/>
          </a:xfrm>
        </p:spPr>
        <p:txBody>
          <a:bodyPr>
            <a:normAutofit/>
          </a:bodyPr>
          <a:lstStyle/>
          <a:p>
            <a:endParaRPr lang="en-US">
              <a:solidFill>
                <a:srgbClr val="FFFFFF"/>
              </a:solidFill>
            </a:endParaRPr>
          </a:p>
        </p:txBody>
      </p:sp>
    </p:spTree>
    <p:extLst>
      <p:ext uri="{BB962C8B-B14F-4D97-AF65-F5344CB8AC3E}">
        <p14:creationId xmlns:p14="http://schemas.microsoft.com/office/powerpoint/2010/main" val="69053303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Growing push among historians and activists to challenge myth of Mexico’s limited dirty war</a:t>
            </a:r>
          </a:p>
        </p:txBody>
      </p:sp>
      <p:sp>
        <p:nvSpPr>
          <p:cNvPr id="3" name="Content Placeholder 2"/>
          <p:cNvSpPr>
            <a:spLocks noGrp="1"/>
          </p:cNvSpPr>
          <p:nvPr>
            <p:ph idx="1"/>
          </p:nvPr>
        </p:nvSpPr>
        <p:spPr/>
        <p:txBody>
          <a:bodyPr>
            <a:normAutofit fontScale="85000" lnSpcReduction="10000"/>
          </a:bodyPr>
          <a:lstStyle/>
          <a:p>
            <a:r>
              <a:rPr lang="en-US" dirty="0"/>
              <a:t>2002 Vicente Fox publishes report on Mexican Dirty War which claims that army and security forces “tortured, disappeared, and murdered hundreds”. </a:t>
            </a:r>
          </a:p>
          <a:p>
            <a:endParaRPr lang="en-US" dirty="0"/>
          </a:p>
          <a:p>
            <a:r>
              <a:rPr lang="en-US" dirty="0"/>
              <a:t>Special prosecutors office claimed that the report was “overly biased against the military”</a:t>
            </a:r>
          </a:p>
          <a:p>
            <a:endParaRPr lang="en-US" dirty="0"/>
          </a:p>
          <a:p>
            <a:r>
              <a:rPr lang="en-US" dirty="0"/>
              <a:t>Repeated attempts to discover what happened:</a:t>
            </a:r>
          </a:p>
          <a:p>
            <a:pPr lvl="1"/>
            <a:r>
              <a:rPr lang="en-US" dirty="0"/>
              <a:t>Discoveries of mass graves on Guerrero army base </a:t>
            </a:r>
            <a:r>
              <a:rPr lang="en-US" dirty="0">
                <a:hlinkClick r:id="rId2"/>
              </a:rPr>
              <a:t>http://www.reuters.com/article/2008/07/08/idUSN08316698</a:t>
            </a:r>
            <a:endParaRPr lang="en-US" dirty="0"/>
          </a:p>
          <a:p>
            <a:pPr lvl="1"/>
            <a:endParaRPr lang="en-US" dirty="0"/>
          </a:p>
          <a:p>
            <a:pPr lvl="1"/>
            <a:endParaRPr lang="en-US" dirty="0"/>
          </a:p>
        </p:txBody>
      </p:sp>
    </p:spTree>
    <p:extLst>
      <p:ext uri="{BB962C8B-B14F-4D97-AF65-F5344CB8AC3E}">
        <p14:creationId xmlns:p14="http://schemas.microsoft.com/office/powerpoint/2010/main" val="4265471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3B08880-F4DE-42E0-AE26-F56F563496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8650" y="1641752"/>
            <a:ext cx="3295650" cy="1323439"/>
          </a:xfrm>
        </p:spPr>
        <p:txBody>
          <a:bodyPr anchor="t">
            <a:normAutofit/>
          </a:bodyPr>
          <a:lstStyle/>
          <a:p>
            <a:r>
              <a:rPr lang="en-US" sz="3500">
                <a:solidFill>
                  <a:schemeClr val="bg1"/>
                </a:solidFill>
              </a:rPr>
              <a:t>The Presidents</a:t>
            </a:r>
          </a:p>
        </p:txBody>
      </p:sp>
      <p:sp>
        <p:nvSpPr>
          <p:cNvPr id="3" name="Content Placeholder 2"/>
          <p:cNvSpPr>
            <a:spLocks noGrp="1"/>
          </p:cNvSpPr>
          <p:nvPr>
            <p:ph idx="1"/>
          </p:nvPr>
        </p:nvSpPr>
        <p:spPr>
          <a:xfrm>
            <a:off x="628650" y="3146400"/>
            <a:ext cx="3295650" cy="2454300"/>
          </a:xfrm>
        </p:spPr>
        <p:txBody>
          <a:bodyPr>
            <a:normAutofit/>
          </a:bodyPr>
          <a:lstStyle/>
          <a:p>
            <a:pPr>
              <a:lnSpc>
                <a:spcPct val="90000"/>
              </a:lnSpc>
            </a:pPr>
            <a:r>
              <a:rPr lang="en-US" sz="1600">
                <a:solidFill>
                  <a:schemeClr val="bg1">
                    <a:alpha val="80000"/>
                  </a:schemeClr>
                </a:solidFill>
              </a:rPr>
              <a:t>The three presidents involved in major counter-insurgency operations were:</a:t>
            </a:r>
          </a:p>
          <a:p>
            <a:pPr>
              <a:lnSpc>
                <a:spcPct val="90000"/>
              </a:lnSpc>
            </a:pPr>
            <a:endParaRPr lang="en-US" sz="1600">
              <a:solidFill>
                <a:schemeClr val="bg1">
                  <a:alpha val="80000"/>
                </a:schemeClr>
              </a:solidFill>
            </a:endParaRPr>
          </a:p>
          <a:p>
            <a:pPr>
              <a:lnSpc>
                <a:spcPct val="90000"/>
              </a:lnSpc>
            </a:pPr>
            <a:r>
              <a:rPr lang="en-US" sz="1600">
                <a:solidFill>
                  <a:schemeClr val="bg1">
                    <a:alpha val="80000"/>
                  </a:schemeClr>
                </a:solidFill>
              </a:rPr>
              <a:t>Gustavo Díaz Ordaz (1964-1970)</a:t>
            </a:r>
          </a:p>
          <a:p>
            <a:pPr>
              <a:lnSpc>
                <a:spcPct val="90000"/>
              </a:lnSpc>
            </a:pPr>
            <a:endParaRPr lang="en-US" sz="1600">
              <a:solidFill>
                <a:schemeClr val="bg1">
                  <a:alpha val="80000"/>
                </a:schemeClr>
              </a:solidFill>
            </a:endParaRPr>
          </a:p>
          <a:p>
            <a:pPr>
              <a:lnSpc>
                <a:spcPct val="90000"/>
              </a:lnSpc>
            </a:pPr>
            <a:r>
              <a:rPr lang="en-US" sz="1600">
                <a:solidFill>
                  <a:schemeClr val="bg1">
                    <a:alpha val="80000"/>
                  </a:schemeClr>
                </a:solidFill>
              </a:rPr>
              <a:t>Luis Echeverria (1970-1976)</a:t>
            </a:r>
          </a:p>
          <a:p>
            <a:pPr>
              <a:lnSpc>
                <a:spcPct val="90000"/>
              </a:lnSpc>
            </a:pPr>
            <a:endParaRPr lang="en-US" sz="1600">
              <a:solidFill>
                <a:schemeClr val="bg1">
                  <a:alpha val="80000"/>
                </a:schemeClr>
              </a:solidFill>
            </a:endParaRPr>
          </a:p>
          <a:p>
            <a:pPr>
              <a:lnSpc>
                <a:spcPct val="90000"/>
              </a:lnSpc>
            </a:pPr>
            <a:r>
              <a:rPr lang="en-US" sz="1600">
                <a:solidFill>
                  <a:schemeClr val="bg1">
                    <a:alpha val="80000"/>
                  </a:schemeClr>
                </a:solidFill>
              </a:rPr>
              <a:t>Jose López Portillo (1976-1982)</a:t>
            </a:r>
          </a:p>
          <a:p>
            <a:pPr>
              <a:lnSpc>
                <a:spcPct val="90000"/>
              </a:lnSpc>
            </a:pPr>
            <a:endParaRPr lang="en-US" sz="1600">
              <a:solidFill>
                <a:schemeClr val="bg1">
                  <a:alpha val="80000"/>
                </a:schemeClr>
              </a:solidFill>
            </a:endParaRPr>
          </a:p>
        </p:txBody>
      </p:sp>
      <p:pic>
        <p:nvPicPr>
          <p:cNvPr id="11" name="Picture 10" descr="Two men running on a field&#10;&#10;Description automatically generated with medium confidence">
            <a:extLst>
              <a:ext uri="{FF2B5EF4-FFF2-40B4-BE49-F238E27FC236}">
                <a16:creationId xmlns:a16="http://schemas.microsoft.com/office/drawing/2014/main" id="{B5D9B255-0CF8-B342-AA1C-5B029B015FDA}"/>
              </a:ext>
            </a:extLst>
          </p:cNvPr>
          <p:cNvPicPr>
            <a:picLocks noChangeAspect="1"/>
          </p:cNvPicPr>
          <p:nvPr/>
        </p:nvPicPr>
        <p:blipFill rotWithShape="1">
          <a:blip r:embed="rId2"/>
          <a:srcRect r="3" b="1497"/>
          <a:stretch/>
        </p:blipFill>
        <p:spPr>
          <a:xfrm>
            <a:off x="4377334" y="1"/>
            <a:ext cx="4766666" cy="3333749"/>
          </a:xfrm>
          <a:custGeom>
            <a:avLst/>
            <a:gdLst/>
            <a:ahLst/>
            <a:cxnLst/>
            <a:rect l="l" t="t" r="r" b="b"/>
            <a:pathLst>
              <a:path w="6355554" h="3333749">
                <a:moveTo>
                  <a:pt x="3079" y="0"/>
                </a:moveTo>
                <a:lnTo>
                  <a:pt x="6355554" y="0"/>
                </a:lnTo>
                <a:lnTo>
                  <a:pt x="6355554" y="3333749"/>
                </a:lnTo>
                <a:lnTo>
                  <a:pt x="174108" y="3333749"/>
                </a:lnTo>
                <a:lnTo>
                  <a:pt x="133459" y="3178655"/>
                </a:lnTo>
                <a:cubicBezTo>
                  <a:pt x="59462" y="2881722"/>
                  <a:pt x="221" y="2577554"/>
                  <a:pt x="0" y="2257425"/>
                </a:cubicBezTo>
                <a:close/>
              </a:path>
            </a:pathLst>
          </a:custGeom>
        </p:spPr>
      </p:pic>
      <p:pic>
        <p:nvPicPr>
          <p:cNvPr id="7" name="Picture 6" descr="A picture containing person, person, wall, standing&#10;&#10;Description automatically generated">
            <a:extLst>
              <a:ext uri="{FF2B5EF4-FFF2-40B4-BE49-F238E27FC236}">
                <a16:creationId xmlns:a16="http://schemas.microsoft.com/office/drawing/2014/main" id="{F5EE0DE8-1415-9D45-BCB8-B2974EE7B86F}"/>
              </a:ext>
            </a:extLst>
          </p:cNvPr>
          <p:cNvPicPr>
            <a:picLocks noChangeAspect="1"/>
          </p:cNvPicPr>
          <p:nvPr/>
        </p:nvPicPr>
        <p:blipFill rotWithShape="1">
          <a:blip r:embed="rId3"/>
          <a:srcRect l="7226" r="41479" b="4"/>
          <a:stretch/>
        </p:blipFill>
        <p:spPr>
          <a:xfrm>
            <a:off x="4411395" y="3524256"/>
            <a:ext cx="2375166" cy="3333744"/>
          </a:xfrm>
          <a:custGeom>
            <a:avLst/>
            <a:gdLst/>
            <a:ahLst/>
            <a:cxnLst/>
            <a:rect l="l" t="t" r="r" b="b"/>
            <a:pathLst>
              <a:path w="3166888" h="3333744">
                <a:moveTo>
                  <a:pt x="178755" y="0"/>
                </a:moveTo>
                <a:lnTo>
                  <a:pt x="3166888" y="0"/>
                </a:lnTo>
                <a:lnTo>
                  <a:pt x="3166888" y="3333744"/>
                </a:lnTo>
                <a:lnTo>
                  <a:pt x="0" y="3333744"/>
                </a:lnTo>
                <a:lnTo>
                  <a:pt x="30190" y="3223677"/>
                </a:lnTo>
                <a:cubicBezTo>
                  <a:pt x="200298" y="2589331"/>
                  <a:pt x="376593" y="1812324"/>
                  <a:pt x="376066" y="1119182"/>
                </a:cubicBezTo>
                <a:cubicBezTo>
                  <a:pt x="375841" y="822121"/>
                  <a:pt x="316596" y="532372"/>
                  <a:pt x="242598" y="241205"/>
                </a:cubicBezTo>
                <a:close/>
              </a:path>
            </a:pathLst>
          </a:custGeom>
        </p:spPr>
      </p:pic>
      <p:sp>
        <p:nvSpPr>
          <p:cNvPr id="18" name="Freeform: Shape 17">
            <a:extLst>
              <a:ext uri="{FF2B5EF4-FFF2-40B4-BE49-F238E27FC236}">
                <a16:creationId xmlns:a16="http://schemas.microsoft.com/office/drawing/2014/main" id="{8A2A689E-17C0-4832-920D-11B3E03EE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1123557" y="3100710"/>
            <a:ext cx="6857455" cy="656037"/>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364A290D-B7BC-40B4-AB97-0C801BCCE26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24268" y="544"/>
            <a:ext cx="656037" cy="6857455"/>
            <a:chOff x="5632358" y="544"/>
            <a:chExt cx="874716" cy="6857455"/>
          </a:xfrm>
        </p:grpSpPr>
        <p:sp>
          <p:nvSpPr>
            <p:cNvPr id="21" name="Freeform: Shape 20">
              <a:extLst>
                <a:ext uri="{FF2B5EF4-FFF2-40B4-BE49-F238E27FC236}">
                  <a16:creationId xmlns:a16="http://schemas.microsoft.com/office/drawing/2014/main" id="{3C60D1EB-842B-4027-9728-E57314926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8"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a:outerShdw blurRad="381000" dist="152400" dir="108000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21">
              <a:extLst>
                <a:ext uri="{FF2B5EF4-FFF2-40B4-BE49-F238E27FC236}">
                  <a16:creationId xmlns:a16="http://schemas.microsoft.com/office/drawing/2014/main" id="{44E103E5-C039-4EA4-843B-AD566B5C96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8"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9" name="Picture 8" descr="A picture containing person, person, indoor, suit&#10;&#10;Description automatically generated">
            <a:extLst>
              <a:ext uri="{FF2B5EF4-FFF2-40B4-BE49-F238E27FC236}">
                <a16:creationId xmlns:a16="http://schemas.microsoft.com/office/drawing/2014/main" id="{87A9B687-3208-4646-818C-EFA8324E54CD}"/>
              </a:ext>
            </a:extLst>
          </p:cNvPr>
          <p:cNvPicPr>
            <a:picLocks noChangeAspect="1"/>
          </p:cNvPicPr>
          <p:nvPr/>
        </p:nvPicPr>
        <p:blipFill rotWithShape="1">
          <a:blip r:embed="rId5"/>
          <a:srcRect l="1580" r="15897" b="-4"/>
          <a:stretch/>
        </p:blipFill>
        <p:spPr>
          <a:xfrm>
            <a:off x="6929437" y="3524256"/>
            <a:ext cx="2214563" cy="3333749"/>
          </a:xfrm>
          <a:custGeom>
            <a:avLst/>
            <a:gdLst/>
            <a:ahLst/>
            <a:cxnLst/>
            <a:rect l="l" t="t" r="r" b="b"/>
            <a:pathLst>
              <a:path w="2952750" h="3333749">
                <a:moveTo>
                  <a:pt x="0" y="0"/>
                </a:moveTo>
                <a:lnTo>
                  <a:pt x="2952750" y="0"/>
                </a:lnTo>
                <a:lnTo>
                  <a:pt x="2952750" y="3333749"/>
                </a:lnTo>
                <a:lnTo>
                  <a:pt x="0" y="3333749"/>
                </a:lnTo>
                <a:close/>
              </a:path>
            </a:pathLst>
          </a:custGeom>
        </p:spPr>
      </p:pic>
    </p:spTree>
    <p:extLst>
      <p:ext uri="{BB962C8B-B14F-4D97-AF65-F5344CB8AC3E}">
        <p14:creationId xmlns:p14="http://schemas.microsoft.com/office/powerpoint/2010/main" val="1072306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army</a:t>
            </a:r>
          </a:p>
        </p:txBody>
      </p:sp>
      <p:sp>
        <p:nvSpPr>
          <p:cNvPr id="3" name="Content Placeholder 2"/>
          <p:cNvSpPr>
            <a:spLocks noGrp="1"/>
          </p:cNvSpPr>
          <p:nvPr>
            <p:ph idx="1"/>
          </p:nvPr>
        </p:nvSpPr>
        <p:spPr/>
        <p:txBody>
          <a:bodyPr>
            <a:normAutofit fontScale="70000" lnSpcReduction="20000"/>
          </a:bodyPr>
          <a:lstStyle/>
          <a:p>
            <a:r>
              <a:rPr lang="en-US" dirty="0"/>
              <a:t>Compared to other Latin American countries, Mexico did not witness heavy militarization. </a:t>
            </a:r>
          </a:p>
          <a:p>
            <a:endParaRPr lang="en-US" dirty="0"/>
          </a:p>
          <a:p>
            <a:r>
              <a:rPr lang="en-US" dirty="0"/>
              <a:t>Military budget as percentage of spending barely increased.</a:t>
            </a:r>
          </a:p>
          <a:p>
            <a:endParaRPr lang="en-US" dirty="0"/>
          </a:p>
          <a:p>
            <a:r>
              <a:rPr lang="en-US" dirty="0"/>
              <a:t>But, 1960 20 percent of municipalities had garrisons</a:t>
            </a:r>
          </a:p>
          <a:p>
            <a:endParaRPr lang="en-US" dirty="0"/>
          </a:p>
          <a:p>
            <a:r>
              <a:rPr lang="en-US" dirty="0"/>
              <a:t>Army often sent in force to deal with specific problems. </a:t>
            </a:r>
          </a:p>
          <a:p>
            <a:endParaRPr lang="en-US" dirty="0"/>
          </a:p>
          <a:p>
            <a:r>
              <a:rPr lang="en-US" dirty="0"/>
              <a:t>E.g. Operation Condor (1976-1980) was anti-narcotics operation BUT focused on regions with guerilla insurgencies (Guerrero, Chihuahua, Sinaloa) AND often neglected anti-drugs focus and targeted guerilla groups. </a:t>
            </a:r>
          </a:p>
        </p:txBody>
      </p:sp>
    </p:spTree>
    <p:extLst>
      <p:ext uri="{BB962C8B-B14F-4D97-AF65-F5344CB8AC3E}">
        <p14:creationId xmlns:p14="http://schemas.microsoft.com/office/powerpoint/2010/main" val="1931858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p:cNvSpPr>
            <a:spLocks noGrp="1"/>
          </p:cNvSpPr>
          <p:nvPr>
            <p:ph type="title"/>
          </p:nvPr>
        </p:nvSpPr>
        <p:spPr>
          <a:xfrm>
            <a:off x="623904" y="207754"/>
            <a:ext cx="3530753" cy="592427"/>
          </a:xfrm>
        </p:spPr>
        <p:txBody>
          <a:bodyPr anchor="b">
            <a:normAutofit fontScale="90000"/>
          </a:bodyPr>
          <a:lstStyle/>
          <a:p>
            <a:r>
              <a:rPr lang="en-US" sz="3300" dirty="0">
                <a:solidFill>
                  <a:schemeClr val="bg1"/>
                </a:solidFill>
              </a:rPr>
              <a:t>The Security Forces</a:t>
            </a:r>
          </a:p>
        </p:txBody>
      </p:sp>
      <p:cxnSp>
        <p:nvCxnSpPr>
          <p:cNvPr id="19"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6955" y="886686"/>
            <a:ext cx="4704649" cy="4948807"/>
          </a:xfrm>
        </p:spPr>
        <p:txBody>
          <a:bodyPr>
            <a:noAutofit/>
          </a:bodyPr>
          <a:lstStyle/>
          <a:p>
            <a:pPr>
              <a:lnSpc>
                <a:spcPct val="90000"/>
              </a:lnSpc>
            </a:pPr>
            <a:r>
              <a:rPr lang="en-US" sz="2000" dirty="0">
                <a:solidFill>
                  <a:schemeClr val="bg1"/>
                </a:solidFill>
              </a:rPr>
              <a:t>Mexico had two security forces run by the Ministry of the Interior:</a:t>
            </a:r>
          </a:p>
          <a:p>
            <a:pPr lvl="1">
              <a:lnSpc>
                <a:spcPct val="90000"/>
              </a:lnSpc>
            </a:pPr>
            <a:r>
              <a:rPr lang="en-US" sz="2000" dirty="0" err="1">
                <a:solidFill>
                  <a:schemeClr val="bg1"/>
                </a:solidFill>
              </a:rPr>
              <a:t>Direccion</a:t>
            </a:r>
            <a:r>
              <a:rPr lang="en-US" sz="2000" dirty="0">
                <a:solidFill>
                  <a:schemeClr val="bg1"/>
                </a:solidFill>
              </a:rPr>
              <a:t> General de </a:t>
            </a:r>
            <a:r>
              <a:rPr lang="en-US" sz="2000" dirty="0" err="1">
                <a:solidFill>
                  <a:schemeClr val="bg1"/>
                </a:solidFill>
              </a:rPr>
              <a:t>Investigaciones</a:t>
            </a:r>
            <a:r>
              <a:rPr lang="en-US" sz="2000" dirty="0">
                <a:solidFill>
                  <a:schemeClr val="bg1"/>
                </a:solidFill>
              </a:rPr>
              <a:t> </a:t>
            </a:r>
            <a:r>
              <a:rPr lang="en-US" sz="2000" dirty="0" err="1">
                <a:solidFill>
                  <a:schemeClr val="bg1"/>
                </a:solidFill>
              </a:rPr>
              <a:t>Políticas</a:t>
            </a:r>
            <a:r>
              <a:rPr lang="en-US" sz="2000" dirty="0">
                <a:solidFill>
                  <a:schemeClr val="bg1"/>
                </a:solidFill>
              </a:rPr>
              <a:t> y </a:t>
            </a:r>
            <a:r>
              <a:rPr lang="en-US" sz="2000" dirty="0" err="1">
                <a:solidFill>
                  <a:schemeClr val="bg1"/>
                </a:solidFill>
              </a:rPr>
              <a:t>Sociales</a:t>
            </a:r>
            <a:r>
              <a:rPr lang="en-US" sz="2000" dirty="0">
                <a:solidFill>
                  <a:schemeClr val="bg1"/>
                </a:solidFill>
              </a:rPr>
              <a:t> (DGIPS)</a:t>
            </a:r>
          </a:p>
          <a:p>
            <a:pPr lvl="1">
              <a:lnSpc>
                <a:spcPct val="90000"/>
              </a:lnSpc>
            </a:pPr>
            <a:r>
              <a:rPr lang="en-US" sz="2000" dirty="0" err="1">
                <a:solidFill>
                  <a:schemeClr val="bg1"/>
                </a:solidFill>
              </a:rPr>
              <a:t>Dirección</a:t>
            </a:r>
            <a:r>
              <a:rPr lang="en-US" sz="2000" dirty="0">
                <a:solidFill>
                  <a:schemeClr val="bg1"/>
                </a:solidFill>
              </a:rPr>
              <a:t> Federal de </a:t>
            </a:r>
            <a:r>
              <a:rPr lang="en-US" sz="2000" dirty="0" err="1">
                <a:solidFill>
                  <a:schemeClr val="bg1"/>
                </a:solidFill>
              </a:rPr>
              <a:t>Seguridad</a:t>
            </a:r>
            <a:r>
              <a:rPr lang="en-US" sz="2000" dirty="0">
                <a:solidFill>
                  <a:schemeClr val="bg1"/>
                </a:solidFill>
              </a:rPr>
              <a:t> (DFS)</a:t>
            </a:r>
          </a:p>
          <a:p>
            <a:pPr marL="457200" lvl="1" indent="0">
              <a:lnSpc>
                <a:spcPct val="90000"/>
              </a:lnSpc>
              <a:buNone/>
            </a:pPr>
            <a:r>
              <a:rPr lang="en-US" sz="2000" dirty="0">
                <a:solidFill>
                  <a:schemeClr val="bg1"/>
                </a:solidFill>
              </a:rPr>
              <a:t>DGIPS understaffed primarily an information-collecting agency. In 1964 only had 38 agents, 4 secretaries and a driver. Seven described as “incompetent”.</a:t>
            </a:r>
          </a:p>
          <a:p>
            <a:pPr marL="457200" lvl="1" indent="0">
              <a:lnSpc>
                <a:spcPct val="90000"/>
              </a:lnSpc>
              <a:buNone/>
            </a:pPr>
            <a:r>
              <a:rPr lang="en-US" sz="2000" dirty="0">
                <a:solidFill>
                  <a:schemeClr val="bg1"/>
                </a:solidFill>
              </a:rPr>
              <a:t>DFS created in 1947 by President </a:t>
            </a:r>
            <a:r>
              <a:rPr lang="en-US" sz="2000" dirty="0" err="1">
                <a:solidFill>
                  <a:schemeClr val="bg1"/>
                </a:solidFill>
              </a:rPr>
              <a:t>Alemán</a:t>
            </a:r>
            <a:r>
              <a:rPr lang="en-US" sz="2000" dirty="0">
                <a:solidFill>
                  <a:schemeClr val="bg1"/>
                </a:solidFill>
              </a:rPr>
              <a:t> to counter communist threat. 1947- 1965, the DFS relatively weak. In 1965 120 members. (FBI 6000). </a:t>
            </a:r>
          </a:p>
          <a:p>
            <a:pPr marL="457200" lvl="1" indent="0">
              <a:lnSpc>
                <a:spcPct val="90000"/>
              </a:lnSpc>
              <a:buNone/>
            </a:pPr>
            <a:r>
              <a:rPr lang="en-US" sz="2000" dirty="0">
                <a:solidFill>
                  <a:schemeClr val="bg1"/>
                </a:solidFill>
              </a:rPr>
              <a:t>1970s DFS became the President Echeverria’s key counter-insurgency force. Employees up from 120 to 3000. </a:t>
            </a:r>
          </a:p>
        </p:txBody>
      </p:sp>
      <p:cxnSp>
        <p:nvCxnSpPr>
          <p:cNvPr id="20"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descr="Calendar&#10;&#10;Description automatically generated with low confidence">
            <a:extLst>
              <a:ext uri="{FF2B5EF4-FFF2-40B4-BE49-F238E27FC236}">
                <a16:creationId xmlns:a16="http://schemas.microsoft.com/office/drawing/2014/main" id="{7419BCB8-DA77-A748-831F-0E8289B6488F}"/>
              </a:ext>
            </a:extLst>
          </p:cNvPr>
          <p:cNvPicPr>
            <a:picLocks noChangeAspect="1"/>
          </p:cNvPicPr>
          <p:nvPr/>
        </p:nvPicPr>
        <p:blipFill rotWithShape="1">
          <a:blip r:embed="rId2"/>
          <a:srcRect l="12943" r="16637"/>
          <a:stretch/>
        </p:blipFill>
        <p:spPr>
          <a:xfrm>
            <a:off x="4894089" y="10"/>
            <a:ext cx="4249911" cy="6857990"/>
          </a:xfrm>
          <a:prstGeom prst="rect">
            <a:avLst/>
          </a:prstGeom>
        </p:spPr>
      </p:pic>
    </p:spTree>
    <p:extLst>
      <p:ext uri="{BB962C8B-B14F-4D97-AF65-F5344CB8AC3E}">
        <p14:creationId xmlns:p14="http://schemas.microsoft.com/office/powerpoint/2010/main" val="2468846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p:cNvSpPr>
            <a:spLocks noGrp="1"/>
          </p:cNvSpPr>
          <p:nvPr>
            <p:ph type="title"/>
          </p:nvPr>
        </p:nvSpPr>
        <p:spPr>
          <a:xfrm>
            <a:off x="673326" y="448721"/>
            <a:ext cx="3530753" cy="1225650"/>
          </a:xfrm>
        </p:spPr>
        <p:txBody>
          <a:bodyPr anchor="b">
            <a:normAutofit fontScale="90000"/>
          </a:bodyPr>
          <a:lstStyle/>
          <a:p>
            <a:r>
              <a:rPr lang="en-US" sz="3600" dirty="0">
                <a:solidFill>
                  <a:schemeClr val="bg1"/>
                </a:solidFill>
              </a:rPr>
              <a:t>DFS was led by Miguel </a:t>
            </a:r>
            <a:r>
              <a:rPr lang="en-US" sz="3600" dirty="0" err="1">
                <a:solidFill>
                  <a:schemeClr val="bg1"/>
                </a:solidFill>
              </a:rPr>
              <a:t>Nazar</a:t>
            </a:r>
            <a:r>
              <a:rPr lang="en-US" sz="3600" dirty="0">
                <a:solidFill>
                  <a:schemeClr val="bg1"/>
                </a:solidFill>
              </a:rPr>
              <a:t> </a:t>
            </a:r>
            <a:r>
              <a:rPr lang="en-US" sz="3600" dirty="0" err="1">
                <a:solidFill>
                  <a:schemeClr val="bg1"/>
                </a:solidFill>
              </a:rPr>
              <a:t>Haro</a:t>
            </a:r>
            <a:r>
              <a:rPr lang="en-US" sz="3600" dirty="0">
                <a:solidFill>
                  <a:schemeClr val="bg1"/>
                </a:solidFill>
              </a:rPr>
              <a:t>.</a:t>
            </a:r>
            <a:br>
              <a:rPr lang="en-US" sz="3600" dirty="0">
                <a:solidFill>
                  <a:schemeClr val="bg1"/>
                </a:solidFill>
              </a:rPr>
            </a:br>
            <a:endParaRPr lang="en-US" sz="3300" dirty="0">
              <a:solidFill>
                <a:schemeClr val="bg1"/>
              </a:solidFill>
            </a:endParaRPr>
          </a:p>
        </p:txBody>
      </p:sp>
      <p:cxnSp>
        <p:nvCxnSpPr>
          <p:cNvPr id="12"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90535" y="1909191"/>
            <a:ext cx="4803554" cy="5397530"/>
          </a:xfrm>
        </p:spPr>
        <p:txBody>
          <a:bodyPr>
            <a:normAutofit/>
          </a:bodyPr>
          <a:lstStyle/>
          <a:p>
            <a:pPr>
              <a:lnSpc>
                <a:spcPct val="90000"/>
              </a:lnSpc>
            </a:pPr>
            <a:r>
              <a:rPr lang="en-US" sz="2000" dirty="0">
                <a:solidFill>
                  <a:schemeClr val="bg1"/>
                </a:solidFill>
              </a:rPr>
              <a:t>Heavily involved in counter-insurgency measures in Guerrero, Sinaloa, Nuevo León and Jalisco especially against urban groups like Liga 23 de </a:t>
            </a:r>
            <a:r>
              <a:rPr lang="en-US" sz="2000" dirty="0" err="1">
                <a:solidFill>
                  <a:schemeClr val="bg1"/>
                </a:solidFill>
              </a:rPr>
              <a:t>Septiembre</a:t>
            </a:r>
            <a:r>
              <a:rPr lang="en-US" sz="2000" dirty="0">
                <a:solidFill>
                  <a:schemeClr val="bg1"/>
                </a:solidFill>
              </a:rPr>
              <a:t>.</a:t>
            </a:r>
          </a:p>
          <a:p>
            <a:pPr>
              <a:lnSpc>
                <a:spcPct val="90000"/>
              </a:lnSpc>
            </a:pPr>
            <a:endParaRPr lang="en-US" sz="2000" dirty="0">
              <a:solidFill>
                <a:schemeClr val="bg1"/>
              </a:solidFill>
            </a:endParaRPr>
          </a:p>
          <a:p>
            <a:pPr>
              <a:lnSpc>
                <a:spcPct val="90000"/>
              </a:lnSpc>
            </a:pPr>
            <a:r>
              <a:rPr lang="en-US" sz="2000" dirty="0">
                <a:solidFill>
                  <a:schemeClr val="bg1"/>
                </a:solidFill>
              </a:rPr>
              <a:t>By 1980s took control of drug trafficking in Mexico in league with the Guadalajara cartel led by Miguel Angel Felix Gallardo.</a:t>
            </a:r>
          </a:p>
          <a:p>
            <a:pPr>
              <a:lnSpc>
                <a:spcPct val="90000"/>
              </a:lnSpc>
            </a:pPr>
            <a:endParaRPr lang="en-US" sz="2000" dirty="0">
              <a:solidFill>
                <a:schemeClr val="bg1"/>
              </a:solidFill>
            </a:endParaRPr>
          </a:p>
          <a:p>
            <a:pPr>
              <a:lnSpc>
                <a:spcPct val="90000"/>
              </a:lnSpc>
            </a:pPr>
            <a:r>
              <a:rPr lang="en-US" sz="2000" dirty="0">
                <a:solidFill>
                  <a:schemeClr val="bg1"/>
                </a:solidFill>
              </a:rPr>
              <a:t>Disbanded in 1985 as linked to murder of DEA agent, Enrique Camarena</a:t>
            </a:r>
            <a:r>
              <a:rPr lang="en-US" sz="1400" dirty="0">
                <a:solidFill>
                  <a:schemeClr val="bg1"/>
                </a:solidFill>
              </a:rPr>
              <a:t>.</a:t>
            </a: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descr="A person in a suit and tie&#10;&#10;Description automatically generated with medium confidence">
            <a:extLst>
              <a:ext uri="{FF2B5EF4-FFF2-40B4-BE49-F238E27FC236}">
                <a16:creationId xmlns:a16="http://schemas.microsoft.com/office/drawing/2014/main" id="{3AB1AD36-D004-304C-AB0A-6BAC134F11AF}"/>
              </a:ext>
            </a:extLst>
          </p:cNvPr>
          <p:cNvPicPr>
            <a:picLocks noChangeAspect="1"/>
          </p:cNvPicPr>
          <p:nvPr/>
        </p:nvPicPr>
        <p:blipFill rotWithShape="1">
          <a:blip r:embed="rId2"/>
          <a:srcRect l="19249" r="33498" b="-1"/>
          <a:stretch/>
        </p:blipFill>
        <p:spPr>
          <a:xfrm>
            <a:off x="4894089" y="10"/>
            <a:ext cx="4249911" cy="6857990"/>
          </a:xfrm>
          <a:prstGeom prst="rect">
            <a:avLst/>
          </a:prstGeom>
        </p:spPr>
      </p:pic>
    </p:spTree>
    <p:extLst>
      <p:ext uri="{BB962C8B-B14F-4D97-AF65-F5344CB8AC3E}">
        <p14:creationId xmlns:p14="http://schemas.microsoft.com/office/powerpoint/2010/main" val="2411615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47" name="Rectangle 46">
            <a:extLst>
              <a:ext uri="{FF2B5EF4-FFF2-40B4-BE49-F238E27FC236}">
                <a16:creationId xmlns:a16="http://schemas.microsoft.com/office/drawing/2014/main" id="{7521DD34-C6F2-4402-9A01-962807DB65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83339" y="117859"/>
            <a:ext cx="3865881" cy="1293028"/>
          </a:xfrm>
        </p:spPr>
        <p:txBody>
          <a:bodyPr>
            <a:normAutofit/>
          </a:bodyPr>
          <a:lstStyle/>
          <a:p>
            <a:r>
              <a:rPr lang="en-US" sz="3500" dirty="0"/>
              <a:t>Brigada Blanca</a:t>
            </a:r>
          </a:p>
        </p:txBody>
      </p:sp>
      <p:sp>
        <p:nvSpPr>
          <p:cNvPr id="3" name="Content Placeholder 2"/>
          <p:cNvSpPr>
            <a:spLocks noGrp="1"/>
          </p:cNvSpPr>
          <p:nvPr>
            <p:ph idx="1"/>
          </p:nvPr>
        </p:nvSpPr>
        <p:spPr>
          <a:xfrm>
            <a:off x="116832" y="1541543"/>
            <a:ext cx="4579633" cy="5917223"/>
          </a:xfrm>
        </p:spPr>
        <p:txBody>
          <a:bodyPr>
            <a:normAutofit/>
          </a:bodyPr>
          <a:lstStyle/>
          <a:p>
            <a:r>
              <a:rPr lang="en-US" sz="1700" dirty="0"/>
              <a:t>Created in 1972 by 240 members of DFS and Judicial police to “</a:t>
            </a:r>
            <a:r>
              <a:rPr lang="en-US" sz="1700" dirty="0" err="1"/>
              <a:t>aplastar</a:t>
            </a:r>
            <a:r>
              <a:rPr lang="en-US" sz="1700" dirty="0"/>
              <a:t>” the Liga </a:t>
            </a:r>
            <a:r>
              <a:rPr lang="en-US" sz="1700" dirty="0" err="1"/>
              <a:t>Comunista</a:t>
            </a:r>
            <a:r>
              <a:rPr lang="en-US" sz="1700" dirty="0"/>
              <a:t> 23 de </a:t>
            </a:r>
            <a:r>
              <a:rPr lang="en-US" sz="1700" dirty="0" err="1"/>
              <a:t>septiembre</a:t>
            </a:r>
            <a:r>
              <a:rPr lang="en-US" sz="1700" dirty="0"/>
              <a:t>. </a:t>
            </a:r>
          </a:p>
          <a:p>
            <a:endParaRPr lang="en-US" sz="1700" dirty="0"/>
          </a:p>
          <a:p>
            <a:r>
              <a:rPr lang="en-US" sz="1700" dirty="0"/>
              <a:t>After DFS captured members of organization, </a:t>
            </a:r>
            <a:r>
              <a:rPr lang="en-US" sz="1700" dirty="0" err="1"/>
              <a:t>Brigada</a:t>
            </a:r>
            <a:r>
              <a:rPr lang="en-US" sz="1700" dirty="0"/>
              <a:t> Blanca was charged with “disappearing” the suspects. </a:t>
            </a:r>
          </a:p>
          <a:p>
            <a:endParaRPr lang="en-US" sz="1700" dirty="0"/>
          </a:p>
          <a:p>
            <a:r>
              <a:rPr lang="en-US" sz="1700" dirty="0"/>
              <a:t>Originally worked in Jalisco, Sinaloa, and Guerrero. 1976 President Echeverria moved focus to Mexico City to combat urban squatters.</a:t>
            </a:r>
          </a:p>
          <a:p>
            <a:endParaRPr lang="en-US" sz="1700" dirty="0"/>
          </a:p>
          <a:p>
            <a:r>
              <a:rPr lang="en-US" sz="1700" dirty="0">
                <a:hlinkClick r:id="rId2"/>
              </a:rPr>
              <a:t>https://sitiosdememoria.segob.gob.mx/es/SitiosDeMemoria/Multimedia</a:t>
            </a:r>
            <a:r>
              <a:rPr lang="en-US" sz="1700" dirty="0"/>
              <a:t> </a:t>
            </a:r>
          </a:p>
          <a:p>
            <a:endParaRPr lang="en-US" sz="1700" dirty="0"/>
          </a:p>
          <a:p>
            <a:endParaRPr lang="en-US" sz="1700" dirty="0"/>
          </a:p>
          <a:p>
            <a:endParaRPr lang="en-US" sz="1700" dirty="0"/>
          </a:p>
          <a:p>
            <a:endParaRPr lang="en-US" sz="1700" dirty="0"/>
          </a:p>
        </p:txBody>
      </p:sp>
      <p:pic>
        <p:nvPicPr>
          <p:cNvPr id="5" name="Picture 4" descr="A picture containing text&#10;&#10;Description automatically generated">
            <a:extLst>
              <a:ext uri="{FF2B5EF4-FFF2-40B4-BE49-F238E27FC236}">
                <a16:creationId xmlns:a16="http://schemas.microsoft.com/office/drawing/2014/main" id="{4241EFCA-7C0A-4C4E-BB7E-EA8A34ED99FB}"/>
              </a:ext>
            </a:extLst>
          </p:cNvPr>
          <p:cNvPicPr>
            <a:picLocks noChangeAspect="1"/>
          </p:cNvPicPr>
          <p:nvPr/>
        </p:nvPicPr>
        <p:blipFill rotWithShape="1">
          <a:blip r:embed="rId3"/>
          <a:srcRect l="20661" r="4667" b="3"/>
          <a:stretch/>
        </p:blipFill>
        <p:spPr>
          <a:xfrm>
            <a:off x="4813298" y="10"/>
            <a:ext cx="2452632" cy="3933487"/>
          </a:xfrm>
          <a:prstGeom prst="rect">
            <a:avLst/>
          </a:prstGeom>
        </p:spPr>
      </p:pic>
      <p:pic>
        <p:nvPicPr>
          <p:cNvPr id="9" name="Picture 8" descr="A picture containing text, bottle&#10;&#10;Description automatically generated">
            <a:extLst>
              <a:ext uri="{FF2B5EF4-FFF2-40B4-BE49-F238E27FC236}">
                <a16:creationId xmlns:a16="http://schemas.microsoft.com/office/drawing/2014/main" id="{F6FF556C-1043-5D4E-8C8E-8F970B0203F8}"/>
              </a:ext>
            </a:extLst>
          </p:cNvPr>
          <p:cNvPicPr>
            <a:picLocks noChangeAspect="1"/>
          </p:cNvPicPr>
          <p:nvPr/>
        </p:nvPicPr>
        <p:blipFill rotWithShape="1">
          <a:blip r:embed="rId4"/>
          <a:srcRect l="9947" r="13286" b="6"/>
          <a:stretch/>
        </p:blipFill>
        <p:spPr>
          <a:xfrm>
            <a:off x="7336630" y="10"/>
            <a:ext cx="1807370" cy="2538238"/>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650AEB96-5594-0040-BABB-C913BFD30399}"/>
              </a:ext>
            </a:extLst>
          </p:cNvPr>
          <p:cNvPicPr>
            <a:picLocks noChangeAspect="1"/>
          </p:cNvPicPr>
          <p:nvPr/>
        </p:nvPicPr>
        <p:blipFill rotWithShape="1">
          <a:blip r:embed="rId5"/>
          <a:srcRect t="14635" r="-1" b="26336"/>
          <a:stretch/>
        </p:blipFill>
        <p:spPr>
          <a:xfrm>
            <a:off x="7336632" y="2624474"/>
            <a:ext cx="1807370" cy="1309023"/>
          </a:xfrm>
          <a:prstGeom prst="rect">
            <a:avLst/>
          </a:prstGeom>
        </p:spPr>
      </p:pic>
      <p:pic>
        <p:nvPicPr>
          <p:cNvPr id="11" name="Picture 10" descr="Text, letter&#10;&#10;Description automatically generated">
            <a:extLst>
              <a:ext uri="{FF2B5EF4-FFF2-40B4-BE49-F238E27FC236}">
                <a16:creationId xmlns:a16="http://schemas.microsoft.com/office/drawing/2014/main" id="{567685B5-8400-8044-A1CB-6454CD3BE4B2}"/>
              </a:ext>
            </a:extLst>
          </p:cNvPr>
          <p:cNvPicPr>
            <a:picLocks noChangeAspect="1"/>
          </p:cNvPicPr>
          <p:nvPr/>
        </p:nvPicPr>
        <p:blipFill rotWithShape="1">
          <a:blip r:embed="rId6"/>
          <a:srcRect l="4027" r="3657" b="-4"/>
          <a:stretch/>
        </p:blipFill>
        <p:spPr>
          <a:xfrm>
            <a:off x="4813300" y="4019723"/>
            <a:ext cx="4330700" cy="2838276"/>
          </a:xfrm>
          <a:prstGeom prst="rect">
            <a:avLst/>
          </a:prstGeom>
        </p:spPr>
      </p:pic>
    </p:spTree>
    <p:extLst>
      <p:ext uri="{BB962C8B-B14F-4D97-AF65-F5344CB8AC3E}">
        <p14:creationId xmlns:p14="http://schemas.microsoft.com/office/powerpoint/2010/main" val="3235485468"/>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Paramilitaries</a:t>
            </a:r>
          </a:p>
        </p:txBody>
      </p:sp>
      <p:sp>
        <p:nvSpPr>
          <p:cNvPr id="3" name="Content Placeholder 2"/>
          <p:cNvSpPr>
            <a:spLocks noGrp="1"/>
          </p:cNvSpPr>
          <p:nvPr>
            <p:ph idx="1"/>
          </p:nvPr>
        </p:nvSpPr>
        <p:spPr/>
        <p:txBody>
          <a:bodyPr>
            <a:normAutofit fontScale="92500" lnSpcReduction="20000"/>
          </a:bodyPr>
          <a:lstStyle/>
          <a:p>
            <a:r>
              <a:rPr lang="en-US" dirty="0"/>
              <a:t>Local governments, local landowners, and DFS also employed both individual </a:t>
            </a:r>
            <a:r>
              <a:rPr lang="en-US" i="1" dirty="0" err="1"/>
              <a:t>pistoleros</a:t>
            </a:r>
            <a:r>
              <a:rPr lang="en-US" dirty="0"/>
              <a:t> and paramilitaries to take out suspected leftists. </a:t>
            </a:r>
          </a:p>
          <a:p>
            <a:endParaRPr lang="en-US" dirty="0"/>
          </a:p>
          <a:p>
            <a:r>
              <a:rPr lang="en-US" dirty="0"/>
              <a:t>In Sinaloa, Guerrero and Jalisco DFS employed drug traffickers to do their dirty work. (see work of Alex </a:t>
            </a:r>
            <a:r>
              <a:rPr lang="en-US" dirty="0" err="1"/>
              <a:t>Aviña</a:t>
            </a:r>
            <a:r>
              <a:rPr lang="en-US" dirty="0"/>
              <a:t>, Adela Cedillo and Sergio Aguayo)</a:t>
            </a:r>
          </a:p>
          <a:p>
            <a:endParaRPr lang="en-US" dirty="0"/>
          </a:p>
          <a:p>
            <a:r>
              <a:rPr lang="en-US" dirty="0"/>
              <a:t>In Hidalgo, large landowners employed ranchers to kill </a:t>
            </a:r>
            <a:r>
              <a:rPr lang="en-US" dirty="0" err="1"/>
              <a:t>Nahua</a:t>
            </a:r>
            <a:r>
              <a:rPr lang="en-US" dirty="0"/>
              <a:t> land invaders. (see </a:t>
            </a:r>
            <a:r>
              <a:rPr lang="en-US" dirty="0" err="1"/>
              <a:t>Frans</a:t>
            </a:r>
            <a:r>
              <a:rPr lang="en-US" dirty="0"/>
              <a:t> </a:t>
            </a:r>
            <a:r>
              <a:rPr lang="en-US" dirty="0" err="1"/>
              <a:t>Schryer</a:t>
            </a:r>
            <a:r>
              <a:rPr lang="en-US" dirty="0"/>
              <a:t>, Ethnicity and Class)</a:t>
            </a:r>
          </a:p>
        </p:txBody>
      </p:sp>
    </p:spTree>
    <p:extLst>
      <p:ext uri="{BB962C8B-B14F-4D97-AF65-F5344CB8AC3E}">
        <p14:creationId xmlns:p14="http://schemas.microsoft.com/office/powerpoint/2010/main" val="452499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problems with measuring the dirty war</a:t>
            </a:r>
          </a:p>
        </p:txBody>
      </p:sp>
      <p:sp>
        <p:nvSpPr>
          <p:cNvPr id="3" name="Content Placeholder 2"/>
          <p:cNvSpPr>
            <a:spLocks noGrp="1"/>
          </p:cNvSpPr>
          <p:nvPr>
            <p:ph idx="1"/>
          </p:nvPr>
        </p:nvSpPr>
        <p:spPr/>
        <p:txBody>
          <a:bodyPr>
            <a:normAutofit fontScale="77500" lnSpcReduction="20000"/>
          </a:bodyPr>
          <a:lstStyle/>
          <a:p>
            <a:r>
              <a:rPr lang="en-US" dirty="0"/>
              <a:t>The victims</a:t>
            </a:r>
          </a:p>
          <a:p>
            <a:pPr lvl="1"/>
            <a:r>
              <a:rPr lang="en-US" dirty="0"/>
              <a:t>Many of the victims were card carrying members of left-wing organizations. </a:t>
            </a:r>
          </a:p>
          <a:p>
            <a:pPr lvl="1"/>
            <a:r>
              <a:rPr lang="en-US" dirty="0"/>
              <a:t>But many were not. Many were simply local peasants. </a:t>
            </a:r>
          </a:p>
          <a:p>
            <a:pPr lvl="1"/>
            <a:r>
              <a:rPr lang="en-US" dirty="0"/>
              <a:t>Many were killed by local caciques or as part of other operations (particularly anti-narcotics). </a:t>
            </a:r>
          </a:p>
          <a:p>
            <a:endParaRPr lang="en-US" dirty="0"/>
          </a:p>
          <a:p>
            <a:r>
              <a:rPr lang="en-US" dirty="0"/>
              <a:t>The murderers</a:t>
            </a:r>
          </a:p>
          <a:p>
            <a:pPr lvl="1"/>
            <a:r>
              <a:rPr lang="en-US" dirty="0"/>
              <a:t>Although we can broadly estimate murders mentioned in CIA, DGIPS and DFS files, what about murders done by off-the-books organizations and </a:t>
            </a:r>
            <a:r>
              <a:rPr lang="en-US" i="1" dirty="0" err="1"/>
              <a:t>pistoleros</a:t>
            </a:r>
            <a:r>
              <a:rPr lang="en-US" dirty="0"/>
              <a:t>?</a:t>
            </a:r>
          </a:p>
          <a:p>
            <a:pPr lvl="1"/>
            <a:r>
              <a:rPr lang="en-US" dirty="0"/>
              <a:t>What about hidden graves, tactic of dropping victims out of planes and helicopters?</a:t>
            </a:r>
          </a:p>
        </p:txBody>
      </p:sp>
    </p:spTree>
    <p:extLst>
      <p:ext uri="{BB962C8B-B14F-4D97-AF65-F5344CB8AC3E}">
        <p14:creationId xmlns:p14="http://schemas.microsoft.com/office/powerpoint/2010/main" val="11177587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significance of the dirty war</a:t>
            </a:r>
          </a:p>
        </p:txBody>
      </p:sp>
      <p:sp>
        <p:nvSpPr>
          <p:cNvPr id="3" name="Content Placeholder 2"/>
          <p:cNvSpPr>
            <a:spLocks noGrp="1"/>
          </p:cNvSpPr>
          <p:nvPr>
            <p:ph idx="1"/>
          </p:nvPr>
        </p:nvSpPr>
        <p:spPr/>
        <p:txBody>
          <a:bodyPr>
            <a:normAutofit fontScale="85000" lnSpcReduction="10000"/>
          </a:bodyPr>
          <a:lstStyle/>
          <a:p>
            <a:r>
              <a:rPr lang="en-US" dirty="0"/>
              <a:t>According to CIA and DFS, there were over 40 guerilla organizations operating in Mexico during 1970s.</a:t>
            </a:r>
          </a:p>
          <a:p>
            <a:endParaRPr lang="en-US" dirty="0"/>
          </a:p>
          <a:p>
            <a:r>
              <a:rPr lang="en-US" dirty="0"/>
              <a:t>What denotes a guerilla organization?</a:t>
            </a:r>
          </a:p>
          <a:p>
            <a:endParaRPr lang="en-US" dirty="0"/>
          </a:p>
          <a:p>
            <a:r>
              <a:rPr lang="en-US" dirty="0"/>
              <a:t>How much popular support did these organizations possess?</a:t>
            </a:r>
          </a:p>
          <a:p>
            <a:endParaRPr lang="en-US" dirty="0"/>
          </a:p>
          <a:p>
            <a:r>
              <a:rPr lang="en-US" dirty="0"/>
              <a:t>How to explain relative stability of era compared to rest of Latin America? Was this a myth?</a:t>
            </a:r>
          </a:p>
        </p:txBody>
      </p:sp>
    </p:spTree>
    <p:extLst>
      <p:ext uri="{BB962C8B-B14F-4D97-AF65-F5344CB8AC3E}">
        <p14:creationId xmlns:p14="http://schemas.microsoft.com/office/powerpoint/2010/main" val="24840831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615" y="212955"/>
            <a:ext cx="3186754" cy="1325563"/>
          </a:xfrm>
        </p:spPr>
        <p:txBody>
          <a:bodyPr>
            <a:normAutofit/>
          </a:bodyPr>
          <a:lstStyle/>
          <a:p>
            <a:pPr>
              <a:lnSpc>
                <a:spcPct val="90000"/>
              </a:lnSpc>
            </a:pPr>
            <a:r>
              <a:rPr lang="en-US" sz="2800" dirty="0"/>
              <a:t>Truth and Reconciliation Commissions		</a:t>
            </a:r>
          </a:p>
        </p:txBody>
      </p:sp>
      <p:sp>
        <p:nvSpPr>
          <p:cNvPr id="3" name="Content Placeholder 2"/>
          <p:cNvSpPr>
            <a:spLocks noGrp="1"/>
          </p:cNvSpPr>
          <p:nvPr>
            <p:ph idx="1"/>
          </p:nvPr>
        </p:nvSpPr>
        <p:spPr>
          <a:xfrm>
            <a:off x="126797" y="1697695"/>
            <a:ext cx="4137385" cy="5065244"/>
          </a:xfrm>
        </p:spPr>
        <p:txBody>
          <a:bodyPr anchor="t">
            <a:noAutofit/>
          </a:bodyPr>
          <a:lstStyle/>
          <a:p>
            <a:pPr>
              <a:lnSpc>
                <a:spcPct val="90000"/>
              </a:lnSpc>
            </a:pPr>
            <a:r>
              <a:rPr lang="en-US" sz="2000" dirty="0"/>
              <a:t>Other Latin American countries have installed Truth and Reconciliation commissions in order to discover the truth behind the dirty war. In some cases (Argentina and Guatemala), they have brought authorities to trial. </a:t>
            </a:r>
          </a:p>
          <a:p>
            <a:pPr>
              <a:lnSpc>
                <a:spcPct val="90000"/>
              </a:lnSpc>
            </a:pPr>
            <a:endParaRPr lang="en-US" sz="2000" dirty="0"/>
          </a:p>
          <a:p>
            <a:pPr>
              <a:lnSpc>
                <a:spcPct val="90000"/>
              </a:lnSpc>
            </a:pPr>
            <a:r>
              <a:rPr lang="en-US" sz="2000" dirty="0"/>
              <a:t>2002 President Fox attempted to install similar commission in Mexico but failed. </a:t>
            </a:r>
          </a:p>
          <a:p>
            <a:pPr>
              <a:lnSpc>
                <a:spcPct val="90000"/>
              </a:lnSpc>
            </a:pPr>
            <a:endParaRPr lang="en-US" sz="2000" dirty="0"/>
          </a:p>
          <a:p>
            <a:pPr>
              <a:lnSpc>
                <a:spcPct val="90000"/>
              </a:lnSpc>
            </a:pPr>
            <a:r>
              <a:rPr lang="en-US" sz="2000" dirty="0"/>
              <a:t>2014 State-level truth and reconciliation of Guerrero publishes findings. Report buried under news of </a:t>
            </a:r>
            <a:r>
              <a:rPr lang="en-US" sz="2000" dirty="0" err="1"/>
              <a:t>Ayotzinapa</a:t>
            </a:r>
            <a:r>
              <a:rPr lang="en-US" sz="2000" dirty="0"/>
              <a:t> massacre. </a:t>
            </a:r>
          </a:p>
          <a:p>
            <a:pPr>
              <a:lnSpc>
                <a:spcPct val="90000"/>
              </a:lnSpc>
            </a:pPr>
            <a:endParaRPr lang="en-US" sz="2000" dirty="0"/>
          </a:p>
          <a:p>
            <a:pPr>
              <a:lnSpc>
                <a:spcPct val="90000"/>
              </a:lnSpc>
            </a:pPr>
            <a:r>
              <a:rPr lang="en-US" sz="2000" dirty="0"/>
              <a:t>2021 President López Obrador introduces new Truth and Reconciliation Commission </a:t>
            </a:r>
          </a:p>
          <a:p>
            <a:pPr>
              <a:lnSpc>
                <a:spcPct val="90000"/>
              </a:lnSpc>
            </a:pPr>
            <a:endParaRPr lang="en-US" sz="2000" dirty="0"/>
          </a:p>
          <a:p>
            <a:pPr>
              <a:lnSpc>
                <a:spcPct val="90000"/>
              </a:lnSpc>
            </a:pPr>
            <a:r>
              <a:rPr lang="en-US" sz="2000" dirty="0"/>
              <a:t>Memory and forgetting. </a:t>
            </a:r>
          </a:p>
          <a:p>
            <a:pPr lvl="1">
              <a:lnSpc>
                <a:spcPct val="90000"/>
              </a:lnSpc>
            </a:pPr>
            <a:r>
              <a:rPr lang="en-US" sz="2000" dirty="0"/>
              <a:t>How has lack of commission affected collective memory of PRI years?</a:t>
            </a:r>
          </a:p>
          <a:p>
            <a:pPr lvl="1">
              <a:lnSpc>
                <a:spcPct val="90000"/>
              </a:lnSpc>
            </a:pPr>
            <a:r>
              <a:rPr lang="en-US" sz="2000" dirty="0"/>
              <a:t>Did lack of commission play into PRI’s re-election in 2012?</a:t>
            </a:r>
          </a:p>
        </p:txBody>
      </p:sp>
      <p:sp>
        <p:nvSpPr>
          <p:cNvPr id="12" name="Freeform: Shape 11">
            <a:extLst>
              <a:ext uri="{FF2B5EF4-FFF2-40B4-BE49-F238E27FC236}">
                <a16:creationId xmlns:a16="http://schemas.microsoft.com/office/drawing/2014/main" id="{A86541C6-61B1-4DAA-B57A-EAF3F24F0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99982" y="1"/>
            <a:ext cx="4866342" cy="3036711"/>
          </a:xfrm>
          <a:custGeom>
            <a:avLst/>
            <a:gdLst>
              <a:gd name="connsiteX0" fmla="*/ 0 w 6488456"/>
              <a:gd name="connsiteY0" fmla="*/ 0 h 3036711"/>
              <a:gd name="connsiteX1" fmla="*/ 6488456 w 6488456"/>
              <a:gd name="connsiteY1" fmla="*/ 0 h 3036711"/>
              <a:gd name="connsiteX2" fmla="*/ 6482686 w 6488456"/>
              <a:gd name="connsiteY2" fmla="*/ 114279 h 3036711"/>
              <a:gd name="connsiteX3" fmla="*/ 3244228 w 6488456"/>
              <a:gd name="connsiteY3" fmla="*/ 3036711 h 3036711"/>
              <a:gd name="connsiteX4" fmla="*/ 5771 w 6488456"/>
              <a:gd name="connsiteY4" fmla="*/ 114279 h 3036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456" h="3036711">
                <a:moveTo>
                  <a:pt x="0" y="0"/>
                </a:moveTo>
                <a:lnTo>
                  <a:pt x="6488456" y="0"/>
                </a:lnTo>
                <a:lnTo>
                  <a:pt x="6482686" y="114279"/>
                </a:lnTo>
                <a:cubicBezTo>
                  <a:pt x="6315984" y="1755766"/>
                  <a:pt x="4929697" y="3036711"/>
                  <a:pt x="3244228" y="3036711"/>
                </a:cubicBezTo>
                <a:cubicBezTo>
                  <a:pt x="1558760" y="3036711"/>
                  <a:pt x="172473" y="1755766"/>
                  <a:pt x="5771" y="11427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descr="A group of people posing for a photo in front of a statue&#10;&#10;Description automatically generated">
            <a:extLst>
              <a:ext uri="{FF2B5EF4-FFF2-40B4-BE49-F238E27FC236}">
                <a16:creationId xmlns:a16="http://schemas.microsoft.com/office/drawing/2014/main" id="{F74C2A47-34EC-3C4D-939D-32933532EB6A}"/>
              </a:ext>
            </a:extLst>
          </p:cNvPr>
          <p:cNvPicPr>
            <a:picLocks noChangeAspect="1"/>
          </p:cNvPicPr>
          <p:nvPr/>
        </p:nvPicPr>
        <p:blipFill rotWithShape="1">
          <a:blip r:embed="rId2"/>
          <a:srcRect r="2" b="13354"/>
          <a:stretch/>
        </p:blipFill>
        <p:spPr>
          <a:xfrm>
            <a:off x="3857208" y="3"/>
            <a:ext cx="4551888" cy="2839783"/>
          </a:xfrm>
          <a:custGeom>
            <a:avLst/>
            <a:gdLst/>
            <a:ahLst/>
            <a:cxnLst/>
            <a:rect l="l" t="t" r="r" b="b"/>
            <a:pathLst>
              <a:path w="6069184" h="2839783">
                <a:moveTo>
                  <a:pt x="0" y="0"/>
                </a:moveTo>
                <a:lnTo>
                  <a:pt x="6069184" y="0"/>
                </a:lnTo>
                <a:lnTo>
                  <a:pt x="6063823" y="106160"/>
                </a:lnTo>
                <a:cubicBezTo>
                  <a:pt x="5907891" y="1641596"/>
                  <a:pt x="4611168" y="2839783"/>
                  <a:pt x="3034592" y="2839783"/>
                </a:cubicBezTo>
                <a:cubicBezTo>
                  <a:pt x="1458016" y="2839783"/>
                  <a:pt x="161292" y="1641596"/>
                  <a:pt x="5360" y="106160"/>
                </a:cubicBezTo>
                <a:close/>
              </a:path>
            </a:pathLst>
          </a:custGeom>
        </p:spPr>
      </p:pic>
      <p:sp>
        <p:nvSpPr>
          <p:cNvPr id="14" name="Freeform: Shape 13">
            <a:extLst>
              <a:ext uri="{FF2B5EF4-FFF2-40B4-BE49-F238E27FC236}">
                <a16:creationId xmlns:a16="http://schemas.microsoft.com/office/drawing/2014/main" id="{71750011-2006-46BB-AFDE-C6E4617523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245491" y="2900758"/>
            <a:ext cx="3898509" cy="3957242"/>
          </a:xfrm>
          <a:custGeom>
            <a:avLst/>
            <a:gdLst>
              <a:gd name="connsiteX0" fmla="*/ 1942747 w 5198011"/>
              <a:gd name="connsiteY0" fmla="*/ 0 h 3957242"/>
              <a:gd name="connsiteX1" fmla="*/ 5198011 w 5198011"/>
              <a:gd name="connsiteY1" fmla="*/ 3255264 h 3957242"/>
              <a:gd name="connsiteX2" fmla="*/ 5131876 w 5198011"/>
              <a:gd name="connsiteY2" fmla="*/ 3911314 h 3957242"/>
              <a:gd name="connsiteX3" fmla="*/ 5120066 w 5198011"/>
              <a:gd name="connsiteY3" fmla="*/ 3957242 h 3957242"/>
              <a:gd name="connsiteX4" fmla="*/ 0 w 5198011"/>
              <a:gd name="connsiteY4" fmla="*/ 3957242 h 3957242"/>
              <a:gd name="connsiteX5" fmla="*/ 0 w 5198011"/>
              <a:gd name="connsiteY5" fmla="*/ 647700 h 3957242"/>
              <a:gd name="connsiteX6" fmla="*/ 122698 w 5198011"/>
              <a:gd name="connsiteY6" fmla="*/ 555948 h 3957242"/>
              <a:gd name="connsiteX7" fmla="*/ 1942747 w 5198011"/>
              <a:gd name="connsiteY7" fmla="*/ 0 h 395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8011" h="3957242">
                <a:moveTo>
                  <a:pt x="1942747" y="0"/>
                </a:moveTo>
                <a:cubicBezTo>
                  <a:pt x="3740580" y="0"/>
                  <a:pt x="5198011" y="1457431"/>
                  <a:pt x="5198011" y="3255264"/>
                </a:cubicBezTo>
                <a:cubicBezTo>
                  <a:pt x="5198011" y="3479993"/>
                  <a:pt x="5175239" y="3699404"/>
                  <a:pt x="5131876" y="3911314"/>
                </a:cubicBezTo>
                <a:lnTo>
                  <a:pt x="5120066" y="3957242"/>
                </a:lnTo>
                <a:lnTo>
                  <a:pt x="0" y="3957242"/>
                </a:lnTo>
                <a:lnTo>
                  <a:pt x="0" y="647700"/>
                </a:lnTo>
                <a:lnTo>
                  <a:pt x="122698" y="555948"/>
                </a:lnTo>
                <a:cubicBezTo>
                  <a:pt x="642241" y="204951"/>
                  <a:pt x="1268560" y="0"/>
                  <a:pt x="1942747"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group of people sitting in chairs&#10;&#10;Description automatically generated with low confidence">
            <a:extLst>
              <a:ext uri="{FF2B5EF4-FFF2-40B4-BE49-F238E27FC236}">
                <a16:creationId xmlns:a16="http://schemas.microsoft.com/office/drawing/2014/main" id="{AF7950D8-B663-2543-97A9-51D6E452FBB6}"/>
              </a:ext>
            </a:extLst>
          </p:cNvPr>
          <p:cNvPicPr>
            <a:picLocks noChangeAspect="1"/>
          </p:cNvPicPr>
          <p:nvPr/>
        </p:nvPicPr>
        <p:blipFill rotWithShape="1">
          <a:blip r:embed="rId3"/>
          <a:srcRect l="13324" r="19860" b="3"/>
          <a:stretch/>
        </p:blipFill>
        <p:spPr>
          <a:xfrm>
            <a:off x="5392940" y="3124784"/>
            <a:ext cx="3751061" cy="3733214"/>
          </a:xfrm>
          <a:custGeom>
            <a:avLst/>
            <a:gdLst/>
            <a:ahLst/>
            <a:cxnLst/>
            <a:rect l="l" t="t" r="r" b="b"/>
            <a:pathLst>
              <a:path w="5001415" h="3733214">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p:spPr>
      </p:pic>
    </p:spTree>
    <p:extLst>
      <p:ext uri="{BB962C8B-B14F-4D97-AF65-F5344CB8AC3E}">
        <p14:creationId xmlns:p14="http://schemas.microsoft.com/office/powerpoint/2010/main" val="3675720586"/>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C2C7F-67AF-3D48-8F72-7409A39DAF40}"/>
              </a:ext>
            </a:extLst>
          </p:cNvPr>
          <p:cNvSpPr>
            <a:spLocks noGrp="1"/>
          </p:cNvSpPr>
          <p:nvPr>
            <p:ph type="title"/>
          </p:nvPr>
        </p:nvSpPr>
        <p:spPr/>
        <p:txBody>
          <a:bodyPr/>
          <a:lstStyle/>
          <a:p>
            <a:r>
              <a:rPr lang="en-US" dirty="0"/>
              <a:t>The Early Guerrilla Movements</a:t>
            </a:r>
          </a:p>
        </p:txBody>
      </p:sp>
      <p:sp>
        <p:nvSpPr>
          <p:cNvPr id="3" name="Content Placeholder 2">
            <a:extLst>
              <a:ext uri="{FF2B5EF4-FFF2-40B4-BE49-F238E27FC236}">
                <a16:creationId xmlns:a16="http://schemas.microsoft.com/office/drawing/2014/main" id="{CA8132EA-AF56-504C-85BD-3CB42784E2D2}"/>
              </a:ext>
            </a:extLst>
          </p:cNvPr>
          <p:cNvSpPr>
            <a:spLocks noGrp="1"/>
          </p:cNvSpPr>
          <p:nvPr>
            <p:ph idx="1"/>
          </p:nvPr>
        </p:nvSpPr>
        <p:spPr/>
        <p:txBody>
          <a:bodyPr>
            <a:normAutofit fontScale="85000" lnSpcReduction="20000"/>
          </a:bodyPr>
          <a:lstStyle/>
          <a:p>
            <a:endParaRPr lang="en-US" dirty="0"/>
          </a:p>
          <a:p>
            <a:r>
              <a:rPr lang="en-US" dirty="0"/>
              <a:t>What is the difference between a guerrilla movement and a land invasion or violent attempt to unseat an unpopular mayor?</a:t>
            </a:r>
          </a:p>
          <a:p>
            <a:endParaRPr lang="en-US" dirty="0"/>
          </a:p>
          <a:p>
            <a:r>
              <a:rPr lang="en-US" dirty="0"/>
              <a:t>Is it a matter of shifting ideologies and strategies OR official framing? Or is it a dynamic between these?</a:t>
            </a:r>
          </a:p>
          <a:p>
            <a:pPr marL="0" indent="0">
              <a:buNone/>
            </a:pPr>
            <a:endParaRPr lang="en-US" dirty="0"/>
          </a:p>
          <a:p>
            <a:r>
              <a:rPr lang="en-US" dirty="0"/>
              <a:t>During the 1960s, popular mobilizations were recast as “guerilla insurgencies”. Governmental repression pushed them towards more radical tactics. </a:t>
            </a:r>
          </a:p>
          <a:p>
            <a:endParaRPr lang="en-US" dirty="0"/>
          </a:p>
          <a:p>
            <a:endParaRPr lang="en-US" dirty="0"/>
          </a:p>
        </p:txBody>
      </p:sp>
    </p:spTree>
    <p:extLst>
      <p:ext uri="{BB962C8B-B14F-4D97-AF65-F5344CB8AC3E}">
        <p14:creationId xmlns:p14="http://schemas.microsoft.com/office/powerpoint/2010/main" val="3629627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B98C28-2DCD-7E4F-8034-B4F7BE00368F}"/>
              </a:ext>
            </a:extLst>
          </p:cNvPr>
          <p:cNvSpPr>
            <a:spLocks noGrp="1"/>
          </p:cNvSpPr>
          <p:nvPr>
            <p:ph type="title"/>
          </p:nvPr>
        </p:nvSpPr>
        <p:spPr>
          <a:xfrm>
            <a:off x="81481" y="365125"/>
            <a:ext cx="3947311" cy="1938076"/>
          </a:xfrm>
        </p:spPr>
        <p:txBody>
          <a:bodyPr>
            <a:normAutofit/>
          </a:bodyPr>
          <a:lstStyle/>
          <a:p>
            <a:r>
              <a:rPr lang="en-US" dirty="0"/>
              <a:t>Ruben Jaramillo, Morelos</a:t>
            </a:r>
          </a:p>
        </p:txBody>
      </p:sp>
      <p:sp>
        <p:nvSpPr>
          <p:cNvPr id="3" name="Content Placeholder 2">
            <a:extLst>
              <a:ext uri="{FF2B5EF4-FFF2-40B4-BE49-F238E27FC236}">
                <a16:creationId xmlns:a16="http://schemas.microsoft.com/office/drawing/2014/main" id="{356927EB-EC57-2C4E-ADE5-2E52596A270E}"/>
              </a:ext>
            </a:extLst>
          </p:cNvPr>
          <p:cNvSpPr>
            <a:spLocks noGrp="1"/>
          </p:cNvSpPr>
          <p:nvPr>
            <p:ph idx="1"/>
          </p:nvPr>
        </p:nvSpPr>
        <p:spPr>
          <a:xfrm>
            <a:off x="81481" y="1909637"/>
            <a:ext cx="3947311" cy="4968413"/>
          </a:xfrm>
        </p:spPr>
        <p:txBody>
          <a:bodyPr>
            <a:normAutofit fontScale="85000" lnSpcReduction="20000"/>
          </a:bodyPr>
          <a:lstStyle/>
          <a:p>
            <a:pPr marL="0" indent="0">
              <a:lnSpc>
                <a:spcPct val="90000"/>
              </a:lnSpc>
              <a:buNone/>
            </a:pPr>
            <a:endParaRPr lang="en-US" sz="900" dirty="0"/>
          </a:p>
          <a:p>
            <a:pPr>
              <a:lnSpc>
                <a:spcPct val="90000"/>
              </a:lnSpc>
            </a:pPr>
            <a:r>
              <a:rPr lang="en-US" sz="2000" dirty="0"/>
              <a:t>Rubén Jaramillo was former Zapatista from </a:t>
            </a:r>
            <a:r>
              <a:rPr lang="en-US" sz="2000" dirty="0" err="1"/>
              <a:t>Tlaquitenango</a:t>
            </a:r>
            <a:r>
              <a:rPr lang="en-US" sz="2000" dirty="0"/>
              <a:t>, Morelos. </a:t>
            </a:r>
          </a:p>
          <a:p>
            <a:pPr>
              <a:lnSpc>
                <a:spcPct val="90000"/>
              </a:lnSpc>
            </a:pPr>
            <a:endParaRPr lang="en-US" sz="2000" dirty="0"/>
          </a:p>
          <a:p>
            <a:pPr>
              <a:lnSpc>
                <a:spcPct val="90000"/>
              </a:lnSpc>
            </a:pPr>
            <a:r>
              <a:rPr lang="en-US" sz="2000" dirty="0"/>
              <a:t>During 1940s and 1950s, he had pushed for more political control for peasants and greater land distribution. </a:t>
            </a:r>
          </a:p>
          <a:p>
            <a:pPr>
              <a:lnSpc>
                <a:spcPct val="90000"/>
              </a:lnSpc>
            </a:pPr>
            <a:endParaRPr lang="en-US" sz="2000" dirty="0"/>
          </a:p>
          <a:p>
            <a:pPr>
              <a:lnSpc>
                <a:spcPct val="90000"/>
              </a:lnSpc>
            </a:pPr>
            <a:r>
              <a:rPr lang="en-US" sz="2000" dirty="0"/>
              <a:t>But he had done this WITHIN the electoral system, attempting to become governor of Morelos in 1946 and 1952. </a:t>
            </a:r>
          </a:p>
          <a:p>
            <a:pPr>
              <a:lnSpc>
                <a:spcPct val="90000"/>
              </a:lnSpc>
            </a:pPr>
            <a:endParaRPr lang="en-US" sz="2000" dirty="0"/>
          </a:p>
          <a:p>
            <a:pPr>
              <a:lnSpc>
                <a:spcPct val="90000"/>
              </a:lnSpc>
            </a:pPr>
            <a:r>
              <a:rPr lang="en-US" sz="2000" dirty="0"/>
              <a:t>1953 He led armed revolt against government. But President Adolfo López </a:t>
            </a:r>
            <a:r>
              <a:rPr lang="en-US" sz="2000" dirty="0" err="1"/>
              <a:t>Mateos</a:t>
            </a:r>
            <a:r>
              <a:rPr lang="en-US" sz="2000" dirty="0"/>
              <a:t> pardoned him in 1958. </a:t>
            </a:r>
          </a:p>
          <a:p>
            <a:pPr>
              <a:lnSpc>
                <a:spcPct val="90000"/>
              </a:lnSpc>
            </a:pPr>
            <a:endParaRPr lang="en-US" sz="2000" dirty="0"/>
          </a:p>
          <a:p>
            <a:pPr>
              <a:lnSpc>
                <a:spcPct val="90000"/>
              </a:lnSpc>
            </a:pPr>
            <a:r>
              <a:rPr lang="en-US" sz="2000" dirty="0"/>
              <a:t>1962 Helped peasants squat on ejido land that had been annexed by cattle farmers. </a:t>
            </a:r>
          </a:p>
          <a:p>
            <a:pPr>
              <a:lnSpc>
                <a:spcPct val="90000"/>
              </a:lnSpc>
            </a:pPr>
            <a:endParaRPr lang="en-US" sz="2000" dirty="0"/>
          </a:p>
          <a:p>
            <a:pPr>
              <a:lnSpc>
                <a:spcPct val="90000"/>
              </a:lnSpc>
            </a:pPr>
            <a:r>
              <a:rPr lang="en-US" sz="2000" dirty="0"/>
              <a:t>May 23 1962. Jaramillo, his wife and his pregnant daughter murdered by federal police.</a:t>
            </a:r>
          </a:p>
          <a:p>
            <a:pPr>
              <a:lnSpc>
                <a:spcPct val="90000"/>
              </a:lnSpc>
            </a:pPr>
            <a:endParaRPr lang="en-US" sz="900" dirty="0"/>
          </a:p>
        </p:txBody>
      </p:sp>
      <p:pic>
        <p:nvPicPr>
          <p:cNvPr id="4" name="Picture 3">
            <a:extLst>
              <a:ext uri="{FF2B5EF4-FFF2-40B4-BE49-F238E27FC236}">
                <a16:creationId xmlns:a16="http://schemas.microsoft.com/office/drawing/2014/main" id="{05D741C8-D412-5A49-A57D-7FFDCA409A1E}"/>
              </a:ext>
            </a:extLst>
          </p:cNvPr>
          <p:cNvPicPr>
            <a:picLocks noChangeAspect="1"/>
          </p:cNvPicPr>
          <p:nvPr/>
        </p:nvPicPr>
        <p:blipFill rotWithShape="1">
          <a:blip r:embed="rId2"/>
          <a:srcRect t="22942" r="1" b="22945"/>
          <a:stretch/>
        </p:blipFill>
        <p:spPr>
          <a:xfrm>
            <a:off x="3678237" y="-4"/>
            <a:ext cx="5465763"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6" name="Picture 5" descr="A picture containing text, person, bus, old&#10;&#10;Description automatically generated">
            <a:extLst>
              <a:ext uri="{FF2B5EF4-FFF2-40B4-BE49-F238E27FC236}">
                <a16:creationId xmlns:a16="http://schemas.microsoft.com/office/drawing/2014/main" id="{BA71B4FE-57D7-A34E-8CFC-CA276F47E0DF}"/>
              </a:ext>
            </a:extLst>
          </p:cNvPr>
          <p:cNvPicPr>
            <a:picLocks noChangeAspect="1"/>
          </p:cNvPicPr>
          <p:nvPr/>
        </p:nvPicPr>
        <p:blipFill rotWithShape="1">
          <a:blip r:embed="rId3"/>
          <a:srcRect t="14462" r="2" b="20450"/>
          <a:stretch/>
        </p:blipFill>
        <p:spPr>
          <a:xfrm>
            <a:off x="3545046" y="3802961"/>
            <a:ext cx="5604285"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Tree>
    <p:extLst>
      <p:ext uri="{BB962C8B-B14F-4D97-AF65-F5344CB8AC3E}">
        <p14:creationId xmlns:p14="http://schemas.microsoft.com/office/powerpoint/2010/main" val="2653046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6000" y="72752"/>
            <a:ext cx="3186754" cy="1020371"/>
          </a:xfrm>
        </p:spPr>
        <p:txBody>
          <a:bodyPr>
            <a:normAutofit/>
          </a:bodyPr>
          <a:lstStyle/>
          <a:p>
            <a:pPr>
              <a:lnSpc>
                <a:spcPct val="90000"/>
              </a:lnSpc>
            </a:pPr>
            <a:r>
              <a:rPr lang="en-US" sz="2800" dirty="0"/>
              <a:t>Genaro Vazquez Rojas in Guerrero</a:t>
            </a:r>
          </a:p>
        </p:txBody>
      </p:sp>
      <p:sp>
        <p:nvSpPr>
          <p:cNvPr id="3" name="Content Placeholder 2"/>
          <p:cNvSpPr>
            <a:spLocks noGrp="1"/>
          </p:cNvSpPr>
          <p:nvPr>
            <p:ph idx="1"/>
          </p:nvPr>
        </p:nvSpPr>
        <p:spPr>
          <a:xfrm>
            <a:off x="115927" y="1088105"/>
            <a:ext cx="4392699" cy="5860219"/>
          </a:xfrm>
        </p:spPr>
        <p:txBody>
          <a:bodyPr anchor="t">
            <a:normAutofit fontScale="85000" lnSpcReduction="20000"/>
          </a:bodyPr>
          <a:lstStyle/>
          <a:p>
            <a:pPr marL="0" indent="0">
              <a:lnSpc>
                <a:spcPct val="90000"/>
              </a:lnSpc>
              <a:buNone/>
            </a:pPr>
            <a:r>
              <a:rPr lang="en-US" sz="2000" dirty="0"/>
              <a:t>Genaro Vazquez was a rural teacher.</a:t>
            </a:r>
          </a:p>
          <a:p>
            <a:pPr marL="0" indent="0">
              <a:lnSpc>
                <a:spcPct val="90000"/>
              </a:lnSpc>
              <a:buNone/>
            </a:pPr>
            <a:r>
              <a:rPr lang="en-US" sz="2000" dirty="0"/>
              <a:t>Cut teeth in 1958 Mexico City teachers’ movement. </a:t>
            </a:r>
          </a:p>
          <a:p>
            <a:pPr>
              <a:lnSpc>
                <a:spcPct val="90000"/>
              </a:lnSpc>
            </a:pPr>
            <a:endParaRPr lang="en-US" sz="2000" dirty="0"/>
          </a:p>
          <a:p>
            <a:pPr>
              <a:lnSpc>
                <a:spcPct val="90000"/>
              </a:lnSpc>
            </a:pPr>
            <a:r>
              <a:rPr lang="en-US" sz="2000" dirty="0"/>
              <a:t>1958-1960, Leader of Guerrero Civic Association. Organization aimed to:</a:t>
            </a:r>
          </a:p>
          <a:p>
            <a:pPr lvl="1">
              <a:lnSpc>
                <a:spcPct val="90000"/>
              </a:lnSpc>
            </a:pPr>
            <a:r>
              <a:rPr lang="en-US" sz="2000" dirty="0"/>
              <a:t>Impose land reform</a:t>
            </a:r>
          </a:p>
          <a:p>
            <a:pPr lvl="1">
              <a:lnSpc>
                <a:spcPct val="90000"/>
              </a:lnSpc>
            </a:pPr>
            <a:r>
              <a:rPr lang="en-US" sz="2000" dirty="0"/>
              <a:t>Gain control of municipalities</a:t>
            </a:r>
          </a:p>
          <a:p>
            <a:pPr lvl="1">
              <a:lnSpc>
                <a:spcPct val="90000"/>
              </a:lnSpc>
            </a:pPr>
            <a:r>
              <a:rPr lang="en-US" sz="2000" dirty="0"/>
              <a:t>Remove governor of Guerrero</a:t>
            </a:r>
          </a:p>
          <a:p>
            <a:pPr>
              <a:lnSpc>
                <a:spcPct val="90000"/>
              </a:lnSpc>
            </a:pPr>
            <a:endParaRPr lang="en-US" sz="2000" dirty="0"/>
          </a:p>
          <a:p>
            <a:pPr>
              <a:lnSpc>
                <a:spcPct val="90000"/>
              </a:lnSpc>
            </a:pPr>
            <a:r>
              <a:rPr lang="en-US" sz="2000" dirty="0"/>
              <a:t>December 1962 Massacre of Iguala. 28 demonstrators killed.</a:t>
            </a:r>
          </a:p>
          <a:p>
            <a:pPr>
              <a:lnSpc>
                <a:spcPct val="90000"/>
              </a:lnSpc>
            </a:pPr>
            <a:endParaRPr lang="en-US" sz="2000" dirty="0"/>
          </a:p>
          <a:p>
            <a:pPr>
              <a:lnSpc>
                <a:spcPct val="90000"/>
              </a:lnSpc>
            </a:pPr>
            <a:r>
              <a:rPr lang="en-US" sz="2000" dirty="0"/>
              <a:t>1962-1966 Vazquez in hiding. Arrested, then busted out of jail in 1968.</a:t>
            </a:r>
          </a:p>
          <a:p>
            <a:pPr>
              <a:lnSpc>
                <a:spcPct val="90000"/>
              </a:lnSpc>
            </a:pPr>
            <a:endParaRPr lang="en-US" sz="2000" dirty="0"/>
          </a:p>
          <a:p>
            <a:pPr>
              <a:lnSpc>
                <a:spcPct val="90000"/>
              </a:lnSpc>
            </a:pPr>
            <a:r>
              <a:rPr lang="en-US" sz="2000" dirty="0"/>
              <a:t>1968-1972 Vazquez forms the </a:t>
            </a:r>
            <a:r>
              <a:rPr lang="en-US" sz="2000" dirty="0" err="1"/>
              <a:t>Asosicacion</a:t>
            </a:r>
            <a:r>
              <a:rPr lang="en-US" sz="2000" dirty="0"/>
              <a:t> </a:t>
            </a:r>
            <a:r>
              <a:rPr lang="en-US" sz="2000" dirty="0" err="1"/>
              <a:t>Civica</a:t>
            </a:r>
            <a:r>
              <a:rPr lang="en-US" sz="2000" dirty="0"/>
              <a:t> Nacional </a:t>
            </a:r>
            <a:r>
              <a:rPr lang="en-US" sz="2000" dirty="0" err="1"/>
              <a:t>Revolucionario</a:t>
            </a:r>
            <a:r>
              <a:rPr lang="en-US" sz="2000" dirty="0"/>
              <a:t>. </a:t>
            </a:r>
          </a:p>
          <a:p>
            <a:pPr lvl="1">
              <a:lnSpc>
                <a:spcPct val="90000"/>
              </a:lnSpc>
            </a:pPr>
            <a:r>
              <a:rPr lang="en-US" sz="2000" dirty="0"/>
              <a:t>1969 Attacked Mexican Commercial Bank, stole 3 million pesos</a:t>
            </a:r>
          </a:p>
          <a:p>
            <a:pPr lvl="1">
              <a:lnSpc>
                <a:spcPct val="90000"/>
              </a:lnSpc>
            </a:pPr>
            <a:r>
              <a:rPr lang="en-US" sz="2000" dirty="0"/>
              <a:t>1971 Kidnapped head of Commercial Bank of the South.</a:t>
            </a:r>
          </a:p>
          <a:p>
            <a:pPr lvl="1">
              <a:lnSpc>
                <a:spcPct val="90000"/>
              </a:lnSpc>
            </a:pPr>
            <a:r>
              <a:rPr lang="en-US" sz="2000" dirty="0"/>
              <a:t>1971 Kidnapping of head of Coca Cola concession</a:t>
            </a:r>
          </a:p>
          <a:p>
            <a:pPr lvl="1">
              <a:lnSpc>
                <a:spcPct val="90000"/>
              </a:lnSpc>
            </a:pPr>
            <a:r>
              <a:rPr lang="en-US" sz="2000" dirty="0"/>
              <a:t>1972 Genaro Vazquez is captured by army and “dies from his wounds”</a:t>
            </a:r>
          </a:p>
          <a:p>
            <a:pPr lvl="1">
              <a:lnSpc>
                <a:spcPct val="90000"/>
              </a:lnSpc>
            </a:pPr>
            <a:endParaRPr lang="en-US" sz="2000" dirty="0"/>
          </a:p>
          <a:p>
            <a:pPr>
              <a:lnSpc>
                <a:spcPct val="90000"/>
              </a:lnSpc>
            </a:pPr>
            <a:endParaRPr lang="en-US" sz="2000" dirty="0"/>
          </a:p>
          <a:p>
            <a:pPr>
              <a:lnSpc>
                <a:spcPct val="90000"/>
              </a:lnSpc>
            </a:pPr>
            <a:endParaRPr lang="en-US" sz="2000" dirty="0"/>
          </a:p>
          <a:p>
            <a:pPr lvl="1">
              <a:lnSpc>
                <a:spcPct val="90000"/>
              </a:lnSpc>
            </a:pPr>
            <a:endParaRPr lang="en-US" sz="800" dirty="0"/>
          </a:p>
          <a:p>
            <a:pPr>
              <a:lnSpc>
                <a:spcPct val="90000"/>
              </a:lnSpc>
            </a:pPr>
            <a:endParaRPr lang="en-US" sz="800" dirty="0"/>
          </a:p>
          <a:p>
            <a:pPr>
              <a:lnSpc>
                <a:spcPct val="90000"/>
              </a:lnSpc>
            </a:pPr>
            <a:endParaRPr lang="en-US" sz="800" dirty="0"/>
          </a:p>
          <a:p>
            <a:pPr marL="457200" lvl="1" indent="0">
              <a:lnSpc>
                <a:spcPct val="90000"/>
              </a:lnSpc>
              <a:buNone/>
            </a:pPr>
            <a:endParaRPr lang="en-US" sz="800" dirty="0"/>
          </a:p>
          <a:p>
            <a:pPr lvl="1">
              <a:lnSpc>
                <a:spcPct val="90000"/>
              </a:lnSpc>
            </a:pPr>
            <a:endParaRPr lang="en-US" sz="800" dirty="0"/>
          </a:p>
          <a:p>
            <a:pPr lvl="1">
              <a:lnSpc>
                <a:spcPct val="90000"/>
              </a:lnSpc>
            </a:pPr>
            <a:endParaRPr lang="en-US" sz="800" dirty="0"/>
          </a:p>
        </p:txBody>
      </p:sp>
      <p:sp>
        <p:nvSpPr>
          <p:cNvPr id="12" name="Freeform: Shape 11">
            <a:extLst>
              <a:ext uri="{FF2B5EF4-FFF2-40B4-BE49-F238E27FC236}">
                <a16:creationId xmlns:a16="http://schemas.microsoft.com/office/drawing/2014/main" id="{A86541C6-61B1-4DAA-B57A-EAF3F24F0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99982" y="1"/>
            <a:ext cx="4866342" cy="3036711"/>
          </a:xfrm>
          <a:custGeom>
            <a:avLst/>
            <a:gdLst>
              <a:gd name="connsiteX0" fmla="*/ 0 w 6488456"/>
              <a:gd name="connsiteY0" fmla="*/ 0 h 3036711"/>
              <a:gd name="connsiteX1" fmla="*/ 6488456 w 6488456"/>
              <a:gd name="connsiteY1" fmla="*/ 0 h 3036711"/>
              <a:gd name="connsiteX2" fmla="*/ 6482686 w 6488456"/>
              <a:gd name="connsiteY2" fmla="*/ 114279 h 3036711"/>
              <a:gd name="connsiteX3" fmla="*/ 3244228 w 6488456"/>
              <a:gd name="connsiteY3" fmla="*/ 3036711 h 3036711"/>
              <a:gd name="connsiteX4" fmla="*/ 5771 w 6488456"/>
              <a:gd name="connsiteY4" fmla="*/ 114279 h 3036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456" h="3036711">
                <a:moveTo>
                  <a:pt x="0" y="0"/>
                </a:moveTo>
                <a:lnTo>
                  <a:pt x="6488456" y="0"/>
                </a:lnTo>
                <a:lnTo>
                  <a:pt x="6482686" y="114279"/>
                </a:lnTo>
                <a:cubicBezTo>
                  <a:pt x="6315984" y="1755766"/>
                  <a:pt x="4929697" y="3036711"/>
                  <a:pt x="3244228" y="3036711"/>
                </a:cubicBezTo>
                <a:cubicBezTo>
                  <a:pt x="1558760" y="3036711"/>
                  <a:pt x="172473" y="1755766"/>
                  <a:pt x="5771" y="11427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descr="A picture containing text, outdoor, person, old&#10;&#10;Description automatically generated">
            <a:extLst>
              <a:ext uri="{FF2B5EF4-FFF2-40B4-BE49-F238E27FC236}">
                <a16:creationId xmlns:a16="http://schemas.microsoft.com/office/drawing/2014/main" id="{EED161D0-AEAE-AB46-A07B-7B2226CD9F1E}"/>
              </a:ext>
            </a:extLst>
          </p:cNvPr>
          <p:cNvPicPr>
            <a:picLocks noChangeAspect="1"/>
          </p:cNvPicPr>
          <p:nvPr/>
        </p:nvPicPr>
        <p:blipFill rotWithShape="1">
          <a:blip r:embed="rId2"/>
          <a:srcRect t="13923" r="2" b="1487"/>
          <a:stretch/>
        </p:blipFill>
        <p:spPr>
          <a:xfrm>
            <a:off x="3857208" y="3"/>
            <a:ext cx="4551888" cy="2839783"/>
          </a:xfrm>
          <a:custGeom>
            <a:avLst/>
            <a:gdLst/>
            <a:ahLst/>
            <a:cxnLst/>
            <a:rect l="l" t="t" r="r" b="b"/>
            <a:pathLst>
              <a:path w="6069184" h="2839783">
                <a:moveTo>
                  <a:pt x="0" y="0"/>
                </a:moveTo>
                <a:lnTo>
                  <a:pt x="6069184" y="0"/>
                </a:lnTo>
                <a:lnTo>
                  <a:pt x="6063823" y="106160"/>
                </a:lnTo>
                <a:cubicBezTo>
                  <a:pt x="5907891" y="1641596"/>
                  <a:pt x="4611168" y="2839783"/>
                  <a:pt x="3034592" y="2839783"/>
                </a:cubicBezTo>
                <a:cubicBezTo>
                  <a:pt x="1458016" y="2839783"/>
                  <a:pt x="161292" y="1641596"/>
                  <a:pt x="5360" y="106160"/>
                </a:cubicBezTo>
                <a:close/>
              </a:path>
            </a:pathLst>
          </a:custGeom>
        </p:spPr>
      </p:pic>
      <p:sp>
        <p:nvSpPr>
          <p:cNvPr id="14" name="Freeform: Shape 13">
            <a:extLst>
              <a:ext uri="{FF2B5EF4-FFF2-40B4-BE49-F238E27FC236}">
                <a16:creationId xmlns:a16="http://schemas.microsoft.com/office/drawing/2014/main" id="{71750011-2006-46BB-AFDE-C6E4617523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245491" y="2900758"/>
            <a:ext cx="3898509" cy="3957242"/>
          </a:xfrm>
          <a:custGeom>
            <a:avLst/>
            <a:gdLst>
              <a:gd name="connsiteX0" fmla="*/ 1942747 w 5198011"/>
              <a:gd name="connsiteY0" fmla="*/ 0 h 3957242"/>
              <a:gd name="connsiteX1" fmla="*/ 5198011 w 5198011"/>
              <a:gd name="connsiteY1" fmla="*/ 3255264 h 3957242"/>
              <a:gd name="connsiteX2" fmla="*/ 5131876 w 5198011"/>
              <a:gd name="connsiteY2" fmla="*/ 3911314 h 3957242"/>
              <a:gd name="connsiteX3" fmla="*/ 5120066 w 5198011"/>
              <a:gd name="connsiteY3" fmla="*/ 3957242 h 3957242"/>
              <a:gd name="connsiteX4" fmla="*/ 0 w 5198011"/>
              <a:gd name="connsiteY4" fmla="*/ 3957242 h 3957242"/>
              <a:gd name="connsiteX5" fmla="*/ 0 w 5198011"/>
              <a:gd name="connsiteY5" fmla="*/ 647700 h 3957242"/>
              <a:gd name="connsiteX6" fmla="*/ 122698 w 5198011"/>
              <a:gd name="connsiteY6" fmla="*/ 555948 h 3957242"/>
              <a:gd name="connsiteX7" fmla="*/ 1942747 w 5198011"/>
              <a:gd name="connsiteY7" fmla="*/ 0 h 395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8011" h="3957242">
                <a:moveTo>
                  <a:pt x="1942747" y="0"/>
                </a:moveTo>
                <a:cubicBezTo>
                  <a:pt x="3740580" y="0"/>
                  <a:pt x="5198011" y="1457431"/>
                  <a:pt x="5198011" y="3255264"/>
                </a:cubicBezTo>
                <a:cubicBezTo>
                  <a:pt x="5198011" y="3479993"/>
                  <a:pt x="5175239" y="3699404"/>
                  <a:pt x="5131876" y="3911314"/>
                </a:cubicBezTo>
                <a:lnTo>
                  <a:pt x="5120066" y="3957242"/>
                </a:lnTo>
                <a:lnTo>
                  <a:pt x="0" y="3957242"/>
                </a:lnTo>
                <a:lnTo>
                  <a:pt x="0" y="647700"/>
                </a:lnTo>
                <a:lnTo>
                  <a:pt x="122698" y="555948"/>
                </a:lnTo>
                <a:cubicBezTo>
                  <a:pt x="642241" y="204951"/>
                  <a:pt x="1268560" y="0"/>
                  <a:pt x="1942747"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picture containing text, person, person, outdoor&#10;&#10;Description automatically generated">
            <a:extLst>
              <a:ext uri="{FF2B5EF4-FFF2-40B4-BE49-F238E27FC236}">
                <a16:creationId xmlns:a16="http://schemas.microsoft.com/office/drawing/2014/main" id="{1BB7D7BB-FDBF-B848-9B79-AF5F7408C58A}"/>
              </a:ext>
            </a:extLst>
          </p:cNvPr>
          <p:cNvPicPr>
            <a:picLocks noChangeAspect="1"/>
          </p:cNvPicPr>
          <p:nvPr/>
        </p:nvPicPr>
        <p:blipFill rotWithShape="1">
          <a:blip r:embed="rId3"/>
          <a:srcRect r="4" b="28345"/>
          <a:stretch/>
        </p:blipFill>
        <p:spPr>
          <a:xfrm>
            <a:off x="5392940" y="3124784"/>
            <a:ext cx="3751061" cy="3733214"/>
          </a:xfrm>
          <a:custGeom>
            <a:avLst/>
            <a:gdLst/>
            <a:ahLst/>
            <a:cxnLst/>
            <a:rect l="l" t="t" r="r" b="b"/>
            <a:pathLst>
              <a:path w="5001415" h="3733214">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p:spPr>
      </p:pic>
    </p:spTree>
    <p:extLst>
      <p:ext uri="{BB962C8B-B14F-4D97-AF65-F5344CB8AC3E}">
        <p14:creationId xmlns:p14="http://schemas.microsoft.com/office/powerpoint/2010/main" val="216319080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519C5-B742-B94A-8655-E329EC9358C9}"/>
              </a:ext>
            </a:extLst>
          </p:cNvPr>
          <p:cNvSpPr>
            <a:spLocks noGrp="1"/>
          </p:cNvSpPr>
          <p:nvPr>
            <p:ph type="title"/>
          </p:nvPr>
        </p:nvSpPr>
        <p:spPr/>
        <p:txBody>
          <a:bodyPr/>
          <a:lstStyle/>
          <a:p>
            <a:r>
              <a:rPr lang="en-US"/>
              <a:t>e.g. Ciudad Madera attack 1965</a:t>
            </a:r>
            <a:endParaRPr lang="en-US" dirty="0"/>
          </a:p>
        </p:txBody>
      </p:sp>
      <p:sp>
        <p:nvSpPr>
          <p:cNvPr id="3" name="Content Placeholder 2">
            <a:extLst>
              <a:ext uri="{FF2B5EF4-FFF2-40B4-BE49-F238E27FC236}">
                <a16:creationId xmlns:a16="http://schemas.microsoft.com/office/drawing/2014/main" id="{938A3362-14BA-184C-B0B4-68B61F2FF1F2}"/>
              </a:ext>
            </a:extLst>
          </p:cNvPr>
          <p:cNvSpPr>
            <a:spLocks noGrp="1"/>
          </p:cNvSpPr>
          <p:nvPr>
            <p:ph idx="1"/>
          </p:nvPr>
        </p:nvSpPr>
        <p:spPr/>
        <p:txBody>
          <a:bodyPr>
            <a:normAutofit fontScale="70000" lnSpcReduction="20000"/>
          </a:bodyPr>
          <a:lstStyle/>
          <a:p>
            <a:endParaRPr lang="en-US"/>
          </a:p>
          <a:p>
            <a:r>
              <a:rPr lang="en-US"/>
              <a:t>1962-1965. Peasant organizations in Chihuahua had complained that large landowners were robbing them of their lands. </a:t>
            </a:r>
          </a:p>
          <a:p>
            <a:endParaRPr lang="en-US"/>
          </a:p>
          <a:p>
            <a:r>
              <a:rPr lang="en-US"/>
              <a:t>1964. Peasants attempt to build broad coalition with students, teachers, and handful of sympathetic politicians. </a:t>
            </a:r>
          </a:p>
          <a:p>
            <a:endParaRPr lang="en-US"/>
          </a:p>
          <a:p>
            <a:r>
              <a:rPr lang="en-US"/>
              <a:t>1964. Riots at visit of presidential candidate, Gustavo Díaz Ordaz. </a:t>
            </a:r>
          </a:p>
          <a:p>
            <a:endParaRPr lang="en-US"/>
          </a:p>
          <a:p>
            <a:r>
              <a:rPr lang="en-US"/>
              <a:t>23 September 1965. Hardcore of peasants and teachers attack barracks at Ciudad Madera. They are captured and killed. </a:t>
            </a:r>
            <a:endParaRPr lang="en-US" dirty="0"/>
          </a:p>
        </p:txBody>
      </p:sp>
      <p:pic>
        <p:nvPicPr>
          <p:cNvPr id="5" name="Picture 4" descr="A building on fire&#10;&#10;Description automatically generated with medium confidence">
            <a:extLst>
              <a:ext uri="{FF2B5EF4-FFF2-40B4-BE49-F238E27FC236}">
                <a16:creationId xmlns:a16="http://schemas.microsoft.com/office/drawing/2014/main" id="{D9FB3EDD-5431-C748-A129-8672B44AC9BC}"/>
              </a:ext>
            </a:extLst>
          </p:cNvPr>
          <p:cNvPicPr>
            <a:picLocks noChangeAspect="1"/>
          </p:cNvPicPr>
          <p:nvPr/>
        </p:nvPicPr>
        <p:blipFill>
          <a:blip r:embed="rId2"/>
          <a:stretch>
            <a:fillRect/>
          </a:stretch>
        </p:blipFill>
        <p:spPr>
          <a:xfrm>
            <a:off x="660400" y="838200"/>
            <a:ext cx="7823200" cy="5181600"/>
          </a:xfrm>
          <a:prstGeom prst="rect">
            <a:avLst/>
          </a:prstGeom>
        </p:spPr>
      </p:pic>
      <p:pic>
        <p:nvPicPr>
          <p:cNvPr id="7" name="Picture 6" descr="A picture containing text, outdoor, group, posing&#10;&#10;Description automatically generated">
            <a:extLst>
              <a:ext uri="{FF2B5EF4-FFF2-40B4-BE49-F238E27FC236}">
                <a16:creationId xmlns:a16="http://schemas.microsoft.com/office/drawing/2014/main" id="{E9C0B859-AC52-CA48-8FAB-6EFCB13CBDDD}"/>
              </a:ext>
            </a:extLst>
          </p:cNvPr>
          <p:cNvPicPr>
            <a:picLocks noChangeAspect="1"/>
          </p:cNvPicPr>
          <p:nvPr/>
        </p:nvPicPr>
        <p:blipFill>
          <a:blip r:embed="rId3"/>
          <a:stretch>
            <a:fillRect/>
          </a:stretch>
        </p:blipFill>
        <p:spPr>
          <a:xfrm>
            <a:off x="19050" y="146050"/>
            <a:ext cx="9105900" cy="6565900"/>
          </a:xfrm>
          <a:prstGeom prst="rect">
            <a:avLst/>
          </a:prstGeom>
        </p:spPr>
      </p:pic>
    </p:spTree>
    <p:extLst>
      <p:ext uri="{BB962C8B-B14F-4D97-AF65-F5344CB8AC3E}">
        <p14:creationId xmlns:p14="http://schemas.microsoft.com/office/powerpoint/2010/main" val="1767312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Post 1968 Guerrilla Movements</a:t>
            </a:r>
          </a:p>
        </p:txBody>
      </p:sp>
      <p:sp>
        <p:nvSpPr>
          <p:cNvPr id="3" name="Content Placeholder 2"/>
          <p:cNvSpPr>
            <a:spLocks noGrp="1"/>
          </p:cNvSpPr>
          <p:nvPr>
            <p:ph idx="1"/>
          </p:nvPr>
        </p:nvSpPr>
        <p:spPr/>
        <p:txBody>
          <a:bodyPr>
            <a:normAutofit fontScale="55000" lnSpcReduction="20000"/>
          </a:bodyPr>
          <a:lstStyle/>
          <a:p>
            <a:endParaRPr lang="en-US" dirty="0"/>
          </a:p>
          <a:p>
            <a:r>
              <a:rPr lang="en-US" dirty="0"/>
              <a:t>After student uprising of 1968 and subsequent repression, many students started their own guerrilla organizations. </a:t>
            </a:r>
          </a:p>
          <a:p>
            <a:endParaRPr lang="en-US" dirty="0"/>
          </a:p>
          <a:p>
            <a:pPr marL="0" indent="0">
              <a:buNone/>
            </a:pPr>
            <a:r>
              <a:rPr lang="en-US" b="1" dirty="0"/>
              <a:t>Questions: </a:t>
            </a:r>
          </a:p>
          <a:p>
            <a:endParaRPr lang="en-US" dirty="0"/>
          </a:p>
          <a:p>
            <a:r>
              <a:rPr lang="en-US" dirty="0"/>
              <a:t>To what extent were their continuing a Mexican tradition of protest, or to what extent were their influenced by guerrilla movements in Cuba, Vietnam, Colombia </a:t>
            </a:r>
            <a:r>
              <a:rPr lang="en-US" dirty="0" err="1"/>
              <a:t>etc</a:t>
            </a:r>
            <a:r>
              <a:rPr lang="en-US" dirty="0"/>
              <a:t>?</a:t>
            </a:r>
          </a:p>
          <a:p>
            <a:endParaRPr lang="en-US" dirty="0"/>
          </a:p>
          <a:p>
            <a:r>
              <a:rPr lang="en-US" dirty="0"/>
              <a:t>How influential or powerful were these movements? Were they small minorities? Or were they much larger networks and played down by the Mexican government?</a:t>
            </a:r>
          </a:p>
          <a:p>
            <a:endParaRPr lang="en-US" dirty="0"/>
          </a:p>
          <a:p>
            <a:r>
              <a:rPr lang="en-US" dirty="0"/>
              <a:t>To what extent were they pushed into violent acts? Or were some of these violent acts deliberate “false flags” stoked by a government wanting to discredit them?</a:t>
            </a:r>
          </a:p>
          <a:p>
            <a:endParaRPr lang="en-US" dirty="0"/>
          </a:p>
          <a:p>
            <a:endParaRPr lang="en-US" dirty="0"/>
          </a:p>
        </p:txBody>
      </p:sp>
    </p:spTree>
    <p:extLst>
      <p:ext uri="{BB962C8B-B14F-4D97-AF65-F5344CB8AC3E}">
        <p14:creationId xmlns:p14="http://schemas.microsoft.com/office/powerpoint/2010/main" val="194009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22">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8C929A5-A856-1445-BEB4-70FC35B80FFF}"/>
              </a:ext>
            </a:extLst>
          </p:cNvPr>
          <p:cNvSpPr>
            <a:spLocks noGrp="1"/>
          </p:cNvSpPr>
          <p:nvPr>
            <p:ph type="title"/>
          </p:nvPr>
        </p:nvSpPr>
        <p:spPr>
          <a:xfrm>
            <a:off x="3274457" y="385515"/>
            <a:ext cx="4809194" cy="540313"/>
          </a:xfrm>
        </p:spPr>
        <p:txBody>
          <a:bodyPr anchor="b">
            <a:normAutofit fontScale="90000"/>
          </a:bodyPr>
          <a:lstStyle/>
          <a:p>
            <a:pPr algn="l">
              <a:lnSpc>
                <a:spcPct val="90000"/>
              </a:lnSpc>
            </a:pPr>
            <a:r>
              <a:rPr lang="en-US" sz="3700" dirty="0">
                <a:solidFill>
                  <a:schemeClr val="bg1"/>
                </a:solidFill>
              </a:rPr>
              <a:t>Liga 23 de </a:t>
            </a:r>
            <a:r>
              <a:rPr lang="en-US" sz="3700" dirty="0" err="1">
                <a:solidFill>
                  <a:schemeClr val="bg1"/>
                </a:solidFill>
              </a:rPr>
              <a:t>Septiembre</a:t>
            </a:r>
            <a:endParaRPr lang="en-US" sz="3700" dirty="0">
              <a:solidFill>
                <a:schemeClr val="bg1"/>
              </a:solidFill>
            </a:endParaRPr>
          </a:p>
        </p:txBody>
      </p:sp>
      <p:grpSp>
        <p:nvGrpSpPr>
          <p:cNvPr id="45" name="Group 24">
            <a:extLst>
              <a:ext uri="{FF2B5EF4-FFF2-40B4-BE49-F238E27FC236}">
                <a16:creationId xmlns:a16="http://schemas.microsoft.com/office/drawing/2014/main" id="{698DC1B4-9C49-491A-B0C4-CF9ABED0C7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396390" cy="717514"/>
            <a:chOff x="0" y="377893"/>
            <a:chExt cx="1861854" cy="717514"/>
          </a:xfrm>
          <a:solidFill>
            <a:schemeClr val="bg1"/>
          </a:solidFill>
        </p:grpSpPr>
        <p:sp>
          <p:nvSpPr>
            <p:cNvPr id="26" name="Freeform: Shape 25">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46" name="Freeform: Shape 26">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pic>
        <p:nvPicPr>
          <p:cNvPr id="9" name="Picture 8" descr="A picture containing text, newspaper&#10;&#10;Description automatically generated">
            <a:extLst>
              <a:ext uri="{FF2B5EF4-FFF2-40B4-BE49-F238E27FC236}">
                <a16:creationId xmlns:a16="http://schemas.microsoft.com/office/drawing/2014/main" id="{FF1673F2-5290-3E43-8B1F-BCDB1A316B2E}"/>
              </a:ext>
            </a:extLst>
          </p:cNvPr>
          <p:cNvPicPr>
            <a:picLocks noChangeAspect="1"/>
          </p:cNvPicPr>
          <p:nvPr/>
        </p:nvPicPr>
        <p:blipFill rotWithShape="1">
          <a:blip r:embed="rId2"/>
          <a:srcRect l="29055" r="30258" b="3"/>
          <a:stretch/>
        </p:blipFill>
        <p:spPr>
          <a:xfrm>
            <a:off x="358155" y="269354"/>
            <a:ext cx="2472417" cy="3296556"/>
          </a:xfrm>
          <a:custGeom>
            <a:avLst/>
            <a:gdLst/>
            <a:ahLst/>
            <a:cxnLst/>
            <a:rect l="l" t="t" r="r" b="b"/>
            <a:pathLst>
              <a:path w="2388070" h="238807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ln w="28575">
            <a:noFill/>
          </a:ln>
        </p:spPr>
      </p:pic>
      <p:grpSp>
        <p:nvGrpSpPr>
          <p:cNvPr id="47" name="Group 28">
            <a:extLst>
              <a:ext uri="{FF2B5EF4-FFF2-40B4-BE49-F238E27FC236}">
                <a16:creationId xmlns:a16="http://schemas.microsoft.com/office/drawing/2014/main" id="{E5C89038-920A-4C2C-96CF-80507027B6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2548" y="2828266"/>
            <a:ext cx="604431" cy="805908"/>
            <a:chOff x="817371" y="4276255"/>
            <a:chExt cx="413564" cy="413564"/>
          </a:xfrm>
          <a:solidFill>
            <a:srgbClr val="FFFFFF"/>
          </a:solidFill>
        </p:grpSpPr>
        <p:sp>
          <p:nvSpPr>
            <p:cNvPr id="30" name="Graphic 212">
              <a:extLst>
                <a:ext uri="{FF2B5EF4-FFF2-40B4-BE49-F238E27FC236}">
                  <a16:creationId xmlns:a16="http://schemas.microsoft.com/office/drawing/2014/main" id="{8D8F13C5-4B99-432F-A339-372E57EB69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7371" y="4276255"/>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8" name="Graphic 212">
              <a:extLst>
                <a:ext uri="{FF2B5EF4-FFF2-40B4-BE49-F238E27FC236}">
                  <a16:creationId xmlns:a16="http://schemas.microsoft.com/office/drawing/2014/main" id="{413EEA21-9A3A-47C8-A94C-D6EFE2EF51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7371" y="4276255"/>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9" name="Group 32">
            <a:extLst>
              <a:ext uri="{FF2B5EF4-FFF2-40B4-BE49-F238E27FC236}">
                <a16:creationId xmlns:a16="http://schemas.microsoft.com/office/drawing/2014/main" id="{9A15111C-2752-4649-B55B-B93FF93F97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2548" y="2823516"/>
            <a:ext cx="604431" cy="805908"/>
            <a:chOff x="817371" y="4276255"/>
            <a:chExt cx="413564" cy="413564"/>
          </a:xfrm>
          <a:solidFill>
            <a:schemeClr val="accent2">
              <a:alpha val="30000"/>
            </a:schemeClr>
          </a:solidFill>
        </p:grpSpPr>
        <p:sp>
          <p:nvSpPr>
            <p:cNvPr id="34" name="Graphic 212">
              <a:extLst>
                <a:ext uri="{FF2B5EF4-FFF2-40B4-BE49-F238E27FC236}">
                  <a16:creationId xmlns:a16="http://schemas.microsoft.com/office/drawing/2014/main" id="{877E3FF1-E4B8-49CB-9DD6-7D2067808F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7371" y="4276255"/>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0" name="Graphic 212">
              <a:extLst>
                <a:ext uri="{FF2B5EF4-FFF2-40B4-BE49-F238E27FC236}">
                  <a16:creationId xmlns:a16="http://schemas.microsoft.com/office/drawing/2014/main" id="{945D9A4A-CCDB-40CE-BD57-15BE15B877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7371" y="4276255"/>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3" name="Content Placeholder 2">
            <a:extLst>
              <a:ext uri="{FF2B5EF4-FFF2-40B4-BE49-F238E27FC236}">
                <a16:creationId xmlns:a16="http://schemas.microsoft.com/office/drawing/2014/main" id="{0D3B8FE1-B18F-0C4B-A13C-90CBA8CA4000}"/>
              </a:ext>
            </a:extLst>
          </p:cNvPr>
          <p:cNvSpPr>
            <a:spLocks noGrp="1"/>
          </p:cNvSpPr>
          <p:nvPr>
            <p:ph idx="1"/>
          </p:nvPr>
        </p:nvSpPr>
        <p:spPr>
          <a:xfrm>
            <a:off x="4491315" y="973075"/>
            <a:ext cx="4435402" cy="5409618"/>
          </a:xfrm>
        </p:spPr>
        <p:txBody>
          <a:bodyPr>
            <a:normAutofit fontScale="85000" lnSpcReduction="20000"/>
          </a:bodyPr>
          <a:lstStyle/>
          <a:p>
            <a:pPr>
              <a:lnSpc>
                <a:spcPct val="90000"/>
              </a:lnSpc>
            </a:pPr>
            <a:endParaRPr lang="en-US" sz="600" dirty="0">
              <a:solidFill>
                <a:schemeClr val="bg1"/>
              </a:solidFill>
            </a:endParaRPr>
          </a:p>
          <a:p>
            <a:pPr>
              <a:lnSpc>
                <a:spcPct val="90000"/>
              </a:lnSpc>
            </a:pPr>
            <a:r>
              <a:rPr lang="en-US" sz="2000" dirty="0">
                <a:solidFill>
                  <a:schemeClr val="bg1"/>
                </a:solidFill>
              </a:rPr>
              <a:t>Liga </a:t>
            </a:r>
            <a:r>
              <a:rPr lang="en-US" sz="2000" dirty="0" err="1">
                <a:solidFill>
                  <a:schemeClr val="bg1"/>
                </a:solidFill>
              </a:rPr>
              <a:t>Comunista</a:t>
            </a:r>
            <a:r>
              <a:rPr lang="en-US" sz="2000" dirty="0">
                <a:solidFill>
                  <a:schemeClr val="bg1"/>
                </a:solidFill>
              </a:rPr>
              <a:t> 23 de </a:t>
            </a:r>
            <a:r>
              <a:rPr lang="en-US" sz="2000" dirty="0" err="1">
                <a:solidFill>
                  <a:schemeClr val="bg1"/>
                </a:solidFill>
              </a:rPr>
              <a:t>Septiembre</a:t>
            </a:r>
            <a:r>
              <a:rPr lang="en-US" sz="2000" dirty="0">
                <a:solidFill>
                  <a:schemeClr val="bg1"/>
                </a:solidFill>
              </a:rPr>
              <a:t> (Ciudad Madera)</a:t>
            </a:r>
          </a:p>
          <a:p>
            <a:pPr>
              <a:lnSpc>
                <a:spcPct val="90000"/>
              </a:lnSpc>
            </a:pPr>
            <a:endParaRPr lang="en-US" sz="2000" dirty="0">
              <a:solidFill>
                <a:schemeClr val="bg1"/>
              </a:solidFill>
            </a:endParaRPr>
          </a:p>
          <a:p>
            <a:pPr>
              <a:lnSpc>
                <a:spcPct val="90000"/>
              </a:lnSpc>
            </a:pPr>
            <a:r>
              <a:rPr lang="en-US" sz="2000" dirty="0">
                <a:solidFill>
                  <a:schemeClr val="bg1"/>
                </a:solidFill>
              </a:rPr>
              <a:t>Formed 1967 in Sonora by survivors of Ciudad Madera. Headed by Salvador </a:t>
            </a:r>
            <a:r>
              <a:rPr lang="en-US" sz="2000" dirty="0" err="1">
                <a:solidFill>
                  <a:schemeClr val="bg1"/>
                </a:solidFill>
              </a:rPr>
              <a:t>Gaytán</a:t>
            </a:r>
            <a:r>
              <a:rPr lang="en-US" sz="2000" dirty="0">
                <a:solidFill>
                  <a:schemeClr val="bg1"/>
                </a:solidFill>
              </a:rPr>
              <a:t>. Staffed predominantly by student radicals. </a:t>
            </a:r>
          </a:p>
          <a:p>
            <a:pPr>
              <a:lnSpc>
                <a:spcPct val="90000"/>
              </a:lnSpc>
            </a:pPr>
            <a:endParaRPr lang="en-US" sz="2000" dirty="0">
              <a:solidFill>
                <a:schemeClr val="bg1"/>
              </a:solidFill>
            </a:endParaRPr>
          </a:p>
          <a:p>
            <a:pPr>
              <a:lnSpc>
                <a:spcPct val="90000"/>
              </a:lnSpc>
            </a:pPr>
            <a:r>
              <a:rPr lang="en-US" sz="2000" dirty="0">
                <a:solidFill>
                  <a:schemeClr val="bg1"/>
                </a:solidFill>
              </a:rPr>
              <a:t>Concentrated in north around states of Nuevo León, Sinaloa, Sonora, and Jalisco.</a:t>
            </a:r>
          </a:p>
          <a:p>
            <a:pPr>
              <a:lnSpc>
                <a:spcPct val="90000"/>
              </a:lnSpc>
            </a:pPr>
            <a:endParaRPr lang="en-US" sz="2000" dirty="0">
              <a:solidFill>
                <a:schemeClr val="bg1"/>
              </a:solidFill>
            </a:endParaRPr>
          </a:p>
          <a:p>
            <a:pPr>
              <a:lnSpc>
                <a:spcPct val="90000"/>
              </a:lnSpc>
            </a:pPr>
            <a:r>
              <a:rPr lang="en-US" sz="2000" dirty="0">
                <a:solidFill>
                  <a:schemeClr val="bg1"/>
                </a:solidFill>
              </a:rPr>
              <a:t>A confederation of local organizations, with different local characteristics. In Monterrey, heavy influence of relatively wealthy, upper middle-class followers of Liberation Theology. In Sinaloa, heavy support from migrant agricultural workers.</a:t>
            </a:r>
          </a:p>
          <a:p>
            <a:pPr>
              <a:lnSpc>
                <a:spcPct val="90000"/>
              </a:lnSpc>
            </a:pPr>
            <a:endParaRPr lang="en-US" sz="2000" dirty="0">
              <a:solidFill>
                <a:schemeClr val="bg1"/>
              </a:solidFill>
            </a:endParaRPr>
          </a:p>
          <a:p>
            <a:pPr>
              <a:lnSpc>
                <a:spcPct val="90000"/>
              </a:lnSpc>
            </a:pPr>
            <a:r>
              <a:rPr lang="en-US" sz="2000" dirty="0">
                <a:solidFill>
                  <a:schemeClr val="bg1"/>
                </a:solidFill>
              </a:rPr>
              <a:t>But specialized in kidnapping and assaults:</a:t>
            </a:r>
          </a:p>
          <a:p>
            <a:pPr>
              <a:lnSpc>
                <a:spcPct val="90000"/>
              </a:lnSpc>
            </a:pPr>
            <a:endParaRPr lang="en-US" sz="2000" dirty="0">
              <a:solidFill>
                <a:schemeClr val="bg1"/>
              </a:solidFill>
            </a:endParaRPr>
          </a:p>
          <a:p>
            <a:pPr marL="457200" lvl="1" indent="0">
              <a:lnSpc>
                <a:spcPct val="90000"/>
              </a:lnSpc>
              <a:buNone/>
            </a:pPr>
            <a:r>
              <a:rPr lang="en-US" sz="2000" dirty="0">
                <a:solidFill>
                  <a:schemeClr val="bg1"/>
                </a:solidFill>
              </a:rPr>
              <a:t>Murder of Eugenio Garza </a:t>
            </a:r>
            <a:r>
              <a:rPr lang="en-US" sz="2000" dirty="0" err="1">
                <a:solidFill>
                  <a:schemeClr val="bg1"/>
                </a:solidFill>
              </a:rPr>
              <a:t>Sada</a:t>
            </a:r>
            <a:r>
              <a:rPr lang="en-US" sz="2000" dirty="0">
                <a:solidFill>
                  <a:schemeClr val="bg1"/>
                </a:solidFill>
              </a:rPr>
              <a:t>, beer magnate of Monterrey, 1973</a:t>
            </a:r>
          </a:p>
          <a:p>
            <a:pPr marL="457200" lvl="1" indent="0">
              <a:lnSpc>
                <a:spcPct val="90000"/>
              </a:lnSpc>
              <a:buNone/>
            </a:pPr>
            <a:r>
              <a:rPr lang="en-US" sz="2000" dirty="0">
                <a:solidFill>
                  <a:schemeClr val="bg1"/>
                </a:solidFill>
              </a:rPr>
              <a:t>Murder of Fernando </a:t>
            </a:r>
            <a:r>
              <a:rPr lang="en-US" sz="2000" dirty="0" err="1">
                <a:solidFill>
                  <a:schemeClr val="bg1"/>
                </a:solidFill>
              </a:rPr>
              <a:t>Aranguren</a:t>
            </a:r>
            <a:r>
              <a:rPr lang="en-US" sz="2000" dirty="0">
                <a:solidFill>
                  <a:schemeClr val="bg1"/>
                </a:solidFill>
              </a:rPr>
              <a:t>, Jalisco industrialist, 1973</a:t>
            </a:r>
          </a:p>
          <a:p>
            <a:pPr marL="457200" lvl="1" indent="0">
              <a:lnSpc>
                <a:spcPct val="90000"/>
              </a:lnSpc>
              <a:buNone/>
            </a:pPr>
            <a:r>
              <a:rPr lang="en-US" sz="2000" dirty="0">
                <a:solidFill>
                  <a:schemeClr val="bg1"/>
                </a:solidFill>
              </a:rPr>
              <a:t>Kidnapping of US consul in Guadalajara, 1973</a:t>
            </a:r>
          </a:p>
          <a:p>
            <a:pPr>
              <a:lnSpc>
                <a:spcPct val="90000"/>
              </a:lnSpc>
            </a:pPr>
            <a:endParaRPr lang="en-US" sz="600" dirty="0">
              <a:solidFill>
                <a:schemeClr val="bg1"/>
              </a:solidFill>
            </a:endParaRPr>
          </a:p>
        </p:txBody>
      </p:sp>
      <p:pic>
        <p:nvPicPr>
          <p:cNvPr id="7" name="Picture 6" descr="A picture containing text, person, person, wearing&#10;&#10;Description automatically generated">
            <a:extLst>
              <a:ext uri="{FF2B5EF4-FFF2-40B4-BE49-F238E27FC236}">
                <a16:creationId xmlns:a16="http://schemas.microsoft.com/office/drawing/2014/main" id="{89327004-3627-DC46-A9FE-F7DB2926411A}"/>
              </a:ext>
            </a:extLst>
          </p:cNvPr>
          <p:cNvPicPr>
            <a:picLocks noChangeAspect="1"/>
          </p:cNvPicPr>
          <p:nvPr/>
        </p:nvPicPr>
        <p:blipFill rotWithShape="1">
          <a:blip r:embed="rId3"/>
          <a:srcRect r="1320" b="4"/>
          <a:stretch/>
        </p:blipFill>
        <p:spPr>
          <a:xfrm>
            <a:off x="1371369" y="3481328"/>
            <a:ext cx="2224408" cy="2965878"/>
          </a:xfrm>
          <a:custGeom>
            <a:avLst/>
            <a:gdLst/>
            <a:ahLst/>
            <a:cxnLst/>
            <a:rect l="l" t="t" r="r" b="b"/>
            <a:pathLst>
              <a:path w="2388070" h="238807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ln w="28575">
            <a:noFill/>
          </a:ln>
        </p:spPr>
      </p:pic>
      <p:pic>
        <p:nvPicPr>
          <p:cNvPr id="5" name="Picture 4" descr="Text&#10;&#10;Description automatically generated">
            <a:extLst>
              <a:ext uri="{FF2B5EF4-FFF2-40B4-BE49-F238E27FC236}">
                <a16:creationId xmlns:a16="http://schemas.microsoft.com/office/drawing/2014/main" id="{2B97B138-51C5-1948-975E-5C2ED02A2C5F}"/>
              </a:ext>
            </a:extLst>
          </p:cNvPr>
          <p:cNvPicPr>
            <a:picLocks noChangeAspect="1"/>
          </p:cNvPicPr>
          <p:nvPr/>
        </p:nvPicPr>
        <p:blipFill rotWithShape="1">
          <a:blip r:embed="rId4"/>
          <a:srcRect l="12537" r="-5" b="-5"/>
          <a:stretch/>
        </p:blipFill>
        <p:spPr>
          <a:xfrm>
            <a:off x="2865526" y="1675969"/>
            <a:ext cx="1625789" cy="2167719"/>
          </a:xfrm>
          <a:custGeom>
            <a:avLst/>
            <a:gdLst/>
            <a:ahLst/>
            <a:cxnLst/>
            <a:rect l="l" t="t" r="r" b="b"/>
            <a:pathLst>
              <a:path w="2388070" h="238807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ln w="28575">
            <a:noFill/>
          </a:ln>
        </p:spPr>
      </p:pic>
      <p:grpSp>
        <p:nvGrpSpPr>
          <p:cNvPr id="51"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21453" y="5987064"/>
            <a:ext cx="790849" cy="469689"/>
            <a:chOff x="9841624" y="4115729"/>
            <a:chExt cx="602169" cy="268223"/>
          </a:xfrm>
          <a:solidFill>
            <a:schemeClr val="bg1"/>
          </a:solidFill>
        </p:grpSpPr>
        <p:sp>
          <p:nvSpPr>
            <p:cNvPr id="52" name="Freeform: Shape 37">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3" name="Freeform: Shape 38">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4" name="Freeform: Shape 39">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5" name="Freeform: Shape 40">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6" name="Freeform: Shape 41">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723503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380" r="-380"/>
          <a:stretch>
            <a:fillRect/>
          </a:stretch>
        </p:blipFill>
        <p:spPr/>
      </p:pic>
      <p:pic>
        <p:nvPicPr>
          <p:cNvPr id="5" name="Picture 4" descr="A newspaper with a picture of a person's face on it&#10;&#10;Description automatically generated with low confidence">
            <a:extLst>
              <a:ext uri="{FF2B5EF4-FFF2-40B4-BE49-F238E27FC236}">
                <a16:creationId xmlns:a16="http://schemas.microsoft.com/office/drawing/2014/main" id="{F5ABF38F-E4FC-6544-9257-A3710ADF3F73}"/>
              </a:ext>
            </a:extLst>
          </p:cNvPr>
          <p:cNvPicPr>
            <a:picLocks noChangeAspect="1"/>
          </p:cNvPicPr>
          <p:nvPr/>
        </p:nvPicPr>
        <p:blipFill>
          <a:blip r:embed="rId3"/>
          <a:stretch>
            <a:fillRect/>
          </a:stretch>
        </p:blipFill>
        <p:spPr>
          <a:xfrm>
            <a:off x="241300" y="1066800"/>
            <a:ext cx="8661400" cy="4724400"/>
          </a:xfrm>
          <a:prstGeom prst="rect">
            <a:avLst/>
          </a:prstGeom>
        </p:spPr>
      </p:pic>
    </p:spTree>
    <p:extLst>
      <p:ext uri="{BB962C8B-B14F-4D97-AF65-F5344CB8AC3E}">
        <p14:creationId xmlns:p14="http://schemas.microsoft.com/office/powerpoint/2010/main" val="2812710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Counter-insurgency</a:t>
            </a:r>
          </a:p>
        </p:txBody>
      </p:sp>
      <p:sp>
        <p:nvSpPr>
          <p:cNvPr id="3" name="Content Placeholder 2"/>
          <p:cNvSpPr>
            <a:spLocks noGrp="1"/>
          </p:cNvSpPr>
          <p:nvPr>
            <p:ph idx="1"/>
          </p:nvPr>
        </p:nvSpPr>
        <p:spPr>
          <a:xfrm>
            <a:off x="330200" y="1417638"/>
            <a:ext cx="8229600" cy="4525963"/>
          </a:xfrm>
        </p:spPr>
        <p:txBody>
          <a:bodyPr>
            <a:normAutofit fontScale="77500" lnSpcReduction="20000"/>
          </a:bodyPr>
          <a:lstStyle/>
          <a:p>
            <a:endParaRPr lang="en-US" dirty="0"/>
          </a:p>
          <a:p>
            <a:r>
              <a:rPr lang="en-US" dirty="0"/>
              <a:t>Unlike other Latin American countries (Guatemala, Argentina, Chile), Mexican authorities have played down extent of dirty war. </a:t>
            </a:r>
          </a:p>
          <a:p>
            <a:pPr marL="0" indent="0">
              <a:buNone/>
            </a:pPr>
            <a:endParaRPr lang="en-US" dirty="0"/>
          </a:p>
          <a:p>
            <a:r>
              <a:rPr lang="en-US" dirty="0"/>
              <a:t>Official numbers of dead and disappeared stand at around 500. Others quote numbers in the 1000s. Conservative estimate now around 1200. </a:t>
            </a:r>
          </a:p>
          <a:p>
            <a:endParaRPr lang="en-US" dirty="0"/>
          </a:p>
          <a:p>
            <a:r>
              <a:rPr lang="en-US" dirty="0"/>
              <a:t>However, between 1960 and 1982, Mexico like other Latin American countries used a mixture of security specialists and military and paramilitary forces to put down guerilla groups. </a:t>
            </a:r>
          </a:p>
          <a:p>
            <a:endParaRPr lang="en-US" dirty="0"/>
          </a:p>
          <a:p>
            <a:endParaRPr lang="en-US" dirty="0"/>
          </a:p>
        </p:txBody>
      </p:sp>
    </p:spTree>
    <p:extLst>
      <p:ext uri="{BB962C8B-B14F-4D97-AF65-F5344CB8AC3E}">
        <p14:creationId xmlns:p14="http://schemas.microsoft.com/office/powerpoint/2010/main" val="16912609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237</TotalTime>
  <Words>1467</Words>
  <Application>Microsoft Office PowerPoint</Application>
  <PresentationFormat>On-screen Show (4:3)</PresentationFormat>
  <Paragraphs>171</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The Dirty War: Guerrillas and Counter-Insurgency</vt:lpstr>
      <vt:lpstr>The Early Guerrilla Movements</vt:lpstr>
      <vt:lpstr>Ruben Jaramillo, Morelos</vt:lpstr>
      <vt:lpstr>Genaro Vazquez Rojas in Guerrero</vt:lpstr>
      <vt:lpstr>e.g. Ciudad Madera attack 1965</vt:lpstr>
      <vt:lpstr>Post 1968 Guerrilla Movements</vt:lpstr>
      <vt:lpstr>Liga 23 de Septiembre</vt:lpstr>
      <vt:lpstr>PowerPoint Presentation</vt:lpstr>
      <vt:lpstr>Counter-insurgency</vt:lpstr>
      <vt:lpstr>Growing push among historians and activists to challenge myth of Mexico’s limited dirty war</vt:lpstr>
      <vt:lpstr>The Presidents</vt:lpstr>
      <vt:lpstr>The army</vt:lpstr>
      <vt:lpstr>The Security Forces</vt:lpstr>
      <vt:lpstr>DFS was led by Miguel Nazar Haro. </vt:lpstr>
      <vt:lpstr>Brigada Blanca</vt:lpstr>
      <vt:lpstr>Paramilitaries</vt:lpstr>
      <vt:lpstr>The problems with measuring the dirty war</vt:lpstr>
      <vt:lpstr>The significance of the dirty war</vt:lpstr>
      <vt:lpstr>Truth and Reconciliation Commissions  </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Long Sixties in Mexico</dc:title>
  <dc:creator>Ben Smith</dc:creator>
  <cp:lastModifiedBy>Doyle, Rosie</cp:lastModifiedBy>
  <cp:revision>20</cp:revision>
  <dcterms:created xsi:type="dcterms:W3CDTF">2014-02-03T10:03:49Z</dcterms:created>
  <dcterms:modified xsi:type="dcterms:W3CDTF">2023-01-30T18:33:47Z</dcterms:modified>
</cp:coreProperties>
</file>