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4" r:id="rId5"/>
    <p:sldId id="265" r:id="rId6"/>
    <p:sldId id="270" r:id="rId7"/>
    <p:sldId id="271" r:id="rId8"/>
    <p:sldId id="272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 rtlCol="0">
            <a:normAutofit/>
          </a:bodyPr>
          <a:lstStyle/>
          <a:p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HI127 The Medieval 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World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br>
              <a:rPr lang="en-GB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Twelfth-Century Renaissance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Powerpoint will be on the website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 rtlCol="0">
            <a:normAutofit/>
          </a:bodyPr>
          <a:lstStyle/>
          <a:p>
            <a:pPr algn="just"/>
            <a:r>
              <a:rPr lang="en-GB" sz="2400" dirty="0" smtClean="0"/>
              <a:t> </a:t>
            </a:r>
            <a:r>
              <a:rPr lang="en-GB" sz="2400" dirty="0" smtClean="0">
                <a:latin typeface="Verdana" pitchFamily="34" charset="0"/>
              </a:rPr>
              <a:t>‘... [The Twelfth-Century Renaissance is] a mere term of convenience which can mean almost anything we choose to make it mean... the sort of sublime meaninglessness which is required in words of high but uncertain import.’ [R.W. Southern, ‘The place of England in the twelfth-century renaissance,’ </a:t>
            </a:r>
            <a:r>
              <a:rPr lang="en-GB" sz="2400" i="1" dirty="0" smtClean="0">
                <a:latin typeface="Verdana" pitchFamily="34" charset="0"/>
              </a:rPr>
              <a:t>History</a:t>
            </a:r>
            <a:r>
              <a:rPr lang="en-GB" sz="2400" dirty="0" smtClean="0">
                <a:latin typeface="Verdana" pitchFamily="34" charset="0"/>
              </a:rPr>
              <a:t> 45 (1960), p. 201]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" name="Picture 2" descr="med-pari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838200"/>
            <a:ext cx="5690787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400" y="274638"/>
            <a:ext cx="2438400" cy="62023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Verdana" pitchFamily="34" charset="0"/>
              </a:rPr>
              <a:t>Peter Abelard and Heloise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4" name="Picture 3" descr="heloise-abelar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38200"/>
            <a:ext cx="4114800" cy="5194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274638"/>
            <a:ext cx="2514600" cy="62023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Verdana" pitchFamily="34" charset="0"/>
              </a:rPr>
              <a:t>Hildegard of </a:t>
            </a:r>
            <a:r>
              <a:rPr lang="en-GB" sz="2400" dirty="0" err="1" smtClean="0">
                <a:latin typeface="Verdana" pitchFamily="34" charset="0"/>
              </a:rPr>
              <a:t>Bingen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4" name="Picture 3" descr="hildeg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762000"/>
            <a:ext cx="3597442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274638"/>
            <a:ext cx="2514600" cy="62023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Verdana" pitchFamily="34" charset="0"/>
              </a:rPr>
              <a:t>The Seven Liberal Arts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5" name="Picture 4" descr="sevenart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28600"/>
            <a:ext cx="4686379" cy="61626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 rtlCol="0">
            <a:normAutofit/>
          </a:bodyPr>
          <a:lstStyle/>
          <a:p>
            <a:pPr algn="just"/>
            <a:r>
              <a:rPr lang="en-GB" sz="2400" dirty="0" smtClean="0">
                <a:latin typeface="Verdana" pitchFamily="34" charset="0"/>
              </a:rPr>
              <a:t>According to Adam of </a:t>
            </a:r>
            <a:r>
              <a:rPr lang="en-GB" sz="2400" dirty="0" err="1" smtClean="0">
                <a:latin typeface="Verdana" pitchFamily="34" charset="0"/>
              </a:rPr>
              <a:t>Perseigne</a:t>
            </a:r>
            <a:r>
              <a:rPr lang="en-GB" sz="2400" dirty="0" smtClean="0">
                <a:latin typeface="Verdana" pitchFamily="34" charset="0"/>
              </a:rPr>
              <a:t>, ‘...rhetoric adorns the discourse that grammar constructs from words, and... dialectic sharpens it by distinguishing truth from falsity.’ (Quoted in Swanson, </a:t>
            </a:r>
            <a:r>
              <a:rPr lang="en-GB" sz="2400" i="1" dirty="0" smtClean="0">
                <a:latin typeface="Verdana" pitchFamily="34" charset="0"/>
              </a:rPr>
              <a:t>The Twelfth-Century Renaissance</a:t>
            </a:r>
            <a:r>
              <a:rPr lang="en-GB" sz="2400" dirty="0" smtClean="0">
                <a:latin typeface="Verdana" pitchFamily="34" charset="0"/>
              </a:rPr>
              <a:t>, p. 29)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274638"/>
            <a:ext cx="2514600" cy="62023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Verdana" pitchFamily="34" charset="0"/>
              </a:rPr>
              <a:t>Gratian, </a:t>
            </a:r>
            <a:r>
              <a:rPr lang="en-GB" sz="2400" i="1" dirty="0" err="1" smtClean="0">
                <a:latin typeface="Verdana" pitchFamily="34" charset="0"/>
              </a:rPr>
              <a:t>Decretum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4" name="Picture 3" descr="Fol-9r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609600"/>
            <a:ext cx="4745789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2600"/>
            <a:ext cx="8229600" cy="990600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Verdana" pitchFamily="34" charset="0"/>
              </a:rPr>
              <a:t>Chrétien de Troyes, </a:t>
            </a:r>
            <a:r>
              <a:rPr lang="fr-FR" sz="2400" i="1" dirty="0" smtClean="0">
                <a:latin typeface="Verdana" pitchFamily="34" charset="0"/>
              </a:rPr>
              <a:t>Le Chevalier de la Charrette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4" name="Picture 3" descr="lanceo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09600"/>
            <a:ext cx="5538726" cy="4419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133</Words>
  <Application>Microsoft Office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HI127 The Medieval World    The Twelfth-Century Renaissance     Powerpoint will be on the website</vt:lpstr>
      <vt:lpstr> ‘... [The Twelfth-Century Renaissance is] a mere term of convenience which can mean almost anything we choose to make it mean... the sort of sublime meaninglessness which is required in words of high but uncertain import.’ [R.W. Southern, ‘The place of England in the twelfth-century renaissance,’ History 45 (1960), p. 201]</vt:lpstr>
      <vt:lpstr>PowerPoint Presentation</vt:lpstr>
      <vt:lpstr>Peter Abelard and Heloise</vt:lpstr>
      <vt:lpstr>Hildegard of Bingen</vt:lpstr>
      <vt:lpstr>The Seven Liberal Arts</vt:lpstr>
      <vt:lpstr>According to Adam of Perseigne, ‘...rhetoric adorns the discourse that grammar constructs from words, and... dialectic sharpens it by distinguishing truth from falsity.’ (Quoted in Swanson, The Twelfth-Century Renaissance, p. 29)</vt:lpstr>
      <vt:lpstr>Gratian, Decretum</vt:lpstr>
      <vt:lpstr>Chrétien de Troyes, Le Chevalier de la Charrette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HI127 The Medieval World    The Western Economy: Revival or Revolution?    Recession or Resilience?   The European Economy  After the Black Death     Powerpoint will be on the website</dc:title>
  <dc:creator>Jonathan</dc:creator>
  <cp:lastModifiedBy>Jonathan</cp:lastModifiedBy>
  <cp:revision>30</cp:revision>
  <dcterms:created xsi:type="dcterms:W3CDTF">2006-08-16T00:00:00Z</dcterms:created>
  <dcterms:modified xsi:type="dcterms:W3CDTF">2015-01-05T14:48:00Z</dcterms:modified>
</cp:coreProperties>
</file>