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72" r:id="rId4"/>
    <p:sldId id="273" r:id="rId5"/>
    <p:sldId id="263" r:id="rId6"/>
    <p:sldId id="262" r:id="rId7"/>
    <p:sldId id="264" r:id="rId8"/>
    <p:sldId id="268" r:id="rId9"/>
    <p:sldId id="265" r:id="rId10"/>
    <p:sldId id="266" r:id="rId11"/>
    <p:sldId id="274" r:id="rId12"/>
    <p:sldId id="267" r:id="rId13"/>
    <p:sldId id="275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7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9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0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76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7422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927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8739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55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655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92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995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7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CD222D-DA13-4753-BF51-6678E3351906}" type="datetimeFigureOut">
              <a:rPr lang="en-US" smtClean="0"/>
              <a:t>11/19/2024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55401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586" y="220436"/>
            <a:ext cx="11155136" cy="1366157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kumimoji="0" lang="en-GB" sz="6000" b="1" i="0" u="none" strike="noStrike" kern="1200" cap="none" spc="10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lgerian" pitchFamily="82" charset="0"/>
                <a:ea typeface="+mn-ea"/>
                <a:cs typeface="+mn-cs"/>
              </a:rPr>
              <a:t>Popular Protest</a:t>
            </a:r>
            <a:br>
              <a:rPr kumimoji="0" lang="en-US" sz="36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gerian" pitchFamily="82" charset="0"/>
                <a:ea typeface="+mn-ea"/>
                <a:cs typeface="+mn-cs"/>
              </a:rPr>
            </a:br>
            <a:endParaRPr lang="en-US" dirty="0">
              <a:latin typeface="Algerian" pitchFamily="82" charset="0"/>
            </a:endParaRPr>
          </a:p>
        </p:txBody>
      </p:sp>
      <p:pic>
        <p:nvPicPr>
          <p:cNvPr id="7" name="Content Placeholder 6" descr="A group of people holding axes&#10;&#10;Description automatically generated">
            <a:extLst>
              <a:ext uri="{FF2B5EF4-FFF2-40B4-BE49-F238E27FC236}">
                <a16:creationId xmlns:a16="http://schemas.microsoft.com/office/drawing/2014/main" id="{694A15DF-5792-F6ED-1C38-7D4EDECFDC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05" y="903514"/>
            <a:ext cx="9210989" cy="45720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61803A-82FF-3DF4-E949-E0A73251C44C}"/>
              </a:ext>
            </a:extLst>
          </p:cNvPr>
          <p:cNvSpPr txBox="1"/>
          <p:nvPr/>
        </p:nvSpPr>
        <p:spPr>
          <a:xfrm>
            <a:off x="1605280" y="5560346"/>
            <a:ext cx="99161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Expectations of improvement thwarted &amp; perceived injustice &amp; inequality led to resentment &amp; protest</a:t>
            </a:r>
            <a:endParaRPr lang="en-GB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652" y="1095153"/>
            <a:ext cx="8899450" cy="5376767"/>
          </a:xfrm>
        </p:spPr>
        <p:txBody>
          <a:bodyPr>
            <a:normAutofit lnSpcReduction="10000"/>
          </a:bodyPr>
          <a:lstStyle/>
          <a:p>
            <a:r>
              <a:rPr lang="en-GB" sz="3200" dirty="0">
                <a:solidFill>
                  <a:srgbClr val="002060"/>
                </a:solidFill>
              </a:rPr>
              <a:t>Ordinance (1349) and Statute of Labourers (1351)</a:t>
            </a:r>
          </a:p>
          <a:p>
            <a:r>
              <a:rPr lang="en-GB" sz="3200" dirty="0">
                <a:solidFill>
                  <a:srgbClr val="002060"/>
                </a:solidFill>
              </a:rPr>
              <a:t>Sumptuary Law 1563</a:t>
            </a:r>
          </a:p>
          <a:p>
            <a:r>
              <a:rPr lang="en-GB" sz="3200" dirty="0">
                <a:solidFill>
                  <a:srgbClr val="002060"/>
                </a:solidFill>
              </a:rPr>
              <a:t>Taxation</a:t>
            </a:r>
            <a:r>
              <a:rPr lang="en-GB" sz="3200" b="1" dirty="0">
                <a:solidFill>
                  <a:srgbClr val="002060"/>
                </a:solidFill>
              </a:rPr>
              <a:t>: </a:t>
            </a:r>
            <a:r>
              <a:rPr lang="en-GB" sz="3200" dirty="0">
                <a:solidFill>
                  <a:srgbClr val="002060"/>
                </a:solidFill>
              </a:rPr>
              <a:t>third poll tax granted 1380</a:t>
            </a:r>
          </a:p>
          <a:p>
            <a:r>
              <a:rPr lang="en-GB" sz="3200" dirty="0">
                <a:solidFill>
                  <a:srgbClr val="002060"/>
                </a:solidFill>
              </a:rPr>
              <a:t>Dissatisfaction of ‘Good’ Parliament 1376 </a:t>
            </a:r>
          </a:p>
          <a:p>
            <a:r>
              <a:rPr lang="en-GB" sz="3200" dirty="0">
                <a:solidFill>
                  <a:srgbClr val="002060"/>
                </a:solidFill>
              </a:rPr>
              <a:t>Young king Richard II and ‘evil’ counsellors</a:t>
            </a:r>
          </a:p>
          <a:p>
            <a:r>
              <a:rPr lang="en-GB" sz="3200" dirty="0">
                <a:solidFill>
                  <a:srgbClr val="002060"/>
                </a:solidFill>
              </a:rPr>
              <a:t>John of Gaunt (Savoy palace burned down)</a:t>
            </a:r>
          </a:p>
          <a:p>
            <a:r>
              <a:rPr lang="en-GB" sz="3200" dirty="0">
                <a:solidFill>
                  <a:srgbClr val="002060"/>
                </a:solidFill>
              </a:rPr>
              <a:t>Simon Sudbury, archbishop of Canterbury, chancellor of England, &amp; Robert Hales, head of Hospitaller Order &amp; treasurer of kingdom, seized &amp; killed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6080"/>
            <a:ext cx="10972800" cy="1229360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rgbClr val="0070C0"/>
                </a:solidFill>
              </a:rPr>
              <a:t>The Background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 descr="A painting of a person sitting in a chair&#10;&#10;Description automatically generated">
            <a:extLst>
              <a:ext uri="{FF2B5EF4-FFF2-40B4-BE49-F238E27FC236}">
                <a16:creationId xmlns:a16="http://schemas.microsoft.com/office/drawing/2014/main" id="{5224164B-A9D7-6189-6258-7A9FF4F2A4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038" y="77757"/>
            <a:ext cx="1708296" cy="3255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62F593-42DA-364D-8CCA-DD97729B46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237" y="3333307"/>
            <a:ext cx="3187111" cy="4346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F903EB-F82B-60E1-331D-1B7C039298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051" y="265814"/>
            <a:ext cx="4025881" cy="589504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39B35CF-4D0B-170B-6C3D-96A6A4D7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684" y="148854"/>
            <a:ext cx="10972800" cy="776177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Who were the Rebels?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BD9CDA-61BB-C24B-96F2-5307EE64D736}"/>
              </a:ext>
            </a:extLst>
          </p:cNvPr>
          <p:cNvSpPr txBox="1"/>
          <p:nvPr/>
        </p:nvSpPr>
        <p:spPr>
          <a:xfrm>
            <a:off x="106640" y="968408"/>
            <a:ext cx="7878411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Mostly free peasants &amp; townspeople from south &amp; east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Large ecclesiastical estates at</a:t>
            </a:r>
            <a:r>
              <a:rPr lang="en-GB" sz="28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 Canterbury, St Albans, Bury St Edmunds, Ely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Leaders = John Ball &amp; Wat Tyler (‘Jack Straw’?)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Coercion of lower aristocracy?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Urban &amp; rural: vs lords, lawyers, ministers &amp; tax-collectors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Hostile sources: ‘Confession of Jack Straw’ &gt; kill nobility, hold all in common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Ideas of equality: radical preacher John Ball</a:t>
            </a:r>
          </a:p>
          <a:p>
            <a:pPr marL="0" lv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‘When Adam delved and Eve span, who was then the gentleman?’</a:t>
            </a:r>
          </a:p>
        </p:txBody>
      </p:sp>
    </p:spTree>
    <p:extLst>
      <p:ext uri="{BB962C8B-B14F-4D97-AF65-F5344CB8AC3E}">
        <p14:creationId xmlns:p14="http://schemas.microsoft.com/office/powerpoint/2010/main" val="257682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88" y="701747"/>
            <a:ext cx="7973089" cy="1839434"/>
          </a:xfrm>
        </p:spPr>
        <p:txBody>
          <a:bodyPr>
            <a:normAutofit fontScale="90000"/>
          </a:bodyPr>
          <a:lstStyle/>
          <a:p>
            <a:pPr indent="228600">
              <a:spcAft>
                <a:spcPts val="1000"/>
              </a:spcAft>
            </a:pPr>
            <a:br>
              <a:rPr lang="en-GB" sz="3600" dirty="0">
                <a:solidFill>
                  <a:srgbClr val="002060"/>
                </a:solidFill>
              </a:rPr>
            </a:br>
            <a:r>
              <a:rPr lang="en-GB" sz="3600" b="1" dirty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Aims: </a:t>
            </a:r>
            <a:br>
              <a:rPr lang="en-GB" sz="2700" dirty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‘fair’ rents (4d an acre) &amp; higher wages; protection of rights</a:t>
            </a:r>
            <a: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</a:rPr>
              <a:t>; abolition of poll tax</a:t>
            </a:r>
            <a:b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</a:rPr>
            </a:br>
            <a: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</a:rPr>
              <a:t>vs manorial records &amp; sought tax accounts</a:t>
            </a:r>
            <a:b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</a:rPr>
            </a:br>
            <a:r>
              <a:rPr lang="en-GB" sz="3100" dirty="0">
                <a:solidFill>
                  <a:srgbClr val="002060"/>
                </a:solidFill>
                <a:latin typeface="+mn-lt"/>
              </a:rPr>
              <a:t>Influence of Lollardy?</a:t>
            </a:r>
            <a:br>
              <a:rPr lang="en-GB" sz="2800" dirty="0">
                <a:solidFill>
                  <a:srgbClr val="002060"/>
                </a:solidFill>
              </a:rPr>
            </a:br>
            <a:endParaRPr lang="en-US" sz="2700" dirty="0">
              <a:solidFill>
                <a:srgbClr val="002060"/>
              </a:solidFill>
            </a:endParaRPr>
          </a:p>
        </p:txBody>
      </p:sp>
      <p:pic>
        <p:nvPicPr>
          <p:cNvPr id="4" name="Content Placeholder 3" descr="peasantsreb2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8288" y="3141934"/>
            <a:ext cx="4341978" cy="3499066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309D7-8C1E-CC95-9815-1E54D6993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72413" y="3665949"/>
            <a:ext cx="7491079" cy="1924089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Meetings with king on 14 &amp; 15 June</a:t>
            </a:r>
          </a:p>
          <a:p>
            <a:r>
              <a:rPr lang="en-GB" sz="2400" dirty="0">
                <a:solidFill>
                  <a:srgbClr val="002060"/>
                </a:solidFill>
              </a:rPr>
              <a:t>Given promises &amp; royal charters of pardon &gt; disperse</a:t>
            </a:r>
          </a:p>
          <a:p>
            <a:r>
              <a:rPr lang="en-GB" sz="2400" dirty="0">
                <a:solidFill>
                  <a:srgbClr val="002060"/>
                </a:solidFill>
              </a:rPr>
              <a:t>Wat Tyler killed</a:t>
            </a:r>
          </a:p>
          <a:p>
            <a:r>
              <a:rPr lang="en-GB" sz="2400" dirty="0">
                <a:solidFill>
                  <a:srgbClr val="002060"/>
                </a:solidFill>
              </a:rPr>
              <a:t>Others identified &amp; fined; few ringleaders executed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3" descr="peasantsreb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8654" y="188964"/>
            <a:ext cx="3594838" cy="26392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3CD8E2-342F-3197-6CEC-0B557E09BA07}"/>
              </a:ext>
            </a:extLst>
          </p:cNvPr>
          <p:cNvSpPr txBox="1"/>
          <p:nvPr/>
        </p:nvSpPr>
        <p:spPr>
          <a:xfrm>
            <a:off x="0" y="2174834"/>
            <a:ext cx="892544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800" b="1" dirty="0">
                <a:solidFill>
                  <a:srgbClr val="0070C0"/>
                </a:solidFill>
              </a:rPr>
              <a:t>Urban support</a:t>
            </a:r>
            <a:r>
              <a:rPr lang="en-GB" sz="2400" dirty="0">
                <a:solidFill>
                  <a:srgbClr val="002060"/>
                </a:solidFill>
              </a:rPr>
              <a:t>: e.g. Canterbury, Cambridge, Rochester </a:t>
            </a:r>
          </a:p>
          <a:p>
            <a:pPr lvl="0"/>
            <a:r>
              <a:rPr lang="en-GB" sz="2400" dirty="0">
                <a:solidFill>
                  <a:srgbClr val="002060"/>
                </a:solidFill>
              </a:rPr>
              <a:t>Londoners directed vs Temple Bar, Lambeth Palace, Flemish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EB09D2-4E0A-3EF4-2061-7205218EC9B1}"/>
              </a:ext>
            </a:extLst>
          </p:cNvPr>
          <p:cNvSpPr txBox="1"/>
          <p:nvPr/>
        </p:nvSpPr>
        <p:spPr>
          <a:xfrm>
            <a:off x="4591318" y="3142729"/>
            <a:ext cx="72532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End of Revolt: Mile End &amp; Smithfield</a:t>
            </a:r>
            <a:endParaRPr lang="en-GB" sz="2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A89BE1-C994-C903-3C5C-D1DB4A0093FE}"/>
              </a:ext>
            </a:extLst>
          </p:cNvPr>
          <p:cNvSpPr txBox="1"/>
          <p:nvPr/>
        </p:nvSpPr>
        <p:spPr>
          <a:xfrm>
            <a:off x="4906586" y="5474036"/>
            <a:ext cx="71671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400" b="1" dirty="0">
                <a:solidFill>
                  <a:srgbClr val="002060"/>
                </a:solidFill>
              </a:rPr>
              <a:t>Class Antagonism (Hilton)? Failure re demands?</a:t>
            </a:r>
          </a:p>
          <a:p>
            <a:pPr lvl="0"/>
            <a:r>
              <a:rPr lang="en-GB" sz="2400" dirty="0">
                <a:solidFill>
                  <a:srgbClr val="002060"/>
                </a:solidFill>
              </a:rPr>
              <a:t>Local dissent continued &amp; trends eroded burdens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DEE28-08DE-2D2A-7C48-071B9EBB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10926726" cy="836428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Urban Revolt in Cambridge 1381 vs University</a:t>
            </a:r>
          </a:p>
        </p:txBody>
      </p:sp>
      <p:pic>
        <p:nvPicPr>
          <p:cNvPr id="6" name="Content Placeholder 5" descr="A white paper with black text&#10;&#10;Description automatically generated">
            <a:extLst>
              <a:ext uri="{FF2B5EF4-FFF2-40B4-BE49-F238E27FC236}">
                <a16:creationId xmlns:a16="http://schemas.microsoft.com/office/drawing/2014/main" id="{0E148AED-656F-2FF7-C0E0-CF0361FA079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9856" y="1906374"/>
            <a:ext cx="6025116" cy="4518837"/>
          </a:xfrm>
        </p:spPr>
      </p:pic>
      <p:pic>
        <p:nvPicPr>
          <p:cNvPr id="8" name="Content Placeholder 7" descr="Close-up of an old book&#10;&#10;Description automatically generated">
            <a:extLst>
              <a:ext uri="{FF2B5EF4-FFF2-40B4-BE49-F238E27FC236}">
                <a16:creationId xmlns:a16="http://schemas.microsoft.com/office/drawing/2014/main" id="{7461B18C-D923-2367-29C7-121DA43912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553" y="1142601"/>
            <a:ext cx="4327451" cy="5757940"/>
          </a:xfrm>
          <a:blipFill>
            <a:blip r:embed="rId2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390669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1005" y="2783176"/>
            <a:ext cx="11585944" cy="3568995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Never formally abolished </a:t>
            </a:r>
          </a:p>
          <a:p>
            <a:r>
              <a:rPr lang="en-GB" sz="2800" dirty="0">
                <a:solidFill>
                  <a:srgbClr val="002060"/>
                </a:solidFill>
              </a:rPr>
              <a:t>Landlords often let go of services and dues gradually</a:t>
            </a:r>
          </a:p>
          <a:p>
            <a:r>
              <a:rPr lang="en-GB" sz="2800" dirty="0">
                <a:solidFill>
                  <a:srgbClr val="002060"/>
                </a:solidFill>
              </a:rPr>
              <a:t>Rise of long-term farms &amp; copyhold tenure</a:t>
            </a:r>
          </a:p>
          <a:p>
            <a:r>
              <a:rPr lang="en-GB" sz="2800" dirty="0">
                <a:solidFill>
                  <a:srgbClr val="002060"/>
                </a:solidFill>
              </a:rPr>
              <a:t>Serfs manumitted throughout 15</a:t>
            </a:r>
            <a:r>
              <a:rPr lang="en-GB" sz="2800" baseline="30000" dirty="0">
                <a:solidFill>
                  <a:srgbClr val="002060"/>
                </a:solidFill>
              </a:rPr>
              <a:t>th</a:t>
            </a:r>
            <a:r>
              <a:rPr lang="en-GB" sz="2800" dirty="0">
                <a:solidFill>
                  <a:srgbClr val="002060"/>
                </a:solidFill>
              </a:rPr>
              <a:t> century</a:t>
            </a:r>
          </a:p>
          <a:p>
            <a:r>
              <a:rPr lang="en-GB" sz="2800" dirty="0">
                <a:solidFill>
                  <a:srgbClr val="002060"/>
                </a:solidFill>
              </a:rPr>
              <a:t>But fugitives still hunted down</a:t>
            </a:r>
          </a:p>
          <a:p>
            <a:r>
              <a:rPr lang="en-GB" sz="2800" dirty="0" err="1">
                <a:solidFill>
                  <a:srgbClr val="002060"/>
                </a:solidFill>
              </a:rPr>
              <a:t>Heriots</a:t>
            </a:r>
            <a:r>
              <a:rPr lang="en-GB" sz="2800" dirty="0">
                <a:solidFill>
                  <a:srgbClr val="002060"/>
                </a:solidFill>
              </a:rPr>
              <a:t> still there</a:t>
            </a:r>
          </a:p>
          <a:p>
            <a:r>
              <a:rPr lang="en-GB" sz="2800" dirty="0">
                <a:solidFill>
                  <a:srgbClr val="002060"/>
                </a:solidFill>
              </a:rPr>
              <a:t>Some feudal rights (including labour services) still included in some leases</a:t>
            </a:r>
          </a:p>
          <a:p>
            <a:r>
              <a:rPr lang="en-GB" sz="2800" dirty="0">
                <a:solidFill>
                  <a:srgbClr val="002060"/>
                </a:solidFill>
              </a:rPr>
              <a:t>Still a few serfs found in 16</a:t>
            </a:r>
            <a:r>
              <a:rPr lang="en-GB" sz="2800" baseline="30000" dirty="0">
                <a:solidFill>
                  <a:srgbClr val="002060"/>
                </a:solidFill>
              </a:rPr>
              <a:t>th</a:t>
            </a:r>
            <a:r>
              <a:rPr lang="en-GB" sz="2800" dirty="0">
                <a:solidFill>
                  <a:srgbClr val="002060"/>
                </a:solidFill>
              </a:rPr>
              <a:t>-century sources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5051" y="2052084"/>
            <a:ext cx="4217582" cy="1130595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End of Serfdom?</a:t>
            </a:r>
            <a:br>
              <a:rPr lang="en-GB" dirty="0"/>
            </a:b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6B6257-61CF-3567-09F5-8F4BB850DEFA}"/>
              </a:ext>
            </a:extLst>
          </p:cNvPr>
          <p:cNvSpPr txBox="1"/>
          <p:nvPr/>
        </p:nvSpPr>
        <p:spPr>
          <a:xfrm>
            <a:off x="446567" y="352278"/>
            <a:ext cx="1041990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rgbClr val="0070C0"/>
                </a:solidFill>
              </a:rPr>
              <a:t>Cf 1450 Jack Cade’s Rebellion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based in Kent; dissatisfaction with how war going &gt; War of Roses; socio-econ &amp; political grievances; violence vs lords &amp; suppression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rgbClr val="002060"/>
                </a:solidFill>
              </a:rPr>
              <a:t>1200 to 1425: 1,112 revolts in the Low Countries, France, Italy and England</a:t>
            </a:r>
          </a:p>
          <a:p>
            <a:r>
              <a:rPr lang="en-GB" sz="3600" dirty="0">
                <a:solidFill>
                  <a:srgbClr val="002060"/>
                </a:solidFill>
              </a:rPr>
              <a:t>1200-1348: 470 revolts (3+ per year inc. Flanders in 1320s)</a:t>
            </a:r>
          </a:p>
          <a:p>
            <a:r>
              <a:rPr lang="en-GB" sz="3600" dirty="0">
                <a:solidFill>
                  <a:srgbClr val="002060"/>
                </a:solidFill>
              </a:rPr>
              <a:t>1348-1425: 642 (8+ a year)</a:t>
            </a:r>
          </a:p>
          <a:p>
            <a:r>
              <a:rPr lang="en-GB" sz="3600" dirty="0">
                <a:solidFill>
                  <a:srgbClr val="002060"/>
                </a:solidFill>
              </a:rPr>
              <a:t>In the post-Black Death period, revolt became a common occurrence especially 1378-1382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36320" y="406400"/>
            <a:ext cx="9966960" cy="1158240"/>
          </a:xfrm>
        </p:spPr>
        <p:txBody>
          <a:bodyPr>
            <a:normAutofit fontScale="90000"/>
          </a:bodyPr>
          <a:lstStyle/>
          <a:p>
            <a:br>
              <a:rPr lang="en-GB" dirty="0">
                <a:solidFill>
                  <a:srgbClr val="0070C0"/>
                </a:solidFill>
              </a:rPr>
            </a:br>
            <a:br>
              <a:rPr lang="en-GB" dirty="0">
                <a:solidFill>
                  <a:srgbClr val="0070C0"/>
                </a:solidFill>
              </a:rPr>
            </a:br>
            <a:br>
              <a:rPr lang="en-GB" dirty="0">
                <a:solidFill>
                  <a:srgbClr val="0070C0"/>
                </a:solidFill>
              </a:rPr>
            </a:br>
            <a:r>
              <a:rPr lang="en-GB" sz="5300" b="1" dirty="0">
                <a:solidFill>
                  <a:srgbClr val="0070C0"/>
                </a:solidFill>
              </a:rPr>
              <a:t>Frequency of revolt (Samuel Cohn):</a:t>
            </a:r>
            <a:br>
              <a:rPr lang="en-GB" sz="4400" dirty="0">
                <a:solidFill>
                  <a:srgbClr val="0070C0"/>
                </a:solidFill>
              </a:rPr>
            </a:b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524000"/>
            <a:ext cx="11389360" cy="457200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Denied access to opportunities &amp; rights restricted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Sense of unfairness &amp; thwarted expectations of improvement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Rarely most poor or desperate, but those with something to lose</a:t>
            </a:r>
          </a:p>
          <a:p>
            <a:pPr>
              <a:buNone/>
            </a:pPr>
            <a:r>
              <a:rPr lang="en-GB" sz="2800" b="1" dirty="0">
                <a:solidFill>
                  <a:srgbClr val="002060"/>
                </a:solidFill>
              </a:rPr>
              <a:t>BUT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Rebellions rarely succeeded, often violent suppression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Life hard enough &amp; difficult to organise on large scale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Required good leadership, organisation &amp; communication: provided when demands and targets coalesced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Why rebel (and why not more)?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0CAD25-D68E-22BA-9C10-7925E342A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8316"/>
            <a:ext cx="10972800" cy="55572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rgbClr val="002060"/>
                </a:solidFill>
              </a:rPr>
              <a:t>Motives varied &amp; sometimes difficult to judge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Propaganda of the victors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But sources do reveal attitudes, opinions &amp; concerns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Mixture of peasants (elite &amp; poor), townspeople, lesser nobility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2060"/>
                </a:solidFill>
              </a:rPr>
              <a:t>Leadership also varied: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Dependent on context (rural or urban or mixed)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Philip Wolff on peasant revolts: leaders emerge from 1) land-owning middle peasantry 2) peasants at periphery of manorial relations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Reflected social structures (legitimacy)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Conservative vs radical?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Short-term or long-term change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1DFF16-8931-5F3E-A930-CBEBF3EC5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836428"/>
          </a:xfrm>
        </p:spPr>
        <p:txBody>
          <a:bodyPr>
            <a:normAutofit/>
          </a:bodyPr>
          <a:lstStyle/>
          <a:p>
            <a:r>
              <a:rPr lang="en-GB" sz="4800" b="1" dirty="0">
                <a:solidFill>
                  <a:srgbClr val="0070C0"/>
                </a:solidFill>
              </a:rPr>
              <a:t>Motives &amp; Leadership</a:t>
            </a:r>
          </a:p>
        </p:txBody>
      </p:sp>
    </p:spTree>
    <p:extLst>
      <p:ext uri="{BB962C8B-B14F-4D97-AF65-F5344CB8AC3E}">
        <p14:creationId xmlns:p14="http://schemas.microsoft.com/office/powerpoint/2010/main" val="4271519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" y="1524000"/>
            <a:ext cx="11338560" cy="4572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2060"/>
                </a:solidFill>
              </a:rPr>
              <a:t>Aftermath of the Black Death </a:t>
            </a:r>
          </a:p>
          <a:p>
            <a:r>
              <a:rPr lang="en-GB" sz="3200" dirty="0">
                <a:solidFill>
                  <a:srgbClr val="002060"/>
                </a:solidFill>
              </a:rPr>
              <a:t>Defeats and cost of the Hundred Years War</a:t>
            </a:r>
          </a:p>
          <a:p>
            <a:r>
              <a:rPr lang="en-GB" sz="3200" dirty="0">
                <a:solidFill>
                  <a:srgbClr val="002060"/>
                </a:solidFill>
              </a:rPr>
              <a:t>Absent (imprisoned) King John II of France</a:t>
            </a:r>
          </a:p>
          <a:p>
            <a:r>
              <a:rPr lang="en-GB" sz="3200" dirty="0">
                <a:solidFill>
                  <a:srgbClr val="002060"/>
                </a:solidFill>
              </a:rPr>
              <a:t>Taxes increased</a:t>
            </a:r>
          </a:p>
          <a:p>
            <a:r>
              <a:rPr lang="en-GB" sz="3200" dirty="0">
                <a:solidFill>
                  <a:srgbClr val="002060"/>
                </a:solidFill>
              </a:rPr>
              <a:t>Mercenaries on the loose &gt; pillage</a:t>
            </a:r>
          </a:p>
          <a:p>
            <a:r>
              <a:rPr lang="en-GB" sz="3200" dirty="0">
                <a:solidFill>
                  <a:srgbClr val="002060"/>
                </a:solidFill>
              </a:rPr>
              <a:t>economic stresses caused by the above</a:t>
            </a:r>
          </a:p>
          <a:p>
            <a:r>
              <a:rPr lang="en-GB" sz="3200" dirty="0">
                <a:solidFill>
                  <a:srgbClr val="002060"/>
                </a:solidFill>
              </a:rPr>
              <a:t>popular discontent (both urban and rural)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" y="0"/>
            <a:ext cx="10972800" cy="12192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>
                <a:solidFill>
                  <a:srgbClr val="0070C0"/>
                </a:solidFill>
              </a:rPr>
              <a:t>Background to the Jacquerie (1356-58)</a:t>
            </a:r>
          </a:p>
        </p:txBody>
      </p:sp>
      <p:pic>
        <p:nvPicPr>
          <p:cNvPr id="5" name="Picture 4" descr="A group of knights fighting&#10;&#10;Description automatically generated">
            <a:extLst>
              <a:ext uri="{FF2B5EF4-FFF2-40B4-BE49-F238E27FC236}">
                <a16:creationId xmlns:a16="http://schemas.microsoft.com/office/drawing/2014/main" id="{E161E1FE-D219-4194-E43E-47FDB44E8F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635" y="355600"/>
            <a:ext cx="3573546" cy="3302000"/>
          </a:xfrm>
          <a:prstGeom prst="rect">
            <a:avLst/>
          </a:prstGeom>
        </p:spPr>
      </p:pic>
      <p:pic>
        <p:nvPicPr>
          <p:cNvPr id="7" name="Picture 6" descr="A close-up of a person's face&#10;&#10;Description automatically generated">
            <a:extLst>
              <a:ext uri="{FF2B5EF4-FFF2-40B4-BE49-F238E27FC236}">
                <a16:creationId xmlns:a16="http://schemas.microsoft.com/office/drawing/2014/main" id="{25750EDA-2CA5-7613-594F-7095FAF06A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24" y="3799840"/>
            <a:ext cx="1742178" cy="2879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acquerie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56012" y="841157"/>
            <a:ext cx="3502695" cy="39014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111760"/>
            <a:ext cx="10180320" cy="65024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The Jacquerie: rural vs urban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A statue of a person riding a horse&#10;&#10;Description automatically generated">
            <a:extLst>
              <a:ext uri="{FF2B5EF4-FFF2-40B4-BE49-F238E27FC236}">
                <a16:creationId xmlns:a16="http://schemas.microsoft.com/office/drawing/2014/main" id="{74D627FF-9385-172B-68E2-744F95C31F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791" y="627797"/>
            <a:ext cx="4323969" cy="4114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0A8502-2841-FBD6-47A6-03B028475C58}"/>
              </a:ext>
            </a:extLst>
          </p:cNvPr>
          <p:cNvSpPr txBox="1"/>
          <p:nvPr/>
        </p:nvSpPr>
        <p:spPr>
          <a:xfrm>
            <a:off x="5923280" y="4885137"/>
            <a:ext cx="590803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Urban revolt </a:t>
            </a:r>
          </a:p>
          <a:p>
            <a:r>
              <a:rPr lang="en-GB" sz="2400" dirty="0">
                <a:solidFill>
                  <a:srgbClr val="002060"/>
                </a:solidFill>
              </a:rPr>
              <a:t>Led by Etienne Marcel – provost of Paris</a:t>
            </a:r>
          </a:p>
          <a:p>
            <a:r>
              <a:rPr lang="en-GB" sz="2400" dirty="0">
                <a:solidFill>
                  <a:srgbClr val="002060"/>
                </a:solidFill>
              </a:rPr>
              <a:t>Sought self-governing commune vs regent</a:t>
            </a:r>
          </a:p>
          <a:p>
            <a:r>
              <a:rPr lang="en-GB" sz="2400" dirty="0">
                <a:solidFill>
                  <a:srgbClr val="002060"/>
                </a:solidFill>
              </a:rPr>
              <a:t>Manipulated peasantry to attack opponents</a:t>
            </a:r>
          </a:p>
          <a:p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2032F6-995D-9623-A9F6-3F5E144CC414}"/>
              </a:ext>
            </a:extLst>
          </p:cNvPr>
          <p:cNvSpPr txBox="1"/>
          <p:nvPr/>
        </p:nvSpPr>
        <p:spPr>
          <a:xfrm>
            <a:off x="640080" y="4971534"/>
            <a:ext cx="46329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Rural revolt</a:t>
            </a:r>
          </a:p>
          <a:p>
            <a:r>
              <a:rPr lang="en-GB" sz="2400" dirty="0">
                <a:solidFill>
                  <a:srgbClr val="002060"/>
                </a:solidFill>
              </a:rPr>
              <a:t>Discontent with nobles &amp; taxes</a:t>
            </a:r>
          </a:p>
          <a:p>
            <a:r>
              <a:rPr lang="en-GB" sz="2400" dirty="0">
                <a:solidFill>
                  <a:srgbClr val="002060"/>
                </a:solidFill>
              </a:rPr>
              <a:t>Led by rural elite</a:t>
            </a:r>
          </a:p>
          <a:p>
            <a:r>
              <a:rPr lang="en-GB" sz="2400" dirty="0">
                <a:solidFill>
                  <a:srgbClr val="002060"/>
                </a:solidFill>
              </a:rPr>
              <a:t>Violent attacks on chateaux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acquerie_meaux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52729" y="1571612"/>
            <a:ext cx="6072229" cy="47149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8120"/>
            <a:ext cx="10972800" cy="121920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Froissart’s Chronicles: Peasants beaten at Meaux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756605" cy="719470"/>
          </a:xfrm>
        </p:spPr>
        <p:txBody>
          <a:bodyPr>
            <a:normAutofit fontScale="90000"/>
          </a:bodyPr>
          <a:lstStyle/>
          <a:p>
            <a:r>
              <a:rPr lang="en-GB" b="1" dirty="0" err="1">
                <a:solidFill>
                  <a:srgbClr val="0070C0"/>
                </a:solidFill>
              </a:rPr>
              <a:t>Ciompi</a:t>
            </a:r>
            <a:r>
              <a:rPr lang="en-GB" b="1" dirty="0">
                <a:solidFill>
                  <a:srgbClr val="0070C0"/>
                </a:solidFill>
              </a:rPr>
              <a:t> in Florence (1378)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06390" y="1492101"/>
            <a:ext cx="7268298" cy="5069701"/>
          </a:xfrm>
        </p:spPr>
        <p:txBody>
          <a:bodyPr>
            <a:noAutofit/>
          </a:bodyPr>
          <a:lstStyle/>
          <a:p>
            <a:pPr lvl="0"/>
            <a:r>
              <a:rPr lang="en-GB" sz="2800" dirty="0">
                <a:solidFill>
                  <a:srgbClr val="002060"/>
                </a:solidFill>
              </a:rPr>
              <a:t>Urban revolt by clothworkers</a:t>
            </a:r>
          </a:p>
          <a:p>
            <a:pPr lvl="0"/>
            <a:r>
              <a:rPr lang="en-GB" sz="2800" dirty="0" err="1">
                <a:solidFill>
                  <a:srgbClr val="002060"/>
                </a:solidFill>
              </a:rPr>
              <a:t>cf</a:t>
            </a:r>
            <a:r>
              <a:rPr lang="en-GB" sz="2800" dirty="0">
                <a:solidFill>
                  <a:srgbClr val="002060"/>
                </a:solidFill>
              </a:rPr>
              <a:t> Flanders, 1378-85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Wool-carders but also small-scale entrepreneurs, artisans and patricians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Fight with pope over territorial borders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Trade interrupted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Unemployment and fiscal troubles   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Demanded guilds &amp; political representation in government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Radical potential not realised</a:t>
            </a:r>
          </a:p>
        </p:txBody>
      </p:sp>
      <p:pic>
        <p:nvPicPr>
          <p:cNvPr id="7" name="Content Placeholder 6" descr="Michele_di_land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073342" y="478266"/>
            <a:ext cx="4007961" cy="534394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587B51-CA63-0220-462B-B906E948F4F4}"/>
              </a:ext>
            </a:extLst>
          </p:cNvPr>
          <p:cNvSpPr txBox="1"/>
          <p:nvPr/>
        </p:nvSpPr>
        <p:spPr>
          <a:xfrm>
            <a:off x="8103073" y="5918069"/>
            <a:ext cx="38825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Michele di Lando - leader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C55499-5A25-3970-6AE5-B7FC04A59A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584" y="871870"/>
            <a:ext cx="2005753" cy="2005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781" y="4550735"/>
            <a:ext cx="5706140" cy="754912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Most well-documented = English Rising of 1381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BD1A66-C9E5-E9CC-79E0-991BD62309E9}"/>
              </a:ext>
            </a:extLst>
          </p:cNvPr>
          <p:cNvSpPr txBox="1"/>
          <p:nvPr/>
        </p:nvSpPr>
        <p:spPr>
          <a:xfrm>
            <a:off x="864780" y="233269"/>
            <a:ext cx="7173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Other revolts: urban and rural </a:t>
            </a:r>
            <a:endParaRPr lang="en-GB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CABB9-FD2D-2AA7-1A08-A80B2EAE7506}"/>
              </a:ext>
            </a:extLst>
          </p:cNvPr>
          <p:cNvSpPr txBox="1"/>
          <p:nvPr/>
        </p:nvSpPr>
        <p:spPr>
          <a:xfrm>
            <a:off x="694661" y="879600"/>
            <a:ext cx="1108621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 err="1">
                <a:solidFill>
                  <a:srgbClr val="002060"/>
                </a:solidFill>
              </a:rPr>
              <a:t>Tuchins</a:t>
            </a:r>
            <a:r>
              <a:rPr lang="en-GB" sz="2800" b="1" dirty="0">
                <a:solidFill>
                  <a:srgbClr val="002060"/>
                </a:solidFill>
              </a:rPr>
              <a:t> - </a:t>
            </a:r>
            <a:r>
              <a:rPr lang="en-GB" sz="2800" dirty="0" err="1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cf</a:t>
            </a:r>
            <a:r>
              <a:rPr lang="en-GB" sz="28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 Jacquerie but in South West France (1360s-‘80s)</a:t>
            </a:r>
          </a:p>
          <a:p>
            <a:r>
              <a:rPr lang="en-GB" sz="2800" dirty="0">
                <a:solidFill>
                  <a:srgbClr val="002060"/>
                </a:solidFill>
              </a:rPr>
              <a:t>Social banditry vs authorities. Regional conditions favoured (</a:t>
            </a:r>
            <a:r>
              <a:rPr lang="en-GB" sz="2800" dirty="0" err="1">
                <a:solidFill>
                  <a:srgbClr val="002060"/>
                </a:solidFill>
              </a:rPr>
              <a:t>cf</a:t>
            </a:r>
            <a:r>
              <a:rPr lang="en-GB" sz="2800" dirty="0">
                <a:solidFill>
                  <a:srgbClr val="002060"/>
                </a:solidFill>
              </a:rPr>
              <a:t> Cathars) </a:t>
            </a:r>
          </a:p>
          <a:p>
            <a:r>
              <a:rPr lang="en-GB" sz="2800" b="1" dirty="0" err="1">
                <a:solidFill>
                  <a:srgbClr val="002060"/>
                </a:solidFill>
              </a:rPr>
              <a:t>Remensas</a:t>
            </a:r>
            <a:r>
              <a:rPr lang="en-GB" sz="2800" b="1" dirty="0">
                <a:solidFill>
                  <a:srgbClr val="002060"/>
                </a:solidFill>
              </a:rPr>
              <a:t> </a:t>
            </a:r>
            <a:r>
              <a:rPr lang="en-GB" sz="2800" dirty="0">
                <a:solidFill>
                  <a:srgbClr val="002060"/>
                </a:solidFill>
              </a:rPr>
              <a:t>– Catalan unfree peasants (c. 1388-1486); </a:t>
            </a:r>
            <a:r>
              <a:rPr lang="en-GB" sz="28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allied w crown of Aragon vs lords &amp; towns</a:t>
            </a:r>
          </a:p>
          <a:p>
            <a:r>
              <a:rPr lang="en-GB" sz="2800" b="1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Spanish pogroms </a:t>
            </a:r>
            <a:r>
              <a:rPr lang="en-GB" sz="28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vs Jews in 1391</a:t>
            </a:r>
            <a:r>
              <a:rPr lang="en-GB" sz="2800" dirty="0">
                <a:solidFill>
                  <a:srgbClr val="002060"/>
                </a:solidFill>
              </a:rPr>
              <a:t> (scapegoats)</a:t>
            </a:r>
          </a:p>
        </p:txBody>
      </p:sp>
      <p:pic>
        <p:nvPicPr>
          <p:cNvPr id="10" name="Content Placeholder 9" descr="A painting of a person on a horse&#10;&#10;Description automatically generated">
            <a:extLst>
              <a:ext uri="{FF2B5EF4-FFF2-40B4-BE49-F238E27FC236}">
                <a16:creationId xmlns:a16="http://schemas.microsoft.com/office/drawing/2014/main" id="{56234ADF-4821-2FE7-4C4B-8B198DBF48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480" y="3557256"/>
            <a:ext cx="4029739" cy="316670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13120</TotalTime>
  <Words>829</Words>
  <Application>Microsoft Office PowerPoint</Application>
  <PresentationFormat>Widescreen</PresentationFormat>
  <Paragraphs>99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Algerian</vt:lpstr>
      <vt:lpstr>Arial</vt:lpstr>
      <vt:lpstr>Calibri</vt:lpstr>
      <vt:lpstr>Constantia</vt:lpstr>
      <vt:lpstr>Times New Roman</vt:lpstr>
      <vt:lpstr>Wingdings 2</vt:lpstr>
      <vt:lpstr>Paper</vt:lpstr>
      <vt:lpstr>Popular Protest </vt:lpstr>
      <vt:lpstr>   Frequency of revolt (Samuel Cohn): </vt:lpstr>
      <vt:lpstr>Why rebel (and why not more)?</vt:lpstr>
      <vt:lpstr>Motives &amp; Leadership</vt:lpstr>
      <vt:lpstr> Background to the Jacquerie (1356-58)</vt:lpstr>
      <vt:lpstr>The Jacquerie: rural vs urban</vt:lpstr>
      <vt:lpstr>Froissart’s Chronicles: Peasants beaten at Meaux</vt:lpstr>
      <vt:lpstr>Ciompi in Florence (1378)</vt:lpstr>
      <vt:lpstr>Most well-documented = English Rising of 1381</vt:lpstr>
      <vt:lpstr>The Background </vt:lpstr>
      <vt:lpstr>Who were the Rebels?</vt:lpstr>
      <vt:lpstr> Aims:  ‘fair’ rents (4d an acre) &amp; higher wages; protection of rights; abolition of poll tax vs manorial records &amp; sought tax accounts Influence of Lollardy? </vt:lpstr>
      <vt:lpstr>Urban Revolt in Cambridge 1381 vs University</vt:lpstr>
      <vt:lpstr>End of Serfdom?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Popular Protest</dc:title>
  <dc:creator>Aysu Dincer</dc:creator>
  <cp:lastModifiedBy>Roberts, Penny</cp:lastModifiedBy>
  <cp:revision>11</cp:revision>
  <dcterms:created xsi:type="dcterms:W3CDTF">2020-11-30T13:29:20Z</dcterms:created>
  <dcterms:modified xsi:type="dcterms:W3CDTF">2024-11-24T10:17:47Z</dcterms:modified>
</cp:coreProperties>
</file>