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6" r:id="rId3"/>
    <p:sldId id="270" r:id="rId4"/>
    <p:sldId id="258" r:id="rId5"/>
    <p:sldId id="271" r:id="rId6"/>
    <p:sldId id="272" r:id="rId7"/>
    <p:sldId id="273" r:id="rId8"/>
    <p:sldId id="274" r:id="rId9"/>
    <p:sldId id="275" r:id="rId10"/>
    <p:sldId id="276" r:id="rId11"/>
    <p:sldId id="277" r:id="rId12"/>
    <p:sldId id="278" r:id="rId13"/>
    <p:sldId id="261" r:id="rId14"/>
    <p:sldId id="27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6202362"/>
          </a:xfrm>
        </p:spPr>
        <p:txBody>
          <a:bodyPr rtlCol="0">
            <a:normAutofit/>
          </a:bodyPr>
          <a:lstStyle/>
          <a:p>
            <a:r>
              <a:rPr lang="en-GB" sz="2400" dirty="0" smtClean="0">
                <a:latin typeface="Verdana" pitchFamily="34" charset="0"/>
                <a:ea typeface="Verdana" pitchFamily="34" charset="0"/>
                <a:cs typeface="Verdana" pitchFamily="34" charset="0"/>
              </a:rPr>
              <a:t>HI127 The Medieval World</a:t>
            </a:r>
            <a:br>
              <a:rPr lang="en-GB" sz="2400" dirty="0" smtClean="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
            </a:r>
            <a:br>
              <a:rPr lang="en-GB" sz="2400" dirty="0" smtClean="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 </a:t>
            </a:r>
            <a:br>
              <a:rPr lang="en-GB" sz="2400" dirty="0" smtClean="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The Medieval Church</a:t>
            </a:r>
            <a:br>
              <a:rPr lang="en-GB" sz="2400" dirty="0" smtClean="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
            </a:r>
            <a:br>
              <a:rPr lang="en-GB" sz="2400" dirty="0" smtClean="0">
                <a:latin typeface="Verdana" pitchFamily="34" charset="0"/>
                <a:ea typeface="Verdana" pitchFamily="34" charset="0"/>
                <a:cs typeface="Verdana" pitchFamily="34" charset="0"/>
              </a:rPr>
            </a:br>
            <a:r>
              <a:rPr lang="en-GB" sz="2400" b="1" dirty="0" smtClean="0">
                <a:latin typeface="Verdana" pitchFamily="34" charset="0"/>
                <a:ea typeface="Verdana" pitchFamily="34" charset="0"/>
                <a:cs typeface="Verdana" pitchFamily="34" charset="0"/>
              </a:rPr>
              <a:t> </a:t>
            </a:r>
            <a:br>
              <a:rPr lang="en-GB" sz="2400" b="1" dirty="0" smtClean="0">
                <a:latin typeface="Verdana" pitchFamily="34" charset="0"/>
                <a:ea typeface="Verdana" pitchFamily="34" charset="0"/>
                <a:cs typeface="Verdana" pitchFamily="34" charset="0"/>
              </a:rPr>
            </a:br>
            <a:r>
              <a:rPr lang="en-GB" sz="2400" b="1" dirty="0" smtClean="0">
                <a:latin typeface="Verdana" pitchFamily="34" charset="0"/>
                <a:ea typeface="Verdana" pitchFamily="34" charset="0"/>
                <a:cs typeface="Verdana" pitchFamily="34" charset="0"/>
              </a:rPr>
              <a:t>LOLLARDS AND HUSSITES</a:t>
            </a:r>
            <a:r>
              <a:rPr lang="en-GB" sz="2400" dirty="0" smtClean="0">
                <a:latin typeface="Verdana" pitchFamily="34" charset="0"/>
                <a:ea typeface="Verdana" pitchFamily="34" charset="0"/>
                <a:cs typeface="Verdana" pitchFamily="34" charset="0"/>
              </a:rPr>
              <a:t/>
            </a:r>
            <a:br>
              <a:rPr lang="en-GB" sz="2400" dirty="0" smtClean="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
            </a:r>
            <a:br>
              <a:rPr lang="en-GB" sz="2400" dirty="0" smtClean="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
            </a:r>
            <a:br>
              <a:rPr lang="en-GB" sz="2400" dirty="0" smtClean="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
            </a:r>
            <a:br>
              <a:rPr lang="en-GB" sz="2400" dirty="0" smtClean="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Powerpoint will be on the website</a:t>
            </a:r>
            <a:endParaRPr lang="en-GB" sz="2400"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4600" y="381000"/>
            <a:ext cx="2362200" cy="6019800"/>
          </a:xfrm>
        </p:spPr>
        <p:txBody>
          <a:bodyPr>
            <a:normAutofit/>
          </a:bodyPr>
          <a:lstStyle/>
          <a:p>
            <a:r>
              <a:rPr lang="en-GB" sz="2400" dirty="0" smtClean="0">
                <a:latin typeface="Verdana" pitchFamily="34" charset="0"/>
                <a:ea typeface="Verdana" pitchFamily="34" charset="0"/>
                <a:cs typeface="Verdana" pitchFamily="34" charset="0"/>
              </a:rPr>
              <a:t>Prosecution of </a:t>
            </a:r>
            <a:r>
              <a:rPr lang="en-GB" sz="2400" dirty="0" err="1" smtClean="0">
                <a:latin typeface="Verdana" pitchFamily="34" charset="0"/>
                <a:ea typeface="Verdana" pitchFamily="34" charset="0"/>
                <a:cs typeface="Verdana" pitchFamily="34" charset="0"/>
              </a:rPr>
              <a:t>Lollards</a:t>
            </a:r>
            <a:r>
              <a:rPr lang="en-GB" sz="2400" dirty="0" smtClean="0">
                <a:latin typeface="Verdana" pitchFamily="34" charset="0"/>
                <a:ea typeface="Verdana" pitchFamily="34" charset="0"/>
                <a:cs typeface="Verdana" pitchFamily="34" charset="0"/>
              </a:rPr>
              <a:t> in Leicestershire </a:t>
            </a:r>
            <a:r>
              <a:rPr lang="en-GB" sz="2400" dirty="0">
                <a:latin typeface="Verdana" pitchFamily="34" charset="0"/>
                <a:ea typeface="Verdana" pitchFamily="34" charset="0"/>
                <a:cs typeface="Verdana" pitchFamily="34" charset="0"/>
              </a:rPr>
              <a:t>in 1414</a:t>
            </a:r>
            <a:br>
              <a:rPr lang="en-GB" sz="2400" dirty="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
            </a:r>
            <a:br>
              <a:rPr lang="en-GB" sz="2400" dirty="0" smtClean="0">
                <a:latin typeface="Verdana" pitchFamily="34" charset="0"/>
                <a:ea typeface="Verdana" pitchFamily="34" charset="0"/>
                <a:cs typeface="Verdana" pitchFamily="34" charset="0"/>
              </a:rPr>
            </a:br>
            <a:r>
              <a:rPr lang="en-GB" sz="2400" dirty="0" smtClean="0">
                <a:latin typeface="Verdana" pitchFamily="34" charset="0"/>
                <a:ea typeface="Verdana" pitchFamily="34" charset="0"/>
                <a:cs typeface="Verdana" pitchFamily="34" charset="0"/>
              </a:rPr>
              <a:t>For a transcription and translation, see http</a:t>
            </a:r>
            <a:r>
              <a:rPr lang="en-GB" sz="2400" dirty="0">
                <a:latin typeface="Verdana" pitchFamily="34" charset="0"/>
                <a:ea typeface="Verdana" pitchFamily="34" charset="0"/>
                <a:cs typeface="Verdana" pitchFamily="34" charset="0"/>
              </a:rPr>
              <a:t>://tiny.cc/5s26bx</a:t>
            </a:r>
            <a:endParaRPr lang="en-GB" sz="2400" dirty="0">
              <a:latin typeface="Verdana" pitchFamily="34" charset="0"/>
              <a:ea typeface="Verdana" pitchFamily="34" charset="0"/>
              <a:cs typeface="Verdana"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7330" y="228600"/>
            <a:ext cx="2953789" cy="6248400"/>
          </a:xfrm>
          <a:prstGeom prst="rect">
            <a:avLst/>
          </a:prstGeom>
        </p:spPr>
      </p:pic>
    </p:spTree>
    <p:extLst>
      <p:ext uri="{BB962C8B-B14F-4D97-AF65-F5344CB8AC3E}">
        <p14:creationId xmlns:p14="http://schemas.microsoft.com/office/powerpoint/2010/main" val="13641022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10600" y="381000"/>
            <a:ext cx="76200" cy="6019800"/>
          </a:xfrm>
        </p:spPr>
        <p:txBody>
          <a:bodyPr>
            <a:normAutofit/>
          </a:bodyPr>
          <a:lstStyle/>
          <a:p>
            <a:r>
              <a:rPr lang="en-GB" sz="2400" dirty="0" smtClean="0">
                <a:latin typeface="Verdana" pitchFamily="34" charset="0"/>
                <a:ea typeface="Verdana" pitchFamily="34" charset="0"/>
                <a:cs typeface="Verdana" pitchFamily="34" charset="0"/>
              </a:rPr>
              <a:t> </a:t>
            </a:r>
            <a:endParaRPr lang="en-GB" sz="2400" dirty="0">
              <a:latin typeface="Verdana" pitchFamily="34" charset="0"/>
              <a:ea typeface="Verdana" pitchFamily="34" charset="0"/>
              <a:cs typeface="Verdana"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935182"/>
            <a:ext cx="4611414" cy="4953000"/>
          </a:xfrm>
          <a:prstGeom prst="rect">
            <a:avLst/>
          </a:prstGeom>
        </p:spPr>
      </p:pic>
    </p:spTree>
    <p:extLst>
      <p:ext uri="{BB962C8B-B14F-4D97-AF65-F5344CB8AC3E}">
        <p14:creationId xmlns:p14="http://schemas.microsoft.com/office/powerpoint/2010/main" val="39048988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1200"/>
            <a:ext cx="8229600" cy="609600"/>
          </a:xfrm>
        </p:spPr>
        <p:txBody>
          <a:bodyPr>
            <a:normAutofit/>
          </a:bodyPr>
          <a:lstStyle/>
          <a:p>
            <a:r>
              <a:rPr lang="en-GB" sz="2400" dirty="0" smtClean="0">
                <a:latin typeface="Verdana" pitchFamily="34" charset="0"/>
                <a:ea typeface="Verdana" pitchFamily="34" charset="0"/>
                <a:cs typeface="Verdana" pitchFamily="34" charset="0"/>
              </a:rPr>
              <a:t>The execution of Jan Hus</a:t>
            </a:r>
            <a:endParaRPr lang="en-GB" sz="2400" dirty="0">
              <a:latin typeface="Verdana" pitchFamily="34" charset="0"/>
              <a:ea typeface="Verdana" pitchFamily="34" charset="0"/>
              <a:cs typeface="Verdana"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34836" y="533400"/>
            <a:ext cx="5819775" cy="4953000"/>
          </a:xfrm>
          <a:prstGeom prst="rect">
            <a:avLst/>
          </a:prstGeom>
        </p:spPr>
      </p:pic>
    </p:spTree>
    <p:extLst>
      <p:ext uri="{BB962C8B-B14F-4D97-AF65-F5344CB8AC3E}">
        <p14:creationId xmlns:p14="http://schemas.microsoft.com/office/powerpoint/2010/main" val="13418574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3200"/>
            <a:ext cx="8229600" cy="76200"/>
          </a:xfrm>
        </p:spPr>
        <p:txBody>
          <a:bodyPr>
            <a:normAutofit fontScale="90000"/>
          </a:bodyPr>
          <a:lstStyle/>
          <a:p>
            <a:pPr algn="just"/>
            <a:endParaRPr lang="en-GB" sz="2200" dirty="0">
              <a:latin typeface="Verdana" pitchFamily="34" charset="0"/>
              <a:ea typeface="Verdana" pitchFamily="34" charset="0"/>
              <a:cs typeface="Verdana"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81000"/>
            <a:ext cx="8011430" cy="59436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1200"/>
            <a:ext cx="8229600" cy="609600"/>
          </a:xfrm>
        </p:spPr>
        <p:txBody>
          <a:bodyPr>
            <a:normAutofit/>
          </a:bodyPr>
          <a:lstStyle/>
          <a:p>
            <a:r>
              <a:rPr lang="en-GB" sz="2400" dirty="0" err="1" smtClean="0">
                <a:latin typeface="Verdana" panose="020B0604030504040204" pitchFamily="34" charset="0"/>
                <a:ea typeface="Verdana" panose="020B0604030504040204" pitchFamily="34" charset="0"/>
                <a:cs typeface="Verdana" panose="020B0604030504040204" pitchFamily="34" charset="0"/>
              </a:rPr>
              <a:t>Hussite</a:t>
            </a:r>
            <a:r>
              <a:rPr lang="en-GB" sz="2400" dirty="0" smtClean="0">
                <a:latin typeface="Verdana" panose="020B0604030504040204" pitchFamily="34" charset="0"/>
                <a:ea typeface="Verdana" panose="020B0604030504040204" pitchFamily="34" charset="0"/>
                <a:cs typeface="Verdana" panose="020B0604030504040204" pitchFamily="34" charset="0"/>
              </a:rPr>
              <a:t> </a:t>
            </a:r>
            <a:r>
              <a:rPr lang="en-GB" sz="2400" dirty="0" err="1" smtClean="0">
                <a:latin typeface="Verdana" panose="020B0604030504040204" pitchFamily="34" charset="0"/>
                <a:ea typeface="Verdana" panose="020B0604030504040204" pitchFamily="34" charset="0"/>
                <a:cs typeface="Verdana" panose="020B0604030504040204" pitchFamily="34" charset="0"/>
              </a:rPr>
              <a:t>vozová</a:t>
            </a:r>
            <a:r>
              <a:rPr lang="en-GB" sz="2400" dirty="0" smtClean="0">
                <a:latin typeface="Verdana" panose="020B0604030504040204" pitchFamily="34" charset="0"/>
                <a:ea typeface="Verdana" panose="020B0604030504040204" pitchFamily="34" charset="0"/>
                <a:cs typeface="Verdana" panose="020B0604030504040204" pitchFamily="34" charset="0"/>
              </a:rPr>
              <a:t> </a:t>
            </a:r>
            <a:r>
              <a:rPr lang="en-GB" sz="2400" dirty="0" err="1" smtClean="0">
                <a:latin typeface="Verdana" panose="020B0604030504040204" pitchFamily="34" charset="0"/>
                <a:ea typeface="Verdana" panose="020B0604030504040204" pitchFamily="34" charset="0"/>
                <a:cs typeface="Verdana" panose="020B0604030504040204" pitchFamily="34" charset="0"/>
              </a:rPr>
              <a:t>hradba</a:t>
            </a:r>
            <a:r>
              <a:rPr lang="en-GB" sz="2400" dirty="0" smtClean="0">
                <a:latin typeface="Verdana" panose="020B0604030504040204" pitchFamily="34" charset="0"/>
                <a:ea typeface="Verdana" panose="020B0604030504040204" pitchFamily="34" charset="0"/>
                <a:cs typeface="Verdana" panose="020B0604030504040204" pitchFamily="34" charset="0"/>
              </a:rPr>
              <a:t> (wagon fort)</a:t>
            </a:r>
            <a:endParaRPr lang="en-GB" sz="2400"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554182"/>
            <a:ext cx="6380629" cy="4953000"/>
          </a:xfrm>
          <a:prstGeom prst="rect">
            <a:avLst/>
          </a:prstGeom>
        </p:spPr>
      </p:pic>
    </p:spTree>
    <p:extLst>
      <p:ext uri="{BB962C8B-B14F-4D97-AF65-F5344CB8AC3E}">
        <p14:creationId xmlns:p14="http://schemas.microsoft.com/office/powerpoint/2010/main" val="972236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0" y="381000"/>
            <a:ext cx="2286000" cy="6019800"/>
          </a:xfrm>
        </p:spPr>
        <p:txBody>
          <a:bodyPr>
            <a:normAutofit/>
          </a:bodyPr>
          <a:lstStyle/>
          <a:p>
            <a:r>
              <a:rPr lang="en-GB" sz="2400" dirty="0" err="1" smtClean="0">
                <a:latin typeface="Verdana" pitchFamily="34" charset="0"/>
                <a:ea typeface="Verdana" pitchFamily="34" charset="0"/>
                <a:cs typeface="Verdana" pitchFamily="34" charset="0"/>
              </a:rPr>
              <a:t>Lollard</a:t>
            </a:r>
            <a:r>
              <a:rPr lang="en-GB" sz="2400" dirty="0" smtClean="0">
                <a:latin typeface="Verdana" pitchFamily="34" charset="0"/>
                <a:ea typeface="Verdana" pitchFamily="34" charset="0"/>
                <a:cs typeface="Verdana" pitchFamily="34" charset="0"/>
              </a:rPr>
              <a:t> Bible, late 14</a:t>
            </a:r>
            <a:r>
              <a:rPr lang="en-GB" sz="2400" baseline="30000" dirty="0" smtClean="0">
                <a:latin typeface="Verdana" pitchFamily="34" charset="0"/>
                <a:ea typeface="Verdana" pitchFamily="34" charset="0"/>
                <a:cs typeface="Verdana" pitchFamily="34" charset="0"/>
              </a:rPr>
              <a:t>th</a:t>
            </a:r>
            <a:r>
              <a:rPr lang="en-GB" sz="2400" dirty="0" smtClean="0">
                <a:latin typeface="Verdana" pitchFamily="34" charset="0"/>
                <a:ea typeface="Verdana" pitchFamily="34" charset="0"/>
                <a:cs typeface="Verdana" pitchFamily="34" charset="0"/>
              </a:rPr>
              <a:t> century</a:t>
            </a:r>
            <a:endParaRPr lang="en-GB" sz="2400" dirty="0">
              <a:latin typeface="Verdana" pitchFamily="34" charset="0"/>
              <a:ea typeface="Verdana" pitchFamily="34" charset="0"/>
              <a:cs typeface="Verdana"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443344"/>
            <a:ext cx="3505200" cy="589817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10600" y="381000"/>
            <a:ext cx="76200" cy="6019800"/>
          </a:xfrm>
        </p:spPr>
        <p:txBody>
          <a:bodyPr>
            <a:normAutofit/>
          </a:bodyPr>
          <a:lstStyle/>
          <a:p>
            <a:r>
              <a:rPr lang="en-GB" sz="2400" dirty="0" smtClean="0">
                <a:latin typeface="Verdana" pitchFamily="34" charset="0"/>
                <a:ea typeface="Verdana" pitchFamily="34" charset="0"/>
                <a:cs typeface="Verdana" pitchFamily="34" charset="0"/>
              </a:rPr>
              <a:t> </a:t>
            </a:r>
            <a:endParaRPr lang="en-GB" sz="2400" dirty="0">
              <a:latin typeface="Verdana" pitchFamily="34" charset="0"/>
              <a:ea typeface="Verdana" pitchFamily="34" charset="0"/>
              <a:cs typeface="Verdana"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935182"/>
            <a:ext cx="4611414" cy="4953000"/>
          </a:xfrm>
          <a:prstGeom prst="rect">
            <a:avLst/>
          </a:prstGeom>
        </p:spPr>
      </p:pic>
    </p:spTree>
    <p:extLst>
      <p:ext uri="{BB962C8B-B14F-4D97-AF65-F5344CB8AC3E}">
        <p14:creationId xmlns:p14="http://schemas.microsoft.com/office/powerpoint/2010/main" val="2225002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2590800"/>
          </a:xfrm>
        </p:spPr>
        <p:txBody>
          <a:bodyPr>
            <a:normAutofit/>
          </a:bodyPr>
          <a:lstStyle/>
          <a:p>
            <a:pPr algn="l"/>
            <a:r>
              <a:rPr lang="en-GB" sz="2400" dirty="0">
                <a:latin typeface="Verdana" panose="020B0604030504040204" pitchFamily="34" charset="0"/>
                <a:ea typeface="Verdana" panose="020B0604030504040204" pitchFamily="34" charset="0"/>
                <a:cs typeface="Verdana" panose="020B0604030504040204" pitchFamily="34" charset="0"/>
              </a:rPr>
              <a:t>‘One of the most developed criticisms of the medieval church came from the English </a:t>
            </a:r>
            <a:r>
              <a:rPr lang="en-GB" sz="2400" dirty="0" err="1">
                <a:latin typeface="Verdana" panose="020B0604030504040204" pitchFamily="34" charset="0"/>
                <a:ea typeface="Verdana" panose="020B0604030504040204" pitchFamily="34" charset="0"/>
                <a:cs typeface="Verdana" panose="020B0604030504040204" pitchFamily="34" charset="0"/>
              </a:rPr>
              <a:t>Lollards</a:t>
            </a:r>
            <a:r>
              <a:rPr lang="en-GB" sz="2400" dirty="0">
                <a:latin typeface="Verdana" panose="020B0604030504040204" pitchFamily="34" charset="0"/>
                <a:ea typeface="Verdana" panose="020B0604030504040204" pitchFamily="34" charset="0"/>
                <a:cs typeface="Verdana" panose="020B0604030504040204" pitchFamily="34" charset="0"/>
              </a:rPr>
              <a:t>’.  [Steven </a:t>
            </a:r>
            <a:r>
              <a:rPr lang="en-GB" sz="2400" dirty="0" err="1">
                <a:latin typeface="Verdana" panose="020B0604030504040204" pitchFamily="34" charset="0"/>
                <a:ea typeface="Verdana" panose="020B0604030504040204" pitchFamily="34" charset="0"/>
                <a:cs typeface="Verdana" panose="020B0604030504040204" pitchFamily="34" charset="0"/>
              </a:rPr>
              <a:t>Ozment</a:t>
            </a:r>
            <a:r>
              <a:rPr lang="en-GB" sz="2400" dirty="0">
                <a:latin typeface="Verdana" panose="020B0604030504040204" pitchFamily="34" charset="0"/>
                <a:ea typeface="Verdana" panose="020B0604030504040204" pitchFamily="34" charset="0"/>
                <a:cs typeface="Verdana" panose="020B0604030504040204" pitchFamily="34" charset="0"/>
              </a:rPr>
              <a:t>, </a:t>
            </a:r>
            <a:r>
              <a:rPr lang="en-GB" sz="2400" i="1" dirty="0">
                <a:latin typeface="Verdana" panose="020B0604030504040204" pitchFamily="34" charset="0"/>
                <a:ea typeface="Verdana" panose="020B0604030504040204" pitchFamily="34" charset="0"/>
                <a:cs typeface="Verdana" panose="020B0604030504040204" pitchFamily="34" charset="0"/>
              </a:rPr>
              <a:t>The Age of Reform 1250-1550</a:t>
            </a:r>
            <a:r>
              <a:rPr lang="en-GB" sz="2400" dirty="0">
                <a:latin typeface="Verdana" panose="020B0604030504040204" pitchFamily="34" charset="0"/>
                <a:ea typeface="Verdana" panose="020B0604030504040204" pitchFamily="34" charset="0"/>
                <a:cs typeface="Verdana" panose="020B0604030504040204" pitchFamily="34" charset="0"/>
              </a:rPr>
              <a:t> (New Haven, 1980), p. 210]</a:t>
            </a:r>
            <a:endParaRPr lang="en-GB" sz="24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2590800"/>
          </a:xfrm>
        </p:spPr>
        <p:txBody>
          <a:bodyPr>
            <a:normAutofit/>
          </a:bodyPr>
          <a:lstStyle/>
          <a:p>
            <a:pPr algn="l"/>
            <a:r>
              <a:rPr lang="en-GB" sz="2400" dirty="0">
                <a:latin typeface="Verdana" panose="020B0604030504040204" pitchFamily="34" charset="0"/>
                <a:ea typeface="Verdana" panose="020B0604030504040204" pitchFamily="34" charset="0"/>
                <a:cs typeface="Verdana" panose="020B0604030504040204" pitchFamily="34" charset="0"/>
              </a:rPr>
              <a:t>‘Prior to the Protestant Reformation, no religious movement had advanced more successfully against the late medieval church than the </a:t>
            </a:r>
            <a:r>
              <a:rPr lang="en-GB" sz="2400" dirty="0" err="1">
                <a:latin typeface="Verdana" panose="020B0604030504040204" pitchFamily="34" charset="0"/>
                <a:ea typeface="Verdana" panose="020B0604030504040204" pitchFamily="34" charset="0"/>
                <a:cs typeface="Verdana" panose="020B0604030504040204" pitchFamily="34" charset="0"/>
              </a:rPr>
              <a:t>Hussites</a:t>
            </a:r>
            <a:r>
              <a:rPr lang="en-GB" sz="2400" dirty="0">
                <a:latin typeface="Verdana" panose="020B0604030504040204" pitchFamily="34" charset="0"/>
                <a:ea typeface="Verdana" panose="020B0604030504040204" pitchFamily="34" charset="0"/>
                <a:cs typeface="Verdana" panose="020B0604030504040204" pitchFamily="34" charset="0"/>
              </a:rPr>
              <a:t> of Bohemia’.  [</a:t>
            </a:r>
            <a:r>
              <a:rPr lang="en-GB" sz="2400" dirty="0" err="1">
                <a:latin typeface="Verdana" panose="020B0604030504040204" pitchFamily="34" charset="0"/>
                <a:ea typeface="Verdana" panose="020B0604030504040204" pitchFamily="34" charset="0"/>
                <a:cs typeface="Verdana" panose="020B0604030504040204" pitchFamily="34" charset="0"/>
              </a:rPr>
              <a:t>Ozment</a:t>
            </a:r>
            <a:r>
              <a:rPr lang="en-GB" sz="2400" dirty="0">
                <a:latin typeface="Verdana" panose="020B0604030504040204" pitchFamily="34" charset="0"/>
                <a:ea typeface="Verdana" panose="020B0604030504040204" pitchFamily="34" charset="0"/>
                <a:cs typeface="Verdana" panose="020B0604030504040204" pitchFamily="34" charset="0"/>
              </a:rPr>
              <a:t>, </a:t>
            </a:r>
            <a:r>
              <a:rPr lang="en-GB" sz="2400" i="1" dirty="0">
                <a:latin typeface="Verdana" panose="020B0604030504040204" pitchFamily="34" charset="0"/>
                <a:ea typeface="Verdana" panose="020B0604030504040204" pitchFamily="34" charset="0"/>
                <a:cs typeface="Verdana" panose="020B0604030504040204" pitchFamily="34" charset="0"/>
              </a:rPr>
              <a:t>The Age of Reform</a:t>
            </a:r>
            <a:r>
              <a:rPr lang="en-GB" sz="2400" dirty="0">
                <a:latin typeface="Verdana" panose="020B0604030504040204" pitchFamily="34" charset="0"/>
                <a:ea typeface="Verdana" panose="020B0604030504040204" pitchFamily="34" charset="0"/>
                <a:cs typeface="Verdana" panose="020B0604030504040204" pitchFamily="34" charset="0"/>
              </a:rPr>
              <a:t>, p. 165]</a:t>
            </a:r>
            <a:endParaRPr lang="en-GB"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896867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3352800"/>
          </a:xfrm>
        </p:spPr>
        <p:txBody>
          <a:bodyPr>
            <a:normAutofit/>
          </a:bodyPr>
          <a:lstStyle/>
          <a:p>
            <a:pPr lvl="0" algn="l"/>
            <a:r>
              <a:rPr lang="en-GB" sz="2400" dirty="0">
                <a:latin typeface="Verdana" panose="020B0604030504040204" pitchFamily="34" charset="0"/>
                <a:ea typeface="Verdana" panose="020B0604030504040204" pitchFamily="34" charset="0"/>
                <a:cs typeface="Verdana" panose="020B0604030504040204" pitchFamily="34" charset="0"/>
              </a:rPr>
              <a:t>What were the origins of the </a:t>
            </a:r>
            <a:r>
              <a:rPr lang="en-GB" sz="2400" dirty="0" err="1">
                <a:latin typeface="Verdana" panose="020B0604030504040204" pitchFamily="34" charset="0"/>
                <a:ea typeface="Verdana" panose="020B0604030504040204" pitchFamily="34" charset="0"/>
                <a:cs typeface="Verdana" panose="020B0604030504040204" pitchFamily="34" charset="0"/>
              </a:rPr>
              <a:t>Lollard</a:t>
            </a:r>
            <a:r>
              <a:rPr lang="en-GB" sz="2400" dirty="0">
                <a:latin typeface="Verdana" panose="020B0604030504040204" pitchFamily="34" charset="0"/>
                <a:ea typeface="Verdana" panose="020B0604030504040204" pitchFamily="34" charset="0"/>
                <a:cs typeface="Verdana" panose="020B0604030504040204" pitchFamily="34" charset="0"/>
              </a:rPr>
              <a:t> </a:t>
            </a:r>
            <a:r>
              <a:rPr lang="en-GB" sz="2400" dirty="0" smtClean="0">
                <a:latin typeface="Verdana" panose="020B0604030504040204" pitchFamily="34" charset="0"/>
                <a:ea typeface="Verdana" panose="020B0604030504040204" pitchFamily="34" charset="0"/>
                <a:cs typeface="Verdana" panose="020B0604030504040204" pitchFamily="34" charset="0"/>
              </a:rPr>
              <a:t>movement?</a:t>
            </a:r>
            <a:br>
              <a:rPr lang="en-GB" sz="2400" dirty="0" smtClean="0">
                <a:latin typeface="Verdana" panose="020B0604030504040204" pitchFamily="34" charset="0"/>
                <a:ea typeface="Verdana" panose="020B0604030504040204" pitchFamily="34" charset="0"/>
                <a:cs typeface="Verdana" panose="020B0604030504040204" pitchFamily="34" charset="0"/>
              </a:rPr>
            </a:br>
            <a:r>
              <a:rPr lang="en-GB" sz="2400" dirty="0" smtClean="0">
                <a:latin typeface="Verdana" panose="020B0604030504040204" pitchFamily="34" charset="0"/>
                <a:ea typeface="Verdana" panose="020B0604030504040204" pitchFamily="34" charset="0"/>
                <a:cs typeface="Verdana" panose="020B0604030504040204" pitchFamily="34" charset="0"/>
              </a:rPr>
              <a:t>What </a:t>
            </a:r>
            <a:r>
              <a:rPr lang="en-GB" sz="2400" dirty="0">
                <a:latin typeface="Verdana" panose="020B0604030504040204" pitchFamily="34" charset="0"/>
                <a:ea typeface="Verdana" panose="020B0604030504040204" pitchFamily="34" charset="0"/>
                <a:cs typeface="Verdana" panose="020B0604030504040204" pitchFamily="34" charset="0"/>
              </a:rPr>
              <a:t>did the </a:t>
            </a:r>
            <a:r>
              <a:rPr lang="en-GB" sz="2400" dirty="0" err="1">
                <a:latin typeface="Verdana" panose="020B0604030504040204" pitchFamily="34" charset="0"/>
                <a:ea typeface="Verdana" panose="020B0604030504040204" pitchFamily="34" charset="0"/>
                <a:cs typeface="Verdana" panose="020B0604030504040204" pitchFamily="34" charset="0"/>
              </a:rPr>
              <a:t>Lollards</a:t>
            </a:r>
            <a:r>
              <a:rPr lang="en-GB" sz="2400" dirty="0">
                <a:latin typeface="Verdana" panose="020B0604030504040204" pitchFamily="34" charset="0"/>
                <a:ea typeface="Verdana" panose="020B0604030504040204" pitchFamily="34" charset="0"/>
                <a:cs typeface="Verdana" panose="020B0604030504040204" pitchFamily="34" charset="0"/>
              </a:rPr>
              <a:t> believe?</a:t>
            </a:r>
            <a:br>
              <a:rPr lang="en-GB" sz="2400" dirty="0">
                <a:latin typeface="Verdana" panose="020B0604030504040204" pitchFamily="34" charset="0"/>
                <a:ea typeface="Verdana" panose="020B0604030504040204" pitchFamily="34" charset="0"/>
                <a:cs typeface="Verdana" panose="020B0604030504040204" pitchFamily="34" charset="0"/>
              </a:rPr>
            </a:br>
            <a:r>
              <a:rPr lang="en-GB" sz="2400" dirty="0">
                <a:latin typeface="Verdana" panose="020B0604030504040204" pitchFamily="34" charset="0"/>
                <a:ea typeface="Verdana" panose="020B0604030504040204" pitchFamily="34" charset="0"/>
                <a:cs typeface="Verdana" panose="020B0604030504040204" pitchFamily="34" charset="0"/>
              </a:rPr>
              <a:t>How did the </a:t>
            </a:r>
            <a:r>
              <a:rPr lang="en-GB" sz="2400" dirty="0" err="1">
                <a:latin typeface="Verdana" panose="020B0604030504040204" pitchFamily="34" charset="0"/>
                <a:ea typeface="Verdana" panose="020B0604030504040204" pitchFamily="34" charset="0"/>
                <a:cs typeface="Verdana" panose="020B0604030504040204" pitchFamily="34" charset="0"/>
              </a:rPr>
              <a:t>Lollard</a:t>
            </a:r>
            <a:r>
              <a:rPr lang="en-GB" sz="2400" dirty="0">
                <a:latin typeface="Verdana" panose="020B0604030504040204" pitchFamily="34" charset="0"/>
                <a:ea typeface="Verdana" panose="020B0604030504040204" pitchFamily="34" charset="0"/>
                <a:cs typeface="Verdana" panose="020B0604030504040204" pitchFamily="34" charset="0"/>
              </a:rPr>
              <a:t> movement develop?</a:t>
            </a:r>
            <a:br>
              <a:rPr lang="en-GB" sz="2400" dirty="0">
                <a:latin typeface="Verdana" panose="020B0604030504040204" pitchFamily="34" charset="0"/>
                <a:ea typeface="Verdana" panose="020B0604030504040204" pitchFamily="34" charset="0"/>
                <a:cs typeface="Verdana" panose="020B0604030504040204" pitchFamily="34" charset="0"/>
              </a:rPr>
            </a:br>
            <a:r>
              <a:rPr lang="en-GB" sz="2400" dirty="0">
                <a:latin typeface="Verdana" panose="020B0604030504040204" pitchFamily="34" charset="0"/>
                <a:ea typeface="Verdana" panose="020B0604030504040204" pitchFamily="34" charset="0"/>
                <a:cs typeface="Verdana" panose="020B0604030504040204" pitchFamily="34" charset="0"/>
              </a:rPr>
              <a:t>What were the origins of the </a:t>
            </a:r>
            <a:r>
              <a:rPr lang="en-GB" sz="2400" dirty="0" err="1">
                <a:latin typeface="Verdana" panose="020B0604030504040204" pitchFamily="34" charset="0"/>
                <a:ea typeface="Verdana" panose="020B0604030504040204" pitchFamily="34" charset="0"/>
                <a:cs typeface="Verdana" panose="020B0604030504040204" pitchFamily="34" charset="0"/>
              </a:rPr>
              <a:t>Hussite</a:t>
            </a:r>
            <a:r>
              <a:rPr lang="en-GB" sz="2400" dirty="0">
                <a:latin typeface="Verdana" panose="020B0604030504040204" pitchFamily="34" charset="0"/>
                <a:ea typeface="Verdana" panose="020B0604030504040204" pitchFamily="34" charset="0"/>
                <a:cs typeface="Verdana" panose="020B0604030504040204" pitchFamily="34" charset="0"/>
              </a:rPr>
              <a:t> movement?</a:t>
            </a:r>
            <a:br>
              <a:rPr lang="en-GB" sz="2400" dirty="0">
                <a:latin typeface="Verdana" panose="020B0604030504040204" pitchFamily="34" charset="0"/>
                <a:ea typeface="Verdana" panose="020B0604030504040204" pitchFamily="34" charset="0"/>
                <a:cs typeface="Verdana" panose="020B0604030504040204" pitchFamily="34" charset="0"/>
              </a:rPr>
            </a:br>
            <a:r>
              <a:rPr lang="en-GB" sz="2400" dirty="0">
                <a:latin typeface="Verdana" panose="020B0604030504040204" pitchFamily="34" charset="0"/>
                <a:ea typeface="Verdana" panose="020B0604030504040204" pitchFamily="34" charset="0"/>
                <a:cs typeface="Verdana" panose="020B0604030504040204" pitchFamily="34" charset="0"/>
              </a:rPr>
              <a:t>What did the </a:t>
            </a:r>
            <a:r>
              <a:rPr lang="en-GB" sz="2400" dirty="0" err="1">
                <a:latin typeface="Verdana" panose="020B0604030504040204" pitchFamily="34" charset="0"/>
                <a:ea typeface="Verdana" panose="020B0604030504040204" pitchFamily="34" charset="0"/>
                <a:cs typeface="Verdana" panose="020B0604030504040204" pitchFamily="34" charset="0"/>
              </a:rPr>
              <a:t>Hussites</a:t>
            </a:r>
            <a:r>
              <a:rPr lang="en-GB" sz="2400" dirty="0">
                <a:latin typeface="Verdana" panose="020B0604030504040204" pitchFamily="34" charset="0"/>
                <a:ea typeface="Verdana" panose="020B0604030504040204" pitchFamily="34" charset="0"/>
                <a:cs typeface="Verdana" panose="020B0604030504040204" pitchFamily="34" charset="0"/>
              </a:rPr>
              <a:t> believe?</a:t>
            </a:r>
            <a:br>
              <a:rPr lang="en-GB" sz="2400" dirty="0">
                <a:latin typeface="Verdana" panose="020B0604030504040204" pitchFamily="34" charset="0"/>
                <a:ea typeface="Verdana" panose="020B0604030504040204" pitchFamily="34" charset="0"/>
                <a:cs typeface="Verdana" panose="020B0604030504040204" pitchFamily="34" charset="0"/>
              </a:rPr>
            </a:br>
            <a:r>
              <a:rPr lang="en-GB" sz="2400" dirty="0">
                <a:latin typeface="Verdana" panose="020B0604030504040204" pitchFamily="34" charset="0"/>
                <a:ea typeface="Verdana" panose="020B0604030504040204" pitchFamily="34" charset="0"/>
                <a:cs typeface="Verdana" panose="020B0604030504040204" pitchFamily="34" charset="0"/>
              </a:rPr>
              <a:t>How did the </a:t>
            </a:r>
            <a:r>
              <a:rPr lang="en-GB" sz="2400" dirty="0" err="1">
                <a:latin typeface="Verdana" panose="020B0604030504040204" pitchFamily="34" charset="0"/>
                <a:ea typeface="Verdana" panose="020B0604030504040204" pitchFamily="34" charset="0"/>
                <a:cs typeface="Verdana" panose="020B0604030504040204" pitchFamily="34" charset="0"/>
              </a:rPr>
              <a:t>Hussite</a:t>
            </a:r>
            <a:r>
              <a:rPr lang="en-GB" sz="2400" dirty="0">
                <a:latin typeface="Verdana" panose="020B0604030504040204" pitchFamily="34" charset="0"/>
                <a:ea typeface="Verdana" panose="020B0604030504040204" pitchFamily="34" charset="0"/>
                <a:cs typeface="Verdana" panose="020B0604030504040204" pitchFamily="34" charset="0"/>
              </a:rPr>
              <a:t> movement develop?</a:t>
            </a:r>
            <a:endParaRPr lang="en-GB"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994385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0" y="381000"/>
            <a:ext cx="2286000" cy="6019800"/>
          </a:xfrm>
        </p:spPr>
        <p:txBody>
          <a:bodyPr>
            <a:normAutofit/>
          </a:bodyPr>
          <a:lstStyle/>
          <a:p>
            <a:r>
              <a:rPr lang="en-GB" sz="2400" dirty="0" smtClean="0">
                <a:latin typeface="Verdana" pitchFamily="34" charset="0"/>
                <a:ea typeface="Verdana" pitchFamily="34" charset="0"/>
                <a:cs typeface="Verdana" pitchFamily="34" charset="0"/>
              </a:rPr>
              <a:t>John of Gaunt</a:t>
            </a:r>
            <a:endParaRPr lang="en-GB" sz="2400" dirty="0">
              <a:latin typeface="Verdana" pitchFamily="34" charset="0"/>
              <a:ea typeface="Verdana" pitchFamily="34" charset="0"/>
              <a:cs typeface="Verdana"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436418"/>
            <a:ext cx="4582160" cy="5791200"/>
          </a:xfrm>
          <a:prstGeom prst="rect">
            <a:avLst/>
          </a:prstGeom>
        </p:spPr>
      </p:pic>
    </p:spTree>
    <p:extLst>
      <p:ext uri="{BB962C8B-B14F-4D97-AF65-F5344CB8AC3E}">
        <p14:creationId xmlns:p14="http://schemas.microsoft.com/office/powerpoint/2010/main" val="19349379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562600"/>
            <a:ext cx="8001000" cy="838200"/>
          </a:xfrm>
        </p:spPr>
        <p:txBody>
          <a:bodyPr>
            <a:normAutofit/>
          </a:bodyPr>
          <a:lstStyle/>
          <a:p>
            <a:r>
              <a:rPr lang="en-GB" sz="2400" dirty="0" smtClean="0">
                <a:latin typeface="Verdana" pitchFamily="34" charset="0"/>
                <a:ea typeface="Verdana" pitchFamily="34" charset="0"/>
                <a:cs typeface="Verdana" pitchFamily="34" charset="0"/>
              </a:rPr>
              <a:t>William Courtenay, Archbishop of Canterbury</a:t>
            </a:r>
            <a:endParaRPr lang="en-GB" sz="2400" dirty="0">
              <a:latin typeface="Verdana" pitchFamily="34" charset="0"/>
              <a:ea typeface="Verdana" pitchFamily="34" charset="0"/>
              <a:cs typeface="Verdana"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381000"/>
            <a:ext cx="6603999" cy="4953000"/>
          </a:xfrm>
          <a:prstGeom prst="rect">
            <a:avLst/>
          </a:prstGeom>
        </p:spPr>
      </p:pic>
    </p:spTree>
    <p:extLst>
      <p:ext uri="{BB962C8B-B14F-4D97-AF65-F5344CB8AC3E}">
        <p14:creationId xmlns:p14="http://schemas.microsoft.com/office/powerpoint/2010/main" val="3363042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10600" y="381000"/>
            <a:ext cx="76200" cy="6019800"/>
          </a:xfrm>
        </p:spPr>
        <p:txBody>
          <a:bodyPr>
            <a:normAutofit/>
          </a:bodyPr>
          <a:lstStyle/>
          <a:p>
            <a:endParaRPr lang="en-GB" sz="2400" dirty="0">
              <a:latin typeface="Verdana" pitchFamily="34" charset="0"/>
              <a:ea typeface="Verdana" pitchFamily="34" charset="0"/>
              <a:cs typeface="Verdana"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152400"/>
            <a:ext cx="4960908" cy="6553200"/>
          </a:xfrm>
          <a:prstGeom prst="rect">
            <a:avLst/>
          </a:prstGeom>
        </p:spPr>
      </p:pic>
    </p:spTree>
    <p:extLst>
      <p:ext uri="{BB962C8B-B14F-4D97-AF65-F5344CB8AC3E}">
        <p14:creationId xmlns:p14="http://schemas.microsoft.com/office/powerpoint/2010/main" val="31747256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TotalTime>
  <Words>122</Words>
  <Application>Microsoft Office PowerPoint</Application>
  <PresentationFormat>On-screen Show (4:3)</PresentationFormat>
  <Paragraphs>12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HI127 The Medieval World    The Medieval Church    LOLLARDS AND HUSSITES    Powerpoint will be on the website</vt:lpstr>
      <vt:lpstr>Lollard Bible, late 14th century</vt:lpstr>
      <vt:lpstr> </vt:lpstr>
      <vt:lpstr>‘One of the most developed criticisms of the medieval church came from the English Lollards’.  [Steven Ozment, The Age of Reform 1250-1550 (New Haven, 1980), p. 210]</vt:lpstr>
      <vt:lpstr>‘Prior to the Protestant Reformation, no religious movement had advanced more successfully against the late medieval church than the Hussites of Bohemia’.  [Ozment, The Age of Reform, p. 165]</vt:lpstr>
      <vt:lpstr>What were the origins of the Lollard movement? What did the Lollards believe? How did the Lollard movement develop? What were the origins of the Hussite movement? What did the Hussites believe? How did the Hussite movement develop?</vt:lpstr>
      <vt:lpstr>John of Gaunt</vt:lpstr>
      <vt:lpstr>William Courtenay, Archbishop of Canterbury</vt:lpstr>
      <vt:lpstr>PowerPoint Presentation</vt:lpstr>
      <vt:lpstr>Prosecution of Lollards in Leicestershire in 1414  For a transcription and translation, see http://tiny.cc/5s26bx</vt:lpstr>
      <vt:lpstr> </vt:lpstr>
      <vt:lpstr>The execution of Jan Hus</vt:lpstr>
      <vt:lpstr>PowerPoint Presentation</vt:lpstr>
      <vt:lpstr>Hussite vozová hradba (wagon fort)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HI127 The Medieval World    The Medieval Church    HERETICS AND SAINTS: THE CATHARS, THE WALDENSIANS, AND THE FRIARS     Powerpoint will be on the website</dc:title>
  <dc:creator>Jonathan</dc:creator>
  <cp:lastModifiedBy>Jonathan</cp:lastModifiedBy>
  <cp:revision>30</cp:revision>
  <dcterms:created xsi:type="dcterms:W3CDTF">2006-08-16T00:00:00Z</dcterms:created>
  <dcterms:modified xsi:type="dcterms:W3CDTF">2014-03-04T11:27:54Z</dcterms:modified>
</cp:coreProperties>
</file>