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61" r:id="rId3"/>
    <p:sldId id="259" r:id="rId4"/>
    <p:sldId id="258" r:id="rId5"/>
    <p:sldId id="260" r:id="rId6"/>
    <p:sldId id="265" r:id="rId7"/>
    <p:sldId id="266" r:id="rId8"/>
    <p:sldId id="267" r:id="rId9"/>
    <p:sldId id="268" r:id="rId10"/>
    <p:sldId id="269" r:id="rId11"/>
    <p:sldId id="270" r:id="rId12"/>
    <p:sldId id="271" r:id="rId13"/>
    <p:sldId id="272" r:id="rId14"/>
    <p:sldId id="274" r:id="rId15"/>
    <p:sldId id="275" r:id="rId16"/>
    <p:sldId id="277" r:id="rId17"/>
    <p:sldId id="278" r:id="rId18"/>
    <p:sldId id="263" r:id="rId19"/>
    <p:sldId id="276" r:id="rId20"/>
    <p:sldId id="27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76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BDE6A9-66CF-41FC-82A4-972F2E4CBBE4}" type="datetimeFigureOut">
              <a:rPr lang="en-GB" smtClean="0"/>
              <a:t>13/03/2026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C659CA-58C7-4890-B248-7DB56CC0E7CA}" type="slidenum">
              <a:rPr lang="en-GB" smtClean="0"/>
              <a:t>‹#›</a:t>
            </a:fld>
            <a:endParaRPr lang="en-GB"/>
          </a:p>
        </p:txBody>
      </p:sp>
    </p:spTree>
    <p:extLst>
      <p:ext uri="{BB962C8B-B14F-4D97-AF65-F5344CB8AC3E}">
        <p14:creationId xmlns:p14="http://schemas.microsoft.com/office/powerpoint/2010/main" val="1841538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4C659CA-58C7-4890-B248-7DB56CC0E7CA}" type="slidenum">
              <a:rPr lang="en-GB" smtClean="0"/>
              <a:t>2</a:t>
            </a:fld>
            <a:endParaRPr lang="en-GB"/>
          </a:p>
        </p:txBody>
      </p:sp>
    </p:spTree>
    <p:extLst>
      <p:ext uri="{BB962C8B-B14F-4D97-AF65-F5344CB8AC3E}">
        <p14:creationId xmlns:p14="http://schemas.microsoft.com/office/powerpoint/2010/main" val="2967362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4C659CA-58C7-4890-B248-7DB56CC0E7CA}" type="slidenum">
              <a:rPr lang="en-GB" smtClean="0"/>
              <a:t>4</a:t>
            </a:fld>
            <a:endParaRPr lang="en-GB"/>
          </a:p>
        </p:txBody>
      </p:sp>
    </p:spTree>
    <p:extLst>
      <p:ext uri="{BB962C8B-B14F-4D97-AF65-F5344CB8AC3E}">
        <p14:creationId xmlns:p14="http://schemas.microsoft.com/office/powerpoint/2010/main" val="1558250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4C659CA-58C7-4890-B248-7DB56CC0E7CA}" type="slidenum">
              <a:rPr lang="en-GB" smtClean="0"/>
              <a:t>15</a:t>
            </a:fld>
            <a:endParaRPr lang="en-GB"/>
          </a:p>
        </p:txBody>
      </p:sp>
    </p:spTree>
    <p:extLst>
      <p:ext uri="{BB962C8B-B14F-4D97-AF65-F5344CB8AC3E}">
        <p14:creationId xmlns:p14="http://schemas.microsoft.com/office/powerpoint/2010/main" val="583080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a:t>Click to edit Master title style</a:t>
            </a:r>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668250FC-A0E2-4F0E-AB70-4D9FEF256C77}" type="datetimeFigureOut">
              <a:rPr lang="en-GB" smtClean="0"/>
              <a:pPr/>
              <a:t>13/03/2026</a:t>
            </a:fld>
            <a:endParaRPr lang="en-GB"/>
          </a:p>
        </p:txBody>
      </p:sp>
      <p:sp>
        <p:nvSpPr>
          <p:cNvPr id="16" name="Slide Number Placeholder 15"/>
          <p:cNvSpPr>
            <a:spLocks noGrp="1"/>
          </p:cNvSpPr>
          <p:nvPr>
            <p:ph type="sldNum" sz="quarter" idx="11"/>
          </p:nvPr>
        </p:nvSpPr>
        <p:spPr/>
        <p:txBody>
          <a:bodyPr/>
          <a:lstStyle/>
          <a:p>
            <a:fld id="{2B621C1C-E56F-445D-A7E1-5281424373D1}" type="slidenum">
              <a:rPr lang="en-GB" smtClean="0"/>
              <a:pPr/>
              <a:t>‹#›</a:t>
            </a:fld>
            <a:endParaRPr lang="en-GB"/>
          </a:p>
        </p:txBody>
      </p:sp>
      <p:sp>
        <p:nvSpPr>
          <p:cNvPr id="17" name="Footer Placeholder 16"/>
          <p:cNvSpPr>
            <a:spLocks noGrp="1"/>
          </p:cNvSpPr>
          <p:nvPr>
            <p:ph type="ftr" sz="quarter" idx="12"/>
          </p:nvPr>
        </p:nvSpPr>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68250FC-A0E2-4F0E-AB70-4D9FEF256C77}" type="datetimeFigureOut">
              <a:rPr lang="en-GB" smtClean="0"/>
              <a:pPr/>
              <a:t>13/03/2026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621C1C-E56F-445D-A7E1-5281424373D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68250FC-A0E2-4F0E-AB70-4D9FEF256C77}" type="datetimeFigureOut">
              <a:rPr lang="en-GB" smtClean="0"/>
              <a:pPr/>
              <a:t>13/03/2026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621C1C-E56F-445D-A7E1-5281424373D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4" name="Date Placeholder 13"/>
          <p:cNvSpPr>
            <a:spLocks noGrp="1"/>
          </p:cNvSpPr>
          <p:nvPr>
            <p:ph type="dt" sz="half" idx="14"/>
          </p:nvPr>
        </p:nvSpPr>
        <p:spPr/>
        <p:txBody>
          <a:bodyPr/>
          <a:lstStyle/>
          <a:p>
            <a:fld id="{668250FC-A0E2-4F0E-AB70-4D9FEF256C77}" type="datetimeFigureOut">
              <a:rPr lang="en-GB" smtClean="0"/>
              <a:pPr/>
              <a:t>13/03/2026</a:t>
            </a:fld>
            <a:endParaRPr lang="en-GB"/>
          </a:p>
        </p:txBody>
      </p:sp>
      <p:sp>
        <p:nvSpPr>
          <p:cNvPr id="15" name="Slide Number Placeholder 14"/>
          <p:cNvSpPr>
            <a:spLocks noGrp="1"/>
          </p:cNvSpPr>
          <p:nvPr>
            <p:ph type="sldNum" sz="quarter" idx="15"/>
          </p:nvPr>
        </p:nvSpPr>
        <p:spPr/>
        <p:txBody>
          <a:bodyPr/>
          <a:lstStyle>
            <a:lvl1pPr algn="ctr">
              <a:defRPr/>
            </a:lvl1pPr>
          </a:lstStyle>
          <a:p>
            <a:fld id="{2B621C1C-E56F-445D-A7E1-5281424373D1}" type="slidenum">
              <a:rPr lang="en-GB" smtClean="0"/>
              <a:pPr/>
              <a:t>‹#›</a:t>
            </a:fld>
            <a:endParaRPr lang="en-GB"/>
          </a:p>
        </p:txBody>
      </p:sp>
      <p:sp>
        <p:nvSpPr>
          <p:cNvPr id="16" name="Footer Placeholder 15"/>
          <p:cNvSpPr>
            <a:spLocks noGrp="1"/>
          </p:cNvSpPr>
          <p:nvPr>
            <p:ph type="ftr" sz="quarter" idx="16"/>
          </p:nvPr>
        </p:nvSpPr>
        <p:spPr/>
        <p:txBody>
          <a:bodyPr/>
          <a:lstStyle/>
          <a:p>
            <a:endParaRPr lang="en-GB"/>
          </a:p>
        </p:txBody>
      </p:sp>
      <p:sp>
        <p:nvSpPr>
          <p:cNvPr id="17" name="Title 16"/>
          <p:cNvSpPr>
            <a:spLocks noGrp="1"/>
          </p:cNvSpPr>
          <p:nvPr>
            <p:ph type="title"/>
          </p:nvPr>
        </p:nvSpPr>
        <p:spPr/>
        <p:txBody>
          <a:bodyPr rtlCol="0" anchor="b" anchorCtr="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68250FC-A0E2-4F0E-AB70-4D9FEF256C77}" type="datetimeFigureOut">
              <a:rPr lang="en-GB" smtClean="0"/>
              <a:pPr/>
              <a:t>13/03/2026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621C1C-E56F-445D-A7E1-5281424373D1}" type="slidenum">
              <a:rPr lang="en-GB" smtClean="0"/>
              <a:pPr/>
              <a:t>‹#›</a:t>
            </a:fld>
            <a:endParaRPr lang="en-GB"/>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a:t>Click to edit Master title style</a:t>
            </a:r>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68250FC-A0E2-4F0E-AB70-4D9FEF256C77}" type="datetimeFigureOut">
              <a:rPr lang="en-GB" smtClean="0"/>
              <a:pPr/>
              <a:t>13/03/2026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621C1C-E56F-445D-A7E1-5281424373D1}" type="slidenum">
              <a:rPr lang="en-GB" smtClean="0"/>
              <a:pPr/>
              <a:t>‹#›</a:t>
            </a:fld>
            <a:endParaRPr lang="en-GB"/>
          </a:p>
        </p:txBody>
      </p:sp>
      <p:sp>
        <p:nvSpPr>
          <p:cNvPr id="2" name="Title 1"/>
          <p:cNvSpPr>
            <a:spLocks noGrp="1"/>
          </p:cNvSpPr>
          <p:nvPr>
            <p:ph type="title"/>
          </p:nvPr>
        </p:nvSpPr>
        <p:spPr/>
        <p:txBody>
          <a:bodyPr/>
          <a:lstStyle/>
          <a:p>
            <a:r>
              <a:rPr kumimoji="0" lang="en-US"/>
              <a:t>Click to edit Master title style</a:t>
            </a:r>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B621C1C-E56F-445D-A7E1-5281424373D1}" type="slidenum">
              <a:rPr lang="en-GB" smtClean="0"/>
              <a:pPr/>
              <a:t>‹#›</a:t>
            </a:fld>
            <a:endParaRPr lang="en-GB"/>
          </a:p>
        </p:txBody>
      </p:sp>
      <p:sp>
        <p:nvSpPr>
          <p:cNvPr id="8" name="Footer Placeholder 7"/>
          <p:cNvSpPr>
            <a:spLocks noGrp="1"/>
          </p:cNvSpPr>
          <p:nvPr>
            <p:ph type="ftr" sz="quarter" idx="11"/>
          </p:nvPr>
        </p:nvSpPr>
        <p:spPr/>
        <p:txBody>
          <a:bodyPr/>
          <a:lstStyle/>
          <a:p>
            <a:endParaRPr lang="en-GB"/>
          </a:p>
        </p:txBody>
      </p:sp>
      <p:sp>
        <p:nvSpPr>
          <p:cNvPr id="7" name="Date Placeholder 6"/>
          <p:cNvSpPr>
            <a:spLocks noGrp="1"/>
          </p:cNvSpPr>
          <p:nvPr>
            <p:ph type="dt" sz="half" idx="10"/>
          </p:nvPr>
        </p:nvSpPr>
        <p:spPr/>
        <p:txBody>
          <a:bodyPr/>
          <a:lstStyle/>
          <a:p>
            <a:fld id="{668250FC-A0E2-4F0E-AB70-4D9FEF256C77}" type="datetimeFigureOut">
              <a:rPr lang="en-GB" smtClean="0"/>
              <a:pPr/>
              <a:t>13/03/2026</a:t>
            </a:fld>
            <a:endParaRPr lang="en-GB"/>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a:t>Click to edit Master title style</a:t>
            </a:r>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68250FC-A0E2-4F0E-AB70-4D9FEF256C77}" type="datetimeFigureOut">
              <a:rPr lang="en-GB" smtClean="0"/>
              <a:pPr/>
              <a:t>13/03/2026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621C1C-E56F-445D-A7E1-5281424373D1}" type="slidenum">
              <a:rPr lang="en-GB" smtClean="0"/>
              <a:pPr/>
              <a:t>‹#›</a:t>
            </a:fld>
            <a:endParaRPr lang="en-GB"/>
          </a:p>
        </p:txBody>
      </p:sp>
      <p:sp>
        <p:nvSpPr>
          <p:cNvPr id="2" name="Title 1"/>
          <p:cNvSpPr>
            <a:spLocks noGrp="1"/>
          </p:cNvSpPr>
          <p:nvPr>
            <p:ph type="title"/>
          </p:nvPr>
        </p:nvSpPr>
        <p:spPr/>
        <p:txBody>
          <a:bodyPr/>
          <a:lstStyle/>
          <a:p>
            <a:r>
              <a:rPr kumimoji="0"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8250FC-A0E2-4F0E-AB70-4D9FEF256C77}" type="datetimeFigureOut">
              <a:rPr lang="en-GB" smtClean="0"/>
              <a:pPr/>
              <a:t>13/03/2026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621C1C-E56F-445D-A7E1-5281424373D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8" name="Date Placeholder 7"/>
          <p:cNvSpPr>
            <a:spLocks noGrp="1"/>
          </p:cNvSpPr>
          <p:nvPr>
            <p:ph type="dt" sz="half" idx="14"/>
          </p:nvPr>
        </p:nvSpPr>
        <p:spPr/>
        <p:txBody>
          <a:bodyPr/>
          <a:lstStyle/>
          <a:p>
            <a:fld id="{668250FC-A0E2-4F0E-AB70-4D9FEF256C77}" type="datetimeFigureOut">
              <a:rPr lang="en-GB" smtClean="0"/>
              <a:pPr/>
              <a:t>13/03/2026</a:t>
            </a:fld>
            <a:endParaRPr lang="en-GB"/>
          </a:p>
        </p:txBody>
      </p:sp>
      <p:sp>
        <p:nvSpPr>
          <p:cNvPr id="9" name="Slide Number Placeholder 8"/>
          <p:cNvSpPr>
            <a:spLocks noGrp="1"/>
          </p:cNvSpPr>
          <p:nvPr>
            <p:ph type="sldNum" sz="quarter" idx="15"/>
          </p:nvPr>
        </p:nvSpPr>
        <p:spPr/>
        <p:txBody>
          <a:bodyPr/>
          <a:lstStyle/>
          <a:p>
            <a:fld id="{2B621C1C-E56F-445D-A7E1-5281424373D1}" type="slidenum">
              <a:rPr lang="en-GB" smtClean="0"/>
              <a:pPr/>
              <a:t>‹#›</a:t>
            </a:fld>
            <a:endParaRPr lang="en-GB"/>
          </a:p>
        </p:txBody>
      </p:sp>
      <p:sp>
        <p:nvSpPr>
          <p:cNvPr id="10" name="Footer Placeholder 9"/>
          <p:cNvSpPr>
            <a:spLocks noGrp="1"/>
          </p:cNvSpPr>
          <p:nvPr>
            <p:ph type="ftr" sz="quarter" idx="16"/>
          </p:nvPr>
        </p:nvSpPr>
        <p:spPr/>
        <p:txBody>
          <a:body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a:t>Click icon to add picture</a:t>
            </a:r>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8" name="Date Placeholder 7"/>
          <p:cNvSpPr>
            <a:spLocks noGrp="1"/>
          </p:cNvSpPr>
          <p:nvPr>
            <p:ph type="dt" sz="half" idx="10"/>
          </p:nvPr>
        </p:nvSpPr>
        <p:spPr/>
        <p:txBody>
          <a:bodyPr/>
          <a:lstStyle/>
          <a:p>
            <a:fld id="{668250FC-A0E2-4F0E-AB70-4D9FEF256C77}" type="datetimeFigureOut">
              <a:rPr lang="en-GB" smtClean="0"/>
              <a:pPr/>
              <a:t>13/03/2026</a:t>
            </a:fld>
            <a:endParaRPr lang="en-GB"/>
          </a:p>
        </p:txBody>
      </p:sp>
      <p:sp>
        <p:nvSpPr>
          <p:cNvPr id="9" name="Slide Number Placeholder 8"/>
          <p:cNvSpPr>
            <a:spLocks noGrp="1"/>
          </p:cNvSpPr>
          <p:nvPr>
            <p:ph type="sldNum" sz="quarter" idx="11"/>
          </p:nvPr>
        </p:nvSpPr>
        <p:spPr/>
        <p:txBody>
          <a:bodyPr/>
          <a:lstStyle/>
          <a:p>
            <a:fld id="{2B621C1C-E56F-445D-A7E1-5281424373D1}" type="slidenum">
              <a:rPr lang="en-GB" smtClean="0"/>
              <a:pPr/>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68250FC-A0E2-4F0E-AB70-4D9FEF256C77}" type="datetimeFigureOut">
              <a:rPr lang="en-GB" smtClean="0"/>
              <a:pPr/>
              <a:t>13/03/2026</a:t>
            </a:fld>
            <a:endParaRPr lang="en-GB"/>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GB"/>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B621C1C-E56F-445D-A7E1-5281424373D1}" type="slidenum">
              <a:rPr lang="en-GB" smtClean="0"/>
              <a:pPr/>
              <a:t>‹#›</a:t>
            </a:fld>
            <a:endParaRPr lang="en-GB"/>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a:t>Click to edit Master title style</a:t>
            </a: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GB" dirty="0"/>
          </a:p>
        </p:txBody>
      </p:sp>
      <p:sp>
        <p:nvSpPr>
          <p:cNvPr id="2" name="Title 1"/>
          <p:cNvSpPr>
            <a:spLocks noGrp="1"/>
          </p:cNvSpPr>
          <p:nvPr>
            <p:ph type="ctrTitle"/>
          </p:nvPr>
        </p:nvSpPr>
        <p:spPr/>
        <p:txBody>
          <a:bodyPr/>
          <a:lstStyle/>
          <a:p>
            <a:r>
              <a:rPr lang="en-GB" dirty="0"/>
              <a:t>Medieval Iberia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b="1" dirty="0">
                <a:solidFill>
                  <a:schemeClr val="bg1"/>
                </a:solidFill>
              </a:rPr>
              <a:t>In the 11</a:t>
            </a:r>
            <a:r>
              <a:rPr lang="en-GB" b="1" baseline="30000" dirty="0">
                <a:solidFill>
                  <a:schemeClr val="bg1"/>
                </a:solidFill>
              </a:rPr>
              <a:t>th</a:t>
            </a:r>
            <a:r>
              <a:rPr lang="en-GB" b="1" dirty="0">
                <a:solidFill>
                  <a:schemeClr val="bg1"/>
                </a:solidFill>
              </a:rPr>
              <a:t> century:</a:t>
            </a:r>
            <a:r>
              <a:rPr lang="en-GB" dirty="0">
                <a:solidFill>
                  <a:schemeClr val="bg1"/>
                </a:solidFill>
              </a:rPr>
              <a:t> </a:t>
            </a:r>
            <a:br>
              <a:rPr lang="en-GB" dirty="0">
                <a:solidFill>
                  <a:schemeClr val="bg1"/>
                </a:solidFill>
              </a:rPr>
            </a:br>
            <a:endParaRPr lang="en-GB" dirty="0">
              <a:solidFill>
                <a:schemeClr val="bg1"/>
              </a:solidFill>
            </a:endParaRPr>
          </a:p>
        </p:txBody>
      </p:sp>
      <p:sp>
        <p:nvSpPr>
          <p:cNvPr id="2" name="Content Placeholder 1"/>
          <p:cNvSpPr>
            <a:spLocks noGrp="1"/>
          </p:cNvSpPr>
          <p:nvPr>
            <p:ph sz="half" idx="1"/>
          </p:nvPr>
        </p:nvSpPr>
        <p:spPr/>
        <p:txBody>
          <a:bodyPr>
            <a:normAutofit fontScale="92500" lnSpcReduction="20000"/>
          </a:bodyPr>
          <a:lstStyle/>
          <a:p>
            <a:r>
              <a:rPr lang="en-GB" dirty="0">
                <a:solidFill>
                  <a:schemeClr val="bg1"/>
                </a:solidFill>
              </a:rPr>
              <a:t>‘Reconquista’: a much debated, ideologically loaded, anachronistic term </a:t>
            </a:r>
          </a:p>
          <a:p>
            <a:r>
              <a:rPr lang="en-GB" b="1" dirty="0">
                <a:solidFill>
                  <a:schemeClr val="bg1"/>
                </a:solidFill>
              </a:rPr>
              <a:t>Tribute collected from the Muslims</a:t>
            </a:r>
            <a:r>
              <a:rPr lang="en-GB" dirty="0">
                <a:solidFill>
                  <a:schemeClr val="bg1"/>
                </a:solidFill>
              </a:rPr>
              <a:t> helps consolidate power and form stable states </a:t>
            </a:r>
            <a:r>
              <a:rPr lang="en-GB" b="1" dirty="0">
                <a:solidFill>
                  <a:schemeClr val="bg1"/>
                </a:solidFill>
              </a:rPr>
              <a:t> </a:t>
            </a:r>
            <a:r>
              <a:rPr lang="en-GB" dirty="0">
                <a:solidFill>
                  <a:schemeClr val="bg1"/>
                </a:solidFill>
              </a:rPr>
              <a:t> </a:t>
            </a:r>
          </a:p>
          <a:p>
            <a:r>
              <a:rPr lang="en-GB" dirty="0">
                <a:solidFill>
                  <a:schemeClr val="bg1"/>
                </a:solidFill>
              </a:rPr>
              <a:t>Mercenaries employed </a:t>
            </a:r>
          </a:p>
          <a:p>
            <a:r>
              <a:rPr lang="en-GB" dirty="0">
                <a:solidFill>
                  <a:schemeClr val="bg1"/>
                </a:solidFill>
              </a:rPr>
              <a:t>When Muslim towns surrender, they are allowed to practice their religion</a:t>
            </a:r>
          </a:p>
          <a:p>
            <a:r>
              <a:rPr lang="en-GB" dirty="0">
                <a:solidFill>
                  <a:schemeClr val="bg1"/>
                </a:solidFill>
              </a:rPr>
              <a:t>Monasticism spreads (especially </a:t>
            </a:r>
            <a:r>
              <a:rPr lang="en-GB" dirty="0" err="1">
                <a:solidFill>
                  <a:schemeClr val="bg1"/>
                </a:solidFill>
              </a:rPr>
              <a:t>Cluniac</a:t>
            </a:r>
            <a:r>
              <a:rPr lang="en-GB" dirty="0">
                <a:solidFill>
                  <a:schemeClr val="bg1"/>
                </a:solidFill>
              </a:rPr>
              <a:t>) </a:t>
            </a:r>
          </a:p>
          <a:p>
            <a:endParaRPr lang="en-GB" dirty="0"/>
          </a:p>
        </p:txBody>
      </p:sp>
      <p:pic>
        <p:nvPicPr>
          <p:cNvPr id="5" name="Content Placeholder 4">
            <a:extLst>
              <a:ext uri="{FF2B5EF4-FFF2-40B4-BE49-F238E27FC236}">
                <a16:creationId xmlns:a16="http://schemas.microsoft.com/office/drawing/2014/main" id="{C3923607-E7FA-663C-E168-94796AAB0343}"/>
              </a:ext>
            </a:extLst>
          </p:cNvPr>
          <p:cNvPicPr>
            <a:picLocks noGrp="1" noChangeAspect="1"/>
          </p:cNvPicPr>
          <p:nvPr>
            <p:ph sz="half" idx="2"/>
          </p:nvPr>
        </p:nvPicPr>
        <p:blipFill>
          <a:blip r:embed="rId2"/>
          <a:stretch>
            <a:fillRect/>
          </a:stretch>
        </p:blipFill>
        <p:spPr>
          <a:xfrm>
            <a:off x="4648200" y="1761021"/>
            <a:ext cx="4059238" cy="40979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a:solidFill>
                  <a:schemeClr val="bg1"/>
                </a:solidFill>
              </a:rPr>
              <a:t>El Cid: </a:t>
            </a:r>
            <a:r>
              <a:rPr lang="en-GB" b="1" dirty="0">
                <a:solidFill>
                  <a:schemeClr val="bg1"/>
                </a:solidFill>
              </a:rPr>
              <a:t>(1043-1099):</a:t>
            </a:r>
            <a:r>
              <a:rPr lang="en-GB" dirty="0">
                <a:solidFill>
                  <a:schemeClr val="bg1"/>
                </a:solidFill>
              </a:rPr>
              <a:t> </a:t>
            </a:r>
            <a:r>
              <a:rPr lang="en-GB" b="1" dirty="0">
                <a:solidFill>
                  <a:schemeClr val="bg1"/>
                </a:solidFill>
              </a:rPr>
              <a:t>Rodrigo Diaz de Viva</a:t>
            </a:r>
            <a:endParaRPr lang="en-GB" dirty="0">
              <a:solidFill>
                <a:schemeClr val="bg1"/>
              </a:solidFill>
            </a:endParaRPr>
          </a:p>
        </p:txBody>
      </p:sp>
      <p:sp>
        <p:nvSpPr>
          <p:cNvPr id="5" name="Content Placeholder 4"/>
          <p:cNvSpPr>
            <a:spLocks noGrp="1"/>
          </p:cNvSpPr>
          <p:nvPr>
            <p:ph sz="half" idx="1"/>
          </p:nvPr>
        </p:nvSpPr>
        <p:spPr>
          <a:xfrm>
            <a:off x="457200" y="1524000"/>
            <a:ext cx="5122912" cy="4929336"/>
          </a:xfrm>
        </p:spPr>
        <p:txBody>
          <a:bodyPr>
            <a:normAutofit fontScale="85000" lnSpcReduction="10000"/>
          </a:bodyPr>
          <a:lstStyle/>
          <a:p>
            <a:r>
              <a:rPr lang="en-GB" dirty="0">
                <a:solidFill>
                  <a:schemeClr val="bg1"/>
                </a:solidFill>
              </a:rPr>
              <a:t>a Castilian nobleman</a:t>
            </a:r>
          </a:p>
          <a:p>
            <a:r>
              <a:rPr lang="en-GB" dirty="0">
                <a:solidFill>
                  <a:schemeClr val="bg1"/>
                </a:solidFill>
              </a:rPr>
              <a:t>Falls out with king Alfonso VI around 1081, is exiled and offers his services to the Muslim ruler of Zaragoza. </a:t>
            </a:r>
          </a:p>
          <a:p>
            <a:r>
              <a:rPr lang="en-GB" dirty="0">
                <a:solidFill>
                  <a:schemeClr val="bg1"/>
                </a:solidFill>
              </a:rPr>
              <a:t>A freebooter for most of his life </a:t>
            </a:r>
          </a:p>
          <a:p>
            <a:r>
              <a:rPr lang="en-GB" dirty="0">
                <a:solidFill>
                  <a:schemeClr val="bg1"/>
                </a:solidFill>
              </a:rPr>
              <a:t>Fights against the Catalans and the </a:t>
            </a:r>
            <a:r>
              <a:rPr lang="en-GB" dirty="0" err="1">
                <a:solidFill>
                  <a:schemeClr val="bg1"/>
                </a:solidFill>
              </a:rPr>
              <a:t>Aragonese</a:t>
            </a:r>
            <a:endParaRPr lang="en-GB" dirty="0">
              <a:solidFill>
                <a:schemeClr val="bg1"/>
              </a:solidFill>
            </a:endParaRPr>
          </a:p>
          <a:p>
            <a:r>
              <a:rPr lang="en-GB" dirty="0">
                <a:solidFill>
                  <a:schemeClr val="bg1"/>
                </a:solidFill>
              </a:rPr>
              <a:t>Ends up as the independent ruler of Valencia from 1094</a:t>
            </a:r>
          </a:p>
          <a:p>
            <a:r>
              <a:rPr lang="en-GB" dirty="0">
                <a:solidFill>
                  <a:schemeClr val="bg1"/>
                </a:solidFill>
              </a:rPr>
              <a:t>Marries his daughters to the count of Barcelona and the prince of Navarre.</a:t>
            </a:r>
          </a:p>
          <a:p>
            <a:r>
              <a:rPr lang="en-GB" dirty="0">
                <a:solidFill>
                  <a:schemeClr val="bg1"/>
                </a:solidFill>
              </a:rPr>
              <a:t>A decentralised and politically fragmented landscape</a:t>
            </a:r>
          </a:p>
          <a:p>
            <a:endParaRPr lang="en-GB" dirty="0">
              <a:solidFill>
                <a:schemeClr val="bg1"/>
              </a:solidFill>
            </a:endParaRPr>
          </a:p>
          <a:p>
            <a:endParaRPr lang="en-GB" dirty="0"/>
          </a:p>
        </p:txBody>
      </p:sp>
      <p:pic>
        <p:nvPicPr>
          <p:cNvPr id="7" name="Content Placeholder 6" descr="el cid.jpg"/>
          <p:cNvPicPr>
            <a:picLocks noGrp="1" noChangeAspect="1"/>
          </p:cNvPicPr>
          <p:nvPr>
            <p:ph sz="half" idx="2"/>
          </p:nvPr>
        </p:nvPicPr>
        <p:blipFill>
          <a:blip r:embed="rId2" cstate="print"/>
          <a:stretch>
            <a:fillRect/>
          </a:stretch>
        </p:blipFill>
        <p:spPr>
          <a:xfrm>
            <a:off x="5720556" y="1772816"/>
            <a:ext cx="2523852" cy="410445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 calcmode="lin" valueType="num">
                                      <p:cBhvr additive="base">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solidFill>
                  <a:schemeClr val="bg1"/>
                </a:solidFill>
              </a:rPr>
              <a:t>Eleventh Century Events</a:t>
            </a:r>
          </a:p>
        </p:txBody>
      </p:sp>
      <p:sp>
        <p:nvSpPr>
          <p:cNvPr id="2" name="Content Placeholder 1"/>
          <p:cNvSpPr>
            <a:spLocks noGrp="1"/>
          </p:cNvSpPr>
          <p:nvPr>
            <p:ph sz="half" idx="1"/>
          </p:nvPr>
        </p:nvSpPr>
        <p:spPr/>
        <p:txBody>
          <a:bodyPr>
            <a:normAutofit/>
          </a:bodyPr>
          <a:lstStyle/>
          <a:p>
            <a:r>
              <a:rPr lang="en-GB" b="1" dirty="0">
                <a:solidFill>
                  <a:schemeClr val="bg1"/>
                </a:solidFill>
              </a:rPr>
              <a:t>1063: Barbastro falls </a:t>
            </a:r>
            <a:r>
              <a:rPr lang="en-GB" dirty="0">
                <a:solidFill>
                  <a:schemeClr val="bg1"/>
                </a:solidFill>
              </a:rPr>
              <a:t>north-east of Zaragoza, troops drawn from Burgundy, Normandy, Aquitaine and possibly Norman Sicily.</a:t>
            </a:r>
          </a:p>
          <a:p>
            <a:r>
              <a:rPr lang="en-GB" b="1" dirty="0">
                <a:solidFill>
                  <a:schemeClr val="bg1"/>
                </a:solidFill>
              </a:rPr>
              <a:t>1085:</a:t>
            </a:r>
            <a:r>
              <a:rPr lang="en-GB" dirty="0">
                <a:solidFill>
                  <a:schemeClr val="bg1"/>
                </a:solidFill>
              </a:rPr>
              <a:t> Toledo falls to Alfonso VI of Castile</a:t>
            </a:r>
          </a:p>
          <a:p>
            <a:r>
              <a:rPr lang="en-GB" dirty="0">
                <a:solidFill>
                  <a:schemeClr val="bg1"/>
                </a:solidFill>
              </a:rPr>
              <a:t>Muslims call for help from the Almoravids</a:t>
            </a:r>
          </a:p>
          <a:p>
            <a:endParaRPr lang="en-GB" dirty="0">
              <a:solidFill>
                <a:schemeClr val="bg1"/>
              </a:solidFill>
            </a:endParaRPr>
          </a:p>
          <a:p>
            <a:endParaRPr lang="en-GB" dirty="0">
              <a:solidFill>
                <a:schemeClr val="bg1"/>
              </a:solidFill>
            </a:endParaRPr>
          </a:p>
        </p:txBody>
      </p:sp>
      <p:pic>
        <p:nvPicPr>
          <p:cNvPr id="8" name="Content Placeholder 7">
            <a:extLst>
              <a:ext uri="{FF2B5EF4-FFF2-40B4-BE49-F238E27FC236}">
                <a16:creationId xmlns:a16="http://schemas.microsoft.com/office/drawing/2014/main" id="{EC998FC8-86E8-FAD1-9E0A-7C3F7A00F95C}"/>
              </a:ext>
            </a:extLst>
          </p:cNvPr>
          <p:cNvPicPr>
            <a:picLocks noGrp="1" noChangeAspect="1"/>
          </p:cNvPicPr>
          <p:nvPr>
            <p:ph sz="half" idx="2"/>
          </p:nvPr>
        </p:nvPicPr>
        <p:blipFill>
          <a:blip r:embed="rId2"/>
          <a:stretch>
            <a:fillRect/>
          </a:stretch>
        </p:blipFill>
        <p:spPr>
          <a:xfrm>
            <a:off x="5220072" y="1628800"/>
            <a:ext cx="2857500" cy="30289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b="1" dirty="0" err="1">
                <a:solidFill>
                  <a:schemeClr val="bg1"/>
                </a:solidFill>
              </a:rPr>
              <a:t>Almoravids</a:t>
            </a:r>
            <a:r>
              <a:rPr lang="en-GB" b="1" dirty="0">
                <a:solidFill>
                  <a:schemeClr val="bg1"/>
                </a:solidFill>
              </a:rPr>
              <a:t> (al-murabitun) (1086-1157): </a:t>
            </a:r>
          </a:p>
        </p:txBody>
      </p:sp>
      <p:sp>
        <p:nvSpPr>
          <p:cNvPr id="6" name="Content Placeholder 5"/>
          <p:cNvSpPr>
            <a:spLocks noGrp="1"/>
          </p:cNvSpPr>
          <p:nvPr>
            <p:ph sz="half" idx="1"/>
          </p:nvPr>
        </p:nvSpPr>
        <p:spPr/>
        <p:txBody>
          <a:bodyPr>
            <a:normAutofit lnSpcReduction="10000"/>
          </a:bodyPr>
          <a:lstStyle/>
          <a:p>
            <a:r>
              <a:rPr lang="en-GB" dirty="0">
                <a:solidFill>
                  <a:schemeClr val="bg1"/>
                </a:solidFill>
              </a:rPr>
              <a:t>They cross the straits into Iberia in 1086</a:t>
            </a:r>
          </a:p>
          <a:p>
            <a:r>
              <a:rPr lang="en-GB" dirty="0">
                <a:solidFill>
                  <a:schemeClr val="bg1"/>
                </a:solidFill>
              </a:rPr>
              <a:t>Army: Moroccan peasants, Saharan nomads, and camel cavalry from Sudan </a:t>
            </a:r>
          </a:p>
          <a:p>
            <a:r>
              <a:rPr lang="en-GB" dirty="0">
                <a:solidFill>
                  <a:schemeClr val="bg1"/>
                </a:solidFill>
              </a:rPr>
              <a:t>A Maliki sect, following a strict/puritan version of Islam  </a:t>
            </a:r>
          </a:p>
          <a:p>
            <a:r>
              <a:rPr lang="en-GB" dirty="0">
                <a:solidFill>
                  <a:schemeClr val="bg1"/>
                </a:solidFill>
              </a:rPr>
              <a:t>Access to West African gold.</a:t>
            </a:r>
          </a:p>
          <a:p>
            <a:endParaRPr lang="en-GB" dirty="0"/>
          </a:p>
        </p:txBody>
      </p:sp>
      <p:pic>
        <p:nvPicPr>
          <p:cNvPr id="4" name="Content Placeholder 3">
            <a:extLst>
              <a:ext uri="{FF2B5EF4-FFF2-40B4-BE49-F238E27FC236}">
                <a16:creationId xmlns:a16="http://schemas.microsoft.com/office/drawing/2014/main" id="{A9940606-D1AE-5D29-347E-21D142ADAB27}"/>
              </a:ext>
            </a:extLst>
          </p:cNvPr>
          <p:cNvPicPr>
            <a:picLocks noGrp="1" noChangeAspect="1"/>
          </p:cNvPicPr>
          <p:nvPr>
            <p:ph sz="half" idx="2"/>
          </p:nvPr>
        </p:nvPicPr>
        <p:blipFill>
          <a:blip r:embed="rId2"/>
          <a:stretch>
            <a:fillRect/>
          </a:stretch>
        </p:blipFill>
        <p:spPr>
          <a:xfrm>
            <a:off x="4572000" y="3681264"/>
            <a:ext cx="4059238" cy="2776006"/>
          </a:xfrm>
          <a:prstGeom prst="rect">
            <a:avLst/>
          </a:prstGeom>
        </p:spPr>
      </p:pic>
      <p:pic>
        <p:nvPicPr>
          <p:cNvPr id="5" name="Picture 4">
            <a:extLst>
              <a:ext uri="{FF2B5EF4-FFF2-40B4-BE49-F238E27FC236}">
                <a16:creationId xmlns:a16="http://schemas.microsoft.com/office/drawing/2014/main" id="{D839EF9D-49A6-037E-2715-766E711D8BDC}"/>
              </a:ext>
            </a:extLst>
          </p:cNvPr>
          <p:cNvPicPr>
            <a:picLocks noChangeAspect="1"/>
          </p:cNvPicPr>
          <p:nvPr/>
        </p:nvPicPr>
        <p:blipFill>
          <a:blip r:embed="rId3"/>
          <a:stretch>
            <a:fillRect/>
          </a:stretch>
        </p:blipFill>
        <p:spPr>
          <a:xfrm>
            <a:off x="5076056" y="692696"/>
            <a:ext cx="3145809" cy="27363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75D5930-8BE3-DB08-6D39-3128E80A0261}"/>
              </a:ext>
            </a:extLst>
          </p:cNvPr>
          <p:cNvPicPr>
            <a:picLocks noGrp="1" noChangeAspect="1"/>
          </p:cNvPicPr>
          <p:nvPr>
            <p:ph sz="half" idx="2"/>
          </p:nvPr>
        </p:nvPicPr>
        <p:blipFill>
          <a:blip r:embed="rId2"/>
          <a:stretch>
            <a:fillRect/>
          </a:stretch>
        </p:blipFill>
        <p:spPr>
          <a:xfrm>
            <a:off x="5127426" y="692696"/>
            <a:ext cx="3559374" cy="3438290"/>
          </a:xfrm>
          <a:prstGeom prst="rect">
            <a:avLst/>
          </a:prstGeom>
        </p:spPr>
      </p:pic>
      <p:sp>
        <p:nvSpPr>
          <p:cNvPr id="3" name="Title 2"/>
          <p:cNvSpPr>
            <a:spLocks noGrp="1"/>
          </p:cNvSpPr>
          <p:nvPr>
            <p:ph type="title"/>
          </p:nvPr>
        </p:nvSpPr>
        <p:spPr>
          <a:xfrm>
            <a:off x="457200" y="152400"/>
            <a:ext cx="8229600" cy="828328"/>
          </a:xfrm>
        </p:spPr>
        <p:txBody>
          <a:bodyPr/>
          <a:lstStyle/>
          <a:p>
            <a:r>
              <a:rPr lang="en-GB" dirty="0">
                <a:solidFill>
                  <a:schemeClr val="bg1"/>
                </a:solidFill>
              </a:rPr>
              <a:t>The 12</a:t>
            </a:r>
            <a:r>
              <a:rPr lang="en-GB" baseline="30000" dirty="0">
                <a:solidFill>
                  <a:schemeClr val="bg1"/>
                </a:solidFill>
              </a:rPr>
              <a:t>th</a:t>
            </a:r>
            <a:r>
              <a:rPr lang="en-GB" dirty="0">
                <a:solidFill>
                  <a:schemeClr val="bg1"/>
                </a:solidFill>
              </a:rPr>
              <a:t> Century</a:t>
            </a:r>
          </a:p>
        </p:txBody>
      </p:sp>
      <p:sp>
        <p:nvSpPr>
          <p:cNvPr id="2" name="Content Placeholder 1"/>
          <p:cNvSpPr>
            <a:spLocks noGrp="1"/>
          </p:cNvSpPr>
          <p:nvPr>
            <p:ph sz="half" idx="1"/>
          </p:nvPr>
        </p:nvSpPr>
        <p:spPr>
          <a:xfrm>
            <a:off x="457200" y="1052736"/>
            <a:ext cx="4059936" cy="5544616"/>
          </a:xfrm>
        </p:spPr>
        <p:txBody>
          <a:bodyPr>
            <a:normAutofit fontScale="55000" lnSpcReduction="20000"/>
          </a:bodyPr>
          <a:lstStyle/>
          <a:p>
            <a:r>
              <a:rPr lang="en-GB" sz="3300" dirty="0">
                <a:solidFill>
                  <a:schemeClr val="bg1"/>
                </a:solidFill>
              </a:rPr>
              <a:t>Post 1150s, five (roughly equal) kingdoms of Leon, Portugal, Castile, Aragon and Navarre.</a:t>
            </a:r>
          </a:p>
          <a:p>
            <a:r>
              <a:rPr lang="en-GB" sz="3300" dirty="0">
                <a:solidFill>
                  <a:schemeClr val="bg1"/>
                </a:solidFill>
              </a:rPr>
              <a:t>1095-the first Crusade is called</a:t>
            </a:r>
          </a:p>
          <a:p>
            <a:r>
              <a:rPr lang="en-GB" sz="3300" b="1" dirty="0">
                <a:solidFill>
                  <a:schemeClr val="bg1"/>
                </a:solidFill>
              </a:rPr>
              <a:t>Crusades:</a:t>
            </a:r>
            <a:r>
              <a:rPr lang="en-GB" sz="3300" dirty="0">
                <a:solidFill>
                  <a:schemeClr val="bg1"/>
                </a:solidFill>
              </a:rPr>
              <a:t> full crusader rights and privileges applied to campaigns in Spain by the papacy. </a:t>
            </a:r>
          </a:p>
          <a:p>
            <a:r>
              <a:rPr lang="en-GB" sz="3300" dirty="0">
                <a:solidFill>
                  <a:schemeClr val="bg1"/>
                </a:solidFill>
              </a:rPr>
              <a:t>1125-the Archbishop of Santiago de Compostela, Diego </a:t>
            </a:r>
            <a:r>
              <a:rPr lang="en-GB" sz="3300" dirty="0" err="1">
                <a:solidFill>
                  <a:schemeClr val="bg1"/>
                </a:solidFill>
              </a:rPr>
              <a:t>Gelmirez</a:t>
            </a:r>
            <a:r>
              <a:rPr lang="en-GB" sz="3300" dirty="0">
                <a:solidFill>
                  <a:schemeClr val="bg1"/>
                </a:solidFill>
              </a:rPr>
              <a:t>: </a:t>
            </a:r>
          </a:p>
          <a:p>
            <a:pPr marL="0" indent="0">
              <a:buNone/>
            </a:pPr>
            <a:r>
              <a:rPr lang="en-GB" sz="3300" dirty="0">
                <a:solidFill>
                  <a:schemeClr val="bg1"/>
                </a:solidFill>
              </a:rPr>
              <a:t>‘And just as the soldiers of Christ and faithful sons of the holy Church opened up the way to Jerusalem with much labour and the shedding of much blood, so let us prove ourselves to be soldiers of Christ and, having vanquished his most wicked enemies, the Saracens, let us also with the help of his grace open up a way to that same sepulchre of the Lord through the region of Spain, which is shorter and much less laborious’ </a:t>
            </a:r>
          </a:p>
          <a:p>
            <a:pPr marL="0" indent="0">
              <a:buNone/>
            </a:pPr>
            <a:r>
              <a:rPr lang="en-GB" sz="2900" dirty="0">
                <a:solidFill>
                  <a:schemeClr val="bg1"/>
                </a:solidFill>
              </a:rPr>
              <a:t>(Historia </a:t>
            </a:r>
            <a:r>
              <a:rPr lang="en-GB" sz="2900" dirty="0" err="1">
                <a:solidFill>
                  <a:schemeClr val="bg1"/>
                </a:solidFill>
              </a:rPr>
              <a:t>Compostellana</a:t>
            </a:r>
            <a:r>
              <a:rPr lang="en-GB" sz="2900" dirty="0">
                <a:solidFill>
                  <a:schemeClr val="bg1"/>
                </a:solidFill>
              </a:rPr>
              <a:t>, 2:78 in: </a:t>
            </a:r>
            <a:r>
              <a:rPr lang="en-GB" sz="2900" dirty="0" err="1">
                <a:solidFill>
                  <a:schemeClr val="bg1"/>
                </a:solidFill>
              </a:rPr>
              <a:t>Patrologia</a:t>
            </a:r>
            <a:r>
              <a:rPr lang="en-GB" sz="2900" dirty="0">
                <a:solidFill>
                  <a:schemeClr val="bg1"/>
                </a:solidFill>
              </a:rPr>
              <a:t> Latina, vol. 170, no. 1134)</a:t>
            </a:r>
            <a:r>
              <a:rPr lang="en-GB" dirty="0">
                <a:solidFill>
                  <a:schemeClr val="bg1"/>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br>
              <a:rPr lang="en-GB" b="1" dirty="0">
                <a:solidFill>
                  <a:schemeClr val="bg1"/>
                </a:solidFill>
              </a:rPr>
            </a:br>
            <a:endParaRPr lang="en-GB" dirty="0">
              <a:solidFill>
                <a:schemeClr val="bg1"/>
              </a:solidFill>
            </a:endParaRPr>
          </a:p>
        </p:txBody>
      </p:sp>
      <p:sp>
        <p:nvSpPr>
          <p:cNvPr id="2" name="Content Placeholder 1"/>
          <p:cNvSpPr>
            <a:spLocks noGrp="1"/>
          </p:cNvSpPr>
          <p:nvPr>
            <p:ph sz="half" idx="1"/>
          </p:nvPr>
        </p:nvSpPr>
        <p:spPr>
          <a:xfrm>
            <a:off x="457200" y="692696"/>
            <a:ext cx="4059936" cy="5403304"/>
          </a:xfrm>
        </p:spPr>
        <p:txBody>
          <a:bodyPr>
            <a:normAutofit fontScale="70000" lnSpcReduction="20000"/>
          </a:bodyPr>
          <a:lstStyle/>
          <a:p>
            <a:pPr lvl="0"/>
            <a:r>
              <a:rPr lang="en-GB" b="1" dirty="0">
                <a:solidFill>
                  <a:schemeClr val="bg1"/>
                </a:solidFill>
              </a:rPr>
              <a:t>Zaragoza falls in 1118 to Alfonso I (‘the battler’) of Aragon: a papal indulgence is granted </a:t>
            </a:r>
          </a:p>
          <a:p>
            <a:pPr lvl="0"/>
            <a:r>
              <a:rPr lang="en-GB" b="1" dirty="0">
                <a:solidFill>
                  <a:schemeClr val="bg1"/>
                </a:solidFill>
              </a:rPr>
              <a:t>1146:  Genoese attack on the town of Almeria </a:t>
            </a:r>
          </a:p>
          <a:p>
            <a:pPr lvl="0"/>
            <a:r>
              <a:rPr lang="en-GB" b="1" dirty="0">
                <a:solidFill>
                  <a:schemeClr val="bg1"/>
                </a:solidFill>
              </a:rPr>
              <a:t>Alfonso VII of Castile joined them; contacted pope </a:t>
            </a:r>
            <a:r>
              <a:rPr lang="en-GB" b="1" dirty="0" err="1">
                <a:solidFill>
                  <a:schemeClr val="bg1"/>
                </a:solidFill>
              </a:rPr>
              <a:t>Eugenius</a:t>
            </a:r>
            <a:r>
              <a:rPr lang="en-GB" b="1" dirty="0">
                <a:solidFill>
                  <a:schemeClr val="bg1"/>
                </a:solidFill>
              </a:rPr>
              <a:t> III in 1147 and asked for a papal bull</a:t>
            </a:r>
            <a:endParaRPr lang="en-GB" b="1" i="1" dirty="0">
              <a:solidFill>
                <a:schemeClr val="bg1"/>
              </a:solidFill>
            </a:endParaRPr>
          </a:p>
          <a:p>
            <a:pPr lvl="0"/>
            <a:r>
              <a:rPr lang="en-GB" b="1" dirty="0">
                <a:solidFill>
                  <a:schemeClr val="bg1"/>
                </a:solidFill>
              </a:rPr>
              <a:t>1148: a new bull for the Catalan-Genoese attack on </a:t>
            </a:r>
            <a:r>
              <a:rPr lang="en-GB" b="1" dirty="0" err="1">
                <a:solidFill>
                  <a:schemeClr val="bg1"/>
                </a:solidFill>
              </a:rPr>
              <a:t>Tortosa</a:t>
            </a:r>
            <a:endParaRPr lang="en-GB" b="1" i="1" dirty="0">
              <a:solidFill>
                <a:schemeClr val="bg1"/>
              </a:solidFill>
            </a:endParaRPr>
          </a:p>
          <a:p>
            <a:pPr lvl="0"/>
            <a:r>
              <a:rPr lang="en-GB" b="1" dirty="0">
                <a:solidFill>
                  <a:schemeClr val="bg1"/>
                </a:solidFill>
              </a:rPr>
              <a:t>1147-8: Crusaders on their way to the Holy Land are persuaded by King Afonso Henriques of Portugal to attack Lisbon</a:t>
            </a:r>
          </a:p>
          <a:p>
            <a:pPr lvl="0"/>
            <a:r>
              <a:rPr lang="en-GB" b="1" dirty="0">
                <a:solidFill>
                  <a:schemeClr val="bg1"/>
                </a:solidFill>
              </a:rPr>
              <a:t>Crusading privileges are attached to ongoing wars </a:t>
            </a:r>
          </a:p>
          <a:p>
            <a:pPr lvl="0"/>
            <a:r>
              <a:rPr lang="en-GB" b="1" dirty="0">
                <a:solidFill>
                  <a:schemeClr val="bg1"/>
                </a:solidFill>
              </a:rPr>
              <a:t>The Almohads arrive</a:t>
            </a:r>
          </a:p>
          <a:p>
            <a:pPr lvl="0"/>
            <a:endParaRPr lang="en-GB" b="1" i="1" dirty="0">
              <a:solidFill>
                <a:schemeClr val="bg1"/>
              </a:solidFill>
            </a:endParaRPr>
          </a:p>
          <a:p>
            <a:endParaRPr lang="en-GB" dirty="0"/>
          </a:p>
        </p:txBody>
      </p:sp>
      <p:pic>
        <p:nvPicPr>
          <p:cNvPr id="5" name="Content Placeholder 4">
            <a:extLst>
              <a:ext uri="{FF2B5EF4-FFF2-40B4-BE49-F238E27FC236}">
                <a16:creationId xmlns:a16="http://schemas.microsoft.com/office/drawing/2014/main" id="{86235C46-2215-71E9-155C-2FBEB499A211}"/>
              </a:ext>
            </a:extLst>
          </p:cNvPr>
          <p:cNvPicPr>
            <a:picLocks noGrp="1" noChangeAspect="1"/>
          </p:cNvPicPr>
          <p:nvPr>
            <p:ph sz="half" idx="2"/>
          </p:nvPr>
        </p:nvPicPr>
        <p:blipFill>
          <a:blip r:embed="rId3"/>
          <a:stretch>
            <a:fillRect/>
          </a:stretch>
        </p:blipFill>
        <p:spPr>
          <a:xfrm>
            <a:off x="4669344" y="762000"/>
            <a:ext cx="4059238" cy="2717924"/>
          </a:xfrm>
          <a:prstGeom prst="rect">
            <a:avLst/>
          </a:prstGeom>
        </p:spPr>
      </p:pic>
      <p:pic>
        <p:nvPicPr>
          <p:cNvPr id="6" name="Picture 5">
            <a:extLst>
              <a:ext uri="{FF2B5EF4-FFF2-40B4-BE49-F238E27FC236}">
                <a16:creationId xmlns:a16="http://schemas.microsoft.com/office/drawing/2014/main" id="{3FF67D22-9392-67F3-8AD7-F25D7A97ED07}"/>
              </a:ext>
            </a:extLst>
          </p:cNvPr>
          <p:cNvPicPr>
            <a:picLocks noChangeAspect="1"/>
          </p:cNvPicPr>
          <p:nvPr/>
        </p:nvPicPr>
        <p:blipFill>
          <a:blip r:embed="rId4"/>
          <a:stretch>
            <a:fillRect/>
          </a:stretch>
        </p:blipFill>
        <p:spPr>
          <a:xfrm>
            <a:off x="5463730" y="3502303"/>
            <a:ext cx="2276475" cy="28575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4E732E-5159-34B9-1F73-DBCA3B16B0A5}"/>
              </a:ext>
            </a:extLst>
          </p:cNvPr>
          <p:cNvSpPr>
            <a:spLocks noGrp="1"/>
          </p:cNvSpPr>
          <p:nvPr>
            <p:ph type="title"/>
          </p:nvPr>
        </p:nvSpPr>
        <p:spPr>
          <a:xfrm>
            <a:off x="457200" y="548680"/>
            <a:ext cx="8229600" cy="822920"/>
          </a:xfrm>
        </p:spPr>
        <p:txBody>
          <a:bodyPr>
            <a:normAutofit/>
          </a:bodyPr>
          <a:lstStyle/>
          <a:p>
            <a:r>
              <a:rPr lang="en-GB" sz="3200" dirty="0">
                <a:solidFill>
                  <a:schemeClr val="bg1"/>
                </a:solidFill>
              </a:rPr>
              <a:t>The Almohads </a:t>
            </a:r>
            <a:r>
              <a:rPr lang="en-GB" sz="3200" b="1" dirty="0">
                <a:solidFill>
                  <a:schemeClr val="bg1"/>
                </a:solidFill>
                <a:effectLst/>
              </a:rPr>
              <a:t>(1157-1212) (al-Muwahiddun)</a:t>
            </a:r>
            <a:endParaRPr lang="en-GB" sz="3200" dirty="0">
              <a:solidFill>
                <a:schemeClr val="bg1"/>
              </a:solidFill>
            </a:endParaRPr>
          </a:p>
        </p:txBody>
      </p:sp>
      <p:sp>
        <p:nvSpPr>
          <p:cNvPr id="5" name="Content Placeholder 4">
            <a:extLst>
              <a:ext uri="{FF2B5EF4-FFF2-40B4-BE49-F238E27FC236}">
                <a16:creationId xmlns:a16="http://schemas.microsoft.com/office/drawing/2014/main" id="{52B1511E-9EBD-4543-5ACC-B1B7ABDC53A1}"/>
              </a:ext>
            </a:extLst>
          </p:cNvPr>
          <p:cNvSpPr>
            <a:spLocks noGrp="1"/>
          </p:cNvSpPr>
          <p:nvPr>
            <p:ph sz="half" idx="1"/>
          </p:nvPr>
        </p:nvSpPr>
        <p:spPr>
          <a:xfrm>
            <a:off x="457199" y="1524000"/>
            <a:ext cx="4026983" cy="4857328"/>
          </a:xfrm>
        </p:spPr>
        <p:txBody>
          <a:bodyPr>
            <a:normAutofit fontScale="92500" lnSpcReduction="20000"/>
          </a:bodyPr>
          <a:lstStyle/>
          <a:p>
            <a:r>
              <a:rPr lang="en-GB" sz="1800" dirty="0">
                <a:solidFill>
                  <a:schemeClr val="bg1"/>
                </a:solidFill>
              </a:rPr>
              <a:t>1172: Almohads conquer all former-Almoravid territory</a:t>
            </a:r>
          </a:p>
          <a:p>
            <a:r>
              <a:rPr lang="en-GB" sz="1800" dirty="0">
                <a:solidFill>
                  <a:schemeClr val="bg1"/>
                </a:solidFill>
              </a:rPr>
              <a:t>Less tolerant (some non-Muslims had held high offices under the Taifa states; not so under the Almohads)</a:t>
            </a:r>
          </a:p>
          <a:p>
            <a:r>
              <a:rPr lang="en-GB" sz="1800" b="1" dirty="0">
                <a:solidFill>
                  <a:schemeClr val="bg1"/>
                </a:solidFill>
              </a:rPr>
              <a:t>1187:</a:t>
            </a:r>
            <a:r>
              <a:rPr lang="en-GB" sz="1800" dirty="0">
                <a:solidFill>
                  <a:schemeClr val="bg1"/>
                </a:solidFill>
              </a:rPr>
              <a:t> Pope Clement III: Third Crusade to include Iberia (Spanish nobles shouldn't leave for the Holy Land)</a:t>
            </a:r>
          </a:p>
          <a:p>
            <a:r>
              <a:rPr lang="en-GB" sz="1800" b="1" dirty="0">
                <a:solidFill>
                  <a:schemeClr val="bg1"/>
                </a:solidFill>
              </a:rPr>
              <a:t>1195 </a:t>
            </a:r>
            <a:r>
              <a:rPr lang="en-GB" sz="1800" b="1" dirty="0" err="1">
                <a:solidFill>
                  <a:schemeClr val="bg1"/>
                </a:solidFill>
              </a:rPr>
              <a:t>Alarcos</a:t>
            </a:r>
            <a:r>
              <a:rPr lang="en-GB" sz="1800" dirty="0">
                <a:solidFill>
                  <a:schemeClr val="bg1"/>
                </a:solidFill>
              </a:rPr>
              <a:t>: Almohads win a major victory against Alfonso VIII of Castile; some Castilian (rebel) nobles were fighting on the side of the Almohads</a:t>
            </a:r>
          </a:p>
          <a:p>
            <a:r>
              <a:rPr lang="en-GB" sz="1800" dirty="0">
                <a:solidFill>
                  <a:schemeClr val="bg1"/>
                </a:solidFill>
              </a:rPr>
              <a:t>Both Alfonso IX León and Sancho VII of Navarre were on occasion allied with the Almohads </a:t>
            </a:r>
          </a:p>
          <a:p>
            <a:r>
              <a:rPr lang="en-GB" sz="1800" b="1" dirty="0">
                <a:solidFill>
                  <a:schemeClr val="bg1"/>
                </a:solidFill>
              </a:rPr>
              <a:t>1212 Las Navas de Tolosa: </a:t>
            </a:r>
            <a:r>
              <a:rPr lang="en-GB" sz="1800" dirty="0">
                <a:solidFill>
                  <a:schemeClr val="bg1"/>
                </a:solidFill>
              </a:rPr>
              <a:t>French, Castilian and </a:t>
            </a:r>
            <a:r>
              <a:rPr lang="en-GB" sz="1800" dirty="0" err="1">
                <a:solidFill>
                  <a:schemeClr val="bg1"/>
                </a:solidFill>
              </a:rPr>
              <a:t>Aragonese</a:t>
            </a:r>
            <a:r>
              <a:rPr lang="en-GB" sz="1800" dirty="0">
                <a:solidFill>
                  <a:schemeClr val="bg1"/>
                </a:solidFill>
              </a:rPr>
              <a:t> armies fight the Almohads. A turning point, after which the Almohads crumble</a:t>
            </a:r>
          </a:p>
          <a:p>
            <a:endParaRPr lang="en-GB" sz="1800" dirty="0">
              <a:solidFill>
                <a:schemeClr val="bg1"/>
              </a:solidFill>
            </a:endParaRPr>
          </a:p>
          <a:p>
            <a:endParaRPr lang="en-GB" dirty="0"/>
          </a:p>
        </p:txBody>
      </p:sp>
      <p:pic>
        <p:nvPicPr>
          <p:cNvPr id="7" name="Content Placeholder 6">
            <a:extLst>
              <a:ext uri="{FF2B5EF4-FFF2-40B4-BE49-F238E27FC236}">
                <a16:creationId xmlns:a16="http://schemas.microsoft.com/office/drawing/2014/main" id="{1E656908-4A51-5C9D-0C14-6F844F396599}"/>
              </a:ext>
            </a:extLst>
          </p:cNvPr>
          <p:cNvPicPr>
            <a:picLocks noGrp="1" noChangeAspect="1"/>
          </p:cNvPicPr>
          <p:nvPr>
            <p:ph sz="half" idx="2"/>
          </p:nvPr>
        </p:nvPicPr>
        <p:blipFill>
          <a:blip r:embed="rId2"/>
          <a:stretch>
            <a:fillRect/>
          </a:stretch>
        </p:blipFill>
        <p:spPr>
          <a:xfrm>
            <a:off x="4659818" y="1393559"/>
            <a:ext cx="4059238" cy="2395481"/>
          </a:xfrm>
          <a:prstGeom prst="rect">
            <a:avLst/>
          </a:prstGeom>
        </p:spPr>
      </p:pic>
      <p:pic>
        <p:nvPicPr>
          <p:cNvPr id="8" name="Picture 7">
            <a:extLst>
              <a:ext uri="{FF2B5EF4-FFF2-40B4-BE49-F238E27FC236}">
                <a16:creationId xmlns:a16="http://schemas.microsoft.com/office/drawing/2014/main" id="{3806A780-FFCA-FA95-9EB9-B19470A76BC0}"/>
              </a:ext>
            </a:extLst>
          </p:cNvPr>
          <p:cNvPicPr>
            <a:picLocks noChangeAspect="1"/>
          </p:cNvPicPr>
          <p:nvPr/>
        </p:nvPicPr>
        <p:blipFill>
          <a:blip r:embed="rId3"/>
          <a:stretch>
            <a:fillRect/>
          </a:stretch>
        </p:blipFill>
        <p:spPr>
          <a:xfrm>
            <a:off x="4659818" y="3811000"/>
            <a:ext cx="4160654" cy="2437400"/>
          </a:xfrm>
          <a:prstGeom prst="rect">
            <a:avLst/>
          </a:prstGeom>
        </p:spPr>
      </p:pic>
    </p:spTree>
    <p:extLst>
      <p:ext uri="{BB962C8B-B14F-4D97-AF65-F5344CB8AC3E}">
        <p14:creationId xmlns:p14="http://schemas.microsoft.com/office/powerpoint/2010/main" val="2030361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5E564F-2FDE-B17A-681A-3EEC1D613064}"/>
              </a:ext>
            </a:extLst>
          </p:cNvPr>
          <p:cNvSpPr>
            <a:spLocks noGrp="1"/>
          </p:cNvSpPr>
          <p:nvPr>
            <p:ph type="title"/>
          </p:nvPr>
        </p:nvSpPr>
        <p:spPr/>
        <p:txBody>
          <a:bodyPr/>
          <a:lstStyle/>
          <a:p>
            <a:r>
              <a:rPr lang="en-GB" dirty="0">
                <a:solidFill>
                  <a:schemeClr val="bg1"/>
                </a:solidFill>
              </a:rPr>
              <a:t>The 13</a:t>
            </a:r>
            <a:r>
              <a:rPr lang="en-GB" baseline="30000" dirty="0">
                <a:solidFill>
                  <a:schemeClr val="bg1"/>
                </a:solidFill>
              </a:rPr>
              <a:t>th</a:t>
            </a:r>
            <a:r>
              <a:rPr lang="en-GB" dirty="0">
                <a:solidFill>
                  <a:schemeClr val="bg1"/>
                </a:solidFill>
              </a:rPr>
              <a:t> century</a:t>
            </a:r>
          </a:p>
        </p:txBody>
      </p:sp>
      <p:sp>
        <p:nvSpPr>
          <p:cNvPr id="2" name="Content Placeholder 1">
            <a:extLst>
              <a:ext uri="{FF2B5EF4-FFF2-40B4-BE49-F238E27FC236}">
                <a16:creationId xmlns:a16="http://schemas.microsoft.com/office/drawing/2014/main" id="{1DDDBC0E-56A0-02E2-1FFB-05169CD16742}"/>
              </a:ext>
            </a:extLst>
          </p:cNvPr>
          <p:cNvSpPr>
            <a:spLocks noGrp="1"/>
          </p:cNvSpPr>
          <p:nvPr>
            <p:ph sz="half" idx="1"/>
          </p:nvPr>
        </p:nvSpPr>
        <p:spPr/>
        <p:txBody>
          <a:bodyPr/>
          <a:lstStyle/>
          <a:p>
            <a:r>
              <a:rPr lang="en-GB" dirty="0">
                <a:solidFill>
                  <a:schemeClr val="bg1"/>
                </a:solidFill>
              </a:rPr>
              <a:t>1229: Mallorca annexed</a:t>
            </a:r>
          </a:p>
          <a:p>
            <a:r>
              <a:rPr lang="en-GB" dirty="0">
                <a:solidFill>
                  <a:schemeClr val="bg1"/>
                </a:solidFill>
              </a:rPr>
              <a:t>1231-8: Valencia falls; Muslims stay.</a:t>
            </a:r>
          </a:p>
          <a:p>
            <a:r>
              <a:rPr lang="en-GB" dirty="0">
                <a:solidFill>
                  <a:schemeClr val="bg1"/>
                </a:solidFill>
              </a:rPr>
              <a:t>1236: Cordoba captured</a:t>
            </a:r>
          </a:p>
          <a:p>
            <a:r>
              <a:rPr lang="en-GB" dirty="0">
                <a:solidFill>
                  <a:schemeClr val="bg1"/>
                </a:solidFill>
              </a:rPr>
              <a:t>1243: Murcia falls</a:t>
            </a:r>
          </a:p>
          <a:p>
            <a:r>
              <a:rPr lang="en-GB" dirty="0">
                <a:solidFill>
                  <a:schemeClr val="bg1"/>
                </a:solidFill>
              </a:rPr>
              <a:t>1248: Seville captured, Muslims expelled and city partly settled by Christians coming from elsewhere</a:t>
            </a:r>
            <a:endParaRPr lang="en-GB" dirty="0"/>
          </a:p>
          <a:p>
            <a:endParaRPr lang="en-GB" dirty="0"/>
          </a:p>
        </p:txBody>
      </p:sp>
      <p:pic>
        <p:nvPicPr>
          <p:cNvPr id="5" name="Content Placeholder 4">
            <a:extLst>
              <a:ext uri="{FF2B5EF4-FFF2-40B4-BE49-F238E27FC236}">
                <a16:creationId xmlns:a16="http://schemas.microsoft.com/office/drawing/2014/main" id="{4E2DA0A6-0A32-165F-7C7B-9FD226F48E3A}"/>
              </a:ext>
            </a:extLst>
          </p:cNvPr>
          <p:cNvPicPr>
            <a:picLocks noGrp="1" noChangeAspect="1"/>
          </p:cNvPicPr>
          <p:nvPr>
            <p:ph sz="half" idx="2"/>
          </p:nvPr>
        </p:nvPicPr>
        <p:blipFill>
          <a:blip r:embed="rId2"/>
          <a:stretch>
            <a:fillRect/>
          </a:stretch>
        </p:blipFill>
        <p:spPr>
          <a:xfrm>
            <a:off x="4788024" y="836712"/>
            <a:ext cx="4059238" cy="3044428"/>
          </a:xfrm>
          <a:prstGeom prst="rect">
            <a:avLst/>
          </a:prstGeom>
        </p:spPr>
      </p:pic>
    </p:spTree>
    <p:extLst>
      <p:ext uri="{BB962C8B-B14F-4D97-AF65-F5344CB8AC3E}">
        <p14:creationId xmlns:p14="http://schemas.microsoft.com/office/powerpoint/2010/main" val="923065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60F00F-1267-8407-11DA-69BB1034DD61}"/>
              </a:ext>
            </a:extLst>
          </p:cNvPr>
          <p:cNvSpPr>
            <a:spLocks noGrp="1"/>
          </p:cNvSpPr>
          <p:nvPr>
            <p:ph idx="1"/>
          </p:nvPr>
        </p:nvSpPr>
        <p:spPr/>
        <p:txBody>
          <a:bodyPr>
            <a:normAutofit fontScale="92500" lnSpcReduction="20000"/>
          </a:bodyPr>
          <a:lstStyle/>
          <a:p>
            <a:r>
              <a:rPr lang="en-GB" dirty="0">
                <a:solidFill>
                  <a:schemeClr val="bg1"/>
                </a:solidFill>
              </a:rPr>
              <a:t>Have property rights </a:t>
            </a:r>
          </a:p>
          <a:p>
            <a:r>
              <a:rPr lang="en-GB" dirty="0">
                <a:solidFill>
                  <a:schemeClr val="bg1"/>
                </a:solidFill>
              </a:rPr>
              <a:t>Religious rights: free to practice religion and teach it; calls to prayer allowed, some mosques turned into churches </a:t>
            </a:r>
          </a:p>
          <a:p>
            <a:r>
              <a:rPr lang="en-GB" dirty="0">
                <a:solidFill>
                  <a:schemeClr val="bg1"/>
                </a:solidFill>
              </a:rPr>
              <a:t>Pay taxes</a:t>
            </a:r>
          </a:p>
          <a:p>
            <a:r>
              <a:rPr lang="en-GB" dirty="0">
                <a:solidFill>
                  <a:schemeClr val="bg1"/>
                </a:solidFill>
              </a:rPr>
              <a:t>Laws: right to rule themselves according to Sharia </a:t>
            </a:r>
          </a:p>
          <a:p>
            <a:r>
              <a:rPr lang="en-GB" dirty="0">
                <a:solidFill>
                  <a:schemeClr val="bg1"/>
                </a:solidFill>
              </a:rPr>
              <a:t>Some segregation: in some cities, they were forced to live in separate quarters </a:t>
            </a:r>
          </a:p>
          <a:p>
            <a:r>
              <a:rPr lang="en-GB" dirty="0">
                <a:solidFill>
                  <a:schemeClr val="bg1"/>
                </a:solidFill>
              </a:rPr>
              <a:t>towns have their own </a:t>
            </a:r>
            <a:r>
              <a:rPr lang="en-GB" b="1" dirty="0">
                <a:solidFill>
                  <a:schemeClr val="bg1"/>
                </a:solidFill>
              </a:rPr>
              <a:t>fueros (laws)</a:t>
            </a:r>
            <a:r>
              <a:rPr lang="en-GB" dirty="0">
                <a:solidFill>
                  <a:schemeClr val="bg1"/>
                </a:solidFill>
              </a:rPr>
              <a:t> </a:t>
            </a:r>
          </a:p>
          <a:p>
            <a:r>
              <a:rPr lang="en-GB" dirty="0">
                <a:solidFill>
                  <a:schemeClr val="bg1"/>
                </a:solidFill>
              </a:rPr>
              <a:t>Andalusian Muslims saw themselves as different to Berbers/Almoravids/Almohads etc</a:t>
            </a:r>
          </a:p>
          <a:p>
            <a:r>
              <a:rPr lang="en-GB" dirty="0">
                <a:solidFill>
                  <a:schemeClr val="bg1"/>
                </a:solidFill>
              </a:rPr>
              <a:t>sometimes forced to wear distinctive clothes</a:t>
            </a:r>
          </a:p>
          <a:p>
            <a:r>
              <a:rPr lang="en-GB" dirty="0">
                <a:solidFill>
                  <a:schemeClr val="bg1"/>
                </a:solidFill>
              </a:rPr>
              <a:t>Presence of enslaved people </a:t>
            </a:r>
          </a:p>
        </p:txBody>
      </p:sp>
      <p:sp>
        <p:nvSpPr>
          <p:cNvPr id="3" name="Title 2"/>
          <p:cNvSpPr>
            <a:spLocks noGrp="1"/>
          </p:cNvSpPr>
          <p:nvPr>
            <p:ph type="title"/>
          </p:nvPr>
        </p:nvSpPr>
        <p:spPr/>
        <p:txBody>
          <a:bodyPr>
            <a:normAutofit/>
          </a:bodyPr>
          <a:lstStyle/>
          <a:p>
            <a:r>
              <a:rPr lang="en-GB" sz="3200" dirty="0">
                <a:solidFill>
                  <a:schemeClr val="bg1"/>
                </a:solidFill>
              </a:rPr>
              <a:t>Muslim communities under Christian rule (</a:t>
            </a:r>
            <a:r>
              <a:rPr lang="en-GB" sz="3200" dirty="0" err="1">
                <a:solidFill>
                  <a:schemeClr val="bg1"/>
                </a:solidFill>
              </a:rPr>
              <a:t>mudejars</a:t>
            </a:r>
            <a:r>
              <a:rPr lang="en-GB" sz="3200" dirty="0">
                <a:solidFill>
                  <a:schemeClr val="bg1"/>
                </a:solidFill>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77F854-13A1-470F-11E3-DF758CF3D081}"/>
              </a:ext>
            </a:extLst>
          </p:cNvPr>
          <p:cNvSpPr>
            <a:spLocks noGrp="1"/>
          </p:cNvSpPr>
          <p:nvPr>
            <p:ph type="title"/>
          </p:nvPr>
        </p:nvSpPr>
        <p:spPr/>
        <p:txBody>
          <a:bodyPr>
            <a:normAutofit fontScale="90000"/>
          </a:bodyPr>
          <a:lstStyle/>
          <a:p>
            <a:r>
              <a:rPr lang="en-GB" dirty="0">
                <a:solidFill>
                  <a:schemeClr val="bg1"/>
                </a:solidFill>
              </a:rPr>
              <a:t>Was medieval Iberia a society organised for war?</a:t>
            </a:r>
          </a:p>
        </p:txBody>
      </p:sp>
      <p:sp>
        <p:nvSpPr>
          <p:cNvPr id="6" name="Content Placeholder 5">
            <a:extLst>
              <a:ext uri="{FF2B5EF4-FFF2-40B4-BE49-F238E27FC236}">
                <a16:creationId xmlns:a16="http://schemas.microsoft.com/office/drawing/2014/main" id="{AEBD8702-238A-E415-D4AB-A048BCA37CE6}"/>
              </a:ext>
            </a:extLst>
          </p:cNvPr>
          <p:cNvSpPr>
            <a:spLocks noGrp="1"/>
          </p:cNvSpPr>
          <p:nvPr>
            <p:ph sz="half" idx="1"/>
          </p:nvPr>
        </p:nvSpPr>
        <p:spPr>
          <a:xfrm>
            <a:off x="457200" y="1196752"/>
            <a:ext cx="4059936" cy="4899248"/>
          </a:xfrm>
        </p:spPr>
        <p:txBody>
          <a:bodyPr>
            <a:normAutofit/>
          </a:bodyPr>
          <a:lstStyle/>
          <a:p>
            <a:endParaRPr lang="en-GB" sz="1600" dirty="0">
              <a:solidFill>
                <a:schemeClr val="bg1"/>
              </a:solidFill>
            </a:endParaRPr>
          </a:p>
          <a:p>
            <a:r>
              <a:rPr lang="en-GB" sz="1600" dirty="0">
                <a:solidFill>
                  <a:schemeClr val="bg1"/>
                </a:solidFill>
              </a:rPr>
              <a:t>Art &amp; architecture</a:t>
            </a:r>
          </a:p>
          <a:p>
            <a:r>
              <a:rPr lang="en-GB" sz="1600" dirty="0">
                <a:solidFill>
                  <a:schemeClr val="bg1"/>
                </a:solidFill>
              </a:rPr>
              <a:t>Translation projects &amp; the transmission of learning: the works of Al-Farabi, Ibn Sina (Avicenna) were translated</a:t>
            </a:r>
          </a:p>
          <a:p>
            <a:r>
              <a:rPr lang="en-GB" sz="1600" dirty="0">
                <a:solidFill>
                  <a:schemeClr val="bg1"/>
                </a:solidFill>
              </a:rPr>
              <a:t>Ibn Rushd (Averroes) was born in Al-Andalus in 1126, producing over 100 works on medicine, law, astronomy…, as well as commentaries on Aristotle</a:t>
            </a:r>
          </a:p>
          <a:p>
            <a:r>
              <a:rPr lang="en-GB" sz="1600" dirty="0">
                <a:solidFill>
                  <a:schemeClr val="bg1"/>
                </a:solidFill>
              </a:rPr>
              <a:t>Jewish people were employed as doctors, envoys, tax-collectors</a:t>
            </a:r>
          </a:p>
        </p:txBody>
      </p:sp>
      <p:pic>
        <p:nvPicPr>
          <p:cNvPr id="8" name="Content Placeholder 7">
            <a:extLst>
              <a:ext uri="{FF2B5EF4-FFF2-40B4-BE49-F238E27FC236}">
                <a16:creationId xmlns:a16="http://schemas.microsoft.com/office/drawing/2014/main" id="{0013898C-ADEA-6D8C-750B-9191700E26FC}"/>
              </a:ext>
            </a:extLst>
          </p:cNvPr>
          <p:cNvPicPr>
            <a:picLocks noGrp="1" noChangeAspect="1"/>
          </p:cNvPicPr>
          <p:nvPr>
            <p:ph sz="half" idx="2"/>
          </p:nvPr>
        </p:nvPicPr>
        <p:blipFill>
          <a:blip r:embed="rId2"/>
          <a:stretch>
            <a:fillRect/>
          </a:stretch>
        </p:blipFill>
        <p:spPr>
          <a:xfrm>
            <a:off x="4716016" y="1371601"/>
            <a:ext cx="4059238" cy="2633464"/>
          </a:xfrm>
          <a:prstGeom prst="rect">
            <a:avLst/>
          </a:prstGeom>
        </p:spPr>
      </p:pic>
      <p:pic>
        <p:nvPicPr>
          <p:cNvPr id="9" name="Picture 8">
            <a:extLst>
              <a:ext uri="{FF2B5EF4-FFF2-40B4-BE49-F238E27FC236}">
                <a16:creationId xmlns:a16="http://schemas.microsoft.com/office/drawing/2014/main" id="{1E04D2A3-3CCB-1495-5802-E1533EA8AECD}"/>
              </a:ext>
            </a:extLst>
          </p:cNvPr>
          <p:cNvPicPr>
            <a:picLocks noChangeAspect="1"/>
          </p:cNvPicPr>
          <p:nvPr/>
        </p:nvPicPr>
        <p:blipFill>
          <a:blip r:embed="rId3"/>
          <a:stretch>
            <a:fillRect/>
          </a:stretch>
        </p:blipFill>
        <p:spPr>
          <a:xfrm>
            <a:off x="6333417" y="3709302"/>
            <a:ext cx="2801169" cy="3132584"/>
          </a:xfrm>
          <a:prstGeom prst="rect">
            <a:avLst/>
          </a:prstGeom>
        </p:spPr>
      </p:pic>
      <p:pic>
        <p:nvPicPr>
          <p:cNvPr id="10" name="Picture 9">
            <a:extLst>
              <a:ext uri="{FF2B5EF4-FFF2-40B4-BE49-F238E27FC236}">
                <a16:creationId xmlns:a16="http://schemas.microsoft.com/office/drawing/2014/main" id="{344F4A12-3442-1BDA-B80C-BCBA4A0F0676}"/>
              </a:ext>
            </a:extLst>
          </p:cNvPr>
          <p:cNvPicPr>
            <a:picLocks noChangeAspect="1"/>
          </p:cNvPicPr>
          <p:nvPr/>
        </p:nvPicPr>
        <p:blipFill>
          <a:blip r:embed="rId4"/>
          <a:stretch>
            <a:fillRect/>
          </a:stretch>
        </p:blipFill>
        <p:spPr>
          <a:xfrm>
            <a:off x="2487168" y="5019675"/>
            <a:ext cx="3705225" cy="1228725"/>
          </a:xfrm>
          <a:prstGeom prst="rect">
            <a:avLst/>
          </a:prstGeom>
        </p:spPr>
      </p:pic>
      <p:pic>
        <p:nvPicPr>
          <p:cNvPr id="11" name="Picture 10">
            <a:extLst>
              <a:ext uri="{FF2B5EF4-FFF2-40B4-BE49-F238E27FC236}">
                <a16:creationId xmlns:a16="http://schemas.microsoft.com/office/drawing/2014/main" id="{FA3B49ED-0DEA-6D16-035D-3C27FA6419F0}"/>
              </a:ext>
            </a:extLst>
          </p:cNvPr>
          <p:cNvPicPr>
            <a:picLocks noChangeAspect="1"/>
          </p:cNvPicPr>
          <p:nvPr/>
        </p:nvPicPr>
        <p:blipFill>
          <a:blip r:embed="rId5"/>
          <a:stretch>
            <a:fillRect/>
          </a:stretch>
        </p:blipFill>
        <p:spPr>
          <a:xfrm>
            <a:off x="316177" y="4581128"/>
            <a:ext cx="2029967" cy="1805185"/>
          </a:xfrm>
          <a:prstGeom prst="rect">
            <a:avLst/>
          </a:prstGeom>
        </p:spPr>
      </p:pic>
    </p:spTree>
    <p:extLst>
      <p:ext uri="{BB962C8B-B14F-4D97-AF65-F5344CB8AC3E}">
        <p14:creationId xmlns:p14="http://schemas.microsoft.com/office/powerpoint/2010/main" val="264109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solidFill>
                  <a:schemeClr val="bg1"/>
                </a:solidFill>
              </a:rPr>
              <a:t>End of the Roman Empire</a:t>
            </a:r>
          </a:p>
        </p:txBody>
      </p:sp>
      <p:pic>
        <p:nvPicPr>
          <p:cNvPr id="4" name="Content Placeholder 3" descr="barbarian_invasions.jpg"/>
          <p:cNvPicPr>
            <a:picLocks noGrp="1" noChangeAspect="1"/>
          </p:cNvPicPr>
          <p:nvPr>
            <p:ph sz="half" idx="1"/>
          </p:nvPr>
        </p:nvPicPr>
        <p:blipFill>
          <a:blip r:embed="rId3" cstate="print"/>
          <a:stretch>
            <a:fillRect/>
          </a:stretch>
        </p:blipFill>
        <p:spPr>
          <a:xfrm>
            <a:off x="411822" y="1700808"/>
            <a:ext cx="4059238" cy="2618208"/>
          </a:xfrm>
        </p:spPr>
      </p:pic>
      <p:sp>
        <p:nvSpPr>
          <p:cNvPr id="2" name="Content Placeholder 1">
            <a:extLst>
              <a:ext uri="{FF2B5EF4-FFF2-40B4-BE49-F238E27FC236}">
                <a16:creationId xmlns:a16="http://schemas.microsoft.com/office/drawing/2014/main" id="{C73B448D-1A86-AD5A-2D8F-3CD3E184364E}"/>
              </a:ext>
            </a:extLst>
          </p:cNvPr>
          <p:cNvSpPr>
            <a:spLocks noGrp="1"/>
          </p:cNvSpPr>
          <p:nvPr>
            <p:ph sz="half" idx="2"/>
          </p:nvPr>
        </p:nvSpPr>
        <p:spPr/>
        <p:txBody>
          <a:bodyPr>
            <a:normAutofit/>
          </a:bodyPr>
          <a:lstStyle/>
          <a:p>
            <a:r>
              <a:rPr lang="en-GB" sz="2000" dirty="0">
                <a:solidFill>
                  <a:schemeClr val="bg1"/>
                </a:solidFill>
              </a:rPr>
              <a:t>Visigoths in Iberia (415-711); adopt Christianity (Arianism); Roman law </a:t>
            </a:r>
          </a:p>
          <a:p>
            <a:r>
              <a:rPr lang="en-GB" sz="2000" dirty="0">
                <a:solidFill>
                  <a:schemeClr val="bg1"/>
                </a:solidFill>
              </a:rPr>
              <a:t>6</a:t>
            </a:r>
            <a:r>
              <a:rPr lang="en-GB" sz="2000" baseline="30000" dirty="0">
                <a:solidFill>
                  <a:schemeClr val="bg1"/>
                </a:solidFill>
              </a:rPr>
              <a:t>th</a:t>
            </a:r>
            <a:r>
              <a:rPr lang="en-GB" sz="2000" dirty="0">
                <a:solidFill>
                  <a:schemeClr val="bg1"/>
                </a:solidFill>
              </a:rPr>
              <a:t> century, king Leovigild establishes a monarchy</a:t>
            </a:r>
          </a:p>
          <a:p>
            <a:r>
              <a:rPr lang="en-GB" sz="2000" dirty="0">
                <a:solidFill>
                  <a:schemeClr val="bg1"/>
                </a:solidFill>
              </a:rPr>
              <a:t>They convert to Catholicism at the end of the 7</a:t>
            </a:r>
            <a:r>
              <a:rPr lang="en-GB" sz="2000" baseline="30000" dirty="0">
                <a:solidFill>
                  <a:schemeClr val="bg1"/>
                </a:solidFill>
              </a:rPr>
              <a:t>th</a:t>
            </a:r>
            <a:r>
              <a:rPr lang="en-GB" sz="2000" dirty="0">
                <a:solidFill>
                  <a:schemeClr val="bg1"/>
                </a:solidFill>
              </a:rPr>
              <a:t> century</a:t>
            </a:r>
          </a:p>
        </p:txBody>
      </p:sp>
      <p:pic>
        <p:nvPicPr>
          <p:cNvPr id="5" name="Picture 4">
            <a:extLst>
              <a:ext uri="{FF2B5EF4-FFF2-40B4-BE49-F238E27FC236}">
                <a16:creationId xmlns:a16="http://schemas.microsoft.com/office/drawing/2014/main" id="{7C9145E7-31BB-6460-C56D-1442996972F5}"/>
              </a:ext>
            </a:extLst>
          </p:cNvPr>
          <p:cNvPicPr>
            <a:picLocks noChangeAspect="1"/>
          </p:cNvPicPr>
          <p:nvPr/>
        </p:nvPicPr>
        <p:blipFill>
          <a:blip r:embed="rId4"/>
          <a:stretch>
            <a:fillRect/>
          </a:stretch>
        </p:blipFill>
        <p:spPr>
          <a:xfrm>
            <a:off x="179512" y="4648200"/>
            <a:ext cx="5688633" cy="1949152"/>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DA8D1D-861C-F53B-85D7-AB274B56D6CF}"/>
              </a:ext>
            </a:extLst>
          </p:cNvPr>
          <p:cNvSpPr>
            <a:spLocks noGrp="1"/>
          </p:cNvSpPr>
          <p:nvPr>
            <p:ph type="title"/>
          </p:nvPr>
        </p:nvSpPr>
        <p:spPr/>
        <p:txBody>
          <a:bodyPr>
            <a:normAutofit fontScale="90000"/>
          </a:bodyPr>
          <a:lstStyle/>
          <a:p>
            <a:r>
              <a:rPr lang="en-GB" dirty="0">
                <a:solidFill>
                  <a:schemeClr val="bg1"/>
                </a:solidFill>
              </a:rPr>
              <a:t>‘Reconquista’ vs ‘</a:t>
            </a:r>
            <a:r>
              <a:rPr lang="en-GB" dirty="0" err="1">
                <a:solidFill>
                  <a:schemeClr val="bg1"/>
                </a:solidFill>
              </a:rPr>
              <a:t>convivencia</a:t>
            </a:r>
            <a:r>
              <a:rPr lang="en-GB" dirty="0">
                <a:solidFill>
                  <a:schemeClr val="bg1"/>
                </a:solidFill>
              </a:rPr>
              <a:t>’ vs ‘</a:t>
            </a:r>
            <a:r>
              <a:rPr lang="en-GB" dirty="0" err="1">
                <a:solidFill>
                  <a:schemeClr val="bg1"/>
                </a:solidFill>
              </a:rPr>
              <a:t>conveniencia</a:t>
            </a:r>
            <a:r>
              <a:rPr lang="en-GB" dirty="0">
                <a:solidFill>
                  <a:schemeClr val="bg1"/>
                </a:solidFill>
              </a:rPr>
              <a:t>’?</a:t>
            </a:r>
          </a:p>
        </p:txBody>
      </p:sp>
      <p:pic>
        <p:nvPicPr>
          <p:cNvPr id="10" name="Content Placeholder 9">
            <a:extLst>
              <a:ext uri="{FF2B5EF4-FFF2-40B4-BE49-F238E27FC236}">
                <a16:creationId xmlns:a16="http://schemas.microsoft.com/office/drawing/2014/main" id="{5EF6FD6D-1CBD-52BF-9111-1A8C8189E7E1}"/>
              </a:ext>
            </a:extLst>
          </p:cNvPr>
          <p:cNvPicPr>
            <a:picLocks noGrp="1" noChangeAspect="1"/>
          </p:cNvPicPr>
          <p:nvPr>
            <p:ph sz="half" idx="2"/>
          </p:nvPr>
        </p:nvPicPr>
        <p:blipFill>
          <a:blip r:embed="rId2"/>
          <a:stretch>
            <a:fillRect/>
          </a:stretch>
        </p:blipFill>
        <p:spPr>
          <a:xfrm>
            <a:off x="4648200" y="1700808"/>
            <a:ext cx="4059238" cy="4032448"/>
          </a:xfrm>
          <a:prstGeom prst="rect">
            <a:avLst/>
          </a:prstGeom>
        </p:spPr>
      </p:pic>
      <p:sp>
        <p:nvSpPr>
          <p:cNvPr id="9" name="Content Placeholder 8">
            <a:extLst>
              <a:ext uri="{FF2B5EF4-FFF2-40B4-BE49-F238E27FC236}">
                <a16:creationId xmlns:a16="http://schemas.microsoft.com/office/drawing/2014/main" id="{EFE32937-B3E0-3F9C-5F11-A8537756C03E}"/>
              </a:ext>
            </a:extLst>
          </p:cNvPr>
          <p:cNvSpPr>
            <a:spLocks noGrp="1"/>
          </p:cNvSpPr>
          <p:nvPr>
            <p:ph sz="half" idx="1"/>
          </p:nvPr>
        </p:nvSpPr>
        <p:spPr/>
        <p:txBody>
          <a:bodyPr>
            <a:normAutofit fontScale="70000" lnSpcReduction="20000"/>
          </a:bodyPr>
          <a:lstStyle/>
          <a:p>
            <a:r>
              <a:rPr lang="en-GB" i="1" dirty="0" err="1">
                <a:solidFill>
                  <a:schemeClr val="bg1"/>
                </a:solidFill>
              </a:rPr>
              <a:t>convivencia</a:t>
            </a:r>
            <a:r>
              <a:rPr lang="en-GB" dirty="0">
                <a:solidFill>
                  <a:schemeClr val="bg1"/>
                </a:solidFill>
              </a:rPr>
              <a:t> (people of different faiths, co-existing)</a:t>
            </a:r>
          </a:p>
          <a:p>
            <a:r>
              <a:rPr lang="en-GB" i="1" dirty="0">
                <a:solidFill>
                  <a:schemeClr val="bg1"/>
                </a:solidFill>
              </a:rPr>
              <a:t>Conveniencia </a:t>
            </a:r>
            <a:r>
              <a:rPr lang="en-GB" dirty="0">
                <a:solidFill>
                  <a:schemeClr val="bg1"/>
                </a:solidFill>
              </a:rPr>
              <a:t>(mutual interest generated by an interdependence)</a:t>
            </a:r>
          </a:p>
          <a:p>
            <a:endParaRPr lang="en-GB" dirty="0">
              <a:solidFill>
                <a:schemeClr val="bg1"/>
              </a:solidFill>
            </a:endParaRPr>
          </a:p>
          <a:p>
            <a:r>
              <a:rPr lang="en-GB" dirty="0">
                <a:solidFill>
                  <a:schemeClr val="bg1"/>
                </a:solidFill>
              </a:rPr>
              <a:t>‘Hence, within the environment of broader society and the context of quotidian interaction we find a spectrum of relations between Muslims and Christians running from intimate affection and camaraderie, to acculturation and imitation, to rejection and contempt, to the violence of blind fury, and everything in between – often at the same time.’</a:t>
            </a:r>
          </a:p>
          <a:p>
            <a:pPr marL="0" indent="0">
              <a:buNone/>
            </a:pPr>
            <a:r>
              <a:rPr lang="en-GB" dirty="0">
                <a:solidFill>
                  <a:schemeClr val="bg1"/>
                </a:solidFill>
              </a:rPr>
              <a:t> (Brian </a:t>
            </a:r>
            <a:r>
              <a:rPr lang="en-GB" dirty="0" err="1">
                <a:solidFill>
                  <a:schemeClr val="bg1"/>
                </a:solidFill>
              </a:rPr>
              <a:t>Catlos</a:t>
            </a:r>
            <a:r>
              <a:rPr lang="en-GB" dirty="0">
                <a:solidFill>
                  <a:schemeClr val="bg1"/>
                </a:solidFill>
              </a:rPr>
              <a:t>, </a:t>
            </a:r>
            <a:r>
              <a:rPr lang="en-GB" i="1" dirty="0">
                <a:solidFill>
                  <a:schemeClr val="bg1"/>
                </a:solidFill>
              </a:rPr>
              <a:t>Muslims of Medieval Latin Christendom, c.1050–1614 (</a:t>
            </a:r>
            <a:r>
              <a:rPr lang="en-GB" dirty="0">
                <a:solidFill>
                  <a:schemeClr val="bg1"/>
                </a:solidFill>
              </a:rPr>
              <a:t>2014), p.524.</a:t>
            </a:r>
          </a:p>
        </p:txBody>
      </p:sp>
    </p:spTree>
    <p:extLst>
      <p:ext uri="{BB962C8B-B14F-4D97-AF65-F5344CB8AC3E}">
        <p14:creationId xmlns:p14="http://schemas.microsoft.com/office/powerpoint/2010/main" val="1616218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b="1" dirty="0">
                <a:solidFill>
                  <a:schemeClr val="bg1"/>
                </a:solidFill>
              </a:rPr>
              <a:t>Expansion of Islam</a:t>
            </a:r>
            <a:endParaRPr lang="en-GB" dirty="0">
              <a:solidFill>
                <a:schemeClr val="bg1"/>
              </a:solidFill>
            </a:endParaRPr>
          </a:p>
        </p:txBody>
      </p:sp>
      <p:sp>
        <p:nvSpPr>
          <p:cNvPr id="2" name="Content Placeholder 1"/>
          <p:cNvSpPr>
            <a:spLocks noGrp="1"/>
          </p:cNvSpPr>
          <p:nvPr>
            <p:ph sz="half" idx="1"/>
          </p:nvPr>
        </p:nvSpPr>
        <p:spPr/>
        <p:txBody>
          <a:bodyPr>
            <a:normAutofit fontScale="92500" lnSpcReduction="20000"/>
          </a:bodyPr>
          <a:lstStyle/>
          <a:p>
            <a:r>
              <a:rPr lang="en-GB" dirty="0">
                <a:solidFill>
                  <a:schemeClr val="bg1"/>
                </a:solidFill>
              </a:rPr>
              <a:t>630-2:</a:t>
            </a:r>
            <a:r>
              <a:rPr lang="en-GB" b="1" dirty="0">
                <a:solidFill>
                  <a:schemeClr val="bg1"/>
                </a:solidFill>
              </a:rPr>
              <a:t> </a:t>
            </a:r>
            <a:r>
              <a:rPr lang="en-GB" dirty="0">
                <a:solidFill>
                  <a:schemeClr val="bg1"/>
                </a:solidFill>
              </a:rPr>
              <a:t>Conquer Arabia, including Yemen.</a:t>
            </a:r>
          </a:p>
          <a:p>
            <a:r>
              <a:rPr lang="en-GB" dirty="0">
                <a:solidFill>
                  <a:schemeClr val="bg1"/>
                </a:solidFill>
              </a:rPr>
              <a:t>633-42: occupy Syria, Palestine (Jerusalem) and Egypt.</a:t>
            </a:r>
          </a:p>
          <a:p>
            <a:r>
              <a:rPr lang="en-GB" dirty="0">
                <a:solidFill>
                  <a:schemeClr val="bg1"/>
                </a:solidFill>
              </a:rPr>
              <a:t>633-45: Byzantine empire loses almost half its lands</a:t>
            </a:r>
          </a:p>
          <a:p>
            <a:r>
              <a:rPr lang="en-GB" dirty="0">
                <a:solidFill>
                  <a:schemeClr val="bg1"/>
                </a:solidFill>
              </a:rPr>
              <a:t>632-61: Conquer half of north Africa.</a:t>
            </a:r>
          </a:p>
          <a:p>
            <a:r>
              <a:rPr lang="en-GB" dirty="0">
                <a:solidFill>
                  <a:schemeClr val="bg1"/>
                </a:solidFill>
              </a:rPr>
              <a:t>674-78: besiege Constantinople</a:t>
            </a:r>
          </a:p>
          <a:p>
            <a:r>
              <a:rPr lang="en-GB" dirty="0">
                <a:solidFill>
                  <a:schemeClr val="bg1"/>
                </a:solidFill>
              </a:rPr>
              <a:t>By 750: conquer the rest of North Africa and most of Spain.</a:t>
            </a:r>
          </a:p>
          <a:p>
            <a:endParaRPr lang="en-GB" dirty="0"/>
          </a:p>
        </p:txBody>
      </p:sp>
      <p:pic>
        <p:nvPicPr>
          <p:cNvPr id="5" name="Content Placeholder 4">
            <a:extLst>
              <a:ext uri="{FF2B5EF4-FFF2-40B4-BE49-F238E27FC236}">
                <a16:creationId xmlns:a16="http://schemas.microsoft.com/office/drawing/2014/main" id="{95BBDE7B-0688-8E1E-8244-94F3DEBB0ADA}"/>
              </a:ext>
            </a:extLst>
          </p:cNvPr>
          <p:cNvPicPr>
            <a:picLocks noGrp="1" noChangeAspect="1"/>
          </p:cNvPicPr>
          <p:nvPr>
            <p:ph sz="half" idx="2"/>
          </p:nvPr>
        </p:nvPicPr>
        <p:blipFill>
          <a:blip r:embed="rId2"/>
          <a:stretch>
            <a:fillRect/>
          </a:stretch>
        </p:blipFill>
        <p:spPr>
          <a:xfrm>
            <a:off x="4627562" y="1628800"/>
            <a:ext cx="4059238" cy="23762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solidFill>
                  <a:schemeClr val="bg1"/>
                </a:solidFill>
              </a:rPr>
              <a:t>711: Tariq </a:t>
            </a:r>
            <a:r>
              <a:rPr lang="en-GB" dirty="0" err="1">
                <a:solidFill>
                  <a:schemeClr val="bg1"/>
                </a:solidFill>
              </a:rPr>
              <a:t>ibn</a:t>
            </a:r>
            <a:r>
              <a:rPr lang="en-GB" dirty="0">
                <a:solidFill>
                  <a:schemeClr val="bg1"/>
                </a:solidFill>
              </a:rPr>
              <a:t> </a:t>
            </a:r>
            <a:r>
              <a:rPr lang="en-GB" dirty="0" err="1">
                <a:solidFill>
                  <a:schemeClr val="bg1"/>
                </a:solidFill>
              </a:rPr>
              <a:t>Ziyad</a:t>
            </a:r>
            <a:r>
              <a:rPr lang="en-GB" dirty="0">
                <a:solidFill>
                  <a:schemeClr val="bg1"/>
                </a:solidFill>
              </a:rPr>
              <a:t>, the governor of Tangier, lands in Gibraltar</a:t>
            </a:r>
          </a:p>
          <a:p>
            <a:r>
              <a:rPr lang="en-GB" dirty="0">
                <a:solidFill>
                  <a:schemeClr val="bg1"/>
                </a:solidFill>
              </a:rPr>
              <a:t>Beats the last king of Visigothic Spain Rodrigo at the battle of </a:t>
            </a:r>
            <a:r>
              <a:rPr lang="en-GB" dirty="0" err="1">
                <a:solidFill>
                  <a:schemeClr val="bg1"/>
                </a:solidFill>
              </a:rPr>
              <a:t>Guadelete</a:t>
            </a:r>
            <a:r>
              <a:rPr lang="en-GB" dirty="0">
                <a:solidFill>
                  <a:schemeClr val="bg1"/>
                </a:solidFill>
              </a:rPr>
              <a:t> (711)</a:t>
            </a:r>
          </a:p>
          <a:p>
            <a:r>
              <a:rPr lang="en-GB" b="1" dirty="0">
                <a:solidFill>
                  <a:schemeClr val="bg1"/>
                </a:solidFill>
              </a:rPr>
              <a:t>716 : Cordoba </a:t>
            </a:r>
            <a:r>
              <a:rPr lang="en-GB" dirty="0">
                <a:solidFill>
                  <a:schemeClr val="bg1"/>
                </a:solidFill>
              </a:rPr>
              <a:t>is the capital</a:t>
            </a:r>
            <a:r>
              <a:rPr lang="en-GB" b="1" dirty="0">
                <a:solidFill>
                  <a:schemeClr val="bg1"/>
                </a:solidFill>
              </a:rPr>
              <a:t>,</a:t>
            </a:r>
            <a:r>
              <a:rPr lang="en-GB" dirty="0">
                <a:solidFill>
                  <a:schemeClr val="bg1"/>
                </a:solidFill>
              </a:rPr>
              <a:t> ruled by appointed emirs. </a:t>
            </a:r>
          </a:p>
          <a:p>
            <a:r>
              <a:rPr lang="en-GB" dirty="0">
                <a:solidFill>
                  <a:schemeClr val="bg1"/>
                </a:solidFill>
              </a:rPr>
              <a:t>732 : battle of Tours, beaten by Charles Martel. </a:t>
            </a:r>
          </a:p>
          <a:p>
            <a:r>
              <a:rPr lang="en-GB" dirty="0">
                <a:solidFill>
                  <a:schemeClr val="bg1"/>
                </a:solidFill>
              </a:rPr>
              <a:t>750: the Abbasid caliphate founded in Baghdad</a:t>
            </a:r>
          </a:p>
          <a:p>
            <a:r>
              <a:rPr lang="en-GB" b="1" dirty="0">
                <a:solidFill>
                  <a:schemeClr val="bg1"/>
                </a:solidFill>
              </a:rPr>
              <a:t>756: the Umayyad emirate founded in Cordoba</a:t>
            </a:r>
          </a:p>
          <a:p>
            <a:r>
              <a:rPr lang="en-GB" dirty="0">
                <a:solidFill>
                  <a:schemeClr val="bg1"/>
                </a:solidFill>
              </a:rPr>
              <a:t>929: Umayyad caliphate becomes independent. </a:t>
            </a:r>
          </a:p>
          <a:p>
            <a:endParaRPr lang="en-GB" dirty="0"/>
          </a:p>
        </p:txBody>
      </p:sp>
      <p:sp>
        <p:nvSpPr>
          <p:cNvPr id="3" name="Title 2"/>
          <p:cNvSpPr>
            <a:spLocks noGrp="1"/>
          </p:cNvSpPr>
          <p:nvPr>
            <p:ph type="title"/>
          </p:nvPr>
        </p:nvSpPr>
        <p:spPr>
          <a:xfrm>
            <a:off x="457200" y="404664"/>
            <a:ext cx="8229600" cy="966936"/>
          </a:xfrm>
        </p:spPr>
        <p:txBody>
          <a:bodyPr/>
          <a:lstStyle/>
          <a:p>
            <a:r>
              <a:rPr lang="en-GB" dirty="0">
                <a:solidFill>
                  <a:schemeClr val="bg1"/>
                </a:solidFill>
              </a:rPr>
              <a:t>Conquest of  Iberia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0" end="0"/>
                                            </p:txEl>
                                          </p:spTgt>
                                        </p:tgtEl>
                                        <p:attrNameLst>
                                          <p:attrName>style.visibility</p:attrName>
                                        </p:attrNameLst>
                                      </p:cBhvr>
                                      <p:to>
                                        <p:strVal val="visible"/>
                                      </p:to>
                                    </p:set>
                                    <p:anim calcmode="lin" valueType="num">
                                      <p:cBhvr additive="base">
                                        <p:cTn id="49"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1" end="1"/>
                                            </p:txEl>
                                          </p:spTgt>
                                        </p:tgtEl>
                                        <p:attrNameLst>
                                          <p:attrName>style.visibility</p:attrName>
                                        </p:attrNameLst>
                                      </p:cBhvr>
                                      <p:to>
                                        <p:strVal val="visible"/>
                                      </p:to>
                                    </p:set>
                                    <p:anim calcmode="lin" valueType="num">
                                      <p:cBhvr additive="base">
                                        <p:cTn id="5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
                                            <p:txEl>
                                              <p:pRg st="2" end="2"/>
                                            </p:txEl>
                                          </p:spTgt>
                                        </p:tgtEl>
                                        <p:attrNameLst>
                                          <p:attrName>style.visibility</p:attrName>
                                        </p:attrNameLst>
                                      </p:cBhvr>
                                      <p:to>
                                        <p:strVal val="visible"/>
                                      </p:to>
                                    </p:set>
                                    <p:anim calcmode="lin" valueType="num">
                                      <p:cBhvr additive="base">
                                        <p:cTn id="6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
                                            <p:txEl>
                                              <p:pRg st="3" end="3"/>
                                            </p:txEl>
                                          </p:spTgt>
                                        </p:tgtEl>
                                        <p:attrNameLst>
                                          <p:attrName>style.visibility</p:attrName>
                                        </p:attrNameLst>
                                      </p:cBhvr>
                                      <p:to>
                                        <p:strVal val="visible"/>
                                      </p:to>
                                    </p:set>
                                    <p:anim calcmode="lin" valueType="num">
                                      <p:cBhvr additive="base">
                                        <p:cTn id="6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
                                            <p:txEl>
                                              <p:pRg st="4" end="4"/>
                                            </p:txEl>
                                          </p:spTgt>
                                        </p:tgtEl>
                                        <p:attrNameLst>
                                          <p:attrName>style.visibility</p:attrName>
                                        </p:attrNameLst>
                                      </p:cBhvr>
                                      <p:to>
                                        <p:strVal val="visible"/>
                                      </p:to>
                                    </p:set>
                                    <p:anim calcmode="lin" valueType="num">
                                      <p:cBhvr additive="base">
                                        <p:cTn id="7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2">
                                            <p:txEl>
                                              <p:pRg st="5" end="5"/>
                                            </p:txEl>
                                          </p:spTgt>
                                        </p:tgtEl>
                                        <p:attrNameLst>
                                          <p:attrName>style.visibility</p:attrName>
                                        </p:attrNameLst>
                                      </p:cBhvr>
                                      <p:to>
                                        <p:strVal val="visible"/>
                                      </p:to>
                                    </p:set>
                                    <p:anim calcmode="lin" valueType="num">
                                      <p:cBhvr additive="base">
                                        <p:cTn id="7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2">
                                            <p:txEl>
                                              <p:pRg st="6" end="6"/>
                                            </p:txEl>
                                          </p:spTgt>
                                        </p:tgtEl>
                                        <p:attrNameLst>
                                          <p:attrName>style.visibility</p:attrName>
                                        </p:attrNameLst>
                                      </p:cBhvr>
                                      <p:to>
                                        <p:strVal val="visible"/>
                                      </p:to>
                                    </p:set>
                                    <p:anim calcmode="lin" valueType="num">
                                      <p:cBhvr additive="base">
                                        <p:cTn id="8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600" dirty="0">
                <a:solidFill>
                  <a:schemeClr val="bg1"/>
                </a:solidFill>
              </a:rPr>
              <a:t>Conquest of Iberia</a:t>
            </a:r>
          </a:p>
        </p:txBody>
      </p:sp>
      <p:sp>
        <p:nvSpPr>
          <p:cNvPr id="2" name="Content Placeholder 1"/>
          <p:cNvSpPr>
            <a:spLocks noGrp="1"/>
          </p:cNvSpPr>
          <p:nvPr>
            <p:ph sz="half" idx="1"/>
          </p:nvPr>
        </p:nvSpPr>
        <p:spPr/>
        <p:txBody>
          <a:bodyPr>
            <a:normAutofit fontScale="77500" lnSpcReduction="20000"/>
          </a:bodyPr>
          <a:lstStyle/>
          <a:p>
            <a:r>
              <a:rPr lang="en-GB" b="1" dirty="0">
                <a:solidFill>
                  <a:schemeClr val="bg1"/>
                </a:solidFill>
              </a:rPr>
              <a:t>Christians (</a:t>
            </a:r>
            <a:r>
              <a:rPr lang="en-GB" b="1" dirty="0" err="1">
                <a:solidFill>
                  <a:schemeClr val="bg1"/>
                </a:solidFill>
              </a:rPr>
              <a:t>Mozarabes</a:t>
            </a:r>
            <a:r>
              <a:rPr lang="en-GB" b="1" dirty="0">
                <a:solidFill>
                  <a:schemeClr val="bg1"/>
                </a:solidFill>
              </a:rPr>
              <a:t>)</a:t>
            </a:r>
            <a:r>
              <a:rPr lang="en-GB" dirty="0">
                <a:solidFill>
                  <a:schemeClr val="bg1"/>
                </a:solidFill>
              </a:rPr>
              <a:t> become subjects (dhimmis), pay taxes; keep their own churches, laws (</a:t>
            </a:r>
            <a:r>
              <a:rPr lang="en-GB" i="1" dirty="0">
                <a:solidFill>
                  <a:schemeClr val="bg1"/>
                </a:solidFill>
              </a:rPr>
              <a:t>Liber </a:t>
            </a:r>
            <a:r>
              <a:rPr lang="en-GB" i="1" dirty="0" err="1">
                <a:solidFill>
                  <a:schemeClr val="bg1"/>
                </a:solidFill>
              </a:rPr>
              <a:t>Judiciorum</a:t>
            </a:r>
            <a:r>
              <a:rPr lang="en-GB" dirty="0">
                <a:solidFill>
                  <a:schemeClr val="bg1"/>
                </a:solidFill>
              </a:rPr>
              <a:t>) and officials;  adopt Muslim language, culture, dress, architecture. Christian bishops and judges serve as interpreters and translators </a:t>
            </a:r>
          </a:p>
          <a:p>
            <a:r>
              <a:rPr lang="en-GB" b="1" dirty="0">
                <a:solidFill>
                  <a:schemeClr val="bg1"/>
                </a:solidFill>
              </a:rPr>
              <a:t>Conversion (</a:t>
            </a:r>
            <a:r>
              <a:rPr lang="en-GB" dirty="0">
                <a:solidFill>
                  <a:schemeClr val="bg1"/>
                </a:solidFill>
              </a:rPr>
              <a:t>Cassius to ‘Banu Qasim’</a:t>
            </a:r>
            <a:r>
              <a:rPr lang="en-GB" b="1" dirty="0">
                <a:solidFill>
                  <a:schemeClr val="bg1"/>
                </a:solidFill>
              </a:rPr>
              <a:t>); </a:t>
            </a:r>
            <a:r>
              <a:rPr lang="en-GB" b="1" dirty="0" err="1">
                <a:solidFill>
                  <a:schemeClr val="bg1"/>
                </a:solidFill>
              </a:rPr>
              <a:t>Eulogius</a:t>
            </a:r>
            <a:r>
              <a:rPr lang="en-GB" b="1" dirty="0">
                <a:solidFill>
                  <a:schemeClr val="bg1"/>
                </a:solidFill>
              </a:rPr>
              <a:t> and Paulus Alvarus </a:t>
            </a:r>
            <a:r>
              <a:rPr lang="en-GB" dirty="0">
                <a:solidFill>
                  <a:schemeClr val="bg1"/>
                </a:solidFill>
              </a:rPr>
              <a:t>criticise the youth who study Arabic and adopt their customs</a:t>
            </a:r>
            <a:r>
              <a:rPr lang="en-GB" b="1" dirty="0">
                <a:solidFill>
                  <a:schemeClr val="bg1"/>
                </a:solidFill>
              </a:rPr>
              <a:t> </a:t>
            </a:r>
          </a:p>
          <a:p>
            <a:r>
              <a:rPr lang="en-GB" b="1" dirty="0">
                <a:solidFill>
                  <a:schemeClr val="bg1"/>
                </a:solidFill>
              </a:rPr>
              <a:t>Martyrdom (</a:t>
            </a:r>
            <a:r>
              <a:rPr lang="en-GB" dirty="0">
                <a:solidFill>
                  <a:schemeClr val="bg1"/>
                </a:solidFill>
              </a:rPr>
              <a:t>Martyrs of Cordoba</a:t>
            </a:r>
            <a:r>
              <a:rPr lang="en-GB" b="1" dirty="0">
                <a:solidFill>
                  <a:schemeClr val="bg1"/>
                </a:solidFill>
              </a:rPr>
              <a:t>)</a:t>
            </a:r>
          </a:p>
          <a:p>
            <a:r>
              <a:rPr lang="en-GB" dirty="0">
                <a:solidFill>
                  <a:schemeClr val="bg1"/>
                </a:solidFill>
              </a:rPr>
              <a:t>Some emigrate</a:t>
            </a:r>
            <a:endParaRPr lang="en-GB" b="1" dirty="0">
              <a:solidFill>
                <a:schemeClr val="bg1"/>
              </a:solidFill>
            </a:endParaRPr>
          </a:p>
          <a:p>
            <a:endParaRPr lang="en-GB" dirty="0"/>
          </a:p>
        </p:txBody>
      </p:sp>
      <p:pic>
        <p:nvPicPr>
          <p:cNvPr id="5" name="Content Placeholder 4">
            <a:extLst>
              <a:ext uri="{FF2B5EF4-FFF2-40B4-BE49-F238E27FC236}">
                <a16:creationId xmlns:a16="http://schemas.microsoft.com/office/drawing/2014/main" id="{0237983B-0475-8253-72A4-C96B58EDFAFE}"/>
              </a:ext>
            </a:extLst>
          </p:cNvPr>
          <p:cNvPicPr>
            <a:picLocks noGrp="1" noChangeAspect="1"/>
          </p:cNvPicPr>
          <p:nvPr>
            <p:ph sz="half" idx="2"/>
          </p:nvPr>
        </p:nvPicPr>
        <p:blipFill>
          <a:blip r:embed="rId2"/>
          <a:stretch>
            <a:fillRect/>
          </a:stretch>
        </p:blipFill>
        <p:spPr>
          <a:xfrm>
            <a:off x="5487194" y="2224087"/>
            <a:ext cx="2381250" cy="31718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0" end="0"/>
                                            </p:txEl>
                                          </p:spTgt>
                                        </p:tgtEl>
                                        <p:attrNameLst>
                                          <p:attrName>style.visibility</p:attrName>
                                        </p:attrNameLst>
                                      </p:cBhvr>
                                      <p:to>
                                        <p:strVal val="visible"/>
                                      </p:to>
                                    </p:set>
                                    <p:anim calcmode="lin" valueType="num">
                                      <p:cBhvr additive="base">
                                        <p:cTn id="3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1" end="1"/>
                                            </p:txEl>
                                          </p:spTgt>
                                        </p:tgtEl>
                                        <p:attrNameLst>
                                          <p:attrName>style.visibility</p:attrName>
                                        </p:attrNameLst>
                                      </p:cBhvr>
                                      <p:to>
                                        <p:strVal val="visible"/>
                                      </p:to>
                                    </p:set>
                                    <p:anim calcmode="lin" valueType="num">
                                      <p:cBhvr additive="base">
                                        <p:cTn id="3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2" end="2"/>
                                            </p:txEl>
                                          </p:spTgt>
                                        </p:tgtEl>
                                        <p:attrNameLst>
                                          <p:attrName>style.visibility</p:attrName>
                                        </p:attrNameLst>
                                      </p:cBhvr>
                                      <p:to>
                                        <p:strVal val="visible"/>
                                      </p:to>
                                    </p:set>
                                    <p:anim calcmode="lin" valueType="num">
                                      <p:cBhvr additive="base">
                                        <p:cTn id="4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3" end="3"/>
                                            </p:txEl>
                                          </p:spTgt>
                                        </p:tgtEl>
                                        <p:attrNameLst>
                                          <p:attrName>style.visibility</p:attrName>
                                        </p:attrNameLst>
                                      </p:cBhvr>
                                      <p:to>
                                        <p:strVal val="visible"/>
                                      </p:to>
                                    </p:set>
                                    <p:anim calcmode="lin" valueType="num">
                                      <p:cBhvr additive="base">
                                        <p:cTn id="4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b="1" dirty="0">
                <a:solidFill>
                  <a:schemeClr val="bg1"/>
                </a:solidFill>
              </a:rPr>
              <a:t>8th and 9th centuries</a:t>
            </a:r>
            <a:br>
              <a:rPr lang="en-GB" dirty="0"/>
            </a:br>
            <a:endParaRPr lang="en-GB" dirty="0"/>
          </a:p>
        </p:txBody>
      </p:sp>
      <p:sp>
        <p:nvSpPr>
          <p:cNvPr id="2" name="Content Placeholder 1"/>
          <p:cNvSpPr>
            <a:spLocks noGrp="1"/>
          </p:cNvSpPr>
          <p:nvPr>
            <p:ph sz="half" idx="1"/>
          </p:nvPr>
        </p:nvSpPr>
        <p:spPr/>
        <p:txBody>
          <a:bodyPr>
            <a:normAutofit fontScale="77500" lnSpcReduction="20000"/>
          </a:bodyPr>
          <a:lstStyle/>
          <a:p>
            <a:pPr marL="0" indent="0">
              <a:buNone/>
            </a:pPr>
            <a:r>
              <a:rPr lang="en-GB" b="1" dirty="0"/>
              <a:t>8th Century:</a:t>
            </a:r>
          </a:p>
          <a:p>
            <a:r>
              <a:rPr lang="en-GB" dirty="0">
                <a:solidFill>
                  <a:schemeClr val="bg1"/>
                </a:solidFill>
              </a:rPr>
              <a:t>Kingdom of Asturias in the northern strip of the peninsula</a:t>
            </a:r>
            <a:endParaRPr lang="en-GB" b="1" dirty="0">
              <a:solidFill>
                <a:schemeClr val="bg1"/>
              </a:solidFill>
            </a:endParaRPr>
          </a:p>
          <a:p>
            <a:r>
              <a:rPr lang="en-GB" dirty="0">
                <a:solidFill>
                  <a:schemeClr val="bg1"/>
                </a:solidFill>
              </a:rPr>
              <a:t>Identify with the </a:t>
            </a:r>
            <a:r>
              <a:rPr lang="en-GB" dirty="0" err="1">
                <a:solidFill>
                  <a:schemeClr val="bg1"/>
                </a:solidFill>
              </a:rPr>
              <a:t>Visigothic</a:t>
            </a:r>
            <a:r>
              <a:rPr lang="en-GB" dirty="0">
                <a:solidFill>
                  <a:schemeClr val="bg1"/>
                </a:solidFill>
              </a:rPr>
              <a:t> past </a:t>
            </a:r>
          </a:p>
          <a:p>
            <a:r>
              <a:rPr lang="en-GB" dirty="0">
                <a:solidFill>
                  <a:schemeClr val="bg1"/>
                </a:solidFill>
              </a:rPr>
              <a:t>receive refugees from other parts of Iberia</a:t>
            </a:r>
          </a:p>
          <a:p>
            <a:pPr marL="0" indent="0">
              <a:buNone/>
            </a:pPr>
            <a:r>
              <a:rPr lang="en-GB" b="1" dirty="0"/>
              <a:t>9</a:t>
            </a:r>
            <a:r>
              <a:rPr lang="en-GB" b="1" baseline="30000" dirty="0"/>
              <a:t>th</a:t>
            </a:r>
            <a:r>
              <a:rPr lang="en-GB" b="1" dirty="0"/>
              <a:t> century</a:t>
            </a:r>
          </a:p>
          <a:p>
            <a:r>
              <a:rPr lang="en-GB" dirty="0">
                <a:solidFill>
                  <a:schemeClr val="bg1"/>
                </a:solidFill>
              </a:rPr>
              <a:t>roots of </a:t>
            </a:r>
            <a:r>
              <a:rPr lang="en-GB" b="1" dirty="0">
                <a:solidFill>
                  <a:schemeClr val="bg1"/>
                </a:solidFill>
              </a:rPr>
              <a:t>Navarre and Catalonia</a:t>
            </a:r>
          </a:p>
          <a:p>
            <a:r>
              <a:rPr lang="en-GB" dirty="0">
                <a:solidFill>
                  <a:schemeClr val="bg1"/>
                </a:solidFill>
              </a:rPr>
              <a:t>Barcelona captured in 801, by Charlemagne’s son Louis the Pious</a:t>
            </a:r>
          </a:p>
          <a:p>
            <a:r>
              <a:rPr lang="en-GB" dirty="0">
                <a:solidFill>
                  <a:schemeClr val="bg1"/>
                </a:solidFill>
              </a:rPr>
              <a:t>From 800 onwards the castles around upper Ebro&gt; Castile</a:t>
            </a:r>
          </a:p>
          <a:p>
            <a:endParaRPr lang="en-GB" dirty="0"/>
          </a:p>
        </p:txBody>
      </p:sp>
      <p:pic>
        <p:nvPicPr>
          <p:cNvPr id="5" name="Content Placeholder 4">
            <a:extLst>
              <a:ext uri="{FF2B5EF4-FFF2-40B4-BE49-F238E27FC236}">
                <a16:creationId xmlns:a16="http://schemas.microsoft.com/office/drawing/2014/main" id="{A362372A-0E5F-10DF-A8A9-95D45009D998}"/>
              </a:ext>
            </a:extLst>
          </p:cNvPr>
          <p:cNvPicPr>
            <a:picLocks noGrp="1" noChangeAspect="1"/>
          </p:cNvPicPr>
          <p:nvPr>
            <p:ph sz="half" idx="2"/>
          </p:nvPr>
        </p:nvPicPr>
        <p:blipFill>
          <a:blip r:embed="rId2"/>
          <a:stretch>
            <a:fillRect/>
          </a:stretch>
        </p:blipFill>
        <p:spPr>
          <a:xfrm>
            <a:off x="4572000" y="1371600"/>
            <a:ext cx="4059238" cy="28189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 calcmode="lin" valueType="num">
                                      <p:cBhvr additive="base">
                                        <p:cTn id="2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 calcmode="lin" valueType="num">
                                      <p:cBhvr additive="base">
                                        <p:cTn id="3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3" end="3"/>
                                            </p:txEl>
                                          </p:spTgt>
                                        </p:tgtEl>
                                        <p:attrNameLst>
                                          <p:attrName>style.visibility</p:attrName>
                                        </p:attrNameLst>
                                      </p:cBhvr>
                                      <p:to>
                                        <p:strVal val="visible"/>
                                      </p:to>
                                    </p:set>
                                    <p:anim calcmode="lin" valueType="num">
                                      <p:cBhvr additive="base">
                                        <p:cTn id="3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5" end="5"/>
                                            </p:txEl>
                                          </p:spTgt>
                                        </p:tgtEl>
                                        <p:attrNameLst>
                                          <p:attrName>style.visibility</p:attrName>
                                        </p:attrNameLst>
                                      </p:cBhvr>
                                      <p:to>
                                        <p:strVal val="visible"/>
                                      </p:to>
                                    </p:set>
                                    <p:anim calcmode="lin" valueType="num">
                                      <p:cBhvr additive="base">
                                        <p:cTn id="43"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calcmode="lin" valueType="num">
                                      <p:cBhvr additive="base">
                                        <p:cTn id="4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7" end="7"/>
                                            </p:txEl>
                                          </p:spTgt>
                                        </p:tgtEl>
                                        <p:attrNameLst>
                                          <p:attrName>style.visibility</p:attrName>
                                        </p:attrNameLst>
                                      </p:cBhvr>
                                      <p:to>
                                        <p:strVal val="visible"/>
                                      </p:to>
                                    </p:set>
                                    <p:anim calcmode="lin" valueType="num">
                                      <p:cBhvr additive="base">
                                        <p:cTn id="55"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2400" b="1" u="sng" dirty="0">
                <a:solidFill>
                  <a:schemeClr val="bg1"/>
                </a:solidFill>
              </a:rPr>
              <a:t>The ‘Golden Age’ of the Caliphate 900-1000</a:t>
            </a:r>
            <a:br>
              <a:rPr lang="en-GB" sz="2400" dirty="0">
                <a:solidFill>
                  <a:schemeClr val="bg1"/>
                </a:solidFill>
              </a:rPr>
            </a:br>
            <a:endParaRPr lang="en-GB" sz="2400" dirty="0">
              <a:solidFill>
                <a:schemeClr val="bg1"/>
              </a:solidFill>
            </a:endParaRPr>
          </a:p>
        </p:txBody>
      </p:sp>
      <p:sp>
        <p:nvSpPr>
          <p:cNvPr id="2" name="Content Placeholder 1"/>
          <p:cNvSpPr>
            <a:spLocks noGrp="1"/>
          </p:cNvSpPr>
          <p:nvPr>
            <p:ph sz="half" idx="1"/>
          </p:nvPr>
        </p:nvSpPr>
        <p:spPr/>
        <p:txBody>
          <a:bodyPr>
            <a:normAutofit fontScale="55000" lnSpcReduction="20000"/>
          </a:bodyPr>
          <a:lstStyle/>
          <a:p>
            <a:r>
              <a:rPr lang="en-GB" dirty="0">
                <a:solidFill>
                  <a:schemeClr val="bg1"/>
                </a:solidFill>
              </a:rPr>
              <a:t>Caliphate established in </a:t>
            </a:r>
            <a:r>
              <a:rPr lang="en-GB" b="1" dirty="0">
                <a:solidFill>
                  <a:schemeClr val="bg1"/>
                </a:solidFill>
              </a:rPr>
              <a:t>929 </a:t>
            </a:r>
            <a:r>
              <a:rPr lang="en-GB" dirty="0">
                <a:solidFill>
                  <a:schemeClr val="bg1"/>
                </a:solidFill>
              </a:rPr>
              <a:t>in Cordoba: </a:t>
            </a:r>
            <a:r>
              <a:rPr lang="en-GB" b="1" dirty="0">
                <a:solidFill>
                  <a:schemeClr val="bg1"/>
                </a:solidFill>
              </a:rPr>
              <a:t>Abd al-Rahman III</a:t>
            </a:r>
            <a:r>
              <a:rPr lang="en-GB" dirty="0">
                <a:solidFill>
                  <a:schemeClr val="bg1"/>
                </a:solidFill>
              </a:rPr>
              <a:t> (912-61) the first caliph </a:t>
            </a:r>
          </a:p>
          <a:p>
            <a:r>
              <a:rPr lang="en-GB" b="1" dirty="0">
                <a:solidFill>
                  <a:schemeClr val="bg1"/>
                </a:solidFill>
              </a:rPr>
              <a:t>Cordoba:</a:t>
            </a:r>
            <a:r>
              <a:rPr lang="en-GB" dirty="0">
                <a:solidFill>
                  <a:schemeClr val="bg1"/>
                </a:solidFill>
              </a:rPr>
              <a:t> a centre of commerce and civilisation, population 100.000. </a:t>
            </a:r>
          </a:p>
          <a:p>
            <a:r>
              <a:rPr lang="en-GB" b="1" dirty="0">
                <a:solidFill>
                  <a:schemeClr val="bg1"/>
                </a:solidFill>
              </a:rPr>
              <a:t>Economy:</a:t>
            </a:r>
            <a:r>
              <a:rPr lang="en-GB" dirty="0">
                <a:solidFill>
                  <a:schemeClr val="bg1"/>
                </a:solidFill>
              </a:rPr>
              <a:t> affluent; well-connected to the Mediterranean trade routes; fertile agricultural areas.</a:t>
            </a:r>
          </a:p>
          <a:p>
            <a:r>
              <a:rPr lang="en-GB" b="1" dirty="0">
                <a:solidFill>
                  <a:schemeClr val="bg1"/>
                </a:solidFill>
              </a:rPr>
              <a:t>Culture: </a:t>
            </a:r>
            <a:r>
              <a:rPr lang="en-GB" dirty="0">
                <a:solidFill>
                  <a:schemeClr val="bg1"/>
                </a:solidFill>
              </a:rPr>
              <a:t>Arabic  the leading language, most people bilingual </a:t>
            </a:r>
          </a:p>
          <a:p>
            <a:r>
              <a:rPr lang="en-GB" b="1" dirty="0">
                <a:solidFill>
                  <a:schemeClr val="bg1"/>
                </a:solidFill>
              </a:rPr>
              <a:t>Warfare:</a:t>
            </a:r>
            <a:r>
              <a:rPr lang="en-GB" dirty="0">
                <a:solidFill>
                  <a:schemeClr val="bg1"/>
                </a:solidFill>
              </a:rPr>
              <a:t> All able-bodied Muslim men serve in the army; Christians/Jews serve as mercenaries.</a:t>
            </a:r>
          </a:p>
          <a:p>
            <a:r>
              <a:rPr lang="en-GB" dirty="0">
                <a:solidFill>
                  <a:schemeClr val="bg1"/>
                </a:solidFill>
              </a:rPr>
              <a:t>Some alliances: King Sancho I (</a:t>
            </a:r>
            <a:r>
              <a:rPr lang="en-GB" dirty="0" err="1">
                <a:solidFill>
                  <a:schemeClr val="bg1"/>
                </a:solidFill>
              </a:rPr>
              <a:t>el</a:t>
            </a:r>
            <a:r>
              <a:rPr lang="en-GB" dirty="0">
                <a:solidFill>
                  <a:schemeClr val="bg1"/>
                </a:solidFill>
              </a:rPr>
              <a:t> </a:t>
            </a:r>
            <a:r>
              <a:rPr lang="en-GB" dirty="0" err="1">
                <a:solidFill>
                  <a:schemeClr val="bg1"/>
                </a:solidFill>
              </a:rPr>
              <a:t>Craso</a:t>
            </a:r>
            <a:r>
              <a:rPr lang="en-GB" dirty="0">
                <a:solidFill>
                  <a:schemeClr val="bg1"/>
                </a:solidFill>
              </a:rPr>
              <a:t>/the Fat) of Leon, deposed by his nobles, asked for help from the Umayyad caliph </a:t>
            </a:r>
            <a:r>
              <a:rPr lang="en-GB" dirty="0" err="1">
                <a:solidFill>
                  <a:schemeClr val="bg1"/>
                </a:solidFill>
              </a:rPr>
              <a:t>ʿAbd</a:t>
            </a:r>
            <a:r>
              <a:rPr lang="en-GB" dirty="0">
                <a:solidFill>
                  <a:schemeClr val="bg1"/>
                </a:solidFill>
              </a:rPr>
              <a:t> </a:t>
            </a:r>
            <a:r>
              <a:rPr lang="en-GB" dirty="0" err="1">
                <a:solidFill>
                  <a:schemeClr val="bg1"/>
                </a:solidFill>
              </a:rPr>
              <a:t>ar-Raḥmān</a:t>
            </a:r>
            <a:r>
              <a:rPr lang="en-GB" dirty="0">
                <a:solidFill>
                  <a:schemeClr val="bg1"/>
                </a:solidFill>
              </a:rPr>
              <a:t> III; regained his kingdom, also losing weight (treated by Jewish doctor </a:t>
            </a:r>
            <a:r>
              <a:rPr lang="en-GB" dirty="0" err="1">
                <a:solidFill>
                  <a:schemeClr val="bg1"/>
                </a:solidFill>
              </a:rPr>
              <a:t>Hasdai</a:t>
            </a:r>
            <a:r>
              <a:rPr lang="en-GB" dirty="0">
                <a:solidFill>
                  <a:schemeClr val="bg1"/>
                </a:solidFill>
              </a:rPr>
              <a:t> Ibn </a:t>
            </a:r>
            <a:r>
              <a:rPr lang="en-GB" dirty="0" err="1">
                <a:solidFill>
                  <a:schemeClr val="bg1"/>
                </a:solidFill>
              </a:rPr>
              <a:t>Shaprut</a:t>
            </a:r>
            <a:r>
              <a:rPr lang="en-GB" dirty="0">
                <a:solidFill>
                  <a:schemeClr val="bg1"/>
                </a:solidFill>
              </a:rPr>
              <a:t>)</a:t>
            </a:r>
          </a:p>
          <a:p>
            <a:r>
              <a:rPr lang="en-GB" dirty="0">
                <a:solidFill>
                  <a:schemeClr val="bg1"/>
                </a:solidFill>
              </a:rPr>
              <a:t>Al-Mansur c980s to 1002: Hisham II’s general; brings forward the idea of Holy War</a:t>
            </a:r>
          </a:p>
          <a:p>
            <a:endParaRPr lang="en-GB" dirty="0"/>
          </a:p>
        </p:txBody>
      </p:sp>
      <p:pic>
        <p:nvPicPr>
          <p:cNvPr id="5" name="Content Placeholder 4">
            <a:extLst>
              <a:ext uri="{FF2B5EF4-FFF2-40B4-BE49-F238E27FC236}">
                <a16:creationId xmlns:a16="http://schemas.microsoft.com/office/drawing/2014/main" id="{22FAE80E-2A89-F4ED-E6CD-B55C3A15320C}"/>
              </a:ext>
            </a:extLst>
          </p:cNvPr>
          <p:cNvPicPr>
            <a:picLocks noGrp="1" noChangeAspect="1"/>
          </p:cNvPicPr>
          <p:nvPr>
            <p:ph sz="half" idx="2"/>
          </p:nvPr>
        </p:nvPicPr>
        <p:blipFill>
          <a:blip r:embed="rId2"/>
          <a:stretch>
            <a:fillRect/>
          </a:stretch>
        </p:blipFill>
        <p:spPr>
          <a:xfrm>
            <a:off x="5148064" y="980728"/>
            <a:ext cx="3456384" cy="2736304"/>
          </a:xfrm>
          <a:prstGeom prst="rect">
            <a:avLst/>
          </a:prstGeom>
        </p:spPr>
      </p:pic>
      <p:pic>
        <p:nvPicPr>
          <p:cNvPr id="6" name="Picture 5">
            <a:extLst>
              <a:ext uri="{FF2B5EF4-FFF2-40B4-BE49-F238E27FC236}">
                <a16:creationId xmlns:a16="http://schemas.microsoft.com/office/drawing/2014/main" id="{912AB285-C1A0-3B39-231C-A6A4D2E9CA52}"/>
              </a:ext>
            </a:extLst>
          </p:cNvPr>
          <p:cNvPicPr>
            <a:picLocks noChangeAspect="1"/>
          </p:cNvPicPr>
          <p:nvPr/>
        </p:nvPicPr>
        <p:blipFill>
          <a:blip r:embed="rId3"/>
          <a:stretch>
            <a:fillRect/>
          </a:stretch>
        </p:blipFill>
        <p:spPr>
          <a:xfrm>
            <a:off x="5868144" y="3810000"/>
            <a:ext cx="1714500" cy="25336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b="1" dirty="0">
                <a:solidFill>
                  <a:schemeClr val="bg1"/>
                </a:solidFill>
              </a:rPr>
              <a:t>In the 10</a:t>
            </a:r>
            <a:r>
              <a:rPr lang="en-GB" b="1" baseline="30000" dirty="0">
                <a:solidFill>
                  <a:schemeClr val="bg1"/>
                </a:solidFill>
              </a:rPr>
              <a:t>th</a:t>
            </a:r>
            <a:r>
              <a:rPr lang="en-GB" b="1" dirty="0">
                <a:solidFill>
                  <a:schemeClr val="bg1"/>
                </a:solidFill>
              </a:rPr>
              <a:t> century</a:t>
            </a:r>
            <a:endParaRPr lang="en-GB" dirty="0">
              <a:solidFill>
                <a:schemeClr val="bg1"/>
              </a:solidFill>
            </a:endParaRPr>
          </a:p>
        </p:txBody>
      </p:sp>
      <p:sp>
        <p:nvSpPr>
          <p:cNvPr id="2" name="Content Placeholder 1"/>
          <p:cNvSpPr>
            <a:spLocks noGrp="1"/>
          </p:cNvSpPr>
          <p:nvPr>
            <p:ph sz="half" idx="1"/>
          </p:nvPr>
        </p:nvSpPr>
        <p:spPr/>
        <p:txBody>
          <a:bodyPr/>
          <a:lstStyle/>
          <a:p>
            <a:r>
              <a:rPr lang="en-GB" dirty="0">
                <a:solidFill>
                  <a:schemeClr val="bg1"/>
                </a:solidFill>
              </a:rPr>
              <a:t>910: Kingdom of Leon established </a:t>
            </a:r>
          </a:p>
          <a:p>
            <a:r>
              <a:rPr lang="en-GB" dirty="0">
                <a:solidFill>
                  <a:schemeClr val="bg1"/>
                </a:solidFill>
              </a:rPr>
              <a:t>Castile becomes independent </a:t>
            </a:r>
          </a:p>
          <a:p>
            <a:r>
              <a:rPr lang="en-GB" dirty="0">
                <a:solidFill>
                  <a:schemeClr val="bg1"/>
                </a:solidFill>
              </a:rPr>
              <a:t>a wide frontier is created, which gradually moves south.</a:t>
            </a:r>
          </a:p>
          <a:p>
            <a:endParaRPr lang="en-GB" dirty="0"/>
          </a:p>
        </p:txBody>
      </p:sp>
      <p:pic>
        <p:nvPicPr>
          <p:cNvPr id="5" name="Content Placeholder 4">
            <a:extLst>
              <a:ext uri="{FF2B5EF4-FFF2-40B4-BE49-F238E27FC236}">
                <a16:creationId xmlns:a16="http://schemas.microsoft.com/office/drawing/2014/main" id="{F47F2546-1403-7714-0245-C9BC5003FD6D}"/>
              </a:ext>
            </a:extLst>
          </p:cNvPr>
          <p:cNvPicPr>
            <a:picLocks noGrp="1" noChangeAspect="1"/>
          </p:cNvPicPr>
          <p:nvPr>
            <p:ph sz="half" idx="2"/>
          </p:nvPr>
        </p:nvPicPr>
        <p:blipFill>
          <a:blip r:embed="rId2"/>
          <a:stretch>
            <a:fillRect/>
          </a:stretch>
        </p:blipFill>
        <p:spPr>
          <a:xfrm>
            <a:off x="4648200" y="2304447"/>
            <a:ext cx="4059238" cy="301110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sz="2800" b="1" dirty="0">
                <a:solidFill>
                  <a:schemeClr val="bg1"/>
                </a:solidFill>
              </a:rPr>
              <a:t>The Taifa States </a:t>
            </a:r>
            <a:r>
              <a:rPr lang="en-GB" sz="2700" b="1" dirty="0">
                <a:solidFill>
                  <a:schemeClr val="bg1"/>
                </a:solidFill>
              </a:rPr>
              <a:t>(1027-1095) after the collapse of the Caliphate</a:t>
            </a:r>
            <a:r>
              <a:rPr lang="en-GB" sz="2700" dirty="0">
                <a:solidFill>
                  <a:schemeClr val="bg1"/>
                </a:solidFill>
              </a:rPr>
              <a:t>: </a:t>
            </a:r>
            <a:br>
              <a:rPr lang="en-GB" sz="2700" dirty="0">
                <a:solidFill>
                  <a:schemeClr val="bg1"/>
                </a:solidFill>
              </a:rPr>
            </a:br>
            <a:endParaRPr lang="en-GB" sz="2700" dirty="0">
              <a:solidFill>
                <a:schemeClr val="bg1"/>
              </a:solidFill>
            </a:endParaRPr>
          </a:p>
        </p:txBody>
      </p:sp>
      <p:sp>
        <p:nvSpPr>
          <p:cNvPr id="2" name="Content Placeholder 1"/>
          <p:cNvSpPr>
            <a:spLocks noGrp="1"/>
          </p:cNvSpPr>
          <p:nvPr>
            <p:ph sz="half" idx="1"/>
          </p:nvPr>
        </p:nvSpPr>
        <p:spPr/>
        <p:txBody>
          <a:bodyPr>
            <a:normAutofit fontScale="92500" lnSpcReduction="20000"/>
          </a:bodyPr>
          <a:lstStyle/>
          <a:p>
            <a:r>
              <a:rPr lang="en-GB" dirty="0">
                <a:solidFill>
                  <a:schemeClr val="bg1"/>
                </a:solidFill>
              </a:rPr>
              <a:t>23 </a:t>
            </a:r>
            <a:r>
              <a:rPr lang="en-GB" dirty="0" err="1">
                <a:solidFill>
                  <a:schemeClr val="bg1"/>
                </a:solidFill>
              </a:rPr>
              <a:t>taifa</a:t>
            </a:r>
            <a:r>
              <a:rPr lang="en-GB" dirty="0">
                <a:solidFill>
                  <a:schemeClr val="bg1"/>
                </a:solidFill>
              </a:rPr>
              <a:t> states in the 11</a:t>
            </a:r>
            <a:r>
              <a:rPr lang="en-GB" baseline="30000" dirty="0">
                <a:solidFill>
                  <a:schemeClr val="bg1"/>
                </a:solidFill>
              </a:rPr>
              <a:t>th</a:t>
            </a:r>
            <a:r>
              <a:rPr lang="en-GB" dirty="0">
                <a:solidFill>
                  <a:schemeClr val="bg1"/>
                </a:solidFill>
              </a:rPr>
              <a:t> century</a:t>
            </a:r>
          </a:p>
          <a:p>
            <a:r>
              <a:rPr lang="en-GB" dirty="0">
                <a:solidFill>
                  <a:schemeClr val="bg1"/>
                </a:solidFill>
              </a:rPr>
              <a:t>By the end of the 11</a:t>
            </a:r>
            <a:r>
              <a:rPr lang="en-GB" baseline="30000" dirty="0">
                <a:solidFill>
                  <a:schemeClr val="bg1"/>
                </a:solidFill>
              </a:rPr>
              <a:t>th</a:t>
            </a:r>
            <a:r>
              <a:rPr lang="en-GB" dirty="0">
                <a:solidFill>
                  <a:schemeClr val="bg1"/>
                </a:solidFill>
              </a:rPr>
              <a:t> century, 11 remain: Badajoz, Seville, Toledo, Malaga, Granada, Valencia, Murcia, </a:t>
            </a:r>
            <a:r>
              <a:rPr lang="en-GB" dirty="0" err="1">
                <a:solidFill>
                  <a:schemeClr val="bg1"/>
                </a:solidFill>
              </a:rPr>
              <a:t>Denia</a:t>
            </a:r>
            <a:r>
              <a:rPr lang="en-GB" dirty="0">
                <a:solidFill>
                  <a:schemeClr val="bg1"/>
                </a:solidFill>
              </a:rPr>
              <a:t>, Zaragoza, Lerida and the Balearic Islands</a:t>
            </a:r>
          </a:p>
          <a:p>
            <a:r>
              <a:rPr lang="en-GB" dirty="0">
                <a:solidFill>
                  <a:schemeClr val="bg1"/>
                </a:solidFill>
              </a:rPr>
              <a:t>Kings of Leon play one state against another and collect annual protection money (</a:t>
            </a:r>
            <a:r>
              <a:rPr lang="en-GB" b="1" dirty="0" err="1">
                <a:solidFill>
                  <a:schemeClr val="bg1"/>
                </a:solidFill>
              </a:rPr>
              <a:t>parias</a:t>
            </a:r>
            <a:r>
              <a:rPr lang="en-GB" b="1" dirty="0">
                <a:solidFill>
                  <a:schemeClr val="bg1"/>
                </a:solidFill>
              </a:rPr>
              <a:t>)</a:t>
            </a:r>
          </a:p>
          <a:p>
            <a:r>
              <a:rPr lang="en-GB" b="1" dirty="0">
                <a:solidFill>
                  <a:schemeClr val="bg1"/>
                </a:solidFill>
              </a:rPr>
              <a:t>Deals are struck across religious borders</a:t>
            </a:r>
            <a:endParaRPr lang="en-GB" dirty="0">
              <a:solidFill>
                <a:schemeClr val="bg1"/>
              </a:solidFill>
            </a:endParaRPr>
          </a:p>
        </p:txBody>
      </p:sp>
      <p:pic>
        <p:nvPicPr>
          <p:cNvPr id="9" name="Content Placeholder 8">
            <a:extLst>
              <a:ext uri="{FF2B5EF4-FFF2-40B4-BE49-F238E27FC236}">
                <a16:creationId xmlns:a16="http://schemas.microsoft.com/office/drawing/2014/main" id="{CA0D890B-FF53-9930-2B81-EA129E399139}"/>
              </a:ext>
            </a:extLst>
          </p:cNvPr>
          <p:cNvPicPr>
            <a:picLocks noGrp="1" noChangeAspect="1"/>
          </p:cNvPicPr>
          <p:nvPr>
            <p:ph sz="half" idx="2"/>
          </p:nvPr>
        </p:nvPicPr>
        <p:blipFill>
          <a:blip r:embed="rId2"/>
          <a:stretch>
            <a:fillRect/>
          </a:stretch>
        </p:blipFill>
        <p:spPr>
          <a:xfrm>
            <a:off x="4517136" y="1371600"/>
            <a:ext cx="4375343" cy="472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Paper</Template>
  <TotalTime>6675</TotalTime>
  <Words>1458</Words>
  <Application>Microsoft Office PowerPoint</Application>
  <PresentationFormat>On-screen Show (4:3)</PresentationFormat>
  <Paragraphs>127</Paragraphs>
  <Slides>20</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Aptos</vt:lpstr>
      <vt:lpstr>Constantia</vt:lpstr>
      <vt:lpstr>Wingdings 2</vt:lpstr>
      <vt:lpstr>Paper</vt:lpstr>
      <vt:lpstr>Medieval Iberia</vt:lpstr>
      <vt:lpstr>End of the Roman Empire</vt:lpstr>
      <vt:lpstr>Expansion of Islam</vt:lpstr>
      <vt:lpstr>Conquest of  Iberia</vt:lpstr>
      <vt:lpstr>Conquest of Iberia</vt:lpstr>
      <vt:lpstr>8th and 9th centuries </vt:lpstr>
      <vt:lpstr>The ‘Golden Age’ of the Caliphate 900-1000 </vt:lpstr>
      <vt:lpstr>In the 10th century</vt:lpstr>
      <vt:lpstr>The Taifa States (1027-1095) after the collapse of the Caliphate:  </vt:lpstr>
      <vt:lpstr>In the 11th century:  </vt:lpstr>
      <vt:lpstr>El Cid: (1043-1099): Rodrigo Diaz de Viva</vt:lpstr>
      <vt:lpstr>Eleventh Century Events</vt:lpstr>
      <vt:lpstr>Almoravids (al-murabitun) (1086-1157): </vt:lpstr>
      <vt:lpstr>The 12th Century</vt:lpstr>
      <vt:lpstr> </vt:lpstr>
      <vt:lpstr>The Almohads (1157-1212) (al-Muwahiddun)</vt:lpstr>
      <vt:lpstr>The 13th century</vt:lpstr>
      <vt:lpstr>Muslim communities under Christian rule (mudejars)</vt:lpstr>
      <vt:lpstr>Was medieval Iberia a society organised for war?</vt:lpstr>
      <vt:lpstr>‘Reconquista’ vs ‘convivencia’ vs ‘conveniencia’?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Iberian Frontier</dc:title>
  <dc:creator>Aysu Dincer</dc:creator>
  <cp:lastModifiedBy>Dincer Hadjianastasis, Aysu</cp:lastModifiedBy>
  <cp:revision>32</cp:revision>
  <dcterms:created xsi:type="dcterms:W3CDTF">2016-04-19T20:16:54Z</dcterms:created>
  <dcterms:modified xsi:type="dcterms:W3CDTF">2026-03-15T23:45:11Z</dcterms:modified>
</cp:coreProperties>
</file>