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70" r:id="rId4"/>
    <p:sldId id="273" r:id="rId5"/>
    <p:sldId id="274" r:id="rId6"/>
    <p:sldId id="271" r:id="rId7"/>
    <p:sldId id="276" r:id="rId8"/>
    <p:sldId id="275" r:id="rId9"/>
    <p:sldId id="277" r:id="rId10"/>
    <p:sldId id="278" r:id="rId11"/>
    <p:sldId id="279" r:id="rId12"/>
    <p:sldId id="280" r:id="rId13"/>
    <p:sldId id="281" r:id="rId14"/>
    <p:sldId id="282" r:id="rId15"/>
    <p:sldId id="272" r:id="rId16"/>
    <p:sldId id="283" r:id="rId17"/>
    <p:sldId id="284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F2E5AE3-70A8-4747-874A-3D0D08EFBAD8}" v="17" dt="2025-01-11T17:33:48.80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060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1/11/2025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1/11/2025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1/11/2025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1/11/2025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youtu.be/FWiyKgeGWx0?si=4lXZAYpMMfyFY8Yd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6248400"/>
          </a:xfrm>
        </p:spPr>
        <p:txBody>
          <a:bodyPr rtlCol="0">
            <a:normAutofit/>
          </a:bodyPr>
          <a:lstStyle/>
          <a:p>
            <a:r>
              <a:rPr lang="en-GB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HI2E9 Crossing Boundaries and Breaking Norms in the Medieval World</a:t>
            </a:r>
            <a:br>
              <a:rPr lang="en-GB" sz="2400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br>
              <a:rPr lang="en-GB" sz="2400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n-GB" sz="24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 THE RISE OF UNIVERSITIES</a:t>
            </a:r>
            <a:br>
              <a:rPr lang="en-GB" sz="2400" dirty="0"/>
            </a:br>
            <a:br>
              <a:rPr lang="en-GB" sz="2400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br>
              <a:rPr lang="en-GB" sz="2400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br>
              <a:rPr lang="en-GB" sz="2400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br>
              <a:rPr lang="en-GB" sz="2400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br>
              <a:rPr lang="en-GB" sz="2400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br>
              <a:rPr lang="en-GB" sz="2400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br>
              <a:rPr lang="en-GB" sz="2400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br>
              <a:rPr lang="en-GB" sz="2400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br>
              <a:rPr lang="en-GB" sz="2400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n-GB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PowerPoint is on the website</a:t>
            </a:r>
          </a:p>
        </p:txBody>
      </p:sp>
      <p:pic>
        <p:nvPicPr>
          <p:cNvPr id="3" name="Picture 2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0" y="3124200"/>
            <a:ext cx="3124200" cy="2534514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237B58-B73C-CA05-086D-1B0A7AAA30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4E7533A-A3AA-2410-9DAD-EAE57A7778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761999"/>
          </a:xfrm>
        </p:spPr>
        <p:txBody>
          <a:bodyPr>
            <a:normAutofit/>
          </a:bodyPr>
          <a:lstStyle/>
          <a:p>
            <a:r>
              <a:rPr lang="en-GB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The Faculties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B619CD9D-1C41-8143-2624-3EFAA4A87A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1600200"/>
            <a:ext cx="7467600" cy="4419600"/>
          </a:xfrm>
        </p:spPr>
        <p:txBody>
          <a:bodyPr/>
          <a:lstStyle/>
          <a:p>
            <a:pPr algn="l">
              <a:buFont typeface="Arial" pitchFamily="34" charset="0"/>
              <a:buChar char="•"/>
            </a:pPr>
            <a:r>
              <a:rPr lang="en-GB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r>
              <a:rPr lang="en-GB" sz="2400" dirty="0">
                <a:latin typeface="Verdana" panose="020B0604030504040204" pitchFamily="34" charset="0"/>
                <a:ea typeface="Verdana" pitchFamily="34" charset="0"/>
                <a:cs typeface="Times New Roman" panose="02020603050405020304" pitchFamily="18" charset="0"/>
              </a:rPr>
              <a:t>A</a:t>
            </a:r>
            <a:r>
              <a:rPr lang="en-GB" sz="24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rts</a:t>
            </a:r>
          </a:p>
          <a:p>
            <a:pPr algn="l">
              <a:buFont typeface="Arial" pitchFamily="34" charset="0"/>
              <a:buChar char="•"/>
            </a:pPr>
            <a:r>
              <a:rPr lang="en-GB" sz="24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M</a:t>
            </a:r>
            <a:r>
              <a:rPr lang="en-GB" sz="24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edicine</a:t>
            </a:r>
          </a:p>
          <a:p>
            <a:pPr algn="l">
              <a:buFont typeface="Arial" pitchFamily="34" charset="0"/>
              <a:buChar char="•"/>
            </a:pPr>
            <a:r>
              <a:rPr lang="en-GB" sz="24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L</a:t>
            </a:r>
            <a:r>
              <a:rPr lang="en-GB" sz="24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aw (canon and civil)</a:t>
            </a:r>
          </a:p>
          <a:p>
            <a:pPr algn="l">
              <a:buFont typeface="Arial" pitchFamily="34" charset="0"/>
              <a:buChar char="•"/>
            </a:pPr>
            <a:r>
              <a:rPr lang="en-GB" sz="24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T</a:t>
            </a:r>
            <a:r>
              <a:rPr lang="en-GB" sz="24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heology</a:t>
            </a:r>
            <a:endParaRPr lang="en-GB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02722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A3381B-DB84-3059-241F-BD41FB5C86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213044A-5A31-46F4-2602-96E7DB3A90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381001"/>
            <a:ext cx="7772400" cy="685799"/>
          </a:xfrm>
        </p:spPr>
        <p:txBody>
          <a:bodyPr>
            <a:normAutofit/>
          </a:bodyPr>
          <a:lstStyle/>
          <a:p>
            <a:r>
              <a:rPr lang="en-GB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The Arts Curriculum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3317FD0-8007-701D-DA5A-B8D64EC53A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1219200"/>
            <a:ext cx="7467600" cy="5029200"/>
          </a:xfrm>
        </p:spPr>
        <p:txBody>
          <a:bodyPr/>
          <a:lstStyle/>
          <a:p>
            <a:pPr algn="l">
              <a:buFont typeface="Arial" pitchFamily="34" charset="0"/>
              <a:buChar char="•"/>
            </a:pPr>
            <a:r>
              <a:rPr lang="en-GB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r>
              <a:rPr lang="en-GB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The seven liberal arts: the trivium (grammar, rhetoric, dialectic/logic) and the quadrivium (arithmetic, geometry, astronomy, and music).</a:t>
            </a:r>
          </a:p>
          <a:p>
            <a:pPr algn="l">
              <a:buFont typeface="Arial" pitchFamily="34" charset="0"/>
              <a:buChar char="•"/>
            </a:pPr>
            <a:r>
              <a:rPr lang="en-GB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  Natural philosophy</a:t>
            </a:r>
          </a:p>
          <a:p>
            <a:pPr algn="l">
              <a:buFont typeface="Arial" pitchFamily="34" charset="0"/>
              <a:buChar char="•"/>
            </a:pPr>
            <a:r>
              <a:rPr lang="en-GB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  Moral philosophy</a:t>
            </a:r>
          </a:p>
          <a:p>
            <a:pPr algn="l">
              <a:buFont typeface="Arial" pitchFamily="34" charset="0"/>
              <a:buChar char="•"/>
            </a:pPr>
            <a:r>
              <a:rPr lang="en-GB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  Metaphysics</a:t>
            </a:r>
          </a:p>
          <a:p>
            <a:pPr algn="l">
              <a:buFont typeface="Arial" pitchFamily="34" charset="0"/>
              <a:buChar char="•"/>
            </a:pPr>
            <a:r>
              <a:rPr lang="en-GB" sz="20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 Core texts: </a:t>
            </a:r>
          </a:p>
          <a:p>
            <a:pPr marL="1143000" lvl="2" indent="-228600" algn="just">
              <a:buFont typeface="Wingdings" panose="05000000000000000000" pitchFamily="2" charset="2"/>
              <a:buChar char=""/>
              <a:tabLst>
                <a:tab pos="1371600" algn="l"/>
              </a:tabLst>
            </a:pPr>
            <a:r>
              <a:rPr lang="en-GB" sz="2000" b="1" dirty="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N.B.</a:t>
            </a:r>
            <a:r>
              <a:rPr lang="en-GB" sz="2000" dirty="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the works of Aristotle.</a:t>
            </a:r>
          </a:p>
          <a:p>
            <a:pPr marL="1143000" lvl="2" indent="-228600" algn="just">
              <a:buFont typeface="Wingdings" panose="05000000000000000000" pitchFamily="2" charset="2"/>
              <a:buChar char=""/>
              <a:tabLst>
                <a:tab pos="1371600" algn="l"/>
              </a:tabLst>
            </a:pPr>
            <a:r>
              <a:rPr lang="en-GB" sz="2000" dirty="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Arithmetic: Boethius, </a:t>
            </a:r>
            <a:r>
              <a:rPr lang="en-GB" sz="2000" i="1" dirty="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De </a:t>
            </a:r>
            <a:r>
              <a:rPr lang="en-GB" sz="2000" i="1" dirty="0" err="1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institutione</a:t>
            </a:r>
            <a:r>
              <a:rPr lang="en-GB" sz="2000" i="1" dirty="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sz="2000" i="1" dirty="0" err="1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arithmetica</a:t>
            </a:r>
            <a:r>
              <a:rPr lang="en-GB" sz="2000" dirty="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and </a:t>
            </a:r>
            <a:r>
              <a:rPr lang="en-GB" sz="2000" dirty="0" err="1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Sacrobosco</a:t>
            </a:r>
            <a:r>
              <a:rPr lang="en-GB" sz="2000" dirty="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, </a:t>
            </a:r>
            <a:r>
              <a:rPr lang="en-GB" sz="2000" i="1" dirty="0" err="1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Algorismus</a:t>
            </a:r>
            <a:r>
              <a:rPr lang="en-GB" sz="2000" dirty="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</a:p>
          <a:p>
            <a:pPr marL="1143000" lvl="2" indent="-228600" algn="just">
              <a:buFont typeface="Wingdings" panose="05000000000000000000" pitchFamily="2" charset="2"/>
              <a:buChar char=""/>
              <a:tabLst>
                <a:tab pos="1371600" algn="l"/>
              </a:tabLst>
            </a:pPr>
            <a:r>
              <a:rPr lang="en-GB" sz="2000" dirty="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Geometry: Euclid, </a:t>
            </a:r>
            <a:r>
              <a:rPr lang="en-GB" sz="2000" i="1" dirty="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Elements</a:t>
            </a:r>
            <a:r>
              <a:rPr lang="en-GB" sz="2000" dirty="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</a:p>
          <a:p>
            <a:pPr marL="1143000" lvl="2" indent="-228600" algn="just">
              <a:buFont typeface="Wingdings" panose="05000000000000000000" pitchFamily="2" charset="2"/>
              <a:buChar char=""/>
              <a:tabLst>
                <a:tab pos="1371600" algn="l"/>
              </a:tabLst>
            </a:pPr>
            <a:r>
              <a:rPr lang="en-GB" sz="2000" dirty="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Astronomy: </a:t>
            </a:r>
            <a:r>
              <a:rPr lang="en-GB" sz="2000" dirty="0" err="1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Sacrobosco</a:t>
            </a:r>
            <a:r>
              <a:rPr lang="en-GB" sz="2000" dirty="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, </a:t>
            </a:r>
            <a:r>
              <a:rPr lang="en-GB" sz="2000" i="1" dirty="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Sphere</a:t>
            </a:r>
            <a:r>
              <a:rPr lang="en-GB" sz="2000" dirty="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</a:p>
          <a:p>
            <a:pPr marL="1143000" lvl="2" indent="-228600" algn="just">
              <a:buFont typeface="Wingdings" panose="05000000000000000000" pitchFamily="2" charset="2"/>
              <a:buChar char=""/>
              <a:tabLst>
                <a:tab pos="1371600" algn="l"/>
              </a:tabLst>
            </a:pPr>
            <a:r>
              <a:rPr lang="en-GB" sz="2000" dirty="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Music: Boethius, </a:t>
            </a:r>
            <a:r>
              <a:rPr lang="en-GB" sz="2000" i="1" dirty="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De </a:t>
            </a:r>
            <a:r>
              <a:rPr lang="en-GB" sz="2000" i="1" dirty="0" err="1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institutione</a:t>
            </a:r>
            <a:r>
              <a:rPr lang="en-GB" sz="2000" i="1" dirty="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musica</a:t>
            </a:r>
            <a:r>
              <a:rPr lang="en-GB" sz="2000" dirty="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</a:p>
          <a:p>
            <a:pPr algn="l">
              <a:buFont typeface="Arial" pitchFamily="34" charset="0"/>
              <a:buChar char="•"/>
            </a:pPr>
            <a:endParaRPr lang="en-GB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973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B94321-0F69-BC7E-0965-8C15D22FC5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ADE464D-D20E-89CF-B83D-0799119E39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381001"/>
            <a:ext cx="7772400" cy="685799"/>
          </a:xfrm>
        </p:spPr>
        <p:txBody>
          <a:bodyPr>
            <a:normAutofit/>
          </a:bodyPr>
          <a:lstStyle/>
          <a:p>
            <a:r>
              <a:rPr lang="en-GB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The Medicine Curriculum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BFDC7E40-3515-DD21-76C0-F24BCC9914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1219200"/>
            <a:ext cx="7467600" cy="5029200"/>
          </a:xfrm>
        </p:spPr>
        <p:txBody>
          <a:bodyPr/>
          <a:lstStyle/>
          <a:p>
            <a:pPr algn="l">
              <a:buFont typeface="Arial" pitchFamily="34" charset="0"/>
              <a:buChar char="•"/>
            </a:pPr>
            <a:r>
              <a:rPr lang="en-GB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 Core texts: </a:t>
            </a:r>
          </a:p>
          <a:p>
            <a:pPr algn="l">
              <a:buFont typeface="Arial" pitchFamily="34" charset="0"/>
              <a:buChar char="•"/>
            </a:pPr>
            <a:r>
              <a:rPr lang="en-GB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 The works of Hippocrates and Galen.</a:t>
            </a:r>
          </a:p>
          <a:p>
            <a:pPr algn="l">
              <a:buFont typeface="Arial" pitchFamily="34" charset="0"/>
              <a:buChar char="•"/>
            </a:pPr>
            <a:r>
              <a:rPr lang="en-GB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 Avicenna, </a:t>
            </a:r>
            <a:r>
              <a:rPr lang="en-GB" sz="2400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Canon</a:t>
            </a:r>
            <a:r>
              <a:rPr lang="en-GB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endParaRPr lang="en-GB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63067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FC80FE-F453-B4BB-F44A-56E62D89AD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B78A9E5-5245-4807-96F2-5A6C12D02F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381001"/>
            <a:ext cx="7772400" cy="685799"/>
          </a:xfrm>
        </p:spPr>
        <p:txBody>
          <a:bodyPr>
            <a:normAutofit/>
          </a:bodyPr>
          <a:lstStyle/>
          <a:p>
            <a:r>
              <a:rPr lang="en-GB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The Law Curriculum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3BFC4D7F-B66C-BC4B-3001-2CE9B15DCE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1219200"/>
            <a:ext cx="7467600" cy="5029200"/>
          </a:xfrm>
        </p:spPr>
        <p:txBody>
          <a:bodyPr/>
          <a:lstStyle/>
          <a:p>
            <a:pPr algn="l">
              <a:buFont typeface="Arial" pitchFamily="34" charset="0"/>
              <a:buChar char="•"/>
            </a:pPr>
            <a:r>
              <a:rPr lang="en-GB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 Core texts: </a:t>
            </a:r>
          </a:p>
          <a:p>
            <a:pPr algn="l">
              <a:buFont typeface="Arial" pitchFamily="34" charset="0"/>
              <a:buChar char="•"/>
            </a:pPr>
            <a:r>
              <a:rPr lang="en-GB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 Canon law: </a:t>
            </a:r>
            <a:r>
              <a:rPr lang="en-GB" sz="2400" i="1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Decretum</a:t>
            </a:r>
            <a:r>
              <a:rPr lang="en-GB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en-GB" sz="2400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Decretals</a:t>
            </a:r>
            <a:r>
              <a:rPr lang="en-GB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en-GB" sz="2400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Liber </a:t>
            </a:r>
            <a:r>
              <a:rPr lang="en-GB" sz="2400" i="1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Sextus</a:t>
            </a:r>
            <a:r>
              <a:rPr lang="en-GB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en-GB" sz="2400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Clementines</a:t>
            </a:r>
            <a:r>
              <a:rPr lang="en-GB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</a:p>
          <a:p>
            <a:pPr algn="l">
              <a:buFont typeface="Arial" pitchFamily="34" charset="0"/>
              <a:buChar char="•"/>
            </a:pPr>
            <a:r>
              <a:rPr lang="en-GB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 Civil law: </a:t>
            </a:r>
            <a:r>
              <a:rPr lang="en-GB" sz="2400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Codex</a:t>
            </a:r>
            <a:r>
              <a:rPr lang="en-GB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en-GB" sz="2400" i="1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Digestum</a:t>
            </a:r>
            <a:r>
              <a:rPr lang="en-GB" sz="2400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GB" sz="2400" i="1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vetus</a:t>
            </a:r>
            <a:r>
              <a:rPr lang="en-GB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en-GB" sz="2400" i="1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Infortiatum</a:t>
            </a:r>
            <a:r>
              <a:rPr lang="en-GB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en-GB" sz="2400" i="1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Digestum</a:t>
            </a:r>
            <a:r>
              <a:rPr lang="en-GB" sz="2400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 novum</a:t>
            </a:r>
            <a:r>
              <a:rPr lang="en-GB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en-GB" sz="2400" i="1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Volumen</a:t>
            </a:r>
            <a:r>
              <a:rPr lang="en-GB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endParaRPr lang="en-GB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19217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79D717-D9A0-27BB-1F2A-CD7F12629A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55258FC-1BF1-24AA-7E96-8DEFF7309C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381001"/>
            <a:ext cx="7772400" cy="685799"/>
          </a:xfrm>
        </p:spPr>
        <p:txBody>
          <a:bodyPr>
            <a:normAutofit/>
          </a:bodyPr>
          <a:lstStyle/>
          <a:p>
            <a:r>
              <a:rPr lang="en-GB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The Theology Curriculum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6AFE2506-AAB3-2C43-F6C3-28681A7601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1219200"/>
            <a:ext cx="7467600" cy="5029200"/>
          </a:xfrm>
        </p:spPr>
        <p:txBody>
          <a:bodyPr/>
          <a:lstStyle/>
          <a:p>
            <a:pPr algn="l">
              <a:buFont typeface="Arial" pitchFamily="34" charset="0"/>
              <a:buChar char="•"/>
            </a:pPr>
            <a:r>
              <a:rPr lang="en-GB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 Core texts: </a:t>
            </a:r>
          </a:p>
          <a:p>
            <a:pPr algn="l">
              <a:buFont typeface="Arial" pitchFamily="34" charset="0"/>
              <a:buChar char="•"/>
            </a:pPr>
            <a:r>
              <a:rPr lang="en-GB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 The Bible</a:t>
            </a:r>
          </a:p>
          <a:p>
            <a:pPr algn="l">
              <a:buFont typeface="Arial" pitchFamily="34" charset="0"/>
              <a:buChar char="•"/>
            </a:pPr>
            <a:r>
              <a:rPr lang="en-GB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 Peter Lombard, </a:t>
            </a:r>
            <a:r>
              <a:rPr lang="en-GB" sz="2400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Sentences</a:t>
            </a:r>
            <a:r>
              <a:rPr lang="en-GB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988208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761999"/>
          </a:xfrm>
        </p:spPr>
        <p:txBody>
          <a:bodyPr>
            <a:normAutofit/>
          </a:bodyPr>
          <a:lstStyle/>
          <a:p>
            <a:r>
              <a:rPr lang="en-GB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Types of student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838200" y="1600200"/>
            <a:ext cx="7467600" cy="2590800"/>
          </a:xfrm>
        </p:spPr>
        <p:txBody>
          <a:bodyPr/>
          <a:lstStyle/>
          <a:p>
            <a:pPr algn="l">
              <a:buFont typeface="Arial" pitchFamily="34" charset="0"/>
              <a:buChar char="•"/>
            </a:pPr>
            <a:r>
              <a:rPr lang="en-GB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 The ‘simple student’ (</a:t>
            </a:r>
            <a:r>
              <a:rPr lang="en-GB" sz="2400" i="1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scholaris</a:t>
            </a:r>
            <a:r>
              <a:rPr lang="en-GB" sz="2400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 simplex</a:t>
            </a:r>
            <a:r>
              <a:rPr lang="en-GB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)</a:t>
            </a:r>
          </a:p>
          <a:p>
            <a:pPr algn="l">
              <a:buFont typeface="Arial" pitchFamily="34" charset="0"/>
              <a:buChar char="•"/>
            </a:pPr>
            <a:r>
              <a:rPr lang="en-GB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 The bachelor (</a:t>
            </a:r>
            <a:r>
              <a:rPr lang="en-GB" sz="2400" i="1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baccalarius</a:t>
            </a:r>
            <a:r>
              <a:rPr lang="en-GB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)</a:t>
            </a:r>
          </a:p>
          <a:p>
            <a:pPr algn="l">
              <a:buFont typeface="Arial" pitchFamily="34" charset="0"/>
              <a:buChar char="•"/>
            </a:pPr>
            <a:r>
              <a:rPr lang="en-GB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 The master-student</a:t>
            </a:r>
          </a:p>
          <a:p>
            <a:pPr algn="l">
              <a:buFont typeface="Arial" pitchFamily="34" charset="0"/>
              <a:buChar char="•"/>
            </a:pPr>
            <a:r>
              <a:rPr lang="en-GB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 The student of rank</a:t>
            </a:r>
          </a:p>
          <a:p>
            <a:pPr algn="l">
              <a:buFont typeface="Arial" pitchFamily="34" charset="0"/>
              <a:buChar char="•"/>
            </a:pPr>
            <a:r>
              <a:rPr lang="en-GB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 The specialist student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ABCF79-40FB-0175-8375-A33936415A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102CB6A-E14E-D5C1-8C31-0F5F757B08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761999"/>
          </a:xfrm>
        </p:spPr>
        <p:txBody>
          <a:bodyPr>
            <a:normAutofit/>
          </a:bodyPr>
          <a:lstStyle/>
          <a:p>
            <a:r>
              <a:rPr lang="en-GB" sz="2400" kern="0" dirty="0">
                <a:latin typeface="Verdana" panose="020B0604030504040204" pitchFamily="34" charset="0"/>
              </a:rPr>
              <a:t>The R</a:t>
            </a:r>
            <a:r>
              <a:rPr lang="en-GB" sz="2400" kern="0" dirty="0">
                <a:effectLst/>
                <a:latin typeface="Verdana" panose="020B0604030504040204" pitchFamily="34" charset="0"/>
              </a:rPr>
              <a:t>oles </a:t>
            </a:r>
            <a:r>
              <a:rPr lang="en-GB" sz="2400" kern="0" dirty="0">
                <a:latin typeface="Verdana" panose="020B0604030504040204" pitchFamily="34" charset="0"/>
              </a:rPr>
              <a:t>of W</a:t>
            </a:r>
            <a:r>
              <a:rPr lang="en-GB" sz="2400" kern="0" dirty="0">
                <a:effectLst/>
                <a:latin typeface="Verdana" panose="020B0604030504040204" pitchFamily="34" charset="0"/>
              </a:rPr>
              <a:t>omen </a:t>
            </a:r>
            <a:r>
              <a:rPr lang="en-GB" sz="2400" kern="0" dirty="0">
                <a:latin typeface="Verdana" panose="020B0604030504040204" pitchFamily="34" charset="0"/>
              </a:rPr>
              <a:t>in Universities</a:t>
            </a:r>
            <a:endParaRPr lang="en-GB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0DA0F1DB-50CA-2C75-D203-1B3EDB1D82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1600200"/>
            <a:ext cx="7467600" cy="3657600"/>
          </a:xfrm>
        </p:spPr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en-GB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r>
              <a:rPr lang="en-GB" sz="2400" dirty="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‘The world of the medieval student was thoroughly masculine.  For the girl or woman student this world had no place…’ [Rainer Christoph </a:t>
            </a:r>
            <a:r>
              <a:rPr lang="en-GB" sz="2400" dirty="0" err="1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Schwinges</a:t>
            </a:r>
            <a:r>
              <a:rPr lang="en-GB" sz="2400" dirty="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, ‘Student education, student life’ in Hilde de Ridder </a:t>
            </a:r>
            <a:r>
              <a:rPr lang="en-GB" sz="2400" dirty="0" err="1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Symoens</a:t>
            </a:r>
            <a:r>
              <a:rPr lang="en-GB" sz="2400" dirty="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(ed.), </a:t>
            </a:r>
            <a:r>
              <a:rPr lang="en-GB" sz="2400" i="1" dirty="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A History of the University in Europe</a:t>
            </a:r>
            <a:r>
              <a:rPr lang="en-GB" sz="2400" dirty="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, vol. 1, </a:t>
            </a:r>
            <a:r>
              <a:rPr lang="en-GB" sz="2400" i="1" dirty="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Universities in the Middle Ages</a:t>
            </a:r>
            <a:r>
              <a:rPr lang="en-GB" sz="2400" dirty="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(Cambridge, 1992), p. 202]</a:t>
            </a:r>
          </a:p>
          <a:p>
            <a:pPr algn="l">
              <a:buFont typeface="Arial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00522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A8EE7C-0CED-ADD7-3C22-D692FB1441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F4C351B-6893-DC99-CAC1-D80A0BADEB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761999"/>
          </a:xfrm>
        </p:spPr>
        <p:txBody>
          <a:bodyPr>
            <a:normAutofit/>
          </a:bodyPr>
          <a:lstStyle/>
          <a:p>
            <a:r>
              <a:rPr lang="en-GB" sz="2400" kern="0" dirty="0">
                <a:latin typeface="Verdana" panose="020B0604030504040204" pitchFamily="34" charset="0"/>
              </a:rPr>
              <a:t>The R</a:t>
            </a:r>
            <a:r>
              <a:rPr lang="en-GB" sz="2400" kern="0" dirty="0">
                <a:effectLst/>
                <a:latin typeface="Verdana" panose="020B0604030504040204" pitchFamily="34" charset="0"/>
              </a:rPr>
              <a:t>oles </a:t>
            </a:r>
            <a:r>
              <a:rPr lang="en-GB" sz="2400" kern="0" dirty="0">
                <a:latin typeface="Verdana" panose="020B0604030504040204" pitchFamily="34" charset="0"/>
              </a:rPr>
              <a:t>of W</a:t>
            </a:r>
            <a:r>
              <a:rPr lang="en-GB" sz="2400" kern="0" dirty="0">
                <a:effectLst/>
                <a:latin typeface="Verdana" panose="020B0604030504040204" pitchFamily="34" charset="0"/>
              </a:rPr>
              <a:t>omen </a:t>
            </a:r>
            <a:r>
              <a:rPr lang="en-GB" sz="2400" kern="0" dirty="0">
                <a:latin typeface="Verdana" panose="020B0604030504040204" pitchFamily="34" charset="0"/>
              </a:rPr>
              <a:t>in Universities</a:t>
            </a:r>
            <a:endParaRPr lang="en-GB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271A318E-A534-436D-3BA5-6308666613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1600200"/>
            <a:ext cx="7467600" cy="3657600"/>
          </a:xfrm>
        </p:spPr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en-GB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 Magdalena </a:t>
            </a:r>
            <a:r>
              <a:rPr lang="en-GB" sz="24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Buonsignori</a:t>
            </a:r>
            <a:endParaRPr lang="en-GB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l">
              <a:buFont typeface="Arial" pitchFamily="34" charset="0"/>
              <a:buChar char="•"/>
            </a:pPr>
            <a:r>
              <a:rPr lang="en-GB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 Novella </a:t>
            </a:r>
            <a:r>
              <a:rPr lang="en-GB" sz="24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d’Andrea</a:t>
            </a:r>
            <a:endParaRPr lang="en-GB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l">
              <a:buFont typeface="Arial" pitchFamily="34" charset="0"/>
              <a:buChar char="•"/>
            </a:pPr>
            <a:r>
              <a:rPr lang="en-GB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 Dona Beatriz Galindo </a:t>
            </a:r>
          </a:p>
          <a:p>
            <a:pPr algn="l">
              <a:buFont typeface="Arial" pitchFamily="34" charset="0"/>
              <a:buChar char="•"/>
            </a:pPr>
            <a:r>
              <a:rPr lang="en-GB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 Salamanca </a:t>
            </a:r>
          </a:p>
          <a:p>
            <a:pPr algn="l">
              <a:buFont typeface="Arial" pitchFamily="34" charset="0"/>
              <a:buChar char="•"/>
            </a:pPr>
            <a:r>
              <a:rPr lang="en-GB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 Queen </a:t>
            </a:r>
            <a:r>
              <a:rPr lang="en-GB" sz="24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Isaballa</a:t>
            </a:r>
            <a:r>
              <a:rPr lang="en-GB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of Spain</a:t>
            </a:r>
          </a:p>
          <a:p>
            <a:pPr algn="l">
              <a:buFont typeface="Arial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47684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9800" y="274638"/>
            <a:ext cx="2667000" cy="6202362"/>
          </a:xfrm>
        </p:spPr>
        <p:txBody>
          <a:bodyPr>
            <a:normAutofit/>
          </a:bodyPr>
          <a:lstStyle/>
          <a:p>
            <a:r>
              <a:rPr lang="en-GB" sz="2400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Codex Buranus (Carmina Burana), </a:t>
            </a:r>
            <a:br>
              <a:rPr lang="en-GB" sz="2400" i="1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n-GB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Wheel of Fortune</a:t>
            </a:r>
            <a:br>
              <a:rPr lang="en-GB" sz="2400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br>
              <a:rPr lang="en-GB" sz="2400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n-GB" sz="2400" dirty="0">
                <a:latin typeface="Verdana" pitchFamily="34" charset="0"/>
                <a:ea typeface="Verdana" pitchFamily="34" charset="0"/>
                <a:cs typeface="Verdana" pitchFamily="34" charset="0"/>
                <a:hlinkClick r:id="rId2"/>
              </a:rPr>
              <a:t>https://youtu.be/FWiyKgeGWx0?si=4lXZAYpMMfyFY8Yd</a:t>
            </a:r>
            <a:r>
              <a:rPr lang="en-GB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</p:txBody>
      </p:sp>
      <p:pic>
        <p:nvPicPr>
          <p:cNvPr id="4" name="Picture 3" descr="CarminaBurana_whee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38200" y="457200"/>
            <a:ext cx="4038600" cy="594481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02362"/>
          </a:xfrm>
        </p:spPr>
        <p:txBody>
          <a:bodyPr rtlCol="0">
            <a:normAutofit/>
          </a:bodyPr>
          <a:lstStyle/>
          <a:p>
            <a:pPr lvl="0" algn="l"/>
            <a:r>
              <a:rPr lang="en-GB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‘The university is arguably one of the most important legacies which medieval Europe has bequeathed to the modern world.’  </a:t>
            </a:r>
            <a:br>
              <a:rPr lang="en-GB" sz="2400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br>
              <a:rPr lang="en-GB" sz="2400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n-GB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[Alan B. </a:t>
            </a:r>
            <a:r>
              <a:rPr lang="en-GB" sz="24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Cobban</a:t>
            </a:r>
            <a:r>
              <a:rPr lang="en-GB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en-GB" sz="2400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Universities in the Middle Ages</a:t>
            </a:r>
            <a:r>
              <a:rPr lang="en-GB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(Liverpool, 1990), p. 1]</a:t>
            </a:r>
            <a:br>
              <a:rPr lang="en-GB" sz="2400" dirty="0"/>
            </a:br>
            <a:endParaRPr lang="en-GB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543FDC-4207-E47B-3AAC-5A1B60B57F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2066200-3433-A22A-B03C-CFE542FBB9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761999"/>
          </a:xfrm>
        </p:spPr>
        <p:txBody>
          <a:bodyPr>
            <a:normAutofit/>
          </a:bodyPr>
          <a:lstStyle/>
          <a:p>
            <a:r>
              <a:rPr lang="en-GB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Definitions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E5A025A5-4CC7-ACA9-26CE-4A8241257A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1600200"/>
            <a:ext cx="7467600" cy="4419600"/>
          </a:xfrm>
        </p:spPr>
        <p:txBody>
          <a:bodyPr/>
          <a:lstStyle/>
          <a:p>
            <a:pPr algn="l">
              <a:buFont typeface="Arial" pitchFamily="34" charset="0"/>
              <a:buChar char="•"/>
            </a:pPr>
            <a:r>
              <a:rPr lang="en-GB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r>
              <a:rPr lang="en-GB" sz="24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Universitas</a:t>
            </a:r>
            <a:r>
              <a:rPr lang="en-GB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- ‘corporation’.  It was applied to a range of corporate bodies: municipal corporations; craft guilds; academic guilds of masters and students.</a:t>
            </a:r>
          </a:p>
          <a:p>
            <a:pPr algn="l">
              <a:buFont typeface="Arial" pitchFamily="34" charset="0"/>
              <a:buChar char="•"/>
            </a:pPr>
            <a:r>
              <a:rPr lang="en-GB" sz="2400" dirty="0">
                <a:latin typeface="Verdana" pitchFamily="34" charset="0"/>
                <a:ea typeface="Verdana" pitchFamily="34" charset="0"/>
              </a:rPr>
              <a:t>  </a:t>
            </a:r>
            <a:r>
              <a:rPr lang="en-GB" sz="2400" b="1" dirty="0">
                <a:latin typeface="Verdana" pitchFamily="34" charset="0"/>
                <a:ea typeface="Verdana" pitchFamily="34" charset="0"/>
              </a:rPr>
              <a:t>Studium generale </a:t>
            </a:r>
            <a:r>
              <a:rPr lang="en-GB" sz="2400" dirty="0">
                <a:latin typeface="Verdana" pitchFamily="34" charset="0"/>
                <a:ea typeface="Verdana" pitchFamily="34" charset="0"/>
              </a:rPr>
              <a:t>(plural studia </a:t>
            </a:r>
            <a:r>
              <a:rPr lang="en-GB" sz="2400" dirty="0" err="1">
                <a:latin typeface="Verdana" pitchFamily="34" charset="0"/>
                <a:ea typeface="Verdana" pitchFamily="34" charset="0"/>
              </a:rPr>
              <a:t>generalia</a:t>
            </a:r>
            <a:r>
              <a:rPr lang="en-GB" sz="2400" dirty="0">
                <a:latin typeface="Verdana" pitchFamily="34" charset="0"/>
                <a:ea typeface="Verdana" pitchFamily="34" charset="0"/>
              </a:rPr>
              <a:t>) – a studium was a centre with organised facilities for study. Generale referred to the ability to attract students from a wide geographical area.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78836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1782EF-BA35-6868-648B-4BC2D4E920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EFF065B-4941-05DB-1B2D-6639E9563E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761999"/>
          </a:xfrm>
        </p:spPr>
        <p:txBody>
          <a:bodyPr>
            <a:normAutofit/>
          </a:bodyPr>
          <a:lstStyle/>
          <a:p>
            <a:r>
              <a:rPr lang="en-GB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Phases of Development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0CB8A81E-F2B2-E9D0-ADF1-733BCA8052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1600200"/>
            <a:ext cx="7467600" cy="4419600"/>
          </a:xfrm>
        </p:spPr>
        <p:txBody>
          <a:bodyPr/>
          <a:lstStyle/>
          <a:p>
            <a:pPr algn="l">
              <a:buFont typeface="Arial" pitchFamily="34" charset="0"/>
              <a:buChar char="•"/>
            </a:pPr>
            <a:r>
              <a:rPr lang="en-GB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 There were three phases: </a:t>
            </a:r>
          </a:p>
          <a:p>
            <a:pPr algn="l">
              <a:buFont typeface="Arial" pitchFamily="34" charset="0"/>
              <a:buChar char="•"/>
            </a:pPr>
            <a:endParaRPr lang="en-GB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 algn="l">
              <a:buFont typeface="Arial" pitchFamily="34" charset="0"/>
              <a:buChar char="•"/>
            </a:pPr>
            <a:r>
              <a:rPr lang="en-GB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 Before 1300.</a:t>
            </a:r>
          </a:p>
          <a:p>
            <a:pPr lvl="1" algn="l">
              <a:buFont typeface="Arial" pitchFamily="34" charset="0"/>
              <a:buChar char="•"/>
            </a:pPr>
            <a:r>
              <a:rPr lang="en-GB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 1300-1378.</a:t>
            </a:r>
          </a:p>
          <a:p>
            <a:pPr lvl="1" algn="l">
              <a:buFont typeface="Arial" pitchFamily="34" charset="0"/>
              <a:buChar char="•"/>
            </a:pPr>
            <a:r>
              <a:rPr lang="en-GB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 1378-1500.</a:t>
            </a:r>
          </a:p>
          <a:p>
            <a:pPr algn="l">
              <a:buFont typeface="Arial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04599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ediaeval_universiti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90600" y="304800"/>
            <a:ext cx="7086600" cy="619999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0EF73F-87B4-4896-F328-AA9C69F208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B452609-F997-7D19-656C-FC85B7575C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761999"/>
          </a:xfrm>
        </p:spPr>
        <p:txBody>
          <a:bodyPr>
            <a:normAutofit/>
          </a:bodyPr>
          <a:lstStyle/>
          <a:p>
            <a:r>
              <a:rPr lang="en-GB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Before 1300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4635DA0D-BD65-B839-94E8-7DCA851299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1600200"/>
            <a:ext cx="7467600" cy="4419600"/>
          </a:xfrm>
        </p:spPr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en-GB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r>
              <a:rPr lang="en-GB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Paris: the masters’ university</a:t>
            </a:r>
          </a:p>
          <a:p>
            <a:pPr algn="l">
              <a:buFont typeface="Arial" pitchFamily="34" charset="0"/>
              <a:buChar char="•"/>
            </a:pPr>
            <a:r>
              <a:rPr lang="en-GB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Bologna: the student-university</a:t>
            </a:r>
          </a:p>
          <a:p>
            <a:pPr algn="l">
              <a:buFont typeface="Arial" pitchFamily="34" charset="0"/>
              <a:buChar char="•"/>
            </a:pPr>
            <a:r>
              <a:rPr lang="en-GB" sz="2200" dirty="0">
                <a:latin typeface="Verdana" panose="020B0604030504040204" pitchFamily="34" charset="0"/>
                <a:ea typeface="Verdana" panose="020B0604030504040204" pitchFamily="34" charset="0"/>
              </a:rPr>
              <a:t>  Oxford and Cambridge</a:t>
            </a:r>
          </a:p>
          <a:p>
            <a:pPr algn="l">
              <a:buFont typeface="Arial" pitchFamily="34" charset="0"/>
              <a:buChar char="•"/>
            </a:pPr>
            <a:r>
              <a:rPr lang="en-GB" sz="2200" dirty="0">
                <a:latin typeface="Verdana" panose="020B0604030504040204" pitchFamily="34" charset="0"/>
                <a:ea typeface="Verdana" panose="020B0604030504040204" pitchFamily="34" charset="0"/>
              </a:rPr>
              <a:t>  Padua (1222)</a:t>
            </a:r>
          </a:p>
          <a:p>
            <a:pPr algn="l">
              <a:buFont typeface="Arial" pitchFamily="34" charset="0"/>
              <a:buChar char="•"/>
            </a:pPr>
            <a:r>
              <a:rPr lang="en-GB" sz="2200" dirty="0">
                <a:latin typeface="Verdana" panose="020B0604030504040204" pitchFamily="34" charset="0"/>
                <a:ea typeface="Verdana" panose="020B0604030504040204" pitchFamily="34" charset="0"/>
              </a:rPr>
              <a:t>  Reggio Emilia (c. 1188); Vicenza (1204-1209); Arezzo (1215-1255); Vercelli (1228-1244); Siena (1246-1252)</a:t>
            </a:r>
          </a:p>
          <a:p>
            <a:pPr algn="l">
              <a:buFont typeface="Arial" pitchFamily="34" charset="0"/>
              <a:buChar char="•"/>
            </a:pPr>
            <a:r>
              <a:rPr lang="en-GB" sz="2200" dirty="0">
                <a:latin typeface="Verdana" panose="020B0604030504040204" pitchFamily="34" charset="0"/>
                <a:ea typeface="Verdana" panose="020B0604030504040204" pitchFamily="34" charset="0"/>
              </a:rPr>
              <a:t>  Naples (1224); Toulouse (1229); studium curiae [of the papal court] (1245); Salamanca (1218-1219); Valladolid (pre-1300); Lisbon (1288).</a:t>
            </a:r>
          </a:p>
        </p:txBody>
      </p:sp>
    </p:spTree>
    <p:extLst>
      <p:ext uri="{BB962C8B-B14F-4D97-AF65-F5344CB8AC3E}">
        <p14:creationId xmlns:p14="http://schemas.microsoft.com/office/powerpoint/2010/main" val="16658941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DE76B4-63DB-B63E-B9C4-29B7AD57BE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FBB12D8-F4B9-81FA-2293-0401F1E8AB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761999"/>
          </a:xfrm>
        </p:spPr>
        <p:txBody>
          <a:bodyPr>
            <a:normAutofit/>
          </a:bodyPr>
          <a:lstStyle/>
          <a:p>
            <a:r>
              <a:rPr lang="en-GB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1300-1378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3DE0628F-1BB2-79D1-5835-C44E28E8F0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1600200"/>
            <a:ext cx="7467600" cy="4419600"/>
          </a:xfrm>
        </p:spPr>
        <p:txBody>
          <a:bodyPr/>
          <a:lstStyle/>
          <a:p>
            <a:pPr algn="l">
              <a:buFont typeface="Arial" pitchFamily="34" charset="0"/>
              <a:buChar char="•"/>
            </a:pPr>
            <a:r>
              <a:rPr lang="en-GB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 Nineteen new universities were founded.</a:t>
            </a:r>
          </a:p>
          <a:p>
            <a:pPr algn="l">
              <a:buFont typeface="Arial" pitchFamily="34" charset="0"/>
              <a:buChar char="•"/>
            </a:pPr>
            <a:r>
              <a:rPr lang="en-GB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 Fifteen were in southern Europe. </a:t>
            </a:r>
          </a:p>
          <a:p>
            <a:pPr algn="l">
              <a:buFont typeface="Arial" pitchFamily="34" charset="0"/>
              <a:buChar char="•"/>
            </a:pPr>
            <a:r>
              <a:rPr lang="en-GB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 Four were in northern Europe.  </a:t>
            </a:r>
          </a:p>
          <a:p>
            <a:pPr algn="l">
              <a:buFont typeface="Arial" pitchFamily="34" charset="0"/>
              <a:buChar char="•"/>
            </a:pPr>
            <a:r>
              <a:rPr lang="en-GB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 Prague (1347)</a:t>
            </a:r>
          </a:p>
          <a:p>
            <a:pPr algn="l">
              <a:buFont typeface="Arial" pitchFamily="34" charset="0"/>
              <a:buChar char="•"/>
            </a:pPr>
            <a:r>
              <a:rPr lang="en-GB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 Cracow (1364); Vienna (1365); </a:t>
            </a:r>
            <a:r>
              <a:rPr lang="en-GB" sz="24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Pécs</a:t>
            </a:r>
            <a:r>
              <a:rPr lang="en-GB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[Hungary] (1367)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82437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720052-9307-75AE-71A7-EC41A38B4C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98C9BF2-AF34-8B34-F64E-2FE0D3749F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761999"/>
          </a:xfrm>
        </p:spPr>
        <p:txBody>
          <a:bodyPr>
            <a:normAutofit/>
          </a:bodyPr>
          <a:lstStyle/>
          <a:p>
            <a:r>
              <a:rPr lang="en-GB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1378-1500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9E29CFF0-12BF-E3B4-DB75-57938E0432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1600200"/>
            <a:ext cx="7467600" cy="4419600"/>
          </a:xfrm>
        </p:spPr>
        <p:txBody>
          <a:bodyPr/>
          <a:lstStyle/>
          <a:p>
            <a:pPr algn="l">
              <a:buFont typeface="Arial" pitchFamily="34" charset="0"/>
              <a:buChar char="•"/>
            </a:pPr>
            <a:r>
              <a:rPr lang="en-GB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 Eight were founded in the Iberian peninsula.</a:t>
            </a:r>
          </a:p>
          <a:p>
            <a:pPr algn="l">
              <a:buFont typeface="Arial" pitchFamily="34" charset="0"/>
              <a:buChar char="•"/>
            </a:pPr>
            <a:r>
              <a:rPr lang="en-GB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 Eight in France.</a:t>
            </a:r>
          </a:p>
          <a:p>
            <a:pPr algn="l">
              <a:buFont typeface="Arial" pitchFamily="34" charset="0"/>
              <a:buChar char="•"/>
            </a:pPr>
            <a:r>
              <a:rPr lang="en-GB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 Eight in the Italian states.</a:t>
            </a:r>
          </a:p>
          <a:p>
            <a:pPr algn="l">
              <a:buFont typeface="Arial" pitchFamily="34" charset="0"/>
              <a:buChar char="•"/>
            </a:pPr>
            <a:r>
              <a:rPr lang="en-GB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 Fifteen in the German states</a:t>
            </a:r>
          </a:p>
          <a:p>
            <a:pPr algn="l">
              <a:buFont typeface="Arial" pitchFamily="34" charset="0"/>
              <a:buChar char="•"/>
            </a:pPr>
            <a:r>
              <a:rPr lang="en-GB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 Nine on the fringes (Scotland, Scandinavia, Poland, Hungary).</a:t>
            </a:r>
          </a:p>
          <a:p>
            <a:pPr algn="l">
              <a:buFont typeface="Arial" pitchFamily="34" charset="0"/>
              <a:buChar char="•"/>
            </a:pPr>
            <a:endParaRPr lang="en-GB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27983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650</Words>
  <Application>Microsoft Office PowerPoint</Application>
  <PresentationFormat>On-screen Show (4:3)</PresentationFormat>
  <Paragraphs>73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Verdana</vt:lpstr>
      <vt:lpstr>Wingdings</vt:lpstr>
      <vt:lpstr>Office Theme</vt:lpstr>
      <vt:lpstr> HI2E9 Crossing Boundaries and Breaking Norms in the Medieval World   THE RISE OF UNIVERSITIES          PowerPoint is on the website</vt:lpstr>
      <vt:lpstr>Codex Buranus (Carmina Burana),  Wheel of Fortune  https://youtu.be/FWiyKgeGWx0?si=4lXZAYpMMfyFY8Yd </vt:lpstr>
      <vt:lpstr>‘The university is arguably one of the most important legacies which medieval Europe has bequeathed to the modern world.’    [Alan B. Cobban, Universities in the Middle Ages (Liverpool, 1990), p. 1] </vt:lpstr>
      <vt:lpstr>Definitions</vt:lpstr>
      <vt:lpstr>Phases of Development</vt:lpstr>
      <vt:lpstr>PowerPoint Presentation</vt:lpstr>
      <vt:lpstr>Before 1300</vt:lpstr>
      <vt:lpstr>1300-1378</vt:lpstr>
      <vt:lpstr>1378-1500</vt:lpstr>
      <vt:lpstr>The Faculties</vt:lpstr>
      <vt:lpstr>The Arts Curriculum</vt:lpstr>
      <vt:lpstr>The Medicine Curriculum</vt:lpstr>
      <vt:lpstr>The Law Curriculum</vt:lpstr>
      <vt:lpstr>The Theology Curriculum</vt:lpstr>
      <vt:lpstr>Types of student</vt:lpstr>
      <vt:lpstr>The Roles of Women in Universities</vt:lpstr>
      <vt:lpstr>The Roles of Women in Universities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HI127 The Medieval World    The Western Economy: Revival or Revolution?    Recession or Resilience?   The European Economy  After the Black Death     Powerpoint will be on the website</dc:title>
  <dc:creator>Jonathan</dc:creator>
  <cp:lastModifiedBy>Roberts, Penny</cp:lastModifiedBy>
  <cp:revision>26</cp:revision>
  <dcterms:created xsi:type="dcterms:W3CDTF">2006-08-16T00:00:00Z</dcterms:created>
  <dcterms:modified xsi:type="dcterms:W3CDTF">2025-01-11T18:02:52Z</dcterms:modified>
</cp:coreProperties>
</file>