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7" r:id="rId2"/>
    <p:sldId id="259" r:id="rId3"/>
    <p:sldId id="278" r:id="rId4"/>
    <p:sldId id="279" r:id="rId5"/>
    <p:sldId id="277" r:id="rId6"/>
    <p:sldId id="28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81" r:id="rId18"/>
    <p:sldId id="282" r:id="rId19"/>
    <p:sldId id="273" r:id="rId20"/>
    <p:sldId id="274" r:id="rId21"/>
    <p:sldId id="275" r:id="rId22"/>
    <p:sldId id="276" r:id="rId23"/>
    <p:sldId id="283" r:id="rId24"/>
    <p:sldId id="284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724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2A9DD1-2302-40DB-92A5-349F6CB0E0F9}" type="datetimeFigureOut">
              <a:rPr lang="en-GB" smtClean="0"/>
              <a:t>01/02/2017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1DB6F0-9E7A-4E05-B832-208AF6788A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84414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65C0D8-4F59-4851-B607-2FC2CFFB5DA1}" type="slidenum">
              <a:rPr lang="en-GB" smtClean="0"/>
              <a:pPr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70765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65C0D8-4F59-4851-B607-2FC2CFFB5DA1}" type="slidenum">
              <a:rPr lang="en-GB" smtClean="0"/>
              <a:pPr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23776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65C0D8-4F59-4851-B607-2FC2CFFB5DA1}" type="slidenum">
              <a:rPr lang="en-GB" smtClean="0"/>
              <a:pPr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39545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65C0D8-4F59-4851-B607-2FC2CFFB5DA1}" type="slidenum">
              <a:rPr lang="en-GB" smtClean="0"/>
              <a:pPr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39105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6331-984D-49E0-8141-4764F5904000}" type="datetimeFigureOut">
              <a:rPr lang="en-GB" smtClean="0"/>
              <a:t>01/02/2017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5F295-9E47-409C-8E4B-869A4EB9B4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32074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6331-984D-49E0-8141-4764F5904000}" type="datetimeFigureOut">
              <a:rPr lang="en-GB" smtClean="0"/>
              <a:t>01/02/2017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5F295-9E47-409C-8E4B-869A4EB9B4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5227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6331-984D-49E0-8141-4764F5904000}" type="datetimeFigureOut">
              <a:rPr lang="en-GB" smtClean="0"/>
              <a:t>01/02/2017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5F295-9E47-409C-8E4B-869A4EB9B4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76982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6331-984D-49E0-8141-4764F5904000}" type="datetimeFigureOut">
              <a:rPr lang="en-GB" smtClean="0"/>
              <a:t>01/02/2017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5F295-9E47-409C-8E4B-869A4EB9B4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3382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6331-984D-49E0-8141-4764F5904000}" type="datetimeFigureOut">
              <a:rPr lang="en-GB" smtClean="0"/>
              <a:t>01/02/2017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5F295-9E47-409C-8E4B-869A4EB9B4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9792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6331-984D-49E0-8141-4764F5904000}" type="datetimeFigureOut">
              <a:rPr lang="en-GB" smtClean="0"/>
              <a:t>01/02/2017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5F295-9E47-409C-8E4B-869A4EB9B4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53435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6331-984D-49E0-8141-4764F5904000}" type="datetimeFigureOut">
              <a:rPr lang="en-GB" smtClean="0"/>
              <a:t>01/02/2017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5F295-9E47-409C-8E4B-869A4EB9B4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72935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6331-984D-49E0-8141-4764F5904000}" type="datetimeFigureOut">
              <a:rPr lang="en-GB" smtClean="0"/>
              <a:t>01/02/2017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5F295-9E47-409C-8E4B-869A4EB9B4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1121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6331-984D-49E0-8141-4764F5904000}" type="datetimeFigureOut">
              <a:rPr lang="en-GB" smtClean="0"/>
              <a:t>01/02/2017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5F295-9E47-409C-8E4B-869A4EB9B4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49114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6331-984D-49E0-8141-4764F5904000}" type="datetimeFigureOut">
              <a:rPr lang="en-GB" smtClean="0"/>
              <a:t>01/02/2017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5F295-9E47-409C-8E4B-869A4EB9B4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26070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6331-984D-49E0-8141-4764F5904000}" type="datetimeFigureOut">
              <a:rPr lang="en-GB" smtClean="0"/>
              <a:t>01/02/2017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5F295-9E47-409C-8E4B-869A4EB9B4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09040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596331-984D-49E0-8141-4764F5904000}" type="datetimeFigureOut">
              <a:rPr lang="en-GB" smtClean="0"/>
              <a:t>01/02/2017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E5F295-9E47-409C-8E4B-869A4EB9B4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3730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hyperlink" Target="http://www.ipanema.com/pictours/nordeste/feira_nordeste_32.jpg" TargetMode="External"/><Relationship Id="rId7" Type="http://schemas.openxmlformats.org/officeDocument/2006/relationships/hyperlink" Target="http://www.ipanema.com/pictours/nordeste/feira_nordeste_41.jpg" TargetMode="External"/><Relationship Id="rId12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11" Type="http://schemas.openxmlformats.org/officeDocument/2006/relationships/hyperlink" Target="http://www.ipanema.com/pictours/nordeste/feira_nordeste_68.jpg" TargetMode="External"/><Relationship Id="rId5" Type="http://schemas.openxmlformats.org/officeDocument/2006/relationships/hyperlink" Target="http://www.ipanema.com/pictours/nordeste/feira_nordeste_31.jpg" TargetMode="External"/><Relationship Id="rId10" Type="http://schemas.openxmlformats.org/officeDocument/2006/relationships/image" Target="../media/image8.jpeg"/><Relationship Id="rId4" Type="http://schemas.openxmlformats.org/officeDocument/2006/relationships/image" Target="../media/image5.jpeg"/><Relationship Id="rId9" Type="http://schemas.openxmlformats.org/officeDocument/2006/relationships/hyperlink" Target="http://www.ipanema.com/pictours/nordeste/feira_nordeste_78.jp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.uk/imgres?imgurl=http://3.bp.blogspot.com/_IQxAkm-GweQ/TFDmeKwoE2I/AAAAAAAAAkI/25JlJ9o5QZ8/s320/LUIZ+GONZAGA.jpg&amp;imgrefurl=http://gigasax.blogspot.com/2010/07/luiz-gonzaga-partitura-playback.html&amp;h=271&amp;w=275&amp;sz=23&amp;tbnid=pezsGpkKiGpZlM:&amp;tbnh=112&amp;tbnw=114&amp;prev=/images?q=luiz+gonzaga&amp;zoom=1&amp;q=luiz+gonzaga&amp;usg=__QYTsjNzCSqqERzep9FCGiRH5O4w=&amp;sa=X&amp;ei=RZtiTYW5C92V4gaMg-zmCQ&amp;ved=0CDQQ9QEwBg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File:Luiz_In%C3%A1cio_Lula_da_Silva_and_GIlberto_Gil.jpg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>
                <a:latin typeface="+mn-lt"/>
              </a:rPr>
              <a:t>Week 7 </a:t>
            </a:r>
            <a:br>
              <a:rPr lang="en-GB" b="1" dirty="0">
                <a:latin typeface="+mn-lt"/>
              </a:rPr>
            </a:br>
            <a:r>
              <a:rPr lang="en-GB" b="1" dirty="0">
                <a:latin typeface="+mn-lt"/>
              </a:rPr>
              <a:t>A Democratic Interlude: “Populism,” Industrialisation and Labour, 1945-c.1960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11742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dirty="0">
                <a:latin typeface="+mn-lt"/>
              </a:rPr>
              <a:t>Populism: a problematic term?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4400" dirty="0"/>
              <a:t>Way of dismissing working-class political aims?</a:t>
            </a:r>
          </a:p>
          <a:p>
            <a:r>
              <a:rPr lang="en-GB" sz="4400" dirty="0"/>
              <a:t>Politicians aim at manipulation, but doesn’t mean this is all that is going on </a:t>
            </a:r>
          </a:p>
          <a:p>
            <a:r>
              <a:rPr lang="en-GB" sz="4400" dirty="0"/>
              <a:t>Need to take working class political activity seriously…</a:t>
            </a:r>
          </a:p>
        </p:txBody>
      </p:sp>
    </p:spTree>
    <p:extLst>
      <p:ext uri="{BB962C8B-B14F-4D97-AF65-F5344CB8AC3E}">
        <p14:creationId xmlns:p14="http://schemas.microsoft.com/office/powerpoint/2010/main" val="38900956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latin typeface="+mn-lt"/>
              </a:rPr>
              <a:t>… </a:t>
            </a:r>
            <a:r>
              <a:rPr lang="en-GB" b="1" dirty="0">
                <a:latin typeface="+mn-lt"/>
              </a:rPr>
              <a:t>e.g. Brazilian labour history is not just about manipulation by Vargas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4000" dirty="0"/>
              <a:t>Labour movement long pre-dated Vargas</a:t>
            </a:r>
          </a:p>
          <a:p>
            <a:r>
              <a:rPr lang="en-GB" sz="4000" dirty="0"/>
              <a:t>Activists </a:t>
            </a:r>
            <a:r>
              <a:rPr lang="en-GB" sz="4000" i="1" dirty="0"/>
              <a:t>avoided </a:t>
            </a:r>
            <a:r>
              <a:rPr lang="en-GB" sz="4000" dirty="0"/>
              <a:t>Vargas-controlled unions during Estado Novo (-37-’45)</a:t>
            </a:r>
          </a:p>
          <a:p>
            <a:r>
              <a:rPr lang="en-GB" sz="4000" b="1" dirty="0"/>
              <a:t>but labour movement later decides to work WITH Vargas in democratic period</a:t>
            </a:r>
          </a:p>
          <a:p>
            <a:r>
              <a:rPr lang="en-GB" sz="4000" b="1" dirty="0"/>
              <a:t>Organised labour pushes him to fulfil promises to workers…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81001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4294967295"/>
          </p:nvPr>
        </p:nvSpPr>
        <p:spPr>
          <a:xfrm>
            <a:off x="0" y="728663"/>
            <a:ext cx="10515600" cy="54483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800" b="1" i="1" dirty="0"/>
              <a:t>“Working people in São Paulo were not mobilized from above by politicians; they gave populists their votes in exchange for the populists’ support of their demands.”</a:t>
            </a:r>
          </a:p>
          <a:p>
            <a:pPr marL="0" indent="0" algn="ctr">
              <a:buNone/>
            </a:pPr>
            <a:endParaRPr lang="en-GB" sz="4800" b="1" dirty="0"/>
          </a:p>
          <a:p>
            <a:pPr marL="0" indent="0" algn="ctr">
              <a:buNone/>
            </a:pPr>
            <a:r>
              <a:rPr lang="en-GB" sz="3900" b="1" dirty="0"/>
              <a:t>Joel Wolfe, </a:t>
            </a:r>
            <a:r>
              <a:rPr lang="en-GB" sz="3900" b="1" i="1" dirty="0"/>
              <a:t>São Paulo and the Rise of Brazil’s Industrial Working Class </a:t>
            </a:r>
            <a:r>
              <a:rPr lang="en-GB" sz="3900" b="1" dirty="0"/>
              <a:t>(1993), 194</a:t>
            </a:r>
            <a:endParaRPr lang="en-GB" sz="3900" dirty="0"/>
          </a:p>
          <a:p>
            <a:pPr algn="ctr"/>
            <a:endParaRPr lang="en-GB" sz="4800" b="1" i="1" dirty="0"/>
          </a:p>
        </p:txBody>
      </p:sp>
    </p:spTree>
    <p:extLst>
      <p:ext uri="{BB962C8B-B14F-4D97-AF65-F5344CB8AC3E}">
        <p14:creationId xmlns:p14="http://schemas.microsoft.com/office/powerpoint/2010/main" val="4334284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dirty="0">
                <a:latin typeface="+mn-lt"/>
              </a:rPr>
              <a:t>Dutra 1945-50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endParaRPr lang="en-GB" dirty="0"/>
          </a:p>
          <a:p>
            <a:pPr lvl="0"/>
            <a:r>
              <a:rPr lang="en-GB" dirty="0"/>
              <a:t>Fairly CONSERVATIVE</a:t>
            </a:r>
          </a:p>
          <a:p>
            <a:pPr lvl="0"/>
            <a:r>
              <a:rPr lang="en-GB" dirty="0"/>
              <a:t>no major industrialisation initiatives; reliance on </a:t>
            </a:r>
            <a:r>
              <a:rPr lang="en-GB" b="1" dirty="0"/>
              <a:t>coffee exports </a:t>
            </a:r>
          </a:p>
          <a:p>
            <a:pPr lvl="0"/>
            <a:r>
              <a:rPr lang="en-GB" dirty="0"/>
              <a:t>difficult post-war economic situation: trade restored, Latin America flooded with imported </a:t>
            </a:r>
            <a:r>
              <a:rPr lang="en-GB" b="1" dirty="0"/>
              <a:t>consumer goods</a:t>
            </a:r>
            <a:r>
              <a:rPr lang="en-GB" dirty="0"/>
              <a:t> from abroad.  </a:t>
            </a:r>
          </a:p>
          <a:p>
            <a:pPr lvl="0"/>
            <a:r>
              <a:rPr lang="en-GB" b="1" dirty="0"/>
              <a:t>High cost of living; major STRIKES IN SÃO PAULO 1947; widespread unrest …</a:t>
            </a:r>
            <a:endParaRPr lang="en-GB" dirty="0"/>
          </a:p>
          <a:p>
            <a:pPr lvl="0"/>
            <a:r>
              <a:rPr lang="en-GB" dirty="0"/>
              <a:t>Dutra </a:t>
            </a:r>
            <a:r>
              <a:rPr lang="en-GB" b="1" dirty="0"/>
              <a:t>outlaws Communist Party (</a:t>
            </a:r>
            <a:r>
              <a:rPr lang="en-GB" dirty="0"/>
              <a:t>PCB) </a:t>
            </a:r>
          </a:p>
          <a:p>
            <a:pPr lvl="0"/>
            <a:r>
              <a:rPr lang="en-GB" b="1" dirty="0"/>
              <a:t>PTB </a:t>
            </a:r>
            <a:r>
              <a:rPr lang="en-GB" dirty="0"/>
              <a:t>(founded by Vargas) </a:t>
            </a:r>
            <a:r>
              <a:rPr lang="en-GB" b="1" dirty="0"/>
              <a:t>replaces Communists as major force on Left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95804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latin typeface="+mn-lt"/>
              </a:rPr>
              <a:t>Vargas the democrat…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z="4000" dirty="0"/>
              <a:t>Courts elite power brokers: </a:t>
            </a:r>
            <a:r>
              <a:rPr lang="en-GB" sz="4000" b="1" dirty="0" err="1"/>
              <a:t>fazendeiros</a:t>
            </a:r>
            <a:r>
              <a:rPr lang="en-GB" sz="4000" b="1" dirty="0"/>
              <a:t> (planters), industrialists, state political bosses, MILITARY</a:t>
            </a:r>
            <a:endParaRPr lang="en-GB" sz="4000" dirty="0"/>
          </a:p>
          <a:p>
            <a:pPr lvl="0"/>
            <a:r>
              <a:rPr lang="en-GB" sz="4000" dirty="0"/>
              <a:t>POPULIST promises to the masses about working conditions and salaries</a:t>
            </a:r>
          </a:p>
          <a:p>
            <a:pPr lvl="0"/>
            <a:r>
              <a:rPr lang="en-GB" sz="4000" b="1" dirty="0"/>
              <a:t>Election of 1950:</a:t>
            </a:r>
            <a:r>
              <a:rPr lang="en-GB" sz="4000" dirty="0"/>
              <a:t> wins with nearly 50% of vote.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05160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dirty="0">
                <a:latin typeface="+mn-lt"/>
              </a:rPr>
              <a:t>Industrialisation and development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GB" sz="3600" dirty="0"/>
              <a:t>Major industrialisation during Vargas second term…</a:t>
            </a:r>
          </a:p>
          <a:p>
            <a:pPr lvl="0"/>
            <a:r>
              <a:rPr lang="en-GB" sz="3600" b="1" dirty="0"/>
              <a:t>Signature institutions to promote development and industrialisation: </a:t>
            </a:r>
          </a:p>
          <a:p>
            <a:pPr lvl="0"/>
            <a:r>
              <a:rPr lang="en-GB" sz="3600" b="1" dirty="0"/>
              <a:t>the National Bank for Economic Development (BNDES)</a:t>
            </a:r>
          </a:p>
          <a:p>
            <a:pPr lvl="0"/>
            <a:r>
              <a:rPr lang="en-GB" sz="3600" b="1" dirty="0"/>
              <a:t>state enterprises in oil (</a:t>
            </a:r>
            <a:r>
              <a:rPr lang="en-GB" sz="3600" b="1" dirty="0" err="1"/>
              <a:t>Petrobrás</a:t>
            </a:r>
            <a:r>
              <a:rPr lang="en-GB" sz="3600" b="1" dirty="0"/>
              <a:t>) </a:t>
            </a:r>
          </a:p>
          <a:p>
            <a:pPr lvl="0"/>
            <a:r>
              <a:rPr lang="en-GB" sz="3600" b="1" dirty="0"/>
              <a:t>and electricity (</a:t>
            </a:r>
            <a:r>
              <a:rPr lang="en-GB" sz="3600" b="1" dirty="0" err="1"/>
              <a:t>Eletrobrás</a:t>
            </a:r>
            <a:r>
              <a:rPr lang="en-GB" sz="3600" b="1" dirty="0"/>
              <a:t>)</a:t>
            </a:r>
          </a:p>
          <a:p>
            <a:pPr lvl="0"/>
            <a:r>
              <a:rPr lang="en-GB" sz="3600" b="1" dirty="0"/>
              <a:t> all still exist today</a:t>
            </a:r>
            <a:endParaRPr lang="en-GB" sz="36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35965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latin typeface="+mn-lt"/>
              </a:rPr>
              <a:t>Downfall and suicide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lvl="0" indent="0">
              <a:buNone/>
            </a:pPr>
            <a:r>
              <a:rPr lang="en-GB" dirty="0"/>
              <a:t>*  </a:t>
            </a:r>
            <a:r>
              <a:rPr lang="en-GB" b="1" dirty="0"/>
              <a:t>POLARISATION OF POLITICAL POSITIONS: </a:t>
            </a:r>
            <a:r>
              <a:rPr lang="en-GB" dirty="0"/>
              <a:t>exacerbated by </a:t>
            </a:r>
            <a:r>
              <a:rPr lang="en-GB" b="1" dirty="0"/>
              <a:t>Cold War</a:t>
            </a:r>
            <a:endParaRPr lang="en-GB" dirty="0"/>
          </a:p>
          <a:p>
            <a:pPr lvl="0"/>
            <a:r>
              <a:rPr lang="en-GB" dirty="0" err="1"/>
              <a:t>Petrobrás</a:t>
            </a:r>
            <a:r>
              <a:rPr lang="en-GB" dirty="0"/>
              <a:t> criticised both by Left and by Right </a:t>
            </a:r>
          </a:p>
          <a:p>
            <a:pPr lvl="0"/>
            <a:r>
              <a:rPr lang="en-GB" b="1" dirty="0"/>
              <a:t>US and conservative military turn on Vargas. </a:t>
            </a:r>
            <a:endParaRPr lang="en-GB" dirty="0"/>
          </a:p>
          <a:p>
            <a:pPr lvl="0"/>
            <a:r>
              <a:rPr lang="en-GB" b="1" dirty="0"/>
              <a:t>Economic woes: inflation; debt;</a:t>
            </a:r>
            <a:r>
              <a:rPr lang="en-GB" dirty="0"/>
              <a:t> IMF pressures for STABILIZATION PROGRAMME.</a:t>
            </a:r>
          </a:p>
          <a:p>
            <a:pPr lvl="0"/>
            <a:r>
              <a:rPr lang="en-GB" b="1" dirty="0"/>
              <a:t>Meanwhile Vargas takes a NATIONALIST turn </a:t>
            </a:r>
            <a:endParaRPr lang="en-GB" dirty="0"/>
          </a:p>
          <a:p>
            <a:pPr lvl="0"/>
            <a:r>
              <a:rPr lang="en-GB" b="1" dirty="0"/>
              <a:t>Strike in SP, 1953: 300,000 people. </a:t>
            </a:r>
            <a:endParaRPr lang="en-GB" dirty="0"/>
          </a:p>
          <a:p>
            <a:pPr lvl="0"/>
            <a:r>
              <a:rPr lang="en-GB" dirty="0"/>
              <a:t>Finance minister, </a:t>
            </a:r>
            <a:r>
              <a:rPr lang="en-GB" dirty="0" err="1"/>
              <a:t>João</a:t>
            </a:r>
            <a:r>
              <a:rPr lang="en-GB" dirty="0"/>
              <a:t> </a:t>
            </a:r>
            <a:r>
              <a:rPr lang="en-GB" dirty="0" err="1"/>
              <a:t>Goulart</a:t>
            </a:r>
            <a:r>
              <a:rPr lang="en-GB" dirty="0"/>
              <a:t>, implements a 100% hike in the minimum wage </a:t>
            </a:r>
          </a:p>
          <a:p>
            <a:pPr lvl="0"/>
            <a:r>
              <a:rPr lang="en-GB" b="1" dirty="0"/>
              <a:t>24 August 1954: Vargas commits suicide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81350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More wealth and more poverty…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GB" b="1" dirty="0"/>
              <a:t>Fast but very unequal economic growth</a:t>
            </a:r>
          </a:p>
          <a:p>
            <a:pPr lvl="0"/>
            <a:r>
              <a:rPr lang="en-GB" b="1" dirty="0"/>
              <a:t>Greater income inequality overall:  </a:t>
            </a:r>
            <a:r>
              <a:rPr lang="en-GB" dirty="0"/>
              <a:t>Industrial workers get paid more, rural workers don’t; </a:t>
            </a:r>
            <a:r>
              <a:rPr lang="en-GB" b="1" dirty="0"/>
              <a:t>south-east</a:t>
            </a:r>
            <a:r>
              <a:rPr lang="en-GB" dirty="0"/>
              <a:t> benefits disproportionately</a:t>
            </a:r>
          </a:p>
          <a:p>
            <a:pPr lvl="0"/>
            <a:r>
              <a:rPr lang="en-GB" dirty="0"/>
              <a:t>O</a:t>
            </a:r>
            <a:r>
              <a:rPr lang="en-GB" b="1" dirty="0"/>
              <a:t>verall in Brazil, </a:t>
            </a:r>
            <a:r>
              <a:rPr lang="en-GB" dirty="0"/>
              <a:t>life expectancy is </a:t>
            </a:r>
            <a:r>
              <a:rPr lang="en-GB" b="1" dirty="0"/>
              <a:t>53</a:t>
            </a:r>
            <a:r>
              <a:rPr lang="en-GB" dirty="0"/>
              <a:t> by 1961. </a:t>
            </a:r>
          </a:p>
          <a:p>
            <a:pPr lvl="0"/>
            <a:r>
              <a:rPr lang="en-GB" dirty="0"/>
              <a:t>But in the poor </a:t>
            </a:r>
            <a:r>
              <a:rPr lang="en-GB" dirty="0" err="1"/>
              <a:t>northeastern</a:t>
            </a:r>
            <a:r>
              <a:rPr lang="en-GB" dirty="0"/>
              <a:t> state of Rio Grande do Norte, it’s only </a:t>
            </a:r>
            <a:r>
              <a:rPr lang="en-GB" b="1" dirty="0"/>
              <a:t>40.</a:t>
            </a:r>
            <a:endParaRPr lang="en-GB" dirty="0"/>
          </a:p>
          <a:p>
            <a:pPr lvl="0"/>
            <a:r>
              <a:rPr lang="en-GB" dirty="0"/>
              <a:t>Infant mortality in Brazil overall by early 60s is </a:t>
            </a:r>
            <a:r>
              <a:rPr lang="en-GB" b="1" dirty="0"/>
              <a:t>145 in 1,000;</a:t>
            </a:r>
            <a:r>
              <a:rPr lang="en-GB" dirty="0"/>
              <a:t> </a:t>
            </a:r>
          </a:p>
          <a:p>
            <a:pPr lvl="0"/>
            <a:r>
              <a:rPr lang="en-GB" dirty="0"/>
              <a:t>In RGN, it’s </a:t>
            </a:r>
            <a:r>
              <a:rPr lang="en-GB" b="1" dirty="0"/>
              <a:t>420 in 1,000</a:t>
            </a:r>
          </a:p>
          <a:p>
            <a:pPr lvl="0"/>
            <a:r>
              <a:rPr lang="en-GB" b="1" dirty="0"/>
              <a:t>Nearly 40% of income goes to top 10% of population;</a:t>
            </a:r>
            <a:r>
              <a:rPr lang="en-GB" dirty="0"/>
              <a:t> only </a:t>
            </a:r>
            <a:r>
              <a:rPr lang="en-GB" b="1" dirty="0"/>
              <a:t>25% goes to the bottom 3/5 of the population. 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43854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Migration and unplanned urban expansion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en-GB" dirty="0"/>
              <a:t>Major </a:t>
            </a:r>
            <a:r>
              <a:rPr lang="en-GB" b="1" dirty="0"/>
              <a:t>internal migration, to the cities of the South-East, especially São Paulo, and from rural to urban areas</a:t>
            </a:r>
            <a:endParaRPr lang="en-GB" dirty="0"/>
          </a:p>
          <a:p>
            <a:pPr lvl="0"/>
            <a:r>
              <a:rPr lang="en-GB" b="1" dirty="0"/>
              <a:t>Rapid, uncontrolled urbanisation in south-eastern cities </a:t>
            </a:r>
          </a:p>
          <a:p>
            <a:pPr lvl="0"/>
            <a:r>
              <a:rPr lang="en-GB" b="1" dirty="0"/>
              <a:t>Foreign business executives describe S Paulo as “Latin America’s number 1 boom city” by 1950.</a:t>
            </a:r>
            <a:r>
              <a:rPr lang="en-GB" dirty="0"/>
              <a:t> </a:t>
            </a:r>
            <a:r>
              <a:rPr lang="en-GB" b="1" dirty="0"/>
              <a:t>Population of 2.2 million. One new building in SP every 50 minutes!</a:t>
            </a:r>
          </a:p>
          <a:p>
            <a:pPr lvl="0"/>
            <a:r>
              <a:rPr lang="en-GB" dirty="0"/>
              <a:t>Causes </a:t>
            </a:r>
            <a:r>
              <a:rPr lang="en-GB" b="1" dirty="0"/>
              <a:t>social problems: </a:t>
            </a:r>
            <a:r>
              <a:rPr lang="en-GB" dirty="0"/>
              <a:t>favelas and slum housing; no sanitary provision or basic quality of life for these new arrivals; not all arrivals find jobs…</a:t>
            </a:r>
          </a:p>
          <a:p>
            <a:pPr lvl="0"/>
            <a:r>
              <a:rPr lang="en-GB" dirty="0"/>
              <a:t>P</a:t>
            </a:r>
            <a:r>
              <a:rPr lang="en-GB" b="1" dirty="0"/>
              <a:t>opulism is partly a political response to enlarged urban populations </a:t>
            </a:r>
            <a:endParaRPr lang="en-GB" dirty="0"/>
          </a:p>
          <a:p>
            <a:pPr lvl="0"/>
            <a:r>
              <a:rPr lang="en-GB" b="1" dirty="0"/>
              <a:t>Migrants discriminated against; but also bring culture of north-eastern </a:t>
            </a:r>
            <a:r>
              <a:rPr lang="en-GB" b="1" i="1" dirty="0" err="1"/>
              <a:t>sertão</a:t>
            </a:r>
            <a:r>
              <a:rPr lang="en-GB" b="1" i="1" dirty="0"/>
              <a:t> </a:t>
            </a:r>
            <a:r>
              <a:rPr lang="en-GB" b="1" dirty="0"/>
              <a:t>(</a:t>
            </a:r>
            <a:r>
              <a:rPr lang="en-GB" b="1" dirty="0" err="1"/>
              <a:t>backlands</a:t>
            </a:r>
            <a:r>
              <a:rPr lang="en-GB" b="1" dirty="0"/>
              <a:t>)</a:t>
            </a:r>
            <a:r>
              <a:rPr lang="en-GB" b="1" i="1" dirty="0"/>
              <a:t> </a:t>
            </a:r>
            <a:r>
              <a:rPr lang="en-GB" b="1" dirty="0"/>
              <a:t>to the south-east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06374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Photo Tour of Northeast Market - Feira de Sao Cristovao - Rio de Janeiro">
            <a:hlinkClick r:id="rId3" tooltip="Pictours of Rio - Feira do Nordeste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87888" y="260648"/>
            <a:ext cx="2448272" cy="3168352"/>
          </a:xfrm>
          <a:prstGeom prst="rect">
            <a:avLst/>
          </a:prstGeom>
          <a:noFill/>
        </p:spPr>
      </p:pic>
      <p:pic>
        <p:nvPicPr>
          <p:cNvPr id="46084" name="Picture 4" descr="Photo Tour of Northeast Market - Feira de Sao Cristovao - Rio de Janeiro">
            <a:hlinkClick r:id="rId5" tooltip="Pictours of Rio - Feira do Nordeste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43872" y="3861048"/>
            <a:ext cx="2448272" cy="2736304"/>
          </a:xfrm>
          <a:prstGeom prst="rect">
            <a:avLst/>
          </a:prstGeom>
          <a:noFill/>
        </p:spPr>
      </p:pic>
      <p:pic>
        <p:nvPicPr>
          <p:cNvPr id="46086" name="Picture 6" descr="Pictours of Rio - Feira do Nordeste">
            <a:hlinkClick r:id="rId7" tooltip="Pictours of Rio - Feira do Nordeste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063552" y="1844824"/>
            <a:ext cx="2160240" cy="2880320"/>
          </a:xfrm>
          <a:prstGeom prst="rect">
            <a:avLst/>
          </a:prstGeom>
          <a:noFill/>
        </p:spPr>
      </p:pic>
      <p:pic>
        <p:nvPicPr>
          <p:cNvPr id="46088" name="Picture 8" descr="Photo Tour of Northeast Market - Feira de Sao Cristovao - Rio de Janeiro">
            <a:hlinkClick r:id="rId9" tooltip="Pictours of Rio - Feira do Nordeste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8184232" y="764704"/>
            <a:ext cx="1656184" cy="2307106"/>
          </a:xfrm>
          <a:prstGeom prst="rect">
            <a:avLst/>
          </a:prstGeom>
          <a:noFill/>
        </p:spPr>
      </p:pic>
      <p:pic>
        <p:nvPicPr>
          <p:cNvPr id="46092" name="Picture 12" descr="Photo Tour of Northeast Market - Feira de Sao Cristovao - Rio de Janeiro">
            <a:hlinkClick r:id="rId11" tooltip="Pictours of Rio - Feira do Nordeste"/>
          </p:cNvPr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8112224" y="3717032"/>
            <a:ext cx="2073412" cy="29312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527883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dirty="0">
                <a:latin typeface="+mn-lt"/>
              </a:rPr>
              <a:t>This week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4000" dirty="0"/>
              <a:t>Vargas’ return as populist democrat</a:t>
            </a:r>
          </a:p>
          <a:p>
            <a:r>
              <a:rPr lang="en-GB" sz="4000" dirty="0"/>
              <a:t>“Populism”: significance and pitfalls of the term</a:t>
            </a:r>
          </a:p>
          <a:p>
            <a:r>
              <a:rPr lang="en-GB" sz="4000" dirty="0"/>
              <a:t>“Populism” and organised labour</a:t>
            </a:r>
          </a:p>
          <a:p>
            <a:r>
              <a:rPr lang="en-GB" sz="4000" dirty="0"/>
              <a:t>Industrialisation, uneven growth </a:t>
            </a:r>
          </a:p>
          <a:p>
            <a:r>
              <a:rPr lang="en-GB" sz="4000" dirty="0"/>
              <a:t>Internal migration and its implications for labour and culture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359516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5240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err="1"/>
              <a:t>Luiz</a:t>
            </a:r>
            <a:r>
              <a:rPr lang="en-GB" dirty="0"/>
              <a:t> Gonzaga, Brazil’s most famous north-eastern musician</a:t>
            </a:r>
          </a:p>
        </p:txBody>
      </p:sp>
      <p:pic>
        <p:nvPicPr>
          <p:cNvPr id="56322" name="Picture 2" descr="http://www.google.co.uk/images?q=tbn:pezsGpkKiGpZlM::3.bp.blogspot.com/_IQxAkm-GweQ/TFDmeKwoE2I/AAAAAAAAAkI/25JlJ9o5QZ8/s320/LUIZ%252BGONZAGA.jpg&amp;t=1&amp;h=94&amp;w=95&amp;usg=__h457c4i4ZpUXy4pKgdr3LBgLogI=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67808" y="2132856"/>
            <a:ext cx="3024336" cy="39604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559309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5240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/>
              <a:t>Two famous </a:t>
            </a:r>
            <a:r>
              <a:rPr lang="en-GB" i="1" dirty="0" err="1"/>
              <a:t>nordestinos</a:t>
            </a:r>
            <a:r>
              <a:rPr lang="en-GB" i="1" dirty="0"/>
              <a:t>: </a:t>
            </a:r>
            <a:r>
              <a:rPr lang="en-GB" dirty="0"/>
              <a:t>Gilberto Gil, musician and former Minister of Culture; and former President Lula</a:t>
            </a:r>
          </a:p>
        </p:txBody>
      </p:sp>
      <p:pic>
        <p:nvPicPr>
          <p:cNvPr id="2050" name="Picture 2" descr="http://upload.wikimedia.org/wikipedia/commons/thumb/1/19/Luiz_In%C3%A1cio_Lula_da_Silva_and_GIlberto_Gil.jpg/220px-Luiz_In%C3%A1cio_Lula_da_Silva_and_GIlberto_Gil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23792" y="2276872"/>
            <a:ext cx="3168352" cy="417646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312370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5240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/>
              <a:t>Film </a:t>
            </a:r>
            <a:r>
              <a:rPr lang="en-GB" i="1" dirty="0" err="1"/>
              <a:t>Eu</a:t>
            </a:r>
            <a:r>
              <a:rPr lang="en-GB" i="1" dirty="0"/>
              <a:t>, </a:t>
            </a:r>
            <a:r>
              <a:rPr lang="en-GB" i="1" dirty="0" err="1"/>
              <a:t>tu</a:t>
            </a:r>
            <a:r>
              <a:rPr lang="en-GB" i="1" dirty="0"/>
              <a:t>, </a:t>
            </a:r>
            <a:r>
              <a:rPr lang="en-GB" i="1" dirty="0" err="1"/>
              <a:t>eles</a:t>
            </a:r>
            <a:r>
              <a:rPr lang="en-GB" i="1" dirty="0"/>
              <a:t> </a:t>
            </a:r>
            <a:r>
              <a:rPr lang="en-GB" dirty="0"/>
              <a:t>about life in the North-East</a:t>
            </a:r>
          </a:p>
        </p:txBody>
      </p:sp>
      <p:pic>
        <p:nvPicPr>
          <p:cNvPr id="54274" name="Picture 2" descr="Eu Tu Eles - Cartaz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03512" y="1700808"/>
            <a:ext cx="3456384" cy="4752528"/>
          </a:xfrm>
          <a:prstGeom prst="rect">
            <a:avLst/>
          </a:prstGeom>
          <a:noFill/>
        </p:spPr>
      </p:pic>
      <p:pic>
        <p:nvPicPr>
          <p:cNvPr id="8194" name="Picture 2" descr="http://upload.wikimedia.org/wikipedia/en/thumb/e/eb/Me_you_them.jpg/220px-Me_you_them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12024" y="1484784"/>
            <a:ext cx="3312368" cy="489654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4990020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Seminar 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GB" b="1" dirty="0"/>
          </a:p>
          <a:p>
            <a:r>
              <a:rPr lang="en-GB" dirty="0"/>
              <a:t>What problems did rapid industrialisation bring to Brazil from the 1940s to the 1960s?</a:t>
            </a:r>
          </a:p>
          <a:p>
            <a:r>
              <a:rPr lang="en-GB" dirty="0"/>
              <a:t>How successful were the demands of Brazilian organised labour in the middle years of the twentieth century?</a:t>
            </a:r>
          </a:p>
          <a:p>
            <a:r>
              <a:rPr lang="en-GB" dirty="0"/>
              <a:t> How did those demands interact with the state?</a:t>
            </a:r>
          </a:p>
          <a:p>
            <a:r>
              <a:rPr lang="en-GB" dirty="0"/>
              <a:t>From the perspective of organised labour, did 1945-54 look different from 1930-45? How? Why?</a:t>
            </a:r>
          </a:p>
          <a:p>
            <a:r>
              <a:rPr lang="en-GB" dirty="0"/>
              <a:t>How did internal migration shape urban life and working-class politics in the Brazilian southeast?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663539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Seminar readings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John D. French, The Brazilian workers' ABC: class conflict and alliances in modern São Paulo (1992), </a:t>
            </a:r>
            <a:r>
              <a:rPr lang="en-GB" dirty="0" err="1"/>
              <a:t>Ch</a:t>
            </a:r>
            <a:r>
              <a:rPr lang="en-GB" dirty="0"/>
              <a:t> 5, “Popular </a:t>
            </a:r>
            <a:r>
              <a:rPr lang="en-GB" dirty="0" err="1"/>
              <a:t>Getulismo</a:t>
            </a:r>
            <a:r>
              <a:rPr lang="en-GB" dirty="0"/>
              <a:t> and Working Class Organization,” 132-151 [on library scans page]</a:t>
            </a:r>
            <a:br>
              <a:rPr lang="en-GB" dirty="0"/>
            </a:br>
            <a:endParaRPr lang="en-GB" dirty="0"/>
          </a:p>
          <a:p>
            <a:r>
              <a:rPr lang="en-GB" dirty="0"/>
              <a:t>•Joel Wolfe, Working women, working men: São Paulo and the rise of Brazil's industrial working class, 1900-1955 (1993), Chapter 3, “Class Struggle versus </a:t>
            </a:r>
            <a:r>
              <a:rPr lang="en-GB" dirty="0" err="1"/>
              <a:t>Conciliação</a:t>
            </a:r>
            <a:r>
              <a:rPr lang="en-GB" dirty="0"/>
              <a:t>: the Estado Novo, 1935-42,” pp 70-93. [on library scans page]</a:t>
            </a:r>
            <a:br>
              <a:rPr lang="en-GB" dirty="0"/>
            </a:br>
            <a:endParaRPr lang="en-GB" dirty="0"/>
          </a:p>
          <a:p>
            <a:r>
              <a:rPr lang="en-GB" b="1" dirty="0"/>
              <a:t>A suggestion for further reading:</a:t>
            </a:r>
            <a:endParaRPr lang="en-GB" dirty="0"/>
          </a:p>
          <a:p>
            <a:r>
              <a:rPr lang="en-GB" dirty="0"/>
              <a:t>Paulo </a:t>
            </a:r>
            <a:r>
              <a:rPr lang="en-GB" dirty="0" err="1"/>
              <a:t>Fontes</a:t>
            </a:r>
            <a:r>
              <a:rPr lang="en-GB" dirty="0"/>
              <a:t>, </a:t>
            </a:r>
            <a:r>
              <a:rPr lang="en-GB" i="1" dirty="0"/>
              <a:t>Migration and the Making of Industrial Sao Paulo. </a:t>
            </a:r>
            <a:r>
              <a:rPr lang="en-GB" dirty="0"/>
              <a:t>Duke University Press, 2016. [E-book at Library]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4017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/>
              <a:t>Two military presidential candidates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en-GB" sz="2800" dirty="0" err="1"/>
              <a:t>Eurico</a:t>
            </a:r>
            <a:r>
              <a:rPr lang="en-GB" sz="2800" dirty="0"/>
              <a:t> Gaspar Dutra (PSD – pro-Vargas party)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>
            <a:noAutofit/>
          </a:bodyPr>
          <a:lstStyle/>
          <a:p>
            <a:r>
              <a:rPr lang="en-GB" sz="2800" dirty="0"/>
              <a:t>Brigadier Eduardo Gomes (UDN – anti-Vargas party)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074" name="Picture 2" descr="http://upload.wikimedia.org/wikipedia/commons/c/c6/Eurico_Gaspar_Dutr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1669" y="2560099"/>
            <a:ext cx="3276600" cy="4124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encrypted-tbn2.gstatic.com/images?q=tbn:ANd9GcTuCnkAAhj7BwkifD5Pmgc9qYGkp2DEtvy8b0Ia_ZuGP-zyNPJ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8588" y="2505074"/>
            <a:ext cx="3198812" cy="4124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37137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i="1" dirty="0" err="1"/>
              <a:t>Brigadeiro</a:t>
            </a:r>
            <a:r>
              <a:rPr lang="en-GB" b="1" i="1" dirty="0"/>
              <a:t> </a:t>
            </a:r>
            <a:r>
              <a:rPr lang="en-GB" b="1" dirty="0"/>
              <a:t>sweets, named after Brigadier Eduardo Gomes (UDN candidate in 1945)</a:t>
            </a:r>
            <a:endParaRPr lang="en-GB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050" name="Picture 2" descr="Brigadeir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2133600"/>
            <a:ext cx="5486400" cy="417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92028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/>
              <a:t>The 1945 election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749300" y="1838325"/>
            <a:ext cx="10515600" cy="4351338"/>
          </a:xfrm>
        </p:spPr>
        <p:txBody>
          <a:bodyPr>
            <a:normAutofit/>
          </a:bodyPr>
          <a:lstStyle/>
          <a:p>
            <a:r>
              <a:rPr lang="en-GB" dirty="0"/>
              <a:t>1945 election: </a:t>
            </a:r>
            <a:r>
              <a:rPr lang="en-GB" b="1" dirty="0"/>
              <a:t>6.7 million votes cast – </a:t>
            </a:r>
            <a:r>
              <a:rPr lang="en-GB" dirty="0"/>
              <a:t>three times as many as in 1930</a:t>
            </a:r>
          </a:p>
          <a:p>
            <a:r>
              <a:rPr lang="en-GB" dirty="0"/>
              <a:t>Politics still corrupt, but expanding urban electorate no longer so “manageable” - hence the politics of populism</a:t>
            </a:r>
          </a:p>
          <a:p>
            <a:r>
              <a:rPr lang="en-GB" dirty="0"/>
              <a:t>Dutra wins (3.2M votes); Gomes gets 2M; communists get 0.5M</a:t>
            </a:r>
          </a:p>
        </p:txBody>
      </p:sp>
    </p:spTree>
    <p:extLst>
      <p:ext uri="{BB962C8B-B14F-4D97-AF65-F5344CB8AC3E}">
        <p14:creationId xmlns:p14="http://schemas.microsoft.com/office/powerpoint/2010/main" val="3881214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A new constitution: 1946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GB" b="1" dirty="0"/>
              <a:t>Initially Dutra governs under old authoritarian constitution of Estado Novo</a:t>
            </a:r>
          </a:p>
          <a:p>
            <a:pPr lvl="0"/>
            <a:r>
              <a:rPr lang="en-GB" b="1" dirty="0"/>
              <a:t>Constitutional Assembly drafts a new constitution, 1946.</a:t>
            </a:r>
          </a:p>
          <a:p>
            <a:pPr lvl="0"/>
            <a:r>
              <a:rPr lang="en-GB" b="1" dirty="0"/>
              <a:t>Brazil’s fifth constitution (others are 1824, 1889, 1934, 1937)</a:t>
            </a:r>
            <a:endParaRPr lang="en-GB" dirty="0"/>
          </a:p>
          <a:p>
            <a:pPr lvl="0"/>
            <a:r>
              <a:rPr lang="en-GB" b="1" dirty="0"/>
              <a:t>Full political freedom for first time: Communist Party legal (briefly)</a:t>
            </a:r>
            <a:endParaRPr lang="en-GB" dirty="0"/>
          </a:p>
          <a:p>
            <a:pPr lvl="0"/>
            <a:r>
              <a:rPr lang="en-GB" b="1" dirty="0"/>
              <a:t>Restoration of rights and freedoms lost under Estado Novo constitution</a:t>
            </a:r>
            <a:endParaRPr lang="en-GB" dirty="0"/>
          </a:p>
          <a:p>
            <a:pPr lvl="0"/>
            <a:r>
              <a:rPr lang="en-GB" b="1" dirty="0"/>
              <a:t>Powers of the presidency are REDUCED</a:t>
            </a:r>
            <a:endParaRPr lang="en-GB" dirty="0"/>
          </a:p>
          <a:p>
            <a:pPr lvl="0"/>
            <a:r>
              <a:rPr lang="en-GB" b="1" dirty="0"/>
              <a:t>Powers of states are extended again</a:t>
            </a:r>
            <a:endParaRPr lang="en-GB" dirty="0"/>
          </a:p>
          <a:p>
            <a:pPr lvl="0"/>
            <a:r>
              <a:rPr lang="en-GB" b="1" dirty="0"/>
              <a:t>Elections held are relatively more free and fair than before.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49382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dirty="0">
                <a:latin typeface="+mn-lt"/>
              </a:rPr>
              <a:t>Latin American post-war electoral politics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GB" sz="3600" dirty="0"/>
              <a:t>Latin America comes in on American side; supposedly support democracy over dictatorship</a:t>
            </a:r>
          </a:p>
          <a:p>
            <a:pPr lvl="0"/>
            <a:r>
              <a:rPr lang="en-GB" sz="3600" dirty="0"/>
              <a:t>Defence &amp; economic pacts with US</a:t>
            </a:r>
          </a:p>
          <a:p>
            <a:pPr lvl="0"/>
            <a:r>
              <a:rPr lang="en-GB" sz="3600" dirty="0" err="1"/>
              <a:t>Lat</a:t>
            </a:r>
            <a:r>
              <a:rPr lang="en-GB" sz="3600" dirty="0"/>
              <a:t> Am </a:t>
            </a:r>
            <a:r>
              <a:rPr lang="en-GB" sz="3600" dirty="0" err="1"/>
              <a:t>govts</a:t>
            </a:r>
            <a:r>
              <a:rPr lang="en-GB" sz="3600" dirty="0"/>
              <a:t> keen to show their democratic credentials</a:t>
            </a:r>
          </a:p>
          <a:p>
            <a:pPr lvl="0"/>
            <a:r>
              <a:rPr lang="en-GB" sz="3600" dirty="0"/>
              <a:t>So former </a:t>
            </a:r>
            <a:r>
              <a:rPr lang="en-GB" sz="3600" b="1" dirty="0"/>
              <a:t>authoritarians go to the polls</a:t>
            </a:r>
            <a:r>
              <a:rPr lang="en-GB" sz="3600" dirty="0"/>
              <a:t>…</a:t>
            </a:r>
          </a:p>
          <a:p>
            <a:pPr lvl="0"/>
            <a:r>
              <a:rPr lang="en-GB" sz="3600" dirty="0"/>
              <a:t>Vargas in Brazil; </a:t>
            </a:r>
            <a:r>
              <a:rPr lang="en-GB" sz="3600" dirty="0" err="1"/>
              <a:t>Fulgencio</a:t>
            </a:r>
            <a:r>
              <a:rPr lang="en-GB" sz="3600" dirty="0"/>
              <a:t> Batista in Cuba; and Juan </a:t>
            </a:r>
            <a:r>
              <a:rPr lang="en-GB" sz="3600" dirty="0" err="1"/>
              <a:t>Perón</a:t>
            </a:r>
            <a:r>
              <a:rPr lang="en-GB" sz="3600" dirty="0"/>
              <a:t> in Argentina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478653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dirty="0">
                <a:latin typeface="+mn-lt"/>
              </a:rPr>
              <a:t>Populism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lvl="0" indent="0">
              <a:buNone/>
            </a:pPr>
            <a:r>
              <a:rPr lang="en-GB" sz="3600" b="1" i="1" dirty="0"/>
              <a:t>“the phenomenon whereby a politician tries to win power by courting mass popularity with sweeping promises of benefits and concessions to large interest-groups, usually drawn from the lower classes. Populist leaders lack a coherent programme for social change or economic reform, but try to manipulate the existing system in order to lavish favours on underprivileged sectors in return for their support” </a:t>
            </a:r>
            <a:r>
              <a:rPr lang="en-GB" sz="3600" b="1" dirty="0"/>
              <a:t>(Edwin Williamson)</a:t>
            </a:r>
            <a:br>
              <a:rPr lang="en-GB" sz="3600" dirty="0"/>
            </a:br>
            <a:endParaRPr lang="en-GB" sz="3600" dirty="0"/>
          </a:p>
          <a:p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16142493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ortrait of Luiz Inácio Lula da Silv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0556" y="464950"/>
            <a:ext cx="4122548" cy="6183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74169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</TotalTime>
  <Words>1083</Words>
  <Application>Microsoft Office PowerPoint</Application>
  <PresentationFormat>Widescreen</PresentationFormat>
  <Paragraphs>106</Paragraphs>
  <Slides>24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8" baseType="lpstr">
      <vt:lpstr>Arial</vt:lpstr>
      <vt:lpstr>Calibri</vt:lpstr>
      <vt:lpstr>Calibri Light</vt:lpstr>
      <vt:lpstr>Office Theme</vt:lpstr>
      <vt:lpstr>Week 7  A Democratic Interlude: “Populism,” Industrialisation and Labour, 1945-c.1960</vt:lpstr>
      <vt:lpstr>This week</vt:lpstr>
      <vt:lpstr>Two military presidential candidates</vt:lpstr>
      <vt:lpstr>Brigadeiro sweets, named after Brigadier Eduardo Gomes (UDN candidate in 1945)</vt:lpstr>
      <vt:lpstr>The 1945 election</vt:lpstr>
      <vt:lpstr>A new constitution: 1946</vt:lpstr>
      <vt:lpstr>Latin American post-war electoral politics</vt:lpstr>
      <vt:lpstr>Populism</vt:lpstr>
      <vt:lpstr>PowerPoint Presentation</vt:lpstr>
      <vt:lpstr>Populism: a problematic term?</vt:lpstr>
      <vt:lpstr>… e.g. Brazilian labour history is not just about manipulation by Vargas</vt:lpstr>
      <vt:lpstr>PowerPoint Presentation</vt:lpstr>
      <vt:lpstr>Dutra 1945-50</vt:lpstr>
      <vt:lpstr>Vargas the democrat…</vt:lpstr>
      <vt:lpstr>Industrialisation and development </vt:lpstr>
      <vt:lpstr>Downfall and suicide</vt:lpstr>
      <vt:lpstr>More wealth and more poverty…</vt:lpstr>
      <vt:lpstr>Migration and unplanned urban expansion</vt:lpstr>
      <vt:lpstr>PowerPoint Presentation</vt:lpstr>
      <vt:lpstr>Luiz Gonzaga, Brazil’s most famous north-eastern musician</vt:lpstr>
      <vt:lpstr>Two famous nordestinos: Gilberto Gil, musician and former Minister of Culture; and former President Lula</vt:lpstr>
      <vt:lpstr>Film Eu, tu, eles about life in the North-East</vt:lpstr>
      <vt:lpstr>Seminar questions</vt:lpstr>
      <vt:lpstr>Seminar readings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camillia</cp:lastModifiedBy>
  <cp:revision>11</cp:revision>
  <dcterms:created xsi:type="dcterms:W3CDTF">2017-02-01T15:47:50Z</dcterms:created>
  <dcterms:modified xsi:type="dcterms:W3CDTF">2017-02-01T21:33:27Z</dcterms:modified>
</cp:coreProperties>
</file>