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63" r:id="rId4"/>
    <p:sldId id="264" r:id="rId5"/>
    <p:sldId id="265" r:id="rId6"/>
    <p:sldId id="266" r:id="rId7"/>
    <p:sldId id="261" r:id="rId8"/>
    <p:sldId id="267" r:id="rId9"/>
    <p:sldId id="269" r:id="rId10"/>
    <p:sldId id="270" r:id="rId11"/>
    <p:sldId id="268" r:id="rId12"/>
    <p:sldId id="25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9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1C658-2450-43D9-995B-3B273364FB69}" type="datetimeFigureOut">
              <a:rPr lang="en-GB" smtClean="0"/>
              <a:t>16/11/2016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0ED6E-6B4B-4F5D-A66F-B928E62DE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965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Paraguayan cartoon showing the three main allies in the triple alliance</a:t>
            </a:r>
            <a:r>
              <a:rPr lang="en-GB" baseline="0" dirty="0"/>
              <a:t>, </a:t>
            </a:r>
            <a:r>
              <a:rPr lang="en-GB" baseline="0" dirty="0" err="1"/>
              <a:t>pedro</a:t>
            </a:r>
            <a:r>
              <a:rPr lang="en-GB" baseline="0" dirty="0"/>
              <a:t> II as “el </a:t>
            </a:r>
            <a:r>
              <a:rPr lang="en-GB" baseline="0" dirty="0" err="1"/>
              <a:t>macacon</a:t>
            </a:r>
            <a:r>
              <a:rPr lang="en-GB" baseline="0" dirty="0"/>
              <a:t>”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179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2BA7-7FD4-49AF-B2A3-8AD41AB1BCCA}" type="datetimeFigureOut">
              <a:rPr lang="en-GB" smtClean="0"/>
              <a:t>16/11/2016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FD675-98C8-4315-873D-300E886DB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259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2BA7-7FD4-49AF-B2A3-8AD41AB1BCCA}" type="datetimeFigureOut">
              <a:rPr lang="en-GB" smtClean="0"/>
              <a:t>16/11/2016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FD675-98C8-4315-873D-300E886DB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26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2BA7-7FD4-49AF-B2A3-8AD41AB1BCCA}" type="datetimeFigureOut">
              <a:rPr lang="en-GB" smtClean="0"/>
              <a:t>16/11/2016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FD675-98C8-4315-873D-300E886DB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23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2BA7-7FD4-49AF-B2A3-8AD41AB1BCCA}" type="datetimeFigureOut">
              <a:rPr lang="en-GB" smtClean="0"/>
              <a:t>16/11/2016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FD675-98C8-4315-873D-300E886DB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454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2BA7-7FD4-49AF-B2A3-8AD41AB1BCCA}" type="datetimeFigureOut">
              <a:rPr lang="en-GB" smtClean="0"/>
              <a:t>16/11/2016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FD675-98C8-4315-873D-300E886DB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10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2BA7-7FD4-49AF-B2A3-8AD41AB1BCCA}" type="datetimeFigureOut">
              <a:rPr lang="en-GB" smtClean="0"/>
              <a:t>16/11/2016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FD675-98C8-4315-873D-300E886DB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8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2BA7-7FD4-49AF-B2A3-8AD41AB1BCCA}" type="datetimeFigureOut">
              <a:rPr lang="en-GB" smtClean="0"/>
              <a:t>16/11/2016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FD675-98C8-4315-873D-300E886DB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89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2BA7-7FD4-49AF-B2A3-8AD41AB1BCCA}" type="datetimeFigureOut">
              <a:rPr lang="en-GB" smtClean="0"/>
              <a:t>16/11/2016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FD675-98C8-4315-873D-300E886DB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206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2BA7-7FD4-49AF-B2A3-8AD41AB1BCCA}" type="datetimeFigureOut">
              <a:rPr lang="en-GB" smtClean="0"/>
              <a:t>16/11/2016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FD675-98C8-4315-873D-300E886DB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939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2BA7-7FD4-49AF-B2A3-8AD41AB1BCCA}" type="datetimeFigureOut">
              <a:rPr lang="en-GB" smtClean="0"/>
              <a:t>16/11/2016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FD675-98C8-4315-873D-300E886DB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628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2BA7-7FD4-49AF-B2A3-8AD41AB1BCCA}" type="datetimeFigureOut">
              <a:rPr lang="en-GB" smtClean="0"/>
              <a:t>16/11/2016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FD675-98C8-4315-873D-300E886DB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55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52BA7-7FD4-49AF-B2A3-8AD41AB1BCCA}" type="datetimeFigureOut">
              <a:rPr lang="en-GB" smtClean="0"/>
              <a:t>16/11/2016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FD675-98C8-4315-873D-300E886DB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826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raguaywar.com/stills/cartoon1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Trouble in the Empire: </a:t>
            </a:r>
            <a:br>
              <a:rPr lang="en-GB" b="1" dirty="0" smtClean="0">
                <a:latin typeface="Garamond" panose="02020404030301010803" pitchFamily="18" charset="0"/>
              </a:rPr>
            </a:br>
            <a:r>
              <a:rPr lang="en-GB" b="1" dirty="0" smtClean="0">
                <a:latin typeface="Garamond" panose="02020404030301010803" pitchFamily="18" charset="0"/>
              </a:rPr>
              <a:t>The Paraguayan War (1864-70) and Socioeconomic Change in the 1860s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388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The war and the Brazilian military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>
              <a:latin typeface="Garamond" panose="02020404030301010803" pitchFamily="18" charset="0"/>
            </a:endParaRPr>
          </a:p>
          <a:p>
            <a:r>
              <a:rPr lang="en-GB" dirty="0" smtClean="0">
                <a:latin typeface="Garamond" panose="02020404030301010803" pitchFamily="18" charset="0"/>
              </a:rPr>
              <a:t>Major </a:t>
            </a:r>
            <a:r>
              <a:rPr lang="en-GB" b="1" dirty="0" smtClean="0">
                <a:latin typeface="Garamond" panose="02020404030301010803" pitchFamily="18" charset="0"/>
              </a:rPr>
              <a:t>mobilisation</a:t>
            </a:r>
            <a:r>
              <a:rPr lang="en-GB" dirty="0" smtClean="0">
                <a:latin typeface="Garamond" panose="02020404030301010803" pitchFamily="18" charset="0"/>
              </a:rPr>
              <a:t>: </a:t>
            </a:r>
            <a:r>
              <a:rPr lang="en-GB" dirty="0">
                <a:latin typeface="Garamond" panose="02020404030301010803" pitchFamily="18" charset="0"/>
              </a:rPr>
              <a:t>officer corps expands: from </a:t>
            </a:r>
            <a:r>
              <a:rPr lang="en-GB" b="1" dirty="0">
                <a:latin typeface="Garamond" panose="02020404030301010803" pitchFamily="18" charset="0"/>
              </a:rPr>
              <a:t>1,500 to 10,000</a:t>
            </a:r>
          </a:p>
          <a:p>
            <a:r>
              <a:rPr lang="en-GB" b="1" dirty="0">
                <a:latin typeface="Garamond" panose="02020404030301010803" pitchFamily="18" charset="0"/>
              </a:rPr>
              <a:t>New corporate unity; sectors of military call for </a:t>
            </a:r>
            <a:r>
              <a:rPr lang="en-GB" b="1" dirty="0" smtClean="0">
                <a:latin typeface="Garamond" panose="02020404030301010803" pitchFamily="18" charset="0"/>
              </a:rPr>
              <a:t>political reforms </a:t>
            </a:r>
            <a:r>
              <a:rPr lang="en-GB" b="1" dirty="0">
                <a:latin typeface="Garamond" panose="02020404030301010803" pitchFamily="18" charset="0"/>
              </a:rPr>
              <a:t>e.g. republicanism, abolitionism</a:t>
            </a:r>
          </a:p>
          <a:p>
            <a:r>
              <a:rPr lang="en-GB" b="1" dirty="0">
                <a:latin typeface="Garamond" panose="02020404030301010803" pitchFamily="18" charset="0"/>
              </a:rPr>
              <a:t>Opening of the Military Institute in 1871 in Rio (led by </a:t>
            </a:r>
            <a:r>
              <a:rPr lang="en-GB" b="1" dirty="0" err="1">
                <a:latin typeface="Garamond" panose="02020404030301010803" pitchFamily="18" charset="0"/>
              </a:rPr>
              <a:t>Floriano</a:t>
            </a:r>
            <a:r>
              <a:rPr lang="en-GB" b="1" dirty="0">
                <a:latin typeface="Garamond" panose="02020404030301010803" pitchFamily="18" charset="0"/>
              </a:rPr>
              <a:t> </a:t>
            </a:r>
            <a:r>
              <a:rPr lang="en-GB" b="1" dirty="0" err="1">
                <a:latin typeface="Garamond" panose="02020404030301010803" pitchFamily="18" charset="0"/>
              </a:rPr>
              <a:t>Peixoto</a:t>
            </a:r>
            <a:r>
              <a:rPr lang="en-GB" b="1" dirty="0" smtClean="0">
                <a:latin typeface="Garamond" panose="02020404030301010803" pitchFamily="18" charset="0"/>
              </a:rPr>
              <a:t>): forum for debate on army but also politics</a:t>
            </a:r>
          </a:p>
          <a:p>
            <a:r>
              <a:rPr lang="en-GB" b="1" dirty="0" smtClean="0">
                <a:latin typeface="Garamond" panose="02020404030301010803" pitchFamily="18" charset="0"/>
              </a:rPr>
              <a:t>Pantheon of war heroes, e.g. Caxias: </a:t>
            </a:r>
            <a:r>
              <a:rPr lang="en-GB" dirty="0" smtClean="0">
                <a:latin typeface="Garamond" panose="02020404030301010803" pitchFamily="18" charset="0"/>
              </a:rPr>
              <a:t>become significant political leaders after the war</a:t>
            </a:r>
            <a:endParaRPr lang="en-GB" b="1" dirty="0">
              <a:latin typeface="Garamond" panose="02020404030301010803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1817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The war: general consequences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dirty="0" smtClean="0">
                <a:latin typeface="Garamond" panose="02020404030301010803" pitchFamily="18" charset="0"/>
              </a:rPr>
              <a:t>Huge</a:t>
            </a:r>
            <a:r>
              <a:rPr lang="en-GB" b="1" dirty="0" smtClean="0">
                <a:latin typeface="Garamond" panose="02020404030301010803" pitchFamily="18" charset="0"/>
              </a:rPr>
              <a:t> losses: 200,000 </a:t>
            </a:r>
            <a:r>
              <a:rPr lang="en-GB" b="1" dirty="0">
                <a:latin typeface="Garamond" panose="02020404030301010803" pitchFamily="18" charset="0"/>
              </a:rPr>
              <a:t>men are mobilised; 139,000 </a:t>
            </a:r>
            <a:r>
              <a:rPr lang="en-GB" b="1" dirty="0" smtClean="0">
                <a:latin typeface="Garamond" panose="02020404030301010803" pitchFamily="18" charset="0"/>
              </a:rPr>
              <a:t>fight; 30,000 casualties.</a:t>
            </a:r>
            <a:r>
              <a:rPr lang="en-GB" dirty="0" smtClean="0">
                <a:latin typeface="Garamond" panose="02020404030301010803" pitchFamily="18" charset="0"/>
              </a:rPr>
              <a:t> </a:t>
            </a:r>
            <a:endParaRPr lang="en-GB" dirty="0">
              <a:latin typeface="Garamond" panose="02020404030301010803" pitchFamily="18" charset="0"/>
            </a:endParaRPr>
          </a:p>
          <a:p>
            <a:pPr lvl="0"/>
            <a:r>
              <a:rPr lang="en-GB" dirty="0" smtClean="0">
                <a:latin typeface="Garamond" panose="02020404030301010803" pitchFamily="18" charset="0"/>
              </a:rPr>
              <a:t>External </a:t>
            </a:r>
            <a:r>
              <a:rPr lang="en-GB" b="1" dirty="0">
                <a:latin typeface="Garamond" panose="02020404030301010803" pitchFamily="18" charset="0"/>
              </a:rPr>
              <a:t>debt </a:t>
            </a:r>
            <a:r>
              <a:rPr lang="en-GB" b="1" dirty="0" smtClean="0">
                <a:latin typeface="Garamond" panose="02020404030301010803" pitchFamily="18" charset="0"/>
              </a:rPr>
              <a:t>(mainly to </a:t>
            </a:r>
            <a:r>
              <a:rPr lang="en-GB" b="1" dirty="0">
                <a:latin typeface="Garamond" panose="02020404030301010803" pitchFamily="18" charset="0"/>
              </a:rPr>
              <a:t>Britain) </a:t>
            </a:r>
            <a:r>
              <a:rPr lang="en-GB" dirty="0" smtClean="0">
                <a:latin typeface="Garamond" panose="02020404030301010803" pitchFamily="18" charset="0"/>
              </a:rPr>
              <a:t>increases again</a:t>
            </a:r>
          </a:p>
          <a:p>
            <a:pPr lvl="0"/>
            <a:r>
              <a:rPr lang="en-GB" b="1" dirty="0" smtClean="0">
                <a:latin typeface="Garamond" panose="02020404030301010803" pitchFamily="18" charset="0"/>
              </a:rPr>
              <a:t>Heightens national anxiety about slavery and race: </a:t>
            </a:r>
            <a:r>
              <a:rPr lang="en-GB" dirty="0" smtClean="0">
                <a:latin typeface="Garamond" panose="02020404030301010803" pitchFamily="18" charset="0"/>
              </a:rPr>
              <a:t>Brazilian propaganda re “civilization” but use of slaves…</a:t>
            </a:r>
          </a:p>
          <a:p>
            <a:pPr lvl="0"/>
            <a:r>
              <a:rPr lang="en-GB" b="1" dirty="0" smtClean="0">
                <a:latin typeface="Garamond" panose="02020404030301010803" pitchFamily="18" charset="0"/>
              </a:rPr>
              <a:t>Political crisis: </a:t>
            </a:r>
            <a:r>
              <a:rPr lang="en-GB" dirty="0" smtClean="0">
                <a:latin typeface="Garamond" panose="02020404030301010803" pitchFamily="18" charset="0"/>
              </a:rPr>
              <a:t>Emperor </a:t>
            </a:r>
            <a:r>
              <a:rPr lang="en-GB" b="1" dirty="0" smtClean="0">
                <a:latin typeface="Garamond" panose="02020404030301010803" pitchFamily="18" charset="0"/>
              </a:rPr>
              <a:t>ousts ruling Liberal cabinet in favour of Duke of Caxias;</a:t>
            </a:r>
          </a:p>
          <a:p>
            <a:pPr lvl="0"/>
            <a:r>
              <a:rPr lang="en-GB" b="1" dirty="0" smtClean="0">
                <a:latin typeface="Garamond" panose="02020404030301010803" pitchFamily="18" charset="0"/>
              </a:rPr>
              <a:t>Resentment among Liberals; </a:t>
            </a:r>
          </a:p>
          <a:p>
            <a:pPr lvl="0"/>
            <a:r>
              <a:rPr lang="en-GB" b="1" dirty="0" smtClean="0">
                <a:latin typeface="Garamond" panose="02020404030301010803" pitchFamily="18" charset="0"/>
              </a:rPr>
              <a:t>1869 Liberal manifesto calls for electoral reform, abolition of the </a:t>
            </a:r>
            <a:r>
              <a:rPr lang="en-GB" b="1" dirty="0" err="1" smtClean="0">
                <a:latin typeface="Garamond" panose="02020404030301010803" pitchFamily="18" charset="0"/>
              </a:rPr>
              <a:t>moderative</a:t>
            </a:r>
            <a:r>
              <a:rPr lang="en-GB" b="1" dirty="0" smtClean="0">
                <a:latin typeface="Garamond" panose="02020404030301010803" pitchFamily="18" charset="0"/>
              </a:rPr>
              <a:t> power, abolition of slavery</a:t>
            </a:r>
          </a:p>
          <a:p>
            <a:pPr lvl="0"/>
            <a:r>
              <a:rPr lang="en-GB" b="1" dirty="0" smtClean="0">
                <a:latin typeface="Garamond" panose="02020404030301010803" pitchFamily="18" charset="0"/>
              </a:rPr>
              <a:t>Liberal SPLIT in 1870: one faction forms the Republican Party</a:t>
            </a:r>
            <a:r>
              <a:rPr lang="en-GB" dirty="0" smtClean="0">
                <a:latin typeface="Garamond" panose="02020404030301010803" pitchFamily="18" charset="0"/>
              </a:rPr>
              <a:t> (campaigns against monarchy)</a:t>
            </a:r>
            <a:endParaRPr lang="en-GB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926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2226" name="Picture 2" descr="carto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81158" y="500042"/>
            <a:ext cx="8501122" cy="58579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5542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Last class…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“</a:t>
            </a:r>
            <a:r>
              <a:rPr lang="en-GB" b="1" dirty="0" err="1" smtClean="0">
                <a:latin typeface="Garamond" panose="02020404030301010803" pitchFamily="18" charset="0"/>
              </a:rPr>
              <a:t>Regresso</a:t>
            </a:r>
            <a:r>
              <a:rPr lang="en-GB" b="1" dirty="0" smtClean="0">
                <a:latin typeface="Garamond" panose="02020404030301010803" pitchFamily="18" charset="0"/>
              </a:rPr>
              <a:t>:” </a:t>
            </a:r>
            <a:r>
              <a:rPr lang="en-GB" dirty="0" smtClean="0">
                <a:latin typeface="Garamond" panose="02020404030301010803" pitchFamily="18" charset="0"/>
              </a:rPr>
              <a:t>liberal experiment revoked; Emperor crowned 1840; centralised rule</a:t>
            </a:r>
          </a:p>
          <a:p>
            <a:r>
              <a:rPr lang="en-GB" b="1" dirty="0" smtClean="0">
                <a:latin typeface="Garamond" panose="02020404030301010803" pitchFamily="18" charset="0"/>
              </a:rPr>
              <a:t>Provinces accept rule from Rio </a:t>
            </a:r>
            <a:r>
              <a:rPr lang="en-GB" dirty="0" smtClean="0">
                <a:latin typeface="Garamond" panose="02020404030301010803" pitchFamily="18" charset="0"/>
              </a:rPr>
              <a:t>but tensions remain</a:t>
            </a:r>
          </a:p>
          <a:p>
            <a:r>
              <a:rPr lang="en-GB" b="1" dirty="0" smtClean="0">
                <a:latin typeface="Garamond" panose="02020404030301010803" pitchFamily="18" charset="0"/>
              </a:rPr>
              <a:t>Second Empire underpinned by coffee: production doubles 1850-1880 (and triples again in the 1890s)</a:t>
            </a:r>
          </a:p>
          <a:p>
            <a:r>
              <a:rPr lang="en-GB" b="1" dirty="0" smtClean="0">
                <a:latin typeface="Garamond" panose="02020404030301010803" pitchFamily="18" charset="0"/>
              </a:rPr>
              <a:t>Slavery: 1M Africans imported 1800-1850 (700,000 after 1831), then internal trade</a:t>
            </a:r>
          </a:p>
          <a:p>
            <a:r>
              <a:rPr lang="en-GB" b="1" dirty="0" smtClean="0">
                <a:latin typeface="Garamond" panose="02020404030301010803" pitchFamily="18" charset="0"/>
              </a:rPr>
              <a:t>Politically: </a:t>
            </a:r>
            <a:r>
              <a:rPr lang="en-GB" dirty="0" smtClean="0">
                <a:latin typeface="Garamond" panose="02020404030301010803" pitchFamily="18" charset="0"/>
              </a:rPr>
              <a:t>Emperor preserves balance of power between Liberals and Conservatives; </a:t>
            </a:r>
          </a:p>
          <a:p>
            <a:r>
              <a:rPr lang="en-GB" b="1" dirty="0" smtClean="0">
                <a:latin typeface="Garamond" panose="02020404030301010803" pitchFamily="18" charset="0"/>
              </a:rPr>
              <a:t>Wide franchise </a:t>
            </a:r>
            <a:r>
              <a:rPr lang="en-GB" dirty="0" smtClean="0">
                <a:latin typeface="Garamond" panose="02020404030301010803" pitchFamily="18" charset="0"/>
              </a:rPr>
              <a:t>but system operates through </a:t>
            </a:r>
            <a:r>
              <a:rPr lang="en-GB" b="1" dirty="0" smtClean="0">
                <a:latin typeface="Garamond" panose="02020404030301010803" pitchFamily="18" charset="0"/>
              </a:rPr>
              <a:t>patronage </a:t>
            </a:r>
          </a:p>
          <a:p>
            <a:endParaRPr lang="en-GB" b="1" dirty="0" smtClean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39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A delicate balance of forces…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Buoyant economy BUT depends on volatile external markets </a:t>
            </a:r>
          </a:p>
          <a:p>
            <a:r>
              <a:rPr lang="en-GB" b="1" dirty="0" smtClean="0">
                <a:latin typeface="Garamond" panose="02020404030301010803" pitchFamily="18" charset="0"/>
              </a:rPr>
              <a:t>Tension between liberalism and slavery; </a:t>
            </a:r>
            <a:r>
              <a:rPr lang="en-GB" dirty="0" smtClean="0">
                <a:latin typeface="Garamond" panose="02020404030301010803" pitchFamily="18" charset="0"/>
              </a:rPr>
              <a:t>most other American nations </a:t>
            </a:r>
            <a:r>
              <a:rPr lang="en-GB" b="1" dirty="0" smtClean="0">
                <a:latin typeface="Garamond" panose="02020404030301010803" pitchFamily="18" charset="0"/>
              </a:rPr>
              <a:t>abolishing slavery</a:t>
            </a:r>
          </a:p>
          <a:p>
            <a:r>
              <a:rPr lang="en-GB" b="1" dirty="0" smtClean="0">
                <a:latin typeface="Garamond" panose="02020404030301010803" pitchFamily="18" charset="0"/>
              </a:rPr>
              <a:t>Regional </a:t>
            </a:r>
            <a:r>
              <a:rPr lang="en-GB" dirty="0" smtClean="0">
                <a:latin typeface="Garamond" panose="02020404030301010803" pitchFamily="18" charset="0"/>
              </a:rPr>
              <a:t>differentiation in slaveholding: </a:t>
            </a:r>
            <a:r>
              <a:rPr lang="en-GB" b="1" dirty="0" smtClean="0">
                <a:latin typeface="Garamond" panose="02020404030301010803" pitchFamily="18" charset="0"/>
              </a:rPr>
              <a:t>by 1888, ¾ of all slaves are in Rio de Janeiro or S</a:t>
            </a:r>
            <a:r>
              <a:rPr lang="en-GB" b="1" dirty="0">
                <a:latin typeface="Garamond" panose="02020404030301010803" pitchFamily="18" charset="0"/>
              </a:rPr>
              <a:t>ã</a:t>
            </a:r>
            <a:r>
              <a:rPr lang="en-GB" b="1" dirty="0" smtClean="0">
                <a:latin typeface="Garamond" panose="02020404030301010803" pitchFamily="18" charset="0"/>
              </a:rPr>
              <a:t>o Paulo</a:t>
            </a:r>
          </a:p>
          <a:p>
            <a:r>
              <a:rPr lang="en-GB" b="1" dirty="0" smtClean="0">
                <a:latin typeface="Garamond" panose="02020404030301010803" pitchFamily="18" charset="0"/>
              </a:rPr>
              <a:t>Rural, oligarchic leaders </a:t>
            </a:r>
            <a:r>
              <a:rPr lang="en-GB" dirty="0" smtClean="0">
                <a:latin typeface="Garamond" panose="02020404030301010803" pitchFamily="18" charset="0"/>
              </a:rPr>
              <a:t>but </a:t>
            </a:r>
            <a:r>
              <a:rPr lang="en-GB" b="1" dirty="0" smtClean="0">
                <a:latin typeface="Garamond" panose="02020404030301010803" pitchFamily="18" charset="0"/>
              </a:rPr>
              <a:t>growing urban-based government and state institutions</a:t>
            </a:r>
          </a:p>
          <a:p>
            <a:r>
              <a:rPr lang="en-GB" b="1" dirty="0" smtClean="0">
                <a:latin typeface="Garamond" panose="02020404030301010803" pitchFamily="18" charset="0"/>
              </a:rPr>
              <a:t>Success of moderating power depends significantly on Emperor’s personal image and abilities </a:t>
            </a:r>
            <a:endParaRPr lang="en-GB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518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Demographic and social changes by the 60s and 70s…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Brazil’s population 90% rural by 1900</a:t>
            </a:r>
          </a:p>
          <a:p>
            <a:r>
              <a:rPr lang="en-GB" b="1" dirty="0" smtClean="0">
                <a:latin typeface="Garamond" panose="02020404030301010803" pitchFamily="18" charset="0"/>
              </a:rPr>
              <a:t>BUT: significant urbanisation: </a:t>
            </a:r>
            <a:r>
              <a:rPr lang="en-GB" dirty="0" smtClean="0">
                <a:latin typeface="Garamond" panose="02020404030301010803" pitchFamily="18" charset="0"/>
              </a:rPr>
              <a:t>Rio de Janeiro has </a:t>
            </a:r>
            <a:r>
              <a:rPr lang="en-GB" b="1" dirty="0" smtClean="0">
                <a:latin typeface="Garamond" panose="02020404030301010803" pitchFamily="18" charset="0"/>
              </a:rPr>
              <a:t>275,000</a:t>
            </a:r>
            <a:r>
              <a:rPr lang="en-GB" dirty="0" smtClean="0">
                <a:latin typeface="Garamond" panose="02020404030301010803" pitchFamily="18" charset="0"/>
              </a:rPr>
              <a:t> inhabitants by 1872 (one of the largest cities of the Americas); </a:t>
            </a:r>
            <a:endParaRPr lang="en-GB" dirty="0">
              <a:latin typeface="Garamond" panose="02020404030301010803" pitchFamily="18" charset="0"/>
            </a:endParaRPr>
          </a:p>
          <a:p>
            <a:r>
              <a:rPr lang="en-GB" b="1" dirty="0" smtClean="0">
                <a:latin typeface="Garamond" panose="02020404030301010803" pitchFamily="18" charset="0"/>
              </a:rPr>
              <a:t>New educational opportunities in cities </a:t>
            </a:r>
            <a:r>
              <a:rPr lang="en-GB" dirty="0" smtClean="0">
                <a:latin typeface="Garamond" panose="02020404030301010803" pitchFamily="18" charset="0"/>
              </a:rPr>
              <a:t>e.g. at </a:t>
            </a:r>
            <a:r>
              <a:rPr lang="en-GB" b="1" dirty="0" smtClean="0">
                <a:latin typeface="Garamond" panose="02020404030301010803" pitchFamily="18" charset="0"/>
              </a:rPr>
              <a:t>law and medical schools </a:t>
            </a:r>
            <a:endParaRPr lang="en-GB" dirty="0" smtClean="0">
              <a:latin typeface="Garamond" panose="02020404030301010803" pitchFamily="18" charset="0"/>
            </a:endParaRPr>
          </a:p>
          <a:p>
            <a:r>
              <a:rPr lang="en-GB" dirty="0" smtClean="0">
                <a:latin typeface="Garamond" panose="02020404030301010803" pitchFamily="18" charset="0"/>
              </a:rPr>
              <a:t>Growth of an </a:t>
            </a:r>
            <a:r>
              <a:rPr lang="en-GB" b="1" dirty="0" smtClean="0">
                <a:latin typeface="Garamond" panose="02020404030301010803" pitchFamily="18" charset="0"/>
              </a:rPr>
              <a:t>urban middle class</a:t>
            </a:r>
            <a:r>
              <a:rPr lang="en-GB" dirty="0" smtClean="0">
                <a:latin typeface="Garamond" panose="02020404030301010803" pitchFamily="18" charset="0"/>
              </a:rPr>
              <a:t>, less tied to rural life/ slavery, </a:t>
            </a:r>
            <a:r>
              <a:rPr lang="en-GB" b="1" dirty="0" smtClean="0">
                <a:latin typeface="Garamond" panose="02020404030301010803" pitchFamily="18" charset="0"/>
              </a:rPr>
              <a:t>with no direct access to parliamentary politics</a:t>
            </a:r>
            <a:endParaRPr lang="en-GB" dirty="0" smtClean="0">
              <a:latin typeface="Garamond" panose="02020404030301010803" pitchFamily="18" charset="0"/>
            </a:endParaRPr>
          </a:p>
          <a:p>
            <a:r>
              <a:rPr lang="en-GB" b="1" dirty="0" smtClean="0">
                <a:latin typeface="Garamond" panose="02020404030301010803" pitchFamily="18" charset="0"/>
              </a:rPr>
              <a:t>Immigration </a:t>
            </a:r>
            <a:r>
              <a:rPr lang="en-GB" dirty="0" smtClean="0">
                <a:latin typeface="Garamond" panose="02020404030301010803" pitchFamily="18" charset="0"/>
              </a:rPr>
              <a:t>grows from 60s: </a:t>
            </a:r>
            <a:r>
              <a:rPr lang="en-GB" b="1" dirty="0" smtClean="0">
                <a:latin typeface="Garamond" panose="02020404030301010803" pitchFamily="18" charset="0"/>
              </a:rPr>
              <a:t>84,000 foreign-born residents in Rio, 1872</a:t>
            </a:r>
            <a:r>
              <a:rPr lang="en-GB" dirty="0" smtClean="0">
                <a:latin typeface="Garamond" panose="02020404030301010803" pitchFamily="18" charset="0"/>
              </a:rPr>
              <a:t> (although the greatest influx happens 1870s-1910s)</a:t>
            </a:r>
          </a:p>
          <a:p>
            <a:endParaRPr lang="en-GB" b="1" dirty="0" smtClean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700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The war: the view from Paraguay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Garamond" panose="02020404030301010803" pitchFamily="18" charset="0"/>
              </a:rPr>
              <a:t>War remembered as </a:t>
            </a:r>
            <a:r>
              <a:rPr lang="en-GB" b="1" dirty="0" smtClean="0">
                <a:latin typeface="Garamond" panose="02020404030301010803" pitchFamily="18" charset="0"/>
              </a:rPr>
              <a:t>devastating, “genocide” </a:t>
            </a:r>
            <a:r>
              <a:rPr lang="en-GB" dirty="0" smtClean="0">
                <a:latin typeface="Garamond" panose="02020404030301010803" pitchFamily="18" charset="0"/>
              </a:rPr>
              <a:t>by Brazilian troops especially</a:t>
            </a:r>
            <a:endParaRPr lang="en-GB" dirty="0">
              <a:latin typeface="Garamond" panose="02020404030301010803" pitchFamily="18" charset="0"/>
            </a:endParaRPr>
          </a:p>
          <a:p>
            <a:r>
              <a:rPr lang="en-GB" b="1" dirty="0" smtClean="0">
                <a:latin typeface="Garamond" panose="02020404030301010803" pitchFamily="18" charset="0"/>
              </a:rPr>
              <a:t>Paraguay’s</a:t>
            </a:r>
            <a:r>
              <a:rPr lang="en-GB" dirty="0" smtClean="0">
                <a:latin typeface="Garamond" panose="02020404030301010803" pitchFamily="18" charset="0"/>
              </a:rPr>
              <a:t> </a:t>
            </a:r>
            <a:r>
              <a:rPr lang="en-GB" b="1" dirty="0" smtClean="0">
                <a:latin typeface="Garamond" panose="02020404030301010803" pitchFamily="18" charset="0"/>
              </a:rPr>
              <a:t>male </a:t>
            </a:r>
            <a:r>
              <a:rPr lang="en-GB" b="1" dirty="0">
                <a:latin typeface="Garamond" panose="02020404030301010803" pitchFamily="18" charset="0"/>
              </a:rPr>
              <a:t>population </a:t>
            </a:r>
            <a:r>
              <a:rPr lang="en-GB" b="1" dirty="0" smtClean="0">
                <a:latin typeface="Garamond" panose="02020404030301010803" pitchFamily="18" charset="0"/>
              </a:rPr>
              <a:t>falls from 460,000 (1864) </a:t>
            </a:r>
            <a:r>
              <a:rPr lang="en-GB" b="1" dirty="0">
                <a:latin typeface="Garamond" panose="02020404030301010803" pitchFamily="18" charset="0"/>
              </a:rPr>
              <a:t>to 153,000 in </a:t>
            </a:r>
            <a:r>
              <a:rPr lang="en-GB" b="1" dirty="0" smtClean="0">
                <a:latin typeface="Garamond" panose="02020404030301010803" pitchFamily="18" charset="0"/>
              </a:rPr>
              <a:t>1870 (65%)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Industry (e.g. coal) destroyed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Half territory lost</a:t>
            </a:r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33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Paraguayan context to the war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Independence from the Spanish from </a:t>
            </a:r>
            <a:r>
              <a:rPr lang="en-GB" b="1" dirty="0" smtClean="0">
                <a:latin typeface="Garamond" panose="02020404030301010803" pitchFamily="18" charset="0"/>
              </a:rPr>
              <a:t>1814 </a:t>
            </a:r>
            <a:r>
              <a:rPr lang="en-GB" dirty="0" smtClean="0">
                <a:latin typeface="Garamond" panose="02020404030301010803" pitchFamily="18" charset="0"/>
              </a:rPr>
              <a:t>but Buenos Aires does not recognise; ongoing territorial ambitions from Argentina/ Brazil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Isolationist mentality; resist export-orientated economy; economic self-sufficiency; small cooperative farms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Francisco </a:t>
            </a:r>
            <a:r>
              <a:rPr lang="en-GB" dirty="0" err="1" smtClean="0">
                <a:latin typeface="Garamond" panose="02020404030301010803" pitchFamily="18" charset="0"/>
              </a:rPr>
              <a:t>Solano</a:t>
            </a:r>
            <a:r>
              <a:rPr lang="en-GB" dirty="0" smtClean="0">
                <a:latin typeface="Garamond" panose="02020404030301010803" pitchFamily="18" charset="0"/>
              </a:rPr>
              <a:t> Lopez from 1862: promotes economic development, external trade, industry, railways…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ARMY becomes most powerful in South America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Geopolitical interests in Parana river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Lopez supports Uruguayan conservatives; Brazilian ship seized; Brazil drawn into conflict with Argentina and Uruguayan Liberals</a:t>
            </a:r>
          </a:p>
          <a:p>
            <a:pPr marL="0" indent="0">
              <a:buNone/>
            </a:pPr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6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Paraguay, showing loss of territory after the war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Image result for map paraguay braz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900" y="1825624"/>
            <a:ext cx="4254500" cy="503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1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The war from the Brazilian perspective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600" dirty="0" smtClean="0">
                <a:latin typeface="Garamond" panose="02020404030301010803" pitchFamily="18" charset="0"/>
              </a:rPr>
              <a:t>Early victories on Paraguayan soil surprise the Brazilians</a:t>
            </a:r>
          </a:p>
          <a:p>
            <a:r>
              <a:rPr lang="en-GB" sz="3600" dirty="0" smtClean="0">
                <a:latin typeface="Garamond" panose="02020404030301010803" pitchFamily="18" charset="0"/>
              </a:rPr>
              <a:t>Brazilian troops badly paid, funded, prepared; Paraguay has </a:t>
            </a:r>
            <a:r>
              <a:rPr lang="en-GB" sz="3600" b="1" dirty="0" smtClean="0">
                <a:latin typeface="Garamond" panose="02020404030301010803" pitchFamily="18" charset="0"/>
              </a:rPr>
              <a:t>64,000 troops to Brazil’s 18,000</a:t>
            </a:r>
          </a:p>
          <a:p>
            <a:r>
              <a:rPr lang="en-GB" sz="3600" dirty="0" smtClean="0">
                <a:latin typeface="Garamond" panose="02020404030301010803" pitchFamily="18" charset="0"/>
              </a:rPr>
              <a:t>“Volunteer” soldiers (in fact, long history of impressment and violent treatment of soldiers)</a:t>
            </a:r>
          </a:p>
          <a:p>
            <a:r>
              <a:rPr lang="en-GB" sz="3600" b="1" dirty="0" smtClean="0">
                <a:latin typeface="Garamond" panose="02020404030301010803" pitchFamily="18" charset="0"/>
              </a:rPr>
              <a:t>Slaves </a:t>
            </a:r>
            <a:r>
              <a:rPr lang="en-GB" sz="3600" dirty="0" smtClean="0">
                <a:latin typeface="Garamond" panose="02020404030301010803" pitchFamily="18" charset="0"/>
              </a:rPr>
              <a:t>are used in war </a:t>
            </a:r>
          </a:p>
          <a:p>
            <a:r>
              <a:rPr lang="en-GB" sz="3600" dirty="0" smtClean="0">
                <a:latin typeface="Garamond" panose="02020404030301010803" pitchFamily="18" charset="0"/>
              </a:rPr>
              <a:t>War is eventually won but takes much longer than anticipated</a:t>
            </a:r>
            <a:r>
              <a:rPr lang="en-GB" dirty="0" smtClean="0">
                <a:latin typeface="Garamond" panose="02020404030301010803" pitchFamily="18" charset="0"/>
              </a:rPr>
              <a:t> </a:t>
            </a:r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834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The war and the Brazilian military 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latin typeface="Garamond" panose="02020404030301010803" pitchFamily="18" charset="0"/>
              </a:rPr>
              <a:t>Military as </a:t>
            </a:r>
            <a:r>
              <a:rPr lang="en-GB" sz="3200" b="1" dirty="0" smtClean="0">
                <a:latin typeface="Garamond" panose="02020404030301010803" pitchFamily="18" charset="0"/>
              </a:rPr>
              <a:t>bulwark of Second Empire </a:t>
            </a:r>
            <a:r>
              <a:rPr lang="en-GB" sz="3200" dirty="0" smtClean="0">
                <a:latin typeface="Garamond" panose="02020404030301010803" pitchFamily="18" charset="0"/>
              </a:rPr>
              <a:t>undergoes </a:t>
            </a:r>
            <a:r>
              <a:rPr lang="en-GB" sz="3200" b="1" dirty="0" smtClean="0">
                <a:latin typeface="Garamond" panose="02020404030301010803" pitchFamily="18" charset="0"/>
              </a:rPr>
              <a:t>significant (slow) change 1820s-1860s. </a:t>
            </a:r>
          </a:p>
          <a:p>
            <a:r>
              <a:rPr lang="en-GB" sz="3200" b="1" dirty="0" smtClean="0">
                <a:latin typeface="Garamond" panose="02020404030301010803" pitchFamily="18" charset="0"/>
              </a:rPr>
              <a:t>Military academies open in Rio and Porto Alegre in 1850s (plus preparatory schools): social mobility for some poorer boys</a:t>
            </a:r>
          </a:p>
          <a:p>
            <a:r>
              <a:rPr lang="en-GB" sz="3200" b="1" dirty="0" smtClean="0">
                <a:latin typeface="Garamond" panose="02020404030301010803" pitchFamily="18" charset="0"/>
              </a:rPr>
              <a:t>BUT: declining influence in politics? </a:t>
            </a:r>
            <a:r>
              <a:rPr lang="en-GB" sz="3200" b="1" dirty="0" err="1" smtClean="0">
                <a:latin typeface="Garamond" panose="02020404030301010803" pitchFamily="18" charset="0"/>
              </a:rPr>
              <a:t>E.g</a:t>
            </a:r>
            <a:r>
              <a:rPr lang="en-GB" sz="3200" b="1" dirty="0" smtClean="0">
                <a:latin typeface="Garamond" panose="02020404030301010803" pitchFamily="18" charset="0"/>
              </a:rPr>
              <a:t>: </a:t>
            </a:r>
            <a:r>
              <a:rPr lang="en-GB" sz="3200" dirty="0" smtClean="0">
                <a:latin typeface="Garamond" panose="02020404030301010803" pitchFamily="18" charset="0"/>
              </a:rPr>
              <a:t>law grads replace military as provincial presidents; a dozen military men in Senate under Pedro I, only four in 1850s</a:t>
            </a:r>
            <a:endParaRPr lang="en-GB" sz="3200" b="1" dirty="0" smtClean="0">
              <a:latin typeface="Garamond" panose="02020404030301010803" pitchFamily="18" charset="0"/>
            </a:endParaRPr>
          </a:p>
          <a:p>
            <a:endParaRPr lang="en-GB" b="1" dirty="0" smtClean="0">
              <a:latin typeface="Garamond" panose="02020404030301010803" pitchFamily="18" charset="0"/>
            </a:endParaRPr>
          </a:p>
          <a:p>
            <a:endParaRPr lang="en-GB" b="1" dirty="0" smtClean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084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707</Words>
  <Application>Microsoft Office PowerPoint</Application>
  <PresentationFormat>Widescreen</PresentationFormat>
  <Paragraphs>59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Garamond</vt:lpstr>
      <vt:lpstr>Office Theme</vt:lpstr>
      <vt:lpstr>Trouble in the Empire:  The Paraguayan War (1864-70) and Socioeconomic Change in the 1860s</vt:lpstr>
      <vt:lpstr>Last class…</vt:lpstr>
      <vt:lpstr>A delicate balance of forces…</vt:lpstr>
      <vt:lpstr>Demographic and social changes by the 60s and 70s…</vt:lpstr>
      <vt:lpstr>The war: the view from Paraguay</vt:lpstr>
      <vt:lpstr>Paraguayan context to the war</vt:lpstr>
      <vt:lpstr>Paraguay, showing loss of territory after the war</vt:lpstr>
      <vt:lpstr>The war from the Brazilian perspective</vt:lpstr>
      <vt:lpstr>The war and the Brazilian military </vt:lpstr>
      <vt:lpstr>The war and the Brazilian military</vt:lpstr>
      <vt:lpstr>The war: general consequences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9</cp:revision>
  <dcterms:created xsi:type="dcterms:W3CDTF">2016-11-10T16:23:20Z</dcterms:created>
  <dcterms:modified xsi:type="dcterms:W3CDTF">2016-11-16T23:01:40Z</dcterms:modified>
</cp:coreProperties>
</file>