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23"/>
  </p:notesMasterIdLst>
  <p:sldIdLst>
    <p:sldId id="256" r:id="rId2"/>
    <p:sldId id="297" r:id="rId3"/>
    <p:sldId id="327" r:id="rId4"/>
    <p:sldId id="328" r:id="rId5"/>
    <p:sldId id="329" r:id="rId6"/>
    <p:sldId id="330" r:id="rId7"/>
    <p:sldId id="331" r:id="rId8"/>
    <p:sldId id="332" r:id="rId9"/>
    <p:sldId id="345" r:id="rId10"/>
    <p:sldId id="333" r:id="rId11"/>
    <p:sldId id="334" r:id="rId12"/>
    <p:sldId id="335" r:id="rId13"/>
    <p:sldId id="336" r:id="rId14"/>
    <p:sldId id="337" r:id="rId15"/>
    <p:sldId id="338" r:id="rId16"/>
    <p:sldId id="339" r:id="rId17"/>
    <p:sldId id="340" r:id="rId18"/>
    <p:sldId id="341" r:id="rId19"/>
    <p:sldId id="342" r:id="rId20"/>
    <p:sldId id="343" r:id="rId21"/>
    <p:sldId id="344" r:id="rId2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59" d="100"/>
          <a:sy n="59" d="100"/>
        </p:scale>
        <p:origin x="84" y="3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5C12967-8107-4E6A-A3B2-08A7BD9762E8}" type="datetimeFigureOut">
              <a:rPr lang="en-GB" smtClean="0"/>
              <a:t>29/01/2026</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1/29/2026</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1/29/2026</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3" name="Rectangle 52">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a:normAutofit/>
          </a:bodyPr>
          <a:lstStyle/>
          <a:p>
            <a:r>
              <a:rPr lang="de-DE" altLang="en-US" sz="3700" b="1" dirty="0">
                <a:latin typeface="Garamond" panose="02020404030301010803" pitchFamily="18" charset="0"/>
              </a:rPr>
              <a:t>Entangled History: Ukraine and her neighbours from the Middle Ages to the present</a:t>
            </a:r>
            <a:endParaRPr lang="en-GB" sz="3700" b="1" dirty="0">
              <a:latin typeface="Garamond" panose="02020404030301010803" pitchFamily="18" charset="0"/>
            </a:endParaRP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a:normAutofit/>
          </a:bodyPr>
          <a:lstStyle/>
          <a:p>
            <a:pPr>
              <a:buSzPct val="100000"/>
            </a:pPr>
            <a:r>
              <a:rPr lang="en-GB" altLang="en-US" b="1" dirty="0">
                <a:latin typeface="Garamond" panose="02020404030301010803" pitchFamily="18" charset="0"/>
              </a:rPr>
              <a:t>Lecture 11</a:t>
            </a:r>
          </a:p>
          <a:p>
            <a:pPr>
              <a:buSzPct val="100000"/>
            </a:pPr>
            <a:r>
              <a:rPr lang="en-GB" altLang="en-US" b="1" dirty="0">
                <a:latin typeface="Garamond" panose="02020404030301010803" pitchFamily="18" charset="0"/>
              </a:rPr>
              <a:t>National boundaries, hybrid identities and the ‘Jewish Question’</a:t>
            </a:r>
          </a:p>
        </p:txBody>
      </p:sp>
      <p:cxnSp>
        <p:nvCxnSpPr>
          <p:cNvPr id="55" name="Straight Connector 54">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undefined">
            <a:extLst>
              <a:ext uri="{FF2B5EF4-FFF2-40B4-BE49-F238E27FC236}">
                <a16:creationId xmlns:a16="http://schemas.microsoft.com/office/drawing/2014/main" id="{A57A31DA-F8AF-5CCC-9CC2-A13542688F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545" y="1173621"/>
            <a:ext cx="6534955" cy="4541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52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376B2DE3-79EE-0957-787D-ABCDD8EF2A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3787" y="1959429"/>
            <a:ext cx="5016713" cy="38133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9F5450E-3297-78EB-E1EE-C927B4B9B1D4}"/>
              </a:ext>
            </a:extLst>
          </p:cNvPr>
          <p:cNvSpPr>
            <a:spLocks noGrp="1"/>
          </p:cNvSpPr>
          <p:nvPr>
            <p:ph type="title"/>
          </p:nvPr>
        </p:nvSpPr>
        <p:spPr/>
        <p:txBody>
          <a:bodyPr>
            <a:normAutofit/>
          </a:bodyPr>
          <a:lstStyle/>
          <a:p>
            <a:r>
              <a:rPr lang="en-US" dirty="0">
                <a:latin typeface="Garamond" panose="02020404030301010803" pitchFamily="18" charset="0"/>
                <a:cs typeface="Arial" charset="0"/>
              </a:rPr>
              <a:t>Haskalah</a:t>
            </a:r>
            <a:r>
              <a:rPr lang="en-US" sz="6600" dirty="0">
                <a:latin typeface="Garamond" panose="02020404030301010803" pitchFamily="18" charset="0"/>
                <a:cs typeface="Arial" charset="0"/>
              </a:rPr>
              <a:t> (</a:t>
            </a:r>
            <a:r>
              <a:rPr lang="en-US" dirty="0">
                <a:latin typeface="Garamond" panose="02020404030301010803" pitchFamily="18" charset="0"/>
                <a:cs typeface="Arial" charset="0"/>
              </a:rPr>
              <a:t>Jewish Enlightenment)</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3F15EE5F-3175-0D23-F412-7C3A7FD58681}"/>
              </a:ext>
            </a:extLst>
          </p:cNvPr>
          <p:cNvSpPr>
            <a:spLocks noGrp="1"/>
          </p:cNvSpPr>
          <p:nvPr>
            <p:ph idx="1"/>
          </p:nvPr>
        </p:nvSpPr>
        <p:spPr>
          <a:xfrm>
            <a:off x="571500" y="2075689"/>
            <a:ext cx="4529418" cy="3150736"/>
          </a:xfrm>
        </p:spPr>
        <p:txBody>
          <a:bodyPr>
            <a:normAutofit/>
          </a:bodyPr>
          <a:lstStyle/>
          <a:p>
            <a:r>
              <a:rPr lang="en-GB" dirty="0">
                <a:latin typeface="Garamond" panose="02020404030301010803" pitchFamily="18" charset="0"/>
              </a:rPr>
              <a:t>Maskilim - enlightened, learned, scholarly </a:t>
            </a:r>
          </a:p>
          <a:p>
            <a:r>
              <a:rPr lang="en-GB" dirty="0">
                <a:latin typeface="Garamond" panose="02020404030301010803" pitchFamily="18" charset="0"/>
              </a:rPr>
              <a:t>Promoting Enlightenment values in Jewish community, working for better integration of Jews in society, emphasis on secular education and modern science/scholarship</a:t>
            </a:r>
          </a:p>
          <a:p>
            <a:pPr marL="0" indent="0">
              <a:buNone/>
            </a:pPr>
            <a:endParaRPr lang="en-GB" dirty="0">
              <a:latin typeface="Garamond" panose="02020404030301010803" pitchFamily="18" charset="0"/>
            </a:endParaRPr>
          </a:p>
        </p:txBody>
      </p:sp>
      <p:sp>
        <p:nvSpPr>
          <p:cNvPr id="5" name="TextBox 4">
            <a:extLst>
              <a:ext uri="{FF2B5EF4-FFF2-40B4-BE49-F238E27FC236}">
                <a16:creationId xmlns:a16="http://schemas.microsoft.com/office/drawing/2014/main" id="{D111EF9E-F569-D843-9DA9-0DCDDDB86D32}"/>
              </a:ext>
            </a:extLst>
          </p:cNvPr>
          <p:cNvSpPr txBox="1"/>
          <p:nvPr/>
        </p:nvSpPr>
        <p:spPr>
          <a:xfrm>
            <a:off x="6096000" y="5701570"/>
            <a:ext cx="5773271" cy="615553"/>
          </a:xfrm>
          <a:prstGeom prst="rect">
            <a:avLst/>
          </a:prstGeom>
          <a:noFill/>
        </p:spPr>
        <p:txBody>
          <a:bodyPr wrap="square">
            <a:spAutoFit/>
          </a:bodyPr>
          <a:lstStyle/>
          <a:p>
            <a:r>
              <a:rPr lang="en-GB" sz="1700" dirty="0">
                <a:latin typeface="Garamond" panose="02020404030301010803" pitchFamily="18" charset="0"/>
              </a:rPr>
              <a:t>Lessing and Lavater as guests in the home of Moses Mendelssohn. Painting by Moritz Daniel Oppenheim, 1856.</a:t>
            </a:r>
          </a:p>
        </p:txBody>
      </p:sp>
    </p:spTree>
    <p:extLst>
      <p:ext uri="{BB962C8B-B14F-4D97-AF65-F5344CB8AC3E}">
        <p14:creationId xmlns:p14="http://schemas.microsoft.com/office/powerpoint/2010/main" val="3616300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4EA5822F-B6C5-8368-B6E4-94FA54258B46}"/>
              </a:ext>
            </a:extLst>
          </p:cNvPr>
          <p:cNvSpPr>
            <a:spLocks noGrp="1"/>
          </p:cNvSpPr>
          <p:nvPr>
            <p:ph type="title"/>
          </p:nvPr>
        </p:nvSpPr>
        <p:spPr>
          <a:xfrm>
            <a:off x="521207" y="786384"/>
            <a:ext cx="6860365" cy="1707775"/>
          </a:xfrm>
        </p:spPr>
        <p:txBody>
          <a:bodyPr anchor="t">
            <a:normAutofit/>
          </a:bodyPr>
          <a:lstStyle/>
          <a:p>
            <a:r>
              <a:rPr lang="en-GB" sz="3700" dirty="0">
                <a:latin typeface="Garamond" panose="02020404030301010803" pitchFamily="18" charset="0"/>
              </a:rPr>
              <a:t>Emancipation – the perspective of an enlightened politician during the French Revolution</a:t>
            </a:r>
          </a:p>
        </p:txBody>
      </p:sp>
      <p:cxnSp>
        <p:nvCxnSpPr>
          <p:cNvPr id="3081" name="Straight Connector 308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D1D31D6A-DBC3-13EE-64E9-A3D5648DF0B4}"/>
              </a:ext>
            </a:extLst>
          </p:cNvPr>
          <p:cNvSpPr>
            <a:spLocks noGrp="1"/>
          </p:cNvSpPr>
          <p:nvPr>
            <p:ph idx="1"/>
          </p:nvPr>
        </p:nvSpPr>
        <p:spPr>
          <a:xfrm>
            <a:off x="604864" y="2636595"/>
            <a:ext cx="6860367" cy="3510129"/>
          </a:xfrm>
        </p:spPr>
        <p:txBody>
          <a:bodyPr anchor="b">
            <a:noAutofit/>
          </a:bodyPr>
          <a:lstStyle/>
          <a:p>
            <a:pPr marL="0" indent="0">
              <a:lnSpc>
                <a:spcPct val="110000"/>
              </a:lnSpc>
              <a:buNone/>
            </a:pPr>
            <a:r>
              <a:rPr lang="en-GB" sz="1600" dirty="0">
                <a:latin typeface="Garamond" panose="02020404030301010803" pitchFamily="18" charset="0"/>
              </a:rPr>
              <a:t>‘But, they say to me, the Jews have their own judges and laws. I respond that is your fault and you should not allow it. We must refuse everything to the Jews as a nation and accord everything to Jews as individuals. We must withdraw recognition from their judges; they should only have our judges. We must refuse legal protection to the maintenance of the so-called laws of their Judaic organization; they should not be allowed to form in the state either a political body or an order. They must be citizens individually. But, some will say to me, they do not want to be citizens. Well then! If they do not want to be citizens, they should say so, and then, we should banish them. It is repugnant to have in the state an association of non-citizens, and a nation within the nation. . . . In short, Sirs, the presumed status of every man resident in a country is to be a citizen’.</a:t>
            </a:r>
          </a:p>
          <a:p>
            <a:pPr marL="0" indent="0">
              <a:lnSpc>
                <a:spcPct val="110000"/>
              </a:lnSpc>
              <a:buNone/>
            </a:pPr>
            <a:r>
              <a:rPr lang="en-GB" sz="1600" dirty="0">
                <a:latin typeface="Garamond" panose="02020404030301010803" pitchFamily="18" charset="0"/>
              </a:rPr>
              <a:t>Comte de Clermont–Tonnerre, "Speech on Religious Minorities and Questionable Professions" (The French National Assembly 23 December 1789)</a:t>
            </a:r>
          </a:p>
        </p:txBody>
      </p:sp>
      <p:cxnSp>
        <p:nvCxnSpPr>
          <p:cNvPr id="3083" name="Straight Connector 308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undefined">
            <a:extLst>
              <a:ext uri="{FF2B5EF4-FFF2-40B4-BE49-F238E27FC236}">
                <a16:creationId xmlns:a16="http://schemas.microsoft.com/office/drawing/2014/main" id="{8EF56875-A6C8-223B-BB5C-4C6040646E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059" r="8771" b="-3"/>
          <a:stretch>
            <a:fillRect/>
          </a:stretch>
        </p:blipFill>
        <p:spPr bwMode="auto">
          <a:xfrm>
            <a:off x="8039633" y="996157"/>
            <a:ext cx="3583768" cy="5150567"/>
          </a:xfrm>
          <a:prstGeom prst="rect">
            <a:avLst/>
          </a:prstGeom>
          <a:noFill/>
          <a:extLst>
            <a:ext uri="{909E8E84-426E-40DD-AFC4-6F175D3DCCD1}">
              <a14:hiddenFill xmlns:a14="http://schemas.microsoft.com/office/drawing/2010/main">
                <a:solidFill>
                  <a:srgbClr val="FFFFFF"/>
                </a:solidFill>
              </a14:hiddenFill>
            </a:ext>
          </a:extLst>
        </p:spPr>
      </p:pic>
      <p:cxnSp>
        <p:nvCxnSpPr>
          <p:cNvPr id="3085" name="Straight Connector 308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4099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ACE9196-EE77-F0D0-71EE-4361F4ABB31B}"/>
              </a:ext>
            </a:extLst>
          </p:cNvPr>
          <p:cNvSpPr txBox="1">
            <a:spLocks noChangeArrowheads="1"/>
          </p:cNvSpPr>
          <p:nvPr/>
        </p:nvSpPr>
        <p:spPr>
          <a:xfrm>
            <a:off x="1415142" y="1325335"/>
            <a:ext cx="9144000" cy="4572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80000"/>
              </a:lnSpc>
              <a:buFont typeface="Arial" charset="0"/>
              <a:buNone/>
            </a:pPr>
            <a:r>
              <a:rPr lang="en-US" sz="2800">
                <a:latin typeface="Garamond" panose="02020404030301010803" pitchFamily="18" charset="0"/>
                <a:ea typeface="Times New Roman" charset="0"/>
                <a:cs typeface="David Transparent" charset="0"/>
              </a:rPr>
              <a:t>Jewish Responses to emancipation and rise of modern nations</a:t>
            </a:r>
            <a:endParaRPr lang="en-US" sz="2800" dirty="0">
              <a:latin typeface="Garamond" panose="02020404030301010803" pitchFamily="18" charset="0"/>
              <a:ea typeface="Times New Roman" charset="0"/>
              <a:cs typeface="David Transparent" charset="0"/>
            </a:endParaRPr>
          </a:p>
        </p:txBody>
      </p:sp>
      <p:sp>
        <p:nvSpPr>
          <p:cNvPr id="5" name="Line 51">
            <a:extLst>
              <a:ext uri="{FF2B5EF4-FFF2-40B4-BE49-F238E27FC236}">
                <a16:creationId xmlns:a16="http://schemas.microsoft.com/office/drawing/2014/main" id="{9FC4E3B7-F780-C836-342B-1487B5D90967}"/>
              </a:ext>
            </a:extLst>
          </p:cNvPr>
          <p:cNvSpPr>
            <a:spLocks noChangeShapeType="1"/>
          </p:cNvSpPr>
          <p:nvPr/>
        </p:nvSpPr>
        <p:spPr bwMode="auto">
          <a:xfrm flipH="1">
            <a:off x="3323317" y="1830160"/>
            <a:ext cx="576263" cy="123666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latin typeface="Garamond" panose="02020404030301010803" pitchFamily="18" charset="0"/>
            </a:endParaRPr>
          </a:p>
        </p:txBody>
      </p:sp>
      <p:sp>
        <p:nvSpPr>
          <p:cNvPr id="6" name="Line 57">
            <a:extLst>
              <a:ext uri="{FF2B5EF4-FFF2-40B4-BE49-F238E27FC236}">
                <a16:creationId xmlns:a16="http://schemas.microsoft.com/office/drawing/2014/main" id="{BBCAEE6F-3FDF-3FE0-534E-63E6E756BB33}"/>
              </a:ext>
            </a:extLst>
          </p:cNvPr>
          <p:cNvSpPr>
            <a:spLocks noChangeShapeType="1"/>
          </p:cNvSpPr>
          <p:nvPr/>
        </p:nvSpPr>
        <p:spPr bwMode="auto">
          <a:xfrm>
            <a:off x="6058580" y="1757135"/>
            <a:ext cx="71437" cy="144145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latin typeface="Garamond" panose="02020404030301010803" pitchFamily="18" charset="0"/>
            </a:endParaRPr>
          </a:p>
        </p:txBody>
      </p:sp>
      <p:sp>
        <p:nvSpPr>
          <p:cNvPr id="7" name="Line 58">
            <a:extLst>
              <a:ext uri="{FF2B5EF4-FFF2-40B4-BE49-F238E27FC236}">
                <a16:creationId xmlns:a16="http://schemas.microsoft.com/office/drawing/2014/main" id="{5EF6A18F-2235-3F1D-5CCC-F8FB39C9E8D5}"/>
              </a:ext>
            </a:extLst>
          </p:cNvPr>
          <p:cNvSpPr>
            <a:spLocks noChangeShapeType="1"/>
          </p:cNvSpPr>
          <p:nvPr/>
        </p:nvSpPr>
        <p:spPr bwMode="auto">
          <a:xfrm>
            <a:off x="7211105" y="1830160"/>
            <a:ext cx="1296987" cy="143986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latin typeface="Garamond" panose="02020404030301010803" pitchFamily="18" charset="0"/>
            </a:endParaRPr>
          </a:p>
        </p:txBody>
      </p:sp>
      <p:sp>
        <p:nvSpPr>
          <p:cNvPr id="8" name="Text Box 8">
            <a:extLst>
              <a:ext uri="{FF2B5EF4-FFF2-40B4-BE49-F238E27FC236}">
                <a16:creationId xmlns:a16="http://schemas.microsoft.com/office/drawing/2014/main" id="{3B0B350E-4D0A-EBA1-BB3A-D4D8E7E884D4}"/>
              </a:ext>
            </a:extLst>
          </p:cNvPr>
          <p:cNvSpPr txBox="1">
            <a:spLocks noChangeArrowheads="1"/>
          </p:cNvSpPr>
          <p:nvPr/>
        </p:nvSpPr>
        <p:spPr bwMode="auto">
          <a:xfrm>
            <a:off x="1954892" y="3270023"/>
            <a:ext cx="1944688"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b="1" dirty="0">
                <a:latin typeface="Garamond" panose="02020404030301010803" pitchFamily="18" charset="0"/>
              </a:rPr>
              <a:t>Assimilation</a:t>
            </a:r>
          </a:p>
        </p:txBody>
      </p:sp>
      <p:sp>
        <p:nvSpPr>
          <p:cNvPr id="9" name="Text Box 9">
            <a:extLst>
              <a:ext uri="{FF2B5EF4-FFF2-40B4-BE49-F238E27FC236}">
                <a16:creationId xmlns:a16="http://schemas.microsoft.com/office/drawing/2014/main" id="{C0789C73-D49B-4D57-F66E-6DD3E8B0D814}"/>
              </a:ext>
            </a:extLst>
          </p:cNvPr>
          <p:cNvSpPr txBox="1">
            <a:spLocks noChangeArrowheads="1"/>
          </p:cNvSpPr>
          <p:nvPr/>
        </p:nvSpPr>
        <p:spPr bwMode="auto">
          <a:xfrm>
            <a:off x="5194980" y="3270023"/>
            <a:ext cx="1512887"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b="1" dirty="0">
                <a:latin typeface="Garamond" panose="02020404030301010803" pitchFamily="18" charset="0"/>
              </a:rPr>
              <a:t>Reform</a:t>
            </a:r>
          </a:p>
        </p:txBody>
      </p:sp>
      <p:sp>
        <p:nvSpPr>
          <p:cNvPr id="10" name="Text Box 10">
            <a:extLst>
              <a:ext uri="{FF2B5EF4-FFF2-40B4-BE49-F238E27FC236}">
                <a16:creationId xmlns:a16="http://schemas.microsoft.com/office/drawing/2014/main" id="{BB8582F9-66FF-5F2B-649B-6FA884867406}"/>
              </a:ext>
            </a:extLst>
          </p:cNvPr>
          <p:cNvSpPr txBox="1">
            <a:spLocks noChangeArrowheads="1"/>
          </p:cNvSpPr>
          <p:nvPr/>
        </p:nvSpPr>
        <p:spPr bwMode="auto">
          <a:xfrm>
            <a:off x="7931830" y="3341460"/>
            <a:ext cx="1511300"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b="1" dirty="0">
                <a:latin typeface="Garamond" panose="02020404030301010803" pitchFamily="18" charset="0"/>
              </a:rPr>
              <a:t> Tradition</a:t>
            </a:r>
          </a:p>
        </p:txBody>
      </p:sp>
    </p:spTree>
    <p:extLst>
      <p:ext uri="{BB962C8B-B14F-4D97-AF65-F5344CB8AC3E}">
        <p14:creationId xmlns:p14="http://schemas.microsoft.com/office/powerpoint/2010/main" val="3487927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041F275-3001-A1BB-CD8F-ADB2B601BB6D}"/>
              </a:ext>
            </a:extLst>
          </p:cNvPr>
          <p:cNvSpPr txBox="1"/>
          <p:nvPr/>
        </p:nvSpPr>
        <p:spPr>
          <a:xfrm>
            <a:off x="3048000" y="210235"/>
            <a:ext cx="6096000" cy="769441"/>
          </a:xfrm>
          <a:prstGeom prst="rect">
            <a:avLst/>
          </a:prstGeom>
          <a:noFill/>
        </p:spPr>
        <p:txBody>
          <a:bodyPr wrap="square">
            <a:spAutoFit/>
          </a:bodyPr>
          <a:lstStyle/>
          <a:p>
            <a:pPr algn="ctr"/>
            <a:r>
              <a:rPr lang="en-GB" sz="2200" dirty="0">
                <a:latin typeface="Garamond" panose="02020404030301010803" pitchFamily="18" charset="0"/>
              </a:rPr>
              <a:t>Hasidic Courts, Dynasties and Disciples of the </a:t>
            </a:r>
            <a:r>
              <a:rPr lang="en-GB" sz="2200" dirty="0" err="1">
                <a:latin typeface="Garamond" panose="02020404030301010803" pitchFamily="18" charset="0"/>
              </a:rPr>
              <a:t>BeSHT</a:t>
            </a:r>
            <a:r>
              <a:rPr lang="en-GB" sz="2200" dirty="0">
                <a:latin typeface="Garamond" panose="02020404030301010803" pitchFamily="18" charset="0"/>
              </a:rPr>
              <a:t> (Baal Shem Tov)</a:t>
            </a:r>
          </a:p>
        </p:txBody>
      </p:sp>
      <p:pic>
        <p:nvPicPr>
          <p:cNvPr id="4" name="Content Placeholder 3">
            <a:extLst>
              <a:ext uri="{FF2B5EF4-FFF2-40B4-BE49-F238E27FC236}">
                <a16:creationId xmlns:a16="http://schemas.microsoft.com/office/drawing/2014/main" id="{E0513B78-E69C-4B3D-BDED-0B34300DCA96}"/>
              </a:ext>
            </a:extLst>
          </p:cNvPr>
          <p:cNvPicPr>
            <a:picLocks noChangeAspect="1"/>
          </p:cNvPicPr>
          <p:nvPr/>
        </p:nvPicPr>
        <p:blipFill>
          <a:blip r:embed="rId2"/>
          <a:stretch>
            <a:fillRect/>
          </a:stretch>
        </p:blipFill>
        <p:spPr>
          <a:xfrm>
            <a:off x="1309053" y="1186919"/>
            <a:ext cx="9573893" cy="5355396"/>
          </a:xfrm>
          <a:prstGeom prst="rect">
            <a:avLst/>
          </a:prstGeom>
        </p:spPr>
      </p:pic>
    </p:spTree>
    <p:extLst>
      <p:ext uri="{BB962C8B-B14F-4D97-AF65-F5344CB8AC3E}">
        <p14:creationId xmlns:p14="http://schemas.microsoft.com/office/powerpoint/2010/main" val="2609980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805926-E96B-FD5C-CBCC-CFEEBA965692}"/>
              </a:ext>
            </a:extLst>
          </p:cNvPr>
          <p:cNvSpPr>
            <a:spLocks noGrp="1"/>
          </p:cNvSpPr>
          <p:nvPr>
            <p:ph type="title"/>
          </p:nvPr>
        </p:nvSpPr>
        <p:spPr>
          <a:xfrm>
            <a:off x="521207" y="786384"/>
            <a:ext cx="6233755" cy="1707775"/>
          </a:xfrm>
        </p:spPr>
        <p:txBody>
          <a:bodyPr anchor="t">
            <a:normAutofit/>
          </a:bodyPr>
          <a:lstStyle/>
          <a:p>
            <a:r>
              <a:rPr lang="en-GB" dirty="0">
                <a:latin typeface="Garamond" panose="02020404030301010803" pitchFamily="18" charset="0"/>
              </a:rPr>
              <a:t>The ‘Jewish Problem’	</a:t>
            </a:r>
          </a:p>
        </p:txBody>
      </p:sp>
      <p:cxnSp>
        <p:nvCxnSpPr>
          <p:cNvPr id="4105" name="Straight Connector 4104">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157BAF9-1E3B-70D4-72A1-B413C5DEDA2C}"/>
              </a:ext>
            </a:extLst>
          </p:cNvPr>
          <p:cNvSpPr>
            <a:spLocks noGrp="1"/>
          </p:cNvSpPr>
          <p:nvPr>
            <p:ph idx="1"/>
          </p:nvPr>
        </p:nvSpPr>
        <p:spPr>
          <a:xfrm>
            <a:off x="568602" y="2015188"/>
            <a:ext cx="6131953" cy="3510129"/>
          </a:xfrm>
        </p:spPr>
        <p:txBody>
          <a:bodyPr anchor="b">
            <a:normAutofit/>
          </a:bodyPr>
          <a:lstStyle/>
          <a:p>
            <a:r>
              <a:rPr lang="en-GB" sz="1800" dirty="0">
                <a:latin typeface="Garamond" panose="02020404030301010803" pitchFamily="18" charset="0"/>
              </a:rPr>
              <a:t>Economic, legal, political dimensions</a:t>
            </a:r>
          </a:p>
          <a:p>
            <a:r>
              <a:rPr lang="en-GB" sz="1800" dirty="0">
                <a:latin typeface="Garamond" panose="02020404030301010803" pitchFamily="18" charset="0"/>
              </a:rPr>
              <a:t>Can Jews be fully integrated in the German, French, Russian, Polish, Ukrainian etc. nation?</a:t>
            </a:r>
          </a:p>
          <a:p>
            <a:r>
              <a:rPr lang="en-GB" sz="1800" dirty="0">
                <a:latin typeface="Garamond" panose="02020404030301010803" pitchFamily="18" charset="0"/>
              </a:rPr>
              <a:t>Will they be loyal, unconditionally support the respective nation?</a:t>
            </a:r>
          </a:p>
          <a:p>
            <a:r>
              <a:rPr lang="en-GB" sz="1800" dirty="0">
                <a:latin typeface="Garamond" panose="02020404030301010803" pitchFamily="18" charset="0"/>
              </a:rPr>
              <a:t>need/craving for self-definition and self-expression</a:t>
            </a:r>
          </a:p>
          <a:p>
            <a:endParaRPr lang="en-GB" sz="1800" dirty="0">
              <a:latin typeface="Garamond" panose="02020404030301010803" pitchFamily="18" charset="0"/>
            </a:endParaRPr>
          </a:p>
          <a:p>
            <a:r>
              <a:rPr lang="en-US" altLang="zh-CN" sz="1800" dirty="0">
                <a:latin typeface="Garamond" panose="02020404030301010803" pitchFamily="18" charset="0"/>
                <a:ea typeface="SimSun" charset="0"/>
                <a:cs typeface="SimSun" charset="0"/>
              </a:rPr>
              <a:t>Does being Jewish mean to belong to an ethnic group, to a nation, to a religious group, to a ‘race’, or something else?  </a:t>
            </a:r>
            <a:endParaRPr lang="en-GB" sz="1800" dirty="0">
              <a:latin typeface="Garamond" panose="02020404030301010803" pitchFamily="18" charset="0"/>
            </a:endParaRPr>
          </a:p>
          <a:p>
            <a:endParaRPr lang="en-GB" sz="1800" dirty="0">
              <a:latin typeface="Garamond" panose="02020404030301010803" pitchFamily="18" charset="0"/>
            </a:endParaRPr>
          </a:p>
        </p:txBody>
      </p:sp>
      <p:cxnSp>
        <p:nvCxnSpPr>
          <p:cNvPr id="4107" name="Straight Connector 4106">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098" name="Picture 2">
            <a:extLst>
              <a:ext uri="{FF2B5EF4-FFF2-40B4-BE49-F238E27FC236}">
                <a16:creationId xmlns:a16="http://schemas.microsoft.com/office/drawing/2014/main" id="{88510C17-99C0-CBEA-97D4-18537D26EF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4067" r="-3" b="-3"/>
          <a:stretch>
            <a:fillRect/>
          </a:stretch>
        </p:blipFill>
        <p:spPr bwMode="auto">
          <a:xfrm>
            <a:off x="8036732" y="853712"/>
            <a:ext cx="3583768" cy="5150567"/>
          </a:xfrm>
          <a:prstGeom prst="rect">
            <a:avLst/>
          </a:prstGeom>
          <a:noFill/>
          <a:extLst>
            <a:ext uri="{909E8E84-426E-40DD-AFC4-6F175D3DCCD1}">
              <a14:hiddenFill xmlns:a14="http://schemas.microsoft.com/office/drawing/2010/main">
                <a:solidFill>
                  <a:srgbClr val="FFFFFF"/>
                </a:solidFill>
              </a14:hiddenFill>
            </a:ext>
          </a:extLst>
        </p:spPr>
      </p:pic>
      <p:cxnSp>
        <p:nvCxnSpPr>
          <p:cNvPr id="4109" name="Straight Connector 4108">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77657D7-5F8B-F2BF-A8A0-E34BC6FDAB5B}"/>
              </a:ext>
            </a:extLst>
          </p:cNvPr>
          <p:cNvSpPr txBox="1"/>
          <p:nvPr/>
        </p:nvSpPr>
        <p:spPr>
          <a:xfrm>
            <a:off x="3026773" y="5606883"/>
            <a:ext cx="4556312" cy="584775"/>
          </a:xfrm>
          <a:prstGeom prst="rect">
            <a:avLst/>
          </a:prstGeom>
          <a:noFill/>
        </p:spPr>
        <p:txBody>
          <a:bodyPr wrap="square">
            <a:spAutoFit/>
          </a:bodyPr>
          <a:lstStyle/>
          <a:p>
            <a:r>
              <a:rPr lang="en-GB" sz="1600" dirty="0">
                <a:latin typeface="Garamond" panose="02020404030301010803" pitchFamily="18" charset="0"/>
              </a:rPr>
              <a:t>Picture on the right. Antisemitic agitators in Paris burn an effigy of Mathieu Dreyfus during the Dreyfus affair.</a:t>
            </a:r>
          </a:p>
        </p:txBody>
      </p:sp>
    </p:spTree>
    <p:extLst>
      <p:ext uri="{BB962C8B-B14F-4D97-AF65-F5344CB8AC3E}">
        <p14:creationId xmlns:p14="http://schemas.microsoft.com/office/powerpoint/2010/main" val="2786732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A9FDC2-286C-2BA0-DD31-BDA35F2AB284}"/>
              </a:ext>
            </a:extLst>
          </p:cNvPr>
          <p:cNvSpPr>
            <a:spLocks noGrp="1"/>
          </p:cNvSpPr>
          <p:nvPr>
            <p:ph type="title"/>
          </p:nvPr>
        </p:nvSpPr>
        <p:spPr>
          <a:xfrm>
            <a:off x="521208" y="786384"/>
            <a:ext cx="5567266" cy="1707775"/>
          </a:xfrm>
        </p:spPr>
        <p:txBody>
          <a:bodyPr anchor="t">
            <a:normAutofit/>
          </a:bodyPr>
          <a:lstStyle/>
          <a:p>
            <a:r>
              <a:rPr lang="en-GB" dirty="0">
                <a:latin typeface="Garamond" panose="02020404030301010803" pitchFamily="18" charset="0"/>
              </a:rPr>
              <a:t>Anti-Semitism</a:t>
            </a:r>
          </a:p>
        </p:txBody>
      </p:sp>
      <p:cxnSp>
        <p:nvCxnSpPr>
          <p:cNvPr id="1033" name="Straight Connector 103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E9E688D-8883-D491-CFDD-7B80386017D3}"/>
              </a:ext>
            </a:extLst>
          </p:cNvPr>
          <p:cNvSpPr>
            <a:spLocks noGrp="1"/>
          </p:cNvSpPr>
          <p:nvPr>
            <p:ph idx="1"/>
          </p:nvPr>
        </p:nvSpPr>
        <p:spPr>
          <a:xfrm>
            <a:off x="571501" y="2848396"/>
            <a:ext cx="5467441" cy="3018330"/>
          </a:xfrm>
        </p:spPr>
        <p:txBody>
          <a:bodyPr anchor="b">
            <a:normAutofit/>
          </a:bodyPr>
          <a:lstStyle/>
          <a:p>
            <a:r>
              <a:rPr lang="en-GB" dirty="0">
                <a:latin typeface="Garamond" panose="02020404030301010803" pitchFamily="18" charset="0"/>
              </a:rPr>
              <a:t>anti-Semitism is a new term (19th century) drawing on “scientific” anthropology and physiology, coincides with emergence of nationalism</a:t>
            </a:r>
          </a:p>
          <a:p>
            <a:r>
              <a:rPr lang="en-GB" dirty="0">
                <a:latin typeface="Garamond" panose="02020404030301010803" pitchFamily="18" charset="0"/>
              </a:rPr>
              <a:t>easily adapted for other tasks and easily absorbs earlier anti-Jewish rhetorics</a:t>
            </a:r>
          </a:p>
        </p:txBody>
      </p:sp>
      <p:cxnSp>
        <p:nvCxnSpPr>
          <p:cNvPr id="1035" name="Straight Connector 103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undefined">
            <a:extLst>
              <a:ext uri="{FF2B5EF4-FFF2-40B4-BE49-F238E27FC236}">
                <a16:creationId xmlns:a16="http://schemas.microsoft.com/office/drawing/2014/main" id="{1A2E0244-6071-50B7-F91A-8F6987211BB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848599" y="580903"/>
            <a:ext cx="2961775" cy="4682649"/>
          </a:xfrm>
          <a:prstGeom prst="rect">
            <a:avLst/>
          </a:prstGeom>
          <a:noFill/>
          <a:extLst>
            <a:ext uri="{909E8E84-426E-40DD-AFC4-6F175D3DCCD1}">
              <a14:hiddenFill xmlns:a14="http://schemas.microsoft.com/office/drawing/2010/main">
                <a:solidFill>
                  <a:srgbClr val="FFFFFF"/>
                </a:solidFill>
              </a14:hiddenFill>
            </a:ext>
          </a:extLst>
        </p:spPr>
      </p:pic>
      <p:cxnSp>
        <p:nvCxnSpPr>
          <p:cNvPr id="1037" name="Straight Connector 103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5A399EC-0DB5-7977-A2E1-0775678953D5}"/>
              </a:ext>
            </a:extLst>
          </p:cNvPr>
          <p:cNvSpPr txBox="1"/>
          <p:nvPr/>
        </p:nvSpPr>
        <p:spPr>
          <a:xfrm>
            <a:off x="7170327" y="5205640"/>
            <a:ext cx="4410634" cy="1138773"/>
          </a:xfrm>
          <a:prstGeom prst="rect">
            <a:avLst/>
          </a:prstGeom>
          <a:noFill/>
        </p:spPr>
        <p:txBody>
          <a:bodyPr wrap="square">
            <a:spAutoFit/>
          </a:bodyPr>
          <a:lstStyle/>
          <a:p>
            <a:pPr algn="ctr"/>
            <a:r>
              <a:rPr lang="en-GB" sz="1700" dirty="0">
                <a:latin typeface="Garamond" panose="02020404030301010803" pitchFamily="18" charset="0"/>
              </a:rPr>
              <a:t>Cover of the first book edition of </a:t>
            </a:r>
            <a:r>
              <a:rPr lang="en-GB" sz="1700" i="1" dirty="0">
                <a:latin typeface="Garamond" panose="02020404030301010803" pitchFamily="18" charset="0"/>
              </a:rPr>
              <a:t>The Great Within the Minuscule and Antichrist</a:t>
            </a:r>
            <a:r>
              <a:rPr lang="en-GB" sz="1700" dirty="0">
                <a:latin typeface="Garamond" panose="02020404030301010803" pitchFamily="18" charset="0"/>
              </a:rPr>
              <a:t>, in which the </a:t>
            </a:r>
            <a:r>
              <a:rPr lang="en-GB" sz="1700" i="1" dirty="0">
                <a:latin typeface="Garamond" panose="02020404030301010803" pitchFamily="18" charset="0"/>
              </a:rPr>
              <a:t>Protocols of the Elders of Zion</a:t>
            </a:r>
            <a:r>
              <a:rPr lang="en-GB" sz="1700" dirty="0">
                <a:latin typeface="Garamond" panose="02020404030301010803" pitchFamily="18" charset="0"/>
              </a:rPr>
              <a:t> appeared as an appendix</a:t>
            </a:r>
          </a:p>
        </p:txBody>
      </p:sp>
    </p:spTree>
    <p:extLst>
      <p:ext uri="{BB962C8B-B14F-4D97-AF65-F5344CB8AC3E}">
        <p14:creationId xmlns:p14="http://schemas.microsoft.com/office/powerpoint/2010/main" val="37796131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A59570-B61C-5EB9-8C1D-48F23B5C5BE2}"/>
              </a:ext>
            </a:extLst>
          </p:cNvPr>
          <p:cNvPicPr>
            <a:picLocks noChangeAspect="1"/>
          </p:cNvPicPr>
          <p:nvPr/>
        </p:nvPicPr>
        <p:blipFill>
          <a:blip r:embed="rId2"/>
          <a:stretch>
            <a:fillRect/>
          </a:stretch>
        </p:blipFill>
        <p:spPr>
          <a:xfrm>
            <a:off x="1088572" y="0"/>
            <a:ext cx="5661589" cy="6858000"/>
          </a:xfrm>
          <a:prstGeom prst="rect">
            <a:avLst/>
          </a:prstGeom>
        </p:spPr>
      </p:pic>
      <p:sp>
        <p:nvSpPr>
          <p:cNvPr id="5" name="TextBox 4">
            <a:extLst>
              <a:ext uri="{FF2B5EF4-FFF2-40B4-BE49-F238E27FC236}">
                <a16:creationId xmlns:a16="http://schemas.microsoft.com/office/drawing/2014/main" id="{3C591F34-7DAA-7B61-BC70-1BFB2D605592}"/>
              </a:ext>
            </a:extLst>
          </p:cNvPr>
          <p:cNvSpPr txBox="1"/>
          <p:nvPr/>
        </p:nvSpPr>
        <p:spPr>
          <a:xfrm>
            <a:off x="7053943" y="489857"/>
            <a:ext cx="4049485" cy="646331"/>
          </a:xfrm>
          <a:prstGeom prst="rect">
            <a:avLst/>
          </a:prstGeom>
          <a:noFill/>
        </p:spPr>
        <p:txBody>
          <a:bodyPr wrap="square" rtlCol="0">
            <a:spAutoFit/>
          </a:bodyPr>
          <a:lstStyle/>
          <a:p>
            <a:r>
              <a:rPr lang="en-GB" sz="3600" dirty="0">
                <a:latin typeface="Garamond" panose="02020404030301010803" pitchFamily="18" charset="0"/>
              </a:rPr>
              <a:t>Pale of Settlement</a:t>
            </a:r>
          </a:p>
        </p:txBody>
      </p:sp>
      <p:sp>
        <p:nvSpPr>
          <p:cNvPr id="7" name="TextBox 6">
            <a:extLst>
              <a:ext uri="{FF2B5EF4-FFF2-40B4-BE49-F238E27FC236}">
                <a16:creationId xmlns:a16="http://schemas.microsoft.com/office/drawing/2014/main" id="{8C43E276-4716-DFB3-7843-C271D3A43A52}"/>
              </a:ext>
            </a:extLst>
          </p:cNvPr>
          <p:cNvSpPr txBox="1"/>
          <p:nvPr/>
        </p:nvSpPr>
        <p:spPr>
          <a:xfrm>
            <a:off x="6974540" y="2697487"/>
            <a:ext cx="4885765" cy="3139321"/>
          </a:xfrm>
          <a:prstGeom prst="rect">
            <a:avLst/>
          </a:prstGeom>
          <a:noFill/>
        </p:spPr>
        <p:txBody>
          <a:bodyPr wrap="square">
            <a:spAutoFit/>
          </a:bodyPr>
          <a:lstStyle/>
          <a:p>
            <a:pPr marL="285750" indent="-285750">
              <a:buFont typeface="Arial" panose="020B0604020202020204" pitchFamily="34" charset="0"/>
              <a:buChar char="•"/>
            </a:pPr>
            <a:r>
              <a:rPr lang="pt-BR" dirty="0">
                <a:latin typeface="Garamond" panose="02020404030301010803" pitchFamily="18" charset="0"/>
              </a:rPr>
              <a:t>1791 to 1917 (</a:t>
            </a:r>
            <a:r>
              <a:rPr lang="pt-BR" i="1" dirty="0">
                <a:latin typeface="Garamond" panose="02020404030301010803" pitchFamily="18" charset="0"/>
              </a:rPr>
              <a:t>de facto</a:t>
            </a:r>
            <a:r>
              <a:rPr lang="pt-BR" dirty="0">
                <a:latin typeface="Garamond" panose="02020404030301010803" pitchFamily="18" charset="0"/>
              </a:rPr>
              <a:t> until 1915) </a:t>
            </a:r>
          </a:p>
          <a:p>
            <a:pPr marL="285750" indent="-285750">
              <a:buFont typeface="Arial" panose="020B0604020202020204" pitchFamily="34" charset="0"/>
              <a:buChar char="•"/>
            </a:pPr>
            <a:r>
              <a:rPr lang="pt-BR" dirty="0">
                <a:latin typeface="Garamond" panose="02020404030301010803" pitchFamily="18" charset="0"/>
              </a:rPr>
              <a:t>P</a:t>
            </a:r>
            <a:r>
              <a:rPr lang="en-GB" dirty="0" err="1">
                <a:latin typeface="Garamond" panose="02020404030301010803" pitchFamily="18" charset="0"/>
              </a:rPr>
              <a:t>ermanent</a:t>
            </a:r>
            <a:r>
              <a:rPr lang="en-GB" dirty="0">
                <a:latin typeface="Garamond" panose="02020404030301010803" pitchFamily="18" charset="0"/>
              </a:rPr>
              <a:t> residency by Jews allowed in the Pale and beyond the Pale Jewish residency, permanent or temporary mostly forbidden</a:t>
            </a:r>
          </a:p>
          <a:p>
            <a:pPr marL="285750" indent="-285750">
              <a:buFont typeface="Arial" panose="020B0604020202020204" pitchFamily="34" charset="0"/>
              <a:buChar char="•"/>
            </a:pPr>
            <a:r>
              <a:rPr lang="en-GB" dirty="0">
                <a:latin typeface="Garamond" panose="02020404030301010803" pitchFamily="18" charset="0"/>
              </a:rPr>
              <a:t>Most Jews excluded from residency in a number of cities in the Pale as well</a:t>
            </a:r>
          </a:p>
          <a:p>
            <a:pPr marL="285750" indent="-285750">
              <a:buFont typeface="Arial" panose="020B0604020202020204" pitchFamily="34" charset="0"/>
              <a:buChar char="•"/>
            </a:pPr>
            <a:r>
              <a:rPr lang="en-GB" dirty="0">
                <a:latin typeface="Garamond" panose="02020404030301010803" pitchFamily="18" charset="0"/>
              </a:rPr>
              <a:t>Exceptions: some with university education; the ennobled, members of the wealthy merchant guilds and particular artisans; some military personnel; dependents, families, sometimes servants</a:t>
            </a:r>
          </a:p>
        </p:txBody>
      </p:sp>
    </p:spTree>
    <p:extLst>
      <p:ext uri="{BB962C8B-B14F-4D97-AF65-F5344CB8AC3E}">
        <p14:creationId xmlns:p14="http://schemas.microsoft.com/office/powerpoint/2010/main" val="3544622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A13ED1-FF51-C017-2564-A7686C15B653}"/>
              </a:ext>
            </a:extLst>
          </p:cNvPr>
          <p:cNvSpPr>
            <a:spLocks noGrp="1"/>
          </p:cNvSpPr>
          <p:nvPr>
            <p:ph type="title"/>
          </p:nvPr>
        </p:nvSpPr>
        <p:spPr>
          <a:xfrm>
            <a:off x="521208" y="786384"/>
            <a:ext cx="5567266" cy="1707775"/>
          </a:xfrm>
        </p:spPr>
        <p:txBody>
          <a:bodyPr anchor="t">
            <a:normAutofit/>
          </a:bodyPr>
          <a:lstStyle/>
          <a:p>
            <a:r>
              <a:rPr lang="en-US" dirty="0">
                <a:latin typeface="Garamond" panose="02020404030301010803" pitchFamily="18" charset="0"/>
              </a:rPr>
              <a:t>Pogroms in Russian Empire</a:t>
            </a:r>
            <a:endParaRPr lang="en-GB" dirty="0">
              <a:latin typeface="Garamond" panose="02020404030301010803" pitchFamily="18" charset="0"/>
            </a:endParaRPr>
          </a:p>
        </p:txBody>
      </p:sp>
      <p:cxnSp>
        <p:nvCxnSpPr>
          <p:cNvPr id="2057" name="Straight Connector 2056">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CF9096B-AEDD-2797-D01D-AE261464DDA4}"/>
              </a:ext>
            </a:extLst>
          </p:cNvPr>
          <p:cNvSpPr>
            <a:spLocks noGrp="1"/>
          </p:cNvSpPr>
          <p:nvPr>
            <p:ph idx="1"/>
          </p:nvPr>
        </p:nvSpPr>
        <p:spPr>
          <a:xfrm>
            <a:off x="571501" y="2848396"/>
            <a:ext cx="5467441" cy="3018330"/>
          </a:xfrm>
        </p:spPr>
        <p:txBody>
          <a:bodyPr anchor="b">
            <a:noAutofit/>
          </a:bodyPr>
          <a:lstStyle/>
          <a:p>
            <a:pPr>
              <a:spcBef>
                <a:spcPts val="600"/>
              </a:spcBef>
            </a:pPr>
            <a:r>
              <a:rPr lang="en-GB" dirty="0">
                <a:latin typeface="Garamond" panose="02020404030301010803" pitchFamily="18" charset="0"/>
              </a:rPr>
              <a:t>In Odessa: 1821 and 1859 perpetrators mainly Greeks, in 1871 many Russians joined Greeks, 1905 over 400 Jews killed (perpetrators: Russians, Greeks, Ukrainians)</a:t>
            </a:r>
          </a:p>
          <a:p>
            <a:pPr>
              <a:spcBef>
                <a:spcPts val="600"/>
              </a:spcBef>
            </a:pPr>
            <a:r>
              <a:rPr lang="en-GB" dirty="0">
                <a:latin typeface="Garamond" panose="02020404030301010803" pitchFamily="18" charset="0"/>
              </a:rPr>
              <a:t>1881-1884 – over 200 anti-Jewish events in Russian Empire (pogroms in Kyiv/Kiev, Warsaw, Odessa, etc.)</a:t>
            </a:r>
          </a:p>
          <a:p>
            <a:pPr>
              <a:spcBef>
                <a:spcPts val="600"/>
              </a:spcBef>
            </a:pPr>
            <a:r>
              <a:rPr lang="en-GB" dirty="0">
                <a:latin typeface="Garamond" panose="02020404030301010803" pitchFamily="18" charset="0"/>
              </a:rPr>
              <a:t>1903-1906 – more pogroms, compared to earlier pogroms, many more Jews were killed </a:t>
            </a:r>
          </a:p>
        </p:txBody>
      </p:sp>
      <p:cxnSp>
        <p:nvCxnSpPr>
          <p:cNvPr id="2059" name="Straight Connector 2058">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0" name="Picture 2" descr="undefined">
            <a:extLst>
              <a:ext uri="{FF2B5EF4-FFF2-40B4-BE49-F238E27FC236}">
                <a16:creationId xmlns:a16="http://schemas.microsoft.com/office/drawing/2014/main" id="{1C05644B-4B9F-CC83-AD4A-A3C7C01554C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09224" y="850624"/>
            <a:ext cx="3916783" cy="5153662"/>
          </a:xfrm>
          <a:prstGeom prst="rect">
            <a:avLst/>
          </a:prstGeom>
          <a:noFill/>
          <a:extLst>
            <a:ext uri="{909E8E84-426E-40DD-AFC4-6F175D3DCCD1}">
              <a14:hiddenFill xmlns:a14="http://schemas.microsoft.com/office/drawing/2010/main">
                <a:solidFill>
                  <a:srgbClr val="FFFFFF"/>
                </a:solidFill>
              </a14:hiddenFill>
            </a:ext>
          </a:extLst>
        </p:spPr>
      </p:pic>
      <p:cxnSp>
        <p:nvCxnSpPr>
          <p:cNvPr id="2061" name="Straight Connector 2060">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765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73B815-5B05-AD48-D872-7279BC0D79ED}"/>
              </a:ext>
            </a:extLst>
          </p:cNvPr>
          <p:cNvSpPr txBox="1">
            <a:spLocks noChangeArrowheads="1"/>
          </p:cNvSpPr>
          <p:nvPr/>
        </p:nvSpPr>
        <p:spPr>
          <a:xfrm>
            <a:off x="1075765" y="341780"/>
            <a:ext cx="9144000" cy="457200"/>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80000"/>
              </a:lnSpc>
              <a:buFont typeface="Arial" charset="0"/>
              <a:buNone/>
            </a:pPr>
            <a:r>
              <a:rPr lang="en-US" sz="2800" dirty="0">
                <a:latin typeface="Garamond" panose="02020404030301010803" pitchFamily="18" charset="0"/>
                <a:ea typeface="Times New Roman" charset="0"/>
                <a:cs typeface="David Transparent" charset="0"/>
              </a:rPr>
              <a:t>Jewish Responses to emancipation and rise of modern nations</a:t>
            </a:r>
          </a:p>
        </p:txBody>
      </p:sp>
      <p:sp>
        <p:nvSpPr>
          <p:cNvPr id="5" name="Line 4">
            <a:extLst>
              <a:ext uri="{FF2B5EF4-FFF2-40B4-BE49-F238E27FC236}">
                <a16:creationId xmlns:a16="http://schemas.microsoft.com/office/drawing/2014/main" id="{8ED1BD5B-8C9D-015E-D532-7C76CDB78D99}"/>
              </a:ext>
            </a:extLst>
          </p:cNvPr>
          <p:cNvSpPr>
            <a:spLocks noChangeShapeType="1"/>
          </p:cNvSpPr>
          <p:nvPr/>
        </p:nvSpPr>
        <p:spPr bwMode="auto">
          <a:xfrm>
            <a:off x="5787465" y="239124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6" name="Line 5">
            <a:extLst>
              <a:ext uri="{FF2B5EF4-FFF2-40B4-BE49-F238E27FC236}">
                <a16:creationId xmlns:a16="http://schemas.microsoft.com/office/drawing/2014/main" id="{FA582839-83CC-828F-B731-370D47A35972}"/>
              </a:ext>
            </a:extLst>
          </p:cNvPr>
          <p:cNvSpPr>
            <a:spLocks noChangeShapeType="1"/>
          </p:cNvSpPr>
          <p:nvPr/>
        </p:nvSpPr>
        <p:spPr bwMode="auto">
          <a:xfrm>
            <a:off x="6001778" y="229599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7" name="Line 51">
            <a:extLst>
              <a:ext uri="{FF2B5EF4-FFF2-40B4-BE49-F238E27FC236}">
                <a16:creationId xmlns:a16="http://schemas.microsoft.com/office/drawing/2014/main" id="{C58F222A-9ABD-575B-DAB4-A802D11CB118}"/>
              </a:ext>
            </a:extLst>
          </p:cNvPr>
          <p:cNvSpPr>
            <a:spLocks noChangeShapeType="1"/>
          </p:cNvSpPr>
          <p:nvPr/>
        </p:nvSpPr>
        <p:spPr bwMode="auto">
          <a:xfrm flipH="1">
            <a:off x="2983940" y="846605"/>
            <a:ext cx="576263" cy="12366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8" name="Line 57">
            <a:extLst>
              <a:ext uri="{FF2B5EF4-FFF2-40B4-BE49-F238E27FC236}">
                <a16:creationId xmlns:a16="http://schemas.microsoft.com/office/drawing/2014/main" id="{64328107-870C-7FC3-D7AA-6D02F612BC64}"/>
              </a:ext>
            </a:extLst>
          </p:cNvPr>
          <p:cNvSpPr>
            <a:spLocks noChangeShapeType="1"/>
          </p:cNvSpPr>
          <p:nvPr/>
        </p:nvSpPr>
        <p:spPr bwMode="auto">
          <a:xfrm>
            <a:off x="5719203" y="773580"/>
            <a:ext cx="71437"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9" name="Line 58">
            <a:extLst>
              <a:ext uri="{FF2B5EF4-FFF2-40B4-BE49-F238E27FC236}">
                <a16:creationId xmlns:a16="http://schemas.microsoft.com/office/drawing/2014/main" id="{D1643986-C19E-1FF9-4276-57740A05F795}"/>
              </a:ext>
            </a:extLst>
          </p:cNvPr>
          <p:cNvSpPr>
            <a:spLocks noChangeShapeType="1"/>
          </p:cNvSpPr>
          <p:nvPr/>
        </p:nvSpPr>
        <p:spPr bwMode="auto">
          <a:xfrm>
            <a:off x="6871728" y="846605"/>
            <a:ext cx="1296987"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10" name="Text Box 8">
            <a:extLst>
              <a:ext uri="{FF2B5EF4-FFF2-40B4-BE49-F238E27FC236}">
                <a16:creationId xmlns:a16="http://schemas.microsoft.com/office/drawing/2014/main" id="{22181AA3-9748-E921-FDE4-0DF85A69F46D}"/>
              </a:ext>
            </a:extLst>
          </p:cNvPr>
          <p:cNvSpPr txBox="1">
            <a:spLocks noChangeArrowheads="1"/>
          </p:cNvSpPr>
          <p:nvPr/>
        </p:nvSpPr>
        <p:spPr bwMode="auto">
          <a:xfrm>
            <a:off x="1615515" y="2286468"/>
            <a:ext cx="1944688" cy="400110"/>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sz="2000" dirty="0">
                <a:latin typeface="Garamond" panose="02020404030301010803" pitchFamily="18" charset="0"/>
              </a:rPr>
              <a:t>Assimilation</a:t>
            </a:r>
          </a:p>
        </p:txBody>
      </p:sp>
      <p:sp>
        <p:nvSpPr>
          <p:cNvPr id="11" name="Text Box 9">
            <a:extLst>
              <a:ext uri="{FF2B5EF4-FFF2-40B4-BE49-F238E27FC236}">
                <a16:creationId xmlns:a16="http://schemas.microsoft.com/office/drawing/2014/main" id="{7E2DA6B9-2437-E926-DCA7-9451945DFAB5}"/>
              </a:ext>
            </a:extLst>
          </p:cNvPr>
          <p:cNvSpPr txBox="1">
            <a:spLocks noChangeArrowheads="1"/>
          </p:cNvSpPr>
          <p:nvPr/>
        </p:nvSpPr>
        <p:spPr bwMode="auto">
          <a:xfrm>
            <a:off x="4855603" y="2286468"/>
            <a:ext cx="1512887" cy="400110"/>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sz="2000" dirty="0">
                <a:latin typeface="Garamond" panose="02020404030301010803" pitchFamily="18" charset="0"/>
              </a:rPr>
              <a:t>Reform</a:t>
            </a:r>
          </a:p>
        </p:txBody>
      </p:sp>
      <p:sp>
        <p:nvSpPr>
          <p:cNvPr id="12" name="Text Box 10">
            <a:extLst>
              <a:ext uri="{FF2B5EF4-FFF2-40B4-BE49-F238E27FC236}">
                <a16:creationId xmlns:a16="http://schemas.microsoft.com/office/drawing/2014/main" id="{61732A39-E9BD-CBE4-8C77-FB107655F3D9}"/>
              </a:ext>
            </a:extLst>
          </p:cNvPr>
          <p:cNvSpPr txBox="1">
            <a:spLocks noChangeArrowheads="1"/>
          </p:cNvSpPr>
          <p:nvPr/>
        </p:nvSpPr>
        <p:spPr bwMode="auto">
          <a:xfrm>
            <a:off x="7592453" y="2357905"/>
            <a:ext cx="1511300" cy="400110"/>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sz="2000" dirty="0">
                <a:latin typeface="Garamond" panose="02020404030301010803" pitchFamily="18" charset="0"/>
              </a:rPr>
              <a:t> Tradition</a:t>
            </a:r>
          </a:p>
        </p:txBody>
      </p:sp>
      <p:sp>
        <p:nvSpPr>
          <p:cNvPr id="13" name="Line 11">
            <a:extLst>
              <a:ext uri="{FF2B5EF4-FFF2-40B4-BE49-F238E27FC236}">
                <a16:creationId xmlns:a16="http://schemas.microsoft.com/office/drawing/2014/main" id="{1247B16A-AC44-63EB-5466-74B7B179D285}"/>
              </a:ext>
            </a:extLst>
          </p:cNvPr>
          <p:cNvSpPr>
            <a:spLocks noChangeShapeType="1"/>
          </p:cNvSpPr>
          <p:nvPr/>
        </p:nvSpPr>
        <p:spPr bwMode="auto">
          <a:xfrm>
            <a:off x="3126815" y="2646830"/>
            <a:ext cx="97313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14" name="Line 12">
            <a:extLst>
              <a:ext uri="{FF2B5EF4-FFF2-40B4-BE49-F238E27FC236}">
                <a16:creationId xmlns:a16="http://schemas.microsoft.com/office/drawing/2014/main" id="{4CC3F3A8-CED0-BB5C-E581-F3C713E87482}"/>
              </a:ext>
            </a:extLst>
          </p:cNvPr>
          <p:cNvSpPr>
            <a:spLocks noChangeShapeType="1"/>
          </p:cNvSpPr>
          <p:nvPr/>
        </p:nvSpPr>
        <p:spPr bwMode="auto">
          <a:xfrm flipH="1">
            <a:off x="1902853" y="2646830"/>
            <a:ext cx="576262" cy="10795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15" name="Text Box 13">
            <a:extLst>
              <a:ext uri="{FF2B5EF4-FFF2-40B4-BE49-F238E27FC236}">
                <a16:creationId xmlns:a16="http://schemas.microsoft.com/office/drawing/2014/main" id="{E30FCC26-A206-8DE7-CD91-6E061C062925}"/>
              </a:ext>
            </a:extLst>
          </p:cNvPr>
          <p:cNvSpPr txBox="1">
            <a:spLocks noChangeArrowheads="1"/>
          </p:cNvSpPr>
          <p:nvPr/>
        </p:nvSpPr>
        <p:spPr bwMode="auto">
          <a:xfrm>
            <a:off x="815018" y="3797768"/>
            <a:ext cx="1600993" cy="707886"/>
          </a:xfrm>
          <a:prstGeom prst="rect">
            <a:avLst/>
          </a:prstGeom>
          <a:noFill/>
          <a:ln w="9525">
            <a:noFill/>
            <a:miter lim="800000"/>
            <a:headEnd/>
            <a:tailEnd/>
          </a:ln>
          <a:effectLst/>
        </p:spPr>
        <p:txBody>
          <a:bodyPr wrap="square">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ctr" eaLnBrk="1" hangingPunct="1">
              <a:spcBef>
                <a:spcPct val="50000"/>
              </a:spcBef>
            </a:pPr>
            <a:r>
              <a:rPr lang="en-US" sz="2000" dirty="0">
                <a:latin typeface="Garamond" panose="02020404030301010803" pitchFamily="18" charset="0"/>
              </a:rPr>
              <a:t>Converting to Christianity</a:t>
            </a:r>
          </a:p>
        </p:txBody>
      </p:sp>
      <p:sp>
        <p:nvSpPr>
          <p:cNvPr id="16" name="Text Box 14">
            <a:extLst>
              <a:ext uri="{FF2B5EF4-FFF2-40B4-BE49-F238E27FC236}">
                <a16:creationId xmlns:a16="http://schemas.microsoft.com/office/drawing/2014/main" id="{FDF721B4-9D75-5EBC-A22E-4D4CD45665BD}"/>
              </a:ext>
            </a:extLst>
          </p:cNvPr>
          <p:cNvSpPr txBox="1">
            <a:spLocks noChangeArrowheads="1"/>
          </p:cNvSpPr>
          <p:nvPr/>
        </p:nvSpPr>
        <p:spPr bwMode="auto">
          <a:xfrm>
            <a:off x="2755330" y="4781065"/>
            <a:ext cx="1944688" cy="1631216"/>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ctr" eaLnBrk="1" hangingPunct="1">
              <a:spcBef>
                <a:spcPct val="50000"/>
              </a:spcBef>
            </a:pPr>
            <a:r>
              <a:rPr lang="en-US" sz="2000" dirty="0">
                <a:latin typeface="Garamond" panose="02020404030301010803" pitchFamily="18" charset="0"/>
              </a:rPr>
              <a:t>Jewish Poles, Russians, Ukrainians, Germans, French </a:t>
            </a:r>
            <a:r>
              <a:rPr lang="en-US" sz="2000" dirty="0" err="1">
                <a:latin typeface="Garamond" panose="02020404030301010803" pitchFamily="18" charset="0"/>
              </a:rPr>
              <a:t>etc</a:t>
            </a:r>
            <a:endParaRPr lang="en-US" sz="2000" dirty="0">
              <a:latin typeface="Garamond" panose="02020404030301010803" pitchFamily="18" charset="0"/>
            </a:endParaRPr>
          </a:p>
        </p:txBody>
      </p:sp>
      <p:sp>
        <p:nvSpPr>
          <p:cNvPr id="17" name="Line 15">
            <a:extLst>
              <a:ext uri="{FF2B5EF4-FFF2-40B4-BE49-F238E27FC236}">
                <a16:creationId xmlns:a16="http://schemas.microsoft.com/office/drawing/2014/main" id="{6231BB9F-3DDC-7B68-1AF4-54F7DADE74D3}"/>
              </a:ext>
            </a:extLst>
          </p:cNvPr>
          <p:cNvSpPr>
            <a:spLocks noChangeShapeType="1"/>
          </p:cNvSpPr>
          <p:nvPr/>
        </p:nvSpPr>
        <p:spPr bwMode="auto">
          <a:xfrm>
            <a:off x="6134335" y="2646830"/>
            <a:ext cx="413543" cy="1979831"/>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18" name="Line 16">
            <a:extLst>
              <a:ext uri="{FF2B5EF4-FFF2-40B4-BE49-F238E27FC236}">
                <a16:creationId xmlns:a16="http://schemas.microsoft.com/office/drawing/2014/main" id="{9E73F1CD-8607-3F85-B5AA-FAC67C964D4E}"/>
              </a:ext>
            </a:extLst>
          </p:cNvPr>
          <p:cNvSpPr>
            <a:spLocks noChangeShapeType="1"/>
          </p:cNvSpPr>
          <p:nvPr/>
        </p:nvSpPr>
        <p:spPr bwMode="auto">
          <a:xfrm flipH="1">
            <a:off x="4927040" y="2646830"/>
            <a:ext cx="64928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19" name="Line 18">
            <a:extLst>
              <a:ext uri="{FF2B5EF4-FFF2-40B4-BE49-F238E27FC236}">
                <a16:creationId xmlns:a16="http://schemas.microsoft.com/office/drawing/2014/main" id="{73E47D55-801F-4E1A-A811-73C123CD7560}"/>
              </a:ext>
            </a:extLst>
          </p:cNvPr>
          <p:cNvSpPr>
            <a:spLocks noChangeShapeType="1"/>
          </p:cNvSpPr>
          <p:nvPr/>
        </p:nvSpPr>
        <p:spPr bwMode="auto">
          <a:xfrm>
            <a:off x="8816415" y="2789705"/>
            <a:ext cx="649288"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20" name="Line 19">
            <a:extLst>
              <a:ext uri="{FF2B5EF4-FFF2-40B4-BE49-F238E27FC236}">
                <a16:creationId xmlns:a16="http://schemas.microsoft.com/office/drawing/2014/main" id="{DA9093D0-9176-16F2-1A1C-80ACAAF3B091}"/>
              </a:ext>
            </a:extLst>
          </p:cNvPr>
          <p:cNvSpPr>
            <a:spLocks noChangeShapeType="1"/>
          </p:cNvSpPr>
          <p:nvPr/>
        </p:nvSpPr>
        <p:spPr bwMode="auto">
          <a:xfrm flipH="1">
            <a:off x="7735328" y="2789705"/>
            <a:ext cx="361950" cy="12255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sz="2000">
              <a:latin typeface="Garamond" panose="02020404030301010803" pitchFamily="18" charset="0"/>
            </a:endParaRPr>
          </a:p>
        </p:txBody>
      </p:sp>
      <p:sp>
        <p:nvSpPr>
          <p:cNvPr id="21" name="Text Box 20">
            <a:extLst>
              <a:ext uri="{FF2B5EF4-FFF2-40B4-BE49-F238E27FC236}">
                <a16:creationId xmlns:a16="http://schemas.microsoft.com/office/drawing/2014/main" id="{AFF11FB3-D0EB-CF8A-EAE0-82A0C66A77F4}"/>
              </a:ext>
            </a:extLst>
          </p:cNvPr>
          <p:cNvSpPr txBox="1">
            <a:spLocks noChangeArrowheads="1"/>
          </p:cNvSpPr>
          <p:nvPr/>
        </p:nvSpPr>
        <p:spPr bwMode="auto">
          <a:xfrm>
            <a:off x="6584390" y="4015255"/>
            <a:ext cx="1944688" cy="400110"/>
          </a:xfrm>
          <a:prstGeom prst="rect">
            <a:avLst/>
          </a:prstGeom>
          <a:noFill/>
          <a:ln w="9525">
            <a:noFill/>
            <a:miter lim="800000"/>
            <a:headEnd/>
            <a:tailEnd/>
          </a:ln>
          <a:effectLst/>
        </p:spPr>
        <p:txBody>
          <a:bodyPr>
            <a:spAutoFit/>
          </a:bodyPr>
          <a:lstStyle/>
          <a:p>
            <a:pPr algn="r">
              <a:spcBef>
                <a:spcPct val="50000"/>
              </a:spcBef>
              <a:defRPr/>
            </a:pPr>
            <a:endParaRPr lang="en-US" sz="2000" i="1">
              <a:latin typeface="Garamond" panose="02020404030301010803" pitchFamily="18" charset="0"/>
            </a:endParaRPr>
          </a:p>
        </p:txBody>
      </p:sp>
      <p:sp>
        <p:nvSpPr>
          <p:cNvPr id="22" name="Text Box 21">
            <a:extLst>
              <a:ext uri="{FF2B5EF4-FFF2-40B4-BE49-F238E27FC236}">
                <a16:creationId xmlns:a16="http://schemas.microsoft.com/office/drawing/2014/main" id="{5848B709-75B3-9DA2-3CB3-CA1B3EECD2E3}"/>
              </a:ext>
            </a:extLst>
          </p:cNvPr>
          <p:cNvSpPr txBox="1">
            <a:spLocks noChangeArrowheads="1"/>
          </p:cNvSpPr>
          <p:nvPr/>
        </p:nvSpPr>
        <p:spPr bwMode="auto">
          <a:xfrm>
            <a:off x="6584390" y="4046488"/>
            <a:ext cx="2124075" cy="400110"/>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sz="2000" dirty="0">
                <a:latin typeface="Garamond" panose="02020404030301010803" pitchFamily="18" charset="0"/>
              </a:rPr>
              <a:t>Modern Orthodox</a:t>
            </a:r>
          </a:p>
        </p:txBody>
      </p:sp>
      <p:sp>
        <p:nvSpPr>
          <p:cNvPr id="23" name="Rectangle 22">
            <a:extLst>
              <a:ext uri="{FF2B5EF4-FFF2-40B4-BE49-F238E27FC236}">
                <a16:creationId xmlns:a16="http://schemas.microsoft.com/office/drawing/2014/main" id="{B7C2769A-1F49-FD8B-470C-5F3A9A3D7950}"/>
              </a:ext>
            </a:extLst>
          </p:cNvPr>
          <p:cNvSpPr>
            <a:spLocks noChangeArrowheads="1"/>
          </p:cNvSpPr>
          <p:nvPr/>
        </p:nvSpPr>
        <p:spPr bwMode="auto">
          <a:xfrm flipV="1">
            <a:off x="7087628" y="4081930"/>
            <a:ext cx="1223962" cy="400110"/>
          </a:xfrm>
          <a:prstGeom prst="rect">
            <a:avLst/>
          </a:prstGeom>
          <a:noFill/>
          <a:ln w="9525">
            <a:noFill/>
            <a:miter lim="800000"/>
            <a:headEnd/>
            <a:tailEnd/>
          </a:ln>
          <a:effectLst/>
        </p:spPr>
        <p:txBody>
          <a:bodyPr>
            <a:spAutoFit/>
          </a:bodyPr>
          <a:lstStyle/>
          <a:p>
            <a:pPr algn="r"/>
            <a:r>
              <a:rPr lang="en-US" sz="2000" i="1" dirty="0">
                <a:latin typeface="Garamond" panose="02020404030301010803" pitchFamily="18" charset="0"/>
              </a:rPr>
              <a:t>	</a:t>
            </a:r>
          </a:p>
        </p:txBody>
      </p:sp>
      <p:sp>
        <p:nvSpPr>
          <p:cNvPr id="24" name="Text Box 23">
            <a:extLst>
              <a:ext uri="{FF2B5EF4-FFF2-40B4-BE49-F238E27FC236}">
                <a16:creationId xmlns:a16="http://schemas.microsoft.com/office/drawing/2014/main" id="{312FC54A-01D7-2FCE-CD67-DDC5F1D39B24}"/>
              </a:ext>
            </a:extLst>
          </p:cNvPr>
          <p:cNvSpPr txBox="1">
            <a:spLocks noChangeArrowheads="1"/>
          </p:cNvSpPr>
          <p:nvPr/>
        </p:nvSpPr>
        <p:spPr bwMode="auto">
          <a:xfrm>
            <a:off x="8968696" y="3811203"/>
            <a:ext cx="1368425" cy="707886"/>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ctr" eaLnBrk="1" hangingPunct="1">
              <a:spcBef>
                <a:spcPct val="50000"/>
              </a:spcBef>
            </a:pPr>
            <a:r>
              <a:rPr lang="en-US" sz="2000" dirty="0">
                <a:latin typeface="Garamond" panose="02020404030301010803" pitchFamily="18" charset="0"/>
              </a:rPr>
              <a:t> Ultra- Orthodox</a:t>
            </a:r>
          </a:p>
        </p:txBody>
      </p:sp>
      <p:sp>
        <p:nvSpPr>
          <p:cNvPr id="25" name="Text Box 26">
            <a:extLst>
              <a:ext uri="{FF2B5EF4-FFF2-40B4-BE49-F238E27FC236}">
                <a16:creationId xmlns:a16="http://schemas.microsoft.com/office/drawing/2014/main" id="{29B9B00D-E840-33AC-6BB0-49301CC88E9D}"/>
              </a:ext>
            </a:extLst>
          </p:cNvPr>
          <p:cNvSpPr txBox="1">
            <a:spLocks noChangeArrowheads="1"/>
          </p:cNvSpPr>
          <p:nvPr/>
        </p:nvSpPr>
        <p:spPr bwMode="auto">
          <a:xfrm>
            <a:off x="6234822" y="6174255"/>
            <a:ext cx="492443"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endParaRPr lang="en-US" sz="2000">
              <a:latin typeface="Garamond" panose="02020404030301010803" pitchFamily="18" charset="0"/>
            </a:endParaRPr>
          </a:p>
        </p:txBody>
      </p:sp>
      <p:sp>
        <p:nvSpPr>
          <p:cNvPr id="26" name="Text Box 31">
            <a:extLst>
              <a:ext uri="{FF2B5EF4-FFF2-40B4-BE49-F238E27FC236}">
                <a16:creationId xmlns:a16="http://schemas.microsoft.com/office/drawing/2014/main" id="{F6CB739D-300F-CC18-A7D4-CBDA60E3696E}"/>
              </a:ext>
            </a:extLst>
          </p:cNvPr>
          <p:cNvSpPr txBox="1">
            <a:spLocks noChangeArrowheads="1"/>
          </p:cNvSpPr>
          <p:nvPr/>
        </p:nvSpPr>
        <p:spPr bwMode="auto">
          <a:xfrm>
            <a:off x="2910915" y="6356818"/>
            <a:ext cx="122396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sz="2000">
              <a:latin typeface="Garamond" panose="02020404030301010803" pitchFamily="18" charset="0"/>
            </a:endParaRPr>
          </a:p>
        </p:txBody>
      </p:sp>
      <p:sp>
        <p:nvSpPr>
          <p:cNvPr id="27" name="Text Box 32">
            <a:extLst>
              <a:ext uri="{FF2B5EF4-FFF2-40B4-BE49-F238E27FC236}">
                <a16:creationId xmlns:a16="http://schemas.microsoft.com/office/drawing/2014/main" id="{8E234106-DA55-D236-DCE5-1AFB67177D58}"/>
              </a:ext>
            </a:extLst>
          </p:cNvPr>
          <p:cNvSpPr txBox="1">
            <a:spLocks noChangeArrowheads="1"/>
          </p:cNvSpPr>
          <p:nvPr/>
        </p:nvSpPr>
        <p:spPr bwMode="auto">
          <a:xfrm>
            <a:off x="2552140" y="6307605"/>
            <a:ext cx="15113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sz="2000">
              <a:latin typeface="Garamond" panose="02020404030301010803" pitchFamily="18" charset="0"/>
            </a:endParaRPr>
          </a:p>
        </p:txBody>
      </p:sp>
      <p:sp>
        <p:nvSpPr>
          <p:cNvPr id="28" name="TextBox 27">
            <a:extLst>
              <a:ext uri="{FF2B5EF4-FFF2-40B4-BE49-F238E27FC236}">
                <a16:creationId xmlns:a16="http://schemas.microsoft.com/office/drawing/2014/main" id="{B9AA5E6A-5B4B-6AC3-4651-6ECAB304186F}"/>
              </a:ext>
            </a:extLst>
          </p:cNvPr>
          <p:cNvSpPr txBox="1"/>
          <p:nvPr/>
        </p:nvSpPr>
        <p:spPr>
          <a:xfrm>
            <a:off x="9091267" y="4894768"/>
            <a:ext cx="1245854" cy="400110"/>
          </a:xfrm>
          <a:prstGeom prst="rect">
            <a:avLst/>
          </a:prstGeom>
          <a:noFill/>
        </p:spPr>
        <p:txBody>
          <a:bodyPr wrap="none" rtlCol="0">
            <a:spAutoFit/>
          </a:bodyPr>
          <a:lstStyle/>
          <a:p>
            <a:r>
              <a:rPr lang="en-US" sz="2000" b="1" dirty="0">
                <a:latin typeface="Garamond" panose="02020404030301010803" pitchFamily="18" charset="0"/>
              </a:rPr>
              <a:t>Hasidism</a:t>
            </a:r>
          </a:p>
        </p:txBody>
      </p:sp>
      <p:sp>
        <p:nvSpPr>
          <p:cNvPr id="29" name="TextBox 28">
            <a:extLst>
              <a:ext uri="{FF2B5EF4-FFF2-40B4-BE49-F238E27FC236}">
                <a16:creationId xmlns:a16="http://schemas.microsoft.com/office/drawing/2014/main" id="{100AEAB7-F9B9-8FE4-9322-3E75A951848B}"/>
              </a:ext>
            </a:extLst>
          </p:cNvPr>
          <p:cNvSpPr txBox="1"/>
          <p:nvPr/>
        </p:nvSpPr>
        <p:spPr>
          <a:xfrm>
            <a:off x="6315403" y="4894768"/>
            <a:ext cx="2427203" cy="1323439"/>
          </a:xfrm>
          <a:prstGeom prst="rect">
            <a:avLst/>
          </a:prstGeom>
          <a:noFill/>
        </p:spPr>
        <p:txBody>
          <a:bodyPr wrap="none" rtlCol="0">
            <a:spAutoFit/>
          </a:bodyPr>
          <a:lstStyle/>
          <a:p>
            <a:r>
              <a:rPr lang="en-US" sz="2000" b="1" dirty="0">
                <a:latin typeface="Garamond" panose="02020404030301010803" pitchFamily="18" charset="0"/>
              </a:rPr>
              <a:t>Zionism</a:t>
            </a:r>
          </a:p>
          <a:p>
            <a:r>
              <a:rPr lang="en-US" sz="2000" b="1" dirty="0" err="1">
                <a:latin typeface="Garamond" panose="02020404030301010803" pitchFamily="18" charset="0"/>
              </a:rPr>
              <a:t>Labour</a:t>
            </a:r>
            <a:r>
              <a:rPr lang="en-US" sz="2000" b="1" dirty="0">
                <a:latin typeface="Garamond" panose="02020404030301010803" pitchFamily="18" charset="0"/>
              </a:rPr>
              <a:t> (Socialist) Z.</a:t>
            </a:r>
          </a:p>
          <a:p>
            <a:r>
              <a:rPr lang="en-US" sz="2000" b="1" dirty="0">
                <a:latin typeface="Garamond" panose="02020404030301010803" pitchFamily="18" charset="0"/>
              </a:rPr>
              <a:t>Secular Z.</a:t>
            </a:r>
          </a:p>
          <a:p>
            <a:r>
              <a:rPr lang="en-US" sz="2000" b="1" dirty="0">
                <a:latin typeface="Garamond" panose="02020404030301010803" pitchFamily="18" charset="0"/>
              </a:rPr>
              <a:t>Religious Z.</a:t>
            </a:r>
          </a:p>
        </p:txBody>
      </p:sp>
      <p:sp>
        <p:nvSpPr>
          <p:cNvPr id="30" name="TextBox 29">
            <a:extLst>
              <a:ext uri="{FF2B5EF4-FFF2-40B4-BE49-F238E27FC236}">
                <a16:creationId xmlns:a16="http://schemas.microsoft.com/office/drawing/2014/main" id="{1589F6CD-8234-18DD-5575-E0616D4F822C}"/>
              </a:ext>
            </a:extLst>
          </p:cNvPr>
          <p:cNvSpPr txBox="1"/>
          <p:nvPr/>
        </p:nvSpPr>
        <p:spPr>
          <a:xfrm>
            <a:off x="5323917" y="6280164"/>
            <a:ext cx="4570028" cy="400110"/>
          </a:xfrm>
          <a:prstGeom prst="rect">
            <a:avLst/>
          </a:prstGeom>
          <a:noFill/>
        </p:spPr>
        <p:txBody>
          <a:bodyPr wrap="square" rtlCol="0">
            <a:spAutoFit/>
          </a:bodyPr>
          <a:lstStyle/>
          <a:p>
            <a:r>
              <a:rPr lang="en-US" sz="2000" dirty="0">
                <a:latin typeface="Garamond" panose="02020404030301010803" pitchFamily="18" charset="0"/>
              </a:rPr>
              <a:t>Atheism, Socialism/Communism</a:t>
            </a:r>
          </a:p>
        </p:txBody>
      </p:sp>
      <p:sp>
        <p:nvSpPr>
          <p:cNvPr id="31" name="TextBox 30">
            <a:extLst>
              <a:ext uri="{FF2B5EF4-FFF2-40B4-BE49-F238E27FC236}">
                <a16:creationId xmlns:a16="http://schemas.microsoft.com/office/drawing/2014/main" id="{647F2D6F-B12A-6A29-7A50-4E82EF41D342}"/>
              </a:ext>
            </a:extLst>
          </p:cNvPr>
          <p:cNvSpPr txBox="1"/>
          <p:nvPr/>
        </p:nvSpPr>
        <p:spPr>
          <a:xfrm>
            <a:off x="4539790" y="4724912"/>
            <a:ext cx="1423788" cy="400110"/>
          </a:xfrm>
          <a:prstGeom prst="rect">
            <a:avLst/>
          </a:prstGeom>
          <a:noFill/>
        </p:spPr>
        <p:txBody>
          <a:bodyPr wrap="none" rtlCol="0">
            <a:spAutoFit/>
          </a:bodyPr>
          <a:lstStyle/>
          <a:p>
            <a:r>
              <a:rPr lang="en-US" sz="2000" b="1" dirty="0" err="1">
                <a:latin typeface="Garamond" panose="02020404030301010803" pitchFamily="18" charset="0"/>
              </a:rPr>
              <a:t>Yiddishism</a:t>
            </a:r>
            <a:endParaRPr lang="en-US" sz="2000" b="1" dirty="0">
              <a:latin typeface="Garamond" panose="02020404030301010803" pitchFamily="18" charset="0"/>
            </a:endParaRPr>
          </a:p>
        </p:txBody>
      </p:sp>
    </p:spTree>
    <p:extLst>
      <p:ext uri="{BB962C8B-B14F-4D97-AF65-F5344CB8AC3E}">
        <p14:creationId xmlns:p14="http://schemas.microsoft.com/office/powerpoint/2010/main" val="1179989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339F-AB26-66F7-A197-FF4DF956E506}"/>
              </a:ext>
            </a:extLst>
          </p:cNvPr>
          <p:cNvSpPr>
            <a:spLocks noGrp="1"/>
          </p:cNvSpPr>
          <p:nvPr>
            <p:ph type="title"/>
          </p:nvPr>
        </p:nvSpPr>
        <p:spPr/>
        <p:txBody>
          <a:bodyPr/>
          <a:lstStyle/>
          <a:p>
            <a:r>
              <a:rPr lang="en-US" dirty="0">
                <a:latin typeface="Garamond" panose="02020404030301010803" pitchFamily="18" charset="0"/>
              </a:rPr>
              <a:t>Jewish Nationalism</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A5A79C52-AD5C-462C-CE37-3D722B446342}"/>
              </a:ext>
            </a:extLst>
          </p:cNvPr>
          <p:cNvSpPr>
            <a:spLocks noGrp="1"/>
          </p:cNvSpPr>
          <p:nvPr>
            <p:ph idx="1"/>
          </p:nvPr>
        </p:nvSpPr>
        <p:spPr>
          <a:xfrm>
            <a:off x="571499" y="2075688"/>
            <a:ext cx="5632077" cy="3910987"/>
          </a:xfrm>
        </p:spPr>
        <p:txBody>
          <a:bodyPr>
            <a:normAutofit/>
          </a:bodyPr>
          <a:lstStyle/>
          <a:p>
            <a:r>
              <a:rPr lang="en-GB" sz="2200" dirty="0">
                <a:latin typeface="Garamond" panose="02020404030301010803" pitchFamily="18" charset="0"/>
              </a:rPr>
              <a:t>Diaspora Nationalism</a:t>
            </a:r>
          </a:p>
          <a:p>
            <a:pPr lvl="1"/>
            <a:r>
              <a:rPr lang="en-GB" sz="2200" dirty="0">
                <a:latin typeface="Garamond" panose="02020404030301010803" pitchFamily="18" charset="0"/>
              </a:rPr>
              <a:t>historical: Simon </a:t>
            </a:r>
            <a:r>
              <a:rPr lang="en-GB" sz="2200" dirty="0" err="1">
                <a:latin typeface="Garamond" panose="02020404030301010803" pitchFamily="18" charset="0"/>
              </a:rPr>
              <a:t>Dubnow</a:t>
            </a:r>
            <a:endParaRPr lang="en-GB" sz="2200" dirty="0">
              <a:latin typeface="Garamond" panose="02020404030301010803" pitchFamily="18" charset="0"/>
            </a:endParaRPr>
          </a:p>
          <a:p>
            <a:pPr lvl="1"/>
            <a:r>
              <a:rPr lang="en-GB" sz="2200" dirty="0">
                <a:latin typeface="Garamond" panose="02020404030301010803" pitchFamily="18" charset="0"/>
              </a:rPr>
              <a:t>socialist: Bund</a:t>
            </a:r>
          </a:p>
          <a:p>
            <a:r>
              <a:rPr lang="en-GB" sz="2200" dirty="0">
                <a:latin typeface="Garamond" panose="02020404030301010803" pitchFamily="18" charset="0"/>
              </a:rPr>
              <a:t>Zionism</a:t>
            </a:r>
          </a:p>
          <a:p>
            <a:pPr lvl="1"/>
            <a:r>
              <a:rPr lang="en-GB" sz="2200" dirty="0">
                <a:latin typeface="Garamond" panose="02020404030301010803" pitchFamily="18" charset="0"/>
              </a:rPr>
              <a:t>political: Herzl (on the right)</a:t>
            </a:r>
          </a:p>
          <a:p>
            <a:pPr lvl="1"/>
            <a:r>
              <a:rPr lang="en-GB" sz="2200" dirty="0">
                <a:latin typeface="Garamond" panose="02020404030301010803" pitchFamily="18" charset="0"/>
              </a:rPr>
              <a:t>cultural: Ahad ha-Am (Asher Ginzberg)</a:t>
            </a:r>
          </a:p>
          <a:p>
            <a:pPr lvl="1"/>
            <a:r>
              <a:rPr lang="en-GB" sz="2200" dirty="0">
                <a:latin typeface="Garamond" panose="02020404030301010803" pitchFamily="18" charset="0"/>
              </a:rPr>
              <a:t>Secular vs religious Zionism</a:t>
            </a:r>
          </a:p>
          <a:p>
            <a:endParaRPr lang="en-GB" sz="2200" dirty="0">
              <a:latin typeface="Garamond" panose="02020404030301010803" pitchFamily="18" charset="0"/>
            </a:endParaRPr>
          </a:p>
        </p:txBody>
      </p:sp>
      <p:pic>
        <p:nvPicPr>
          <p:cNvPr id="3074" name="Picture 2" descr="undefined">
            <a:extLst>
              <a:ext uri="{FF2B5EF4-FFF2-40B4-BE49-F238E27FC236}">
                <a16:creationId xmlns:a16="http://schemas.microsoft.com/office/drawing/2014/main" id="{173F6540-8350-40AB-21CC-840C30BC15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4853" y="2231571"/>
            <a:ext cx="2818089" cy="3755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1629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551B24-A75F-BA57-D3E0-EB500A4BD0DB}"/>
              </a:ext>
            </a:extLst>
          </p:cNvPr>
          <p:cNvSpPr>
            <a:spLocks noGrp="1"/>
          </p:cNvSpPr>
          <p:nvPr>
            <p:ph type="title"/>
          </p:nvPr>
        </p:nvSpPr>
        <p:spPr>
          <a:xfrm>
            <a:off x="521208" y="786384"/>
            <a:ext cx="3509192" cy="2008193"/>
          </a:xfrm>
        </p:spPr>
        <p:txBody>
          <a:bodyPr anchor="t">
            <a:normAutofit/>
          </a:bodyPr>
          <a:lstStyle/>
          <a:p>
            <a:r>
              <a:rPr lang="en-GB" dirty="0">
                <a:latin typeface="Garamond" panose="02020404030301010803" pitchFamily="18" charset="0"/>
              </a:rPr>
              <a:t>Outline</a:t>
            </a:r>
          </a:p>
        </p:txBody>
      </p:sp>
      <p:cxnSp>
        <p:nvCxnSpPr>
          <p:cNvPr id="23" name="Straight Connector 2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DA26A18-B183-410A-CA88-6CF03BD9A094}"/>
              </a:ext>
            </a:extLst>
          </p:cNvPr>
          <p:cNvSpPr>
            <a:spLocks noGrp="1"/>
          </p:cNvSpPr>
          <p:nvPr>
            <p:ph idx="1"/>
          </p:nvPr>
        </p:nvSpPr>
        <p:spPr>
          <a:xfrm>
            <a:off x="571501" y="3066892"/>
            <a:ext cx="3659835" cy="2856476"/>
          </a:xfrm>
        </p:spPr>
        <p:txBody>
          <a:bodyPr anchor="b">
            <a:noAutofit/>
          </a:bodyPr>
          <a:lstStyle/>
          <a:p>
            <a:pPr>
              <a:lnSpc>
                <a:spcPct val="110000"/>
              </a:lnSpc>
              <a:spcBef>
                <a:spcPts val="600"/>
              </a:spcBef>
            </a:pPr>
            <a:r>
              <a:rPr lang="en-GB" dirty="0">
                <a:latin typeface="Garamond" panose="02020404030301010803" pitchFamily="18" charset="0"/>
              </a:rPr>
              <a:t>Hybrid identities</a:t>
            </a:r>
          </a:p>
          <a:p>
            <a:pPr>
              <a:lnSpc>
                <a:spcPct val="110000"/>
              </a:lnSpc>
              <a:spcBef>
                <a:spcPts val="600"/>
              </a:spcBef>
            </a:pPr>
            <a:r>
              <a:rPr lang="en-GB" dirty="0">
                <a:latin typeface="Garamond" panose="02020404030301010803" pitchFamily="18" charset="0"/>
              </a:rPr>
              <a:t>Emancipation</a:t>
            </a:r>
          </a:p>
          <a:p>
            <a:pPr>
              <a:lnSpc>
                <a:spcPct val="110000"/>
              </a:lnSpc>
              <a:spcBef>
                <a:spcPts val="600"/>
              </a:spcBef>
            </a:pPr>
            <a:r>
              <a:rPr lang="en-GB" dirty="0">
                <a:latin typeface="Garamond" panose="02020404030301010803" pitchFamily="18" charset="0"/>
              </a:rPr>
              <a:t>Rise of modern nationalism and anti-Semitism</a:t>
            </a:r>
          </a:p>
          <a:p>
            <a:pPr>
              <a:lnSpc>
                <a:spcPct val="110000"/>
              </a:lnSpc>
              <a:spcBef>
                <a:spcPts val="600"/>
              </a:spcBef>
            </a:pPr>
            <a:r>
              <a:rPr lang="en-GB" dirty="0">
                <a:latin typeface="Garamond" panose="02020404030301010803" pitchFamily="18" charset="0"/>
              </a:rPr>
              <a:t>Options</a:t>
            </a:r>
          </a:p>
          <a:p>
            <a:pPr>
              <a:lnSpc>
                <a:spcPct val="110000"/>
              </a:lnSpc>
              <a:spcBef>
                <a:spcPts val="600"/>
              </a:spcBef>
            </a:pPr>
            <a:r>
              <a:rPr lang="en-GB" dirty="0">
                <a:latin typeface="Garamond" panose="02020404030301010803" pitchFamily="18" charset="0"/>
              </a:rPr>
              <a:t>Conclusion</a:t>
            </a:r>
          </a:p>
        </p:txBody>
      </p:sp>
      <p:cxnSp>
        <p:nvCxnSpPr>
          <p:cNvPr id="25" name="Straight Connector 2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0" name="Picture 2" descr="undefined">
            <a:extLst>
              <a:ext uri="{FF2B5EF4-FFF2-40B4-BE49-F238E27FC236}">
                <a16:creationId xmlns:a16="http://schemas.microsoft.com/office/drawing/2014/main" id="{5F8886F4-86D2-5BB1-6D49-22B275D143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1701" y="623887"/>
            <a:ext cx="3581400" cy="56102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71DA63D-FEC8-1C4E-3F1E-69AF69DC2A89}"/>
              </a:ext>
            </a:extLst>
          </p:cNvPr>
          <p:cNvSpPr txBox="1"/>
          <p:nvPr/>
        </p:nvSpPr>
        <p:spPr>
          <a:xfrm>
            <a:off x="9786257" y="5524658"/>
            <a:ext cx="1834242" cy="707886"/>
          </a:xfrm>
          <a:prstGeom prst="rect">
            <a:avLst/>
          </a:prstGeom>
          <a:noFill/>
        </p:spPr>
        <p:txBody>
          <a:bodyPr wrap="square" rtlCol="0">
            <a:spAutoFit/>
          </a:bodyPr>
          <a:lstStyle/>
          <a:p>
            <a:r>
              <a:rPr lang="en-GB" sz="2000" dirty="0">
                <a:latin typeface="Garamond" panose="02020404030301010803" pitchFamily="18" charset="0"/>
              </a:rPr>
              <a:t>Jews in Austrian Galicia, 1917</a:t>
            </a:r>
          </a:p>
        </p:txBody>
      </p:sp>
    </p:spTree>
    <p:extLst>
      <p:ext uri="{BB962C8B-B14F-4D97-AF65-F5344CB8AC3E}">
        <p14:creationId xmlns:p14="http://schemas.microsoft.com/office/powerpoint/2010/main" val="3133101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BE4AB-663F-656B-6A12-2C4501E3D211}"/>
              </a:ext>
            </a:extLst>
          </p:cNvPr>
          <p:cNvSpPr>
            <a:spLocks noGrp="1"/>
          </p:cNvSpPr>
          <p:nvPr>
            <p:ph type="title"/>
          </p:nvPr>
        </p:nvSpPr>
        <p:spPr/>
        <p:txBody>
          <a:bodyPr>
            <a:normAutofit/>
          </a:bodyPr>
          <a:lstStyle/>
          <a:p>
            <a:r>
              <a:rPr lang="en-GB" dirty="0">
                <a:latin typeface="Garamond" panose="02020404030301010803" pitchFamily="18" charset="0"/>
              </a:rPr>
              <a:t>Diaspora Nationalism (late 19th/early 20th centuries)</a:t>
            </a:r>
          </a:p>
        </p:txBody>
      </p:sp>
      <p:sp>
        <p:nvSpPr>
          <p:cNvPr id="3" name="Content Placeholder 2">
            <a:extLst>
              <a:ext uri="{FF2B5EF4-FFF2-40B4-BE49-F238E27FC236}">
                <a16:creationId xmlns:a16="http://schemas.microsoft.com/office/drawing/2014/main" id="{9EACAADD-4DD7-8C4A-C87D-3ED63870F019}"/>
              </a:ext>
            </a:extLst>
          </p:cNvPr>
          <p:cNvSpPr>
            <a:spLocks noGrp="1"/>
          </p:cNvSpPr>
          <p:nvPr>
            <p:ph idx="1"/>
          </p:nvPr>
        </p:nvSpPr>
        <p:spPr/>
        <p:txBody>
          <a:bodyPr/>
          <a:lstStyle/>
          <a:p>
            <a:r>
              <a:rPr lang="en-GB" dirty="0">
                <a:latin typeface="Garamond" panose="02020404030301010803" pitchFamily="18" charset="0"/>
              </a:rPr>
              <a:t>Jews as separate ethnic group</a:t>
            </a:r>
          </a:p>
          <a:p>
            <a:r>
              <a:rPr lang="en-GB" dirty="0">
                <a:latin typeface="Garamond" panose="02020404030301010803" pitchFamily="18" charset="0"/>
              </a:rPr>
              <a:t>achieve minority rights within multi-national empires</a:t>
            </a:r>
          </a:p>
          <a:p>
            <a:r>
              <a:rPr lang="en-GB" dirty="0">
                <a:latin typeface="Garamond" panose="02020404030301010803" pitchFamily="18" charset="0"/>
              </a:rPr>
              <a:t>give up claim to independent state in return for national status</a:t>
            </a:r>
          </a:p>
          <a:p>
            <a:r>
              <a:rPr lang="en-GB" dirty="0">
                <a:latin typeface="Garamond" panose="02020404030301010803" pitchFamily="18" charset="0"/>
              </a:rPr>
              <a:t>Jewish </a:t>
            </a:r>
            <a:r>
              <a:rPr lang="en-GB" dirty="0" err="1">
                <a:latin typeface="Garamond" panose="02020404030301010803" pitchFamily="18" charset="0"/>
              </a:rPr>
              <a:t>self-defense</a:t>
            </a:r>
            <a:endParaRPr lang="en-GB" dirty="0">
              <a:latin typeface="Garamond" panose="02020404030301010803" pitchFamily="18" charset="0"/>
            </a:endParaRPr>
          </a:p>
          <a:p>
            <a:endParaRPr lang="en-GB" dirty="0">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41062131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A817006-B2B2-3D73-F4BF-1FFBB0F2773E}"/>
              </a:ext>
            </a:extLst>
          </p:cNvPr>
          <p:cNvSpPr txBox="1"/>
          <p:nvPr/>
        </p:nvSpPr>
        <p:spPr>
          <a:xfrm>
            <a:off x="3048000" y="2189221"/>
            <a:ext cx="6096000" cy="3046988"/>
          </a:xfrm>
          <a:prstGeom prst="rect">
            <a:avLst/>
          </a:prstGeom>
          <a:noFill/>
        </p:spPr>
        <p:txBody>
          <a:bodyPr wrap="square">
            <a:spAutoFit/>
          </a:bodyPr>
          <a:lstStyle/>
          <a:p>
            <a:pPr algn="ctr"/>
            <a:r>
              <a:rPr lang="en-GB" sz="2400" dirty="0">
                <a:latin typeface="Garamond" panose="02020404030301010803" pitchFamily="18" charset="0"/>
              </a:rPr>
              <a:t>Hybrid identities, national identification and attribution</a:t>
            </a:r>
          </a:p>
          <a:p>
            <a:pPr algn="ctr"/>
            <a:r>
              <a:rPr lang="en-GB" sz="2400" dirty="0">
                <a:latin typeface="Garamond" panose="02020404030301010803" pitchFamily="18" charset="0"/>
              </a:rPr>
              <a:t>Nationalism and anti-Semitism</a:t>
            </a:r>
          </a:p>
          <a:p>
            <a:pPr algn="ctr"/>
            <a:r>
              <a:rPr lang="en-GB" sz="2400" dirty="0">
                <a:latin typeface="Garamond" panose="02020404030301010803" pitchFamily="18" charset="0"/>
              </a:rPr>
              <a:t>The ’Jewish question’</a:t>
            </a:r>
          </a:p>
          <a:p>
            <a:pPr algn="ctr"/>
            <a:r>
              <a:rPr lang="en-GB" sz="2400" dirty="0">
                <a:latin typeface="Garamond" panose="02020404030301010803" pitchFamily="18" charset="0"/>
              </a:rPr>
              <a:t>Hebrew vs. Yiddish</a:t>
            </a:r>
          </a:p>
          <a:p>
            <a:pPr algn="ctr"/>
            <a:r>
              <a:rPr lang="en-GB" sz="2400" dirty="0">
                <a:latin typeface="Garamond" panose="02020404030301010803" pitchFamily="18" charset="0"/>
              </a:rPr>
              <a:t>Revolutionary socialism</a:t>
            </a:r>
          </a:p>
          <a:p>
            <a:pPr algn="ctr"/>
            <a:endParaRPr lang="en-GB" sz="2400" dirty="0">
              <a:latin typeface="Garamond" panose="02020404030301010803" pitchFamily="18" charset="0"/>
            </a:endParaRPr>
          </a:p>
          <a:p>
            <a:pPr algn="ctr"/>
            <a:endParaRPr lang="en-GB" sz="2400" dirty="0">
              <a:latin typeface="Garamond" panose="02020404030301010803" pitchFamily="18" charset="0"/>
            </a:endParaRPr>
          </a:p>
        </p:txBody>
      </p:sp>
    </p:spTree>
    <p:extLst>
      <p:ext uri="{BB962C8B-B14F-4D97-AF65-F5344CB8AC3E}">
        <p14:creationId xmlns:p14="http://schemas.microsoft.com/office/powerpoint/2010/main" val="2806702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2E79A4B-40F8-5A5A-05D1-9460681233D7}"/>
              </a:ext>
            </a:extLst>
          </p:cNvPr>
          <p:cNvSpPr>
            <a:spLocks noGrp="1"/>
          </p:cNvSpPr>
          <p:nvPr>
            <p:ph type="title"/>
          </p:nvPr>
        </p:nvSpPr>
        <p:spPr>
          <a:xfrm>
            <a:off x="521207" y="786384"/>
            <a:ext cx="6233755" cy="1707775"/>
          </a:xfrm>
        </p:spPr>
        <p:txBody>
          <a:bodyPr anchor="t">
            <a:normAutofit/>
          </a:bodyPr>
          <a:lstStyle/>
          <a:p>
            <a:r>
              <a:rPr lang="en-GB" dirty="0">
                <a:latin typeface="Garamond" panose="02020404030301010803" pitchFamily="18" charset="0"/>
              </a:rPr>
              <a:t>Hybrid National Identities</a:t>
            </a:r>
          </a:p>
        </p:txBody>
      </p:sp>
      <p:cxnSp>
        <p:nvCxnSpPr>
          <p:cNvPr id="1035" name="Straight Connector 1034">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1B17E86-E706-9251-0E5A-96C392537D38}"/>
              </a:ext>
            </a:extLst>
          </p:cNvPr>
          <p:cNvSpPr>
            <a:spLocks noGrp="1"/>
          </p:cNvSpPr>
          <p:nvPr>
            <p:ph idx="1"/>
          </p:nvPr>
        </p:nvSpPr>
        <p:spPr>
          <a:xfrm>
            <a:off x="571501" y="2494159"/>
            <a:ext cx="6893728" cy="3510129"/>
          </a:xfrm>
        </p:spPr>
        <p:txBody>
          <a:bodyPr anchor="b">
            <a:noAutofit/>
          </a:bodyPr>
          <a:lstStyle/>
          <a:p>
            <a:pPr>
              <a:lnSpc>
                <a:spcPct val="110000"/>
              </a:lnSpc>
              <a:spcBef>
                <a:spcPts val="400"/>
              </a:spcBef>
            </a:pPr>
            <a:r>
              <a:rPr lang="en-GB" dirty="0">
                <a:latin typeface="Garamond" panose="02020404030301010803" pitchFamily="18" charset="0"/>
              </a:rPr>
              <a:t>Different relations and interplay of national, state, regional, religious, linguistic identities and loyalties</a:t>
            </a:r>
          </a:p>
          <a:p>
            <a:pPr>
              <a:lnSpc>
                <a:spcPct val="110000"/>
              </a:lnSpc>
              <a:spcBef>
                <a:spcPts val="400"/>
              </a:spcBef>
            </a:pPr>
            <a:r>
              <a:rPr lang="en-GB" dirty="0">
                <a:latin typeface="Garamond" panose="02020404030301010803" pitchFamily="18" charset="0"/>
              </a:rPr>
              <a:t>Various layers or dimensions of identity getting precedence or mobilised depending on circumstances</a:t>
            </a:r>
          </a:p>
          <a:p>
            <a:pPr>
              <a:lnSpc>
                <a:spcPct val="110000"/>
              </a:lnSpc>
              <a:spcBef>
                <a:spcPts val="400"/>
              </a:spcBef>
            </a:pPr>
            <a:r>
              <a:rPr lang="en-GB" dirty="0">
                <a:latin typeface="Garamond" panose="02020404030301010803" pitchFamily="18" charset="0"/>
              </a:rPr>
              <a:t>National Indifference (Tara Zahra, Jeremy King)</a:t>
            </a:r>
          </a:p>
          <a:p>
            <a:pPr>
              <a:lnSpc>
                <a:spcPct val="110000"/>
              </a:lnSpc>
              <a:spcBef>
                <a:spcPts val="400"/>
              </a:spcBef>
            </a:pPr>
            <a:r>
              <a:rPr lang="en-GB" dirty="0">
                <a:latin typeface="Garamond" panose="02020404030301010803" pitchFamily="18" charset="0"/>
              </a:rPr>
              <a:t>How one defines themselves (self-identification) vs How one is defined by others (attribution) vs How state authorities define one’s identity (labelling) </a:t>
            </a:r>
          </a:p>
          <a:p>
            <a:pPr>
              <a:lnSpc>
                <a:spcPct val="110000"/>
              </a:lnSpc>
              <a:spcBef>
                <a:spcPts val="400"/>
              </a:spcBef>
            </a:pPr>
            <a:r>
              <a:rPr lang="en-GB" dirty="0">
                <a:latin typeface="Garamond" panose="02020404030301010803" pitchFamily="18" charset="0"/>
              </a:rPr>
              <a:t>Patterns of inclusion and exclusion</a:t>
            </a:r>
          </a:p>
          <a:p>
            <a:pPr>
              <a:lnSpc>
                <a:spcPct val="110000"/>
              </a:lnSpc>
              <a:spcBef>
                <a:spcPts val="400"/>
              </a:spcBef>
            </a:pPr>
            <a:r>
              <a:rPr lang="en-GB" dirty="0">
                <a:latin typeface="Garamond" panose="02020404030301010803" pitchFamily="18" charset="0"/>
              </a:rPr>
              <a:t>Difficulties of putting people into ethnic or national categories based on objective criteria</a:t>
            </a:r>
          </a:p>
        </p:txBody>
      </p:sp>
      <p:cxnSp>
        <p:nvCxnSpPr>
          <p:cNvPr id="1037" name="Straight Connector 1036">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8" name="Picture 4" descr="Kidnapped Souls">
            <a:extLst>
              <a:ext uri="{FF2B5EF4-FFF2-40B4-BE49-F238E27FC236}">
                <a16:creationId xmlns:a16="http://schemas.microsoft.com/office/drawing/2014/main" id="{5B052753-0B03-49E9-FE3B-216E7F796E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3" b="4788"/>
          <a:stretch>
            <a:fillRect/>
          </a:stretch>
        </p:blipFill>
        <p:spPr bwMode="auto">
          <a:xfrm>
            <a:off x="8036732" y="853712"/>
            <a:ext cx="3583768" cy="5150567"/>
          </a:xfrm>
          <a:prstGeom prst="rect">
            <a:avLst/>
          </a:prstGeom>
          <a:noFill/>
          <a:extLst>
            <a:ext uri="{909E8E84-426E-40DD-AFC4-6F175D3DCCD1}">
              <a14:hiddenFill xmlns:a14="http://schemas.microsoft.com/office/drawing/2010/main">
                <a:solidFill>
                  <a:srgbClr val="FFFFFF"/>
                </a:solidFill>
              </a14:hiddenFill>
            </a:ext>
          </a:extLst>
        </p:spPr>
      </p:pic>
      <p:cxnSp>
        <p:nvCxnSpPr>
          <p:cNvPr id="1039" name="Straight Connector 1038">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5984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Володимир_Антонович._Volodymyr_Antonovych.jpg">
            <a:extLst>
              <a:ext uri="{FF2B5EF4-FFF2-40B4-BE49-F238E27FC236}">
                <a16:creationId xmlns:a16="http://schemas.microsoft.com/office/drawing/2014/main" id="{1B0A175E-5450-66F8-CB03-8E691AFE890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9287" y="0"/>
            <a:ext cx="2934280" cy="371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6">
            <a:extLst>
              <a:ext uri="{FF2B5EF4-FFF2-40B4-BE49-F238E27FC236}">
                <a16:creationId xmlns:a16="http://schemas.microsoft.com/office/drawing/2014/main" id="{745424C7-2912-19F6-D2B3-E2DB8A50EC7A}"/>
              </a:ext>
            </a:extLst>
          </p:cNvPr>
          <p:cNvSpPr txBox="1">
            <a:spLocks noChangeArrowheads="1"/>
          </p:cNvSpPr>
          <p:nvPr/>
        </p:nvSpPr>
        <p:spPr bwMode="auto">
          <a:xfrm>
            <a:off x="409287" y="3788976"/>
            <a:ext cx="293428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dirty="0">
                <a:latin typeface="Garamond" panose="02020404030301010803" pitchFamily="18" charset="0"/>
              </a:rPr>
              <a:t>Volodymyr </a:t>
            </a:r>
            <a:r>
              <a:rPr lang="en-US" altLang="en-GB" dirty="0" err="1">
                <a:latin typeface="Garamond" panose="02020404030301010803" pitchFamily="18" charset="0"/>
              </a:rPr>
              <a:t>Antonovych</a:t>
            </a:r>
            <a:br>
              <a:rPr lang="en-US" altLang="en-GB" dirty="0">
                <a:latin typeface="Garamond" panose="02020404030301010803" pitchFamily="18" charset="0"/>
              </a:rPr>
            </a:br>
            <a:r>
              <a:rPr lang="en-US" altLang="en-GB" dirty="0">
                <a:latin typeface="Garamond" panose="02020404030301010803" pitchFamily="18" charset="0"/>
              </a:rPr>
              <a:t>1834-1908</a:t>
            </a:r>
          </a:p>
          <a:p>
            <a:pPr algn="ctr"/>
            <a:r>
              <a:rPr lang="en-US" altLang="en-GB" dirty="0">
                <a:latin typeface="Garamond" panose="02020404030301010803" pitchFamily="18" charset="0"/>
              </a:rPr>
              <a:t>* In </a:t>
            </a:r>
            <a:r>
              <a:rPr lang="en-US" altLang="en-GB" dirty="0" err="1">
                <a:latin typeface="Garamond" panose="02020404030301010803" pitchFamily="18" charset="0"/>
              </a:rPr>
              <a:t>Makhnivka</a:t>
            </a:r>
            <a:r>
              <a:rPr lang="en-US" altLang="en-GB" dirty="0">
                <a:latin typeface="Garamond" panose="02020404030301010803" pitchFamily="18" charset="0"/>
              </a:rPr>
              <a:t> (Kyiv/Kiev)</a:t>
            </a:r>
          </a:p>
          <a:p>
            <a:pPr algn="ctr"/>
            <a:r>
              <a:rPr lang="en-US" altLang="en-GB" dirty="0">
                <a:latin typeface="Garamond" panose="02020404030301010803" pitchFamily="18" charset="0"/>
              </a:rPr>
              <a:t>Family: impoverished Polish gentry</a:t>
            </a:r>
          </a:p>
          <a:p>
            <a:pPr algn="ctr"/>
            <a:r>
              <a:rPr lang="en-US" altLang="en-GB" dirty="0">
                <a:latin typeface="Garamond" panose="02020404030301010803" pitchFamily="18" charset="0"/>
              </a:rPr>
              <a:t>Historian, Professor at Kyiv/Kiev University</a:t>
            </a:r>
          </a:p>
          <a:p>
            <a:pPr algn="ctr"/>
            <a:r>
              <a:rPr lang="en-US" altLang="en-GB" dirty="0">
                <a:latin typeface="Garamond" panose="02020404030301010803" pitchFamily="18" charset="0"/>
              </a:rPr>
              <a:t>Populist and ‘peasant-lover’</a:t>
            </a:r>
          </a:p>
        </p:txBody>
      </p:sp>
      <p:pic>
        <p:nvPicPr>
          <p:cNvPr id="6" name="Picture 7" descr="Hrushevskyi_Mykhailo_XX.jpg">
            <a:extLst>
              <a:ext uri="{FF2B5EF4-FFF2-40B4-BE49-F238E27FC236}">
                <a16:creationId xmlns:a16="http://schemas.microsoft.com/office/drawing/2014/main" id="{5AF13221-9A37-228D-FFC5-5002B3B6465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24666" y="0"/>
            <a:ext cx="2314001" cy="371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8">
            <a:extLst>
              <a:ext uri="{FF2B5EF4-FFF2-40B4-BE49-F238E27FC236}">
                <a16:creationId xmlns:a16="http://schemas.microsoft.com/office/drawing/2014/main" id="{1C0DA86A-7DFF-623E-16AC-2F1C16C1DE66}"/>
              </a:ext>
            </a:extLst>
          </p:cNvPr>
          <p:cNvSpPr txBox="1">
            <a:spLocks noChangeArrowheads="1"/>
          </p:cNvSpPr>
          <p:nvPr/>
        </p:nvSpPr>
        <p:spPr bwMode="auto">
          <a:xfrm>
            <a:off x="4177006" y="3786041"/>
            <a:ext cx="300932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dirty="0" err="1">
                <a:latin typeface="Garamond" panose="02020404030301010803" pitchFamily="18" charset="0"/>
              </a:rPr>
              <a:t>Mykhailo</a:t>
            </a:r>
            <a:r>
              <a:rPr lang="en-US" altLang="en-GB" dirty="0">
                <a:latin typeface="Garamond" panose="02020404030301010803" pitchFamily="18" charset="0"/>
              </a:rPr>
              <a:t> </a:t>
            </a:r>
            <a:r>
              <a:rPr lang="en-US" altLang="en-GB" dirty="0" err="1">
                <a:latin typeface="Garamond" panose="02020404030301010803" pitchFamily="18" charset="0"/>
              </a:rPr>
              <a:t>Hrushevs</a:t>
            </a:r>
            <a:r>
              <a:rPr lang="en-US" altLang="en-US" dirty="0" err="1">
                <a:latin typeface="Garamond" panose="02020404030301010803" pitchFamily="18" charset="0"/>
              </a:rPr>
              <a:t>’</a:t>
            </a:r>
            <a:r>
              <a:rPr lang="en-US" altLang="en-GB" dirty="0" err="1">
                <a:latin typeface="Garamond" panose="02020404030301010803" pitchFamily="18" charset="0"/>
              </a:rPr>
              <a:t>kyj</a:t>
            </a:r>
            <a:br>
              <a:rPr lang="en-US" altLang="en-GB" dirty="0">
                <a:latin typeface="Garamond" panose="02020404030301010803" pitchFamily="18" charset="0"/>
              </a:rPr>
            </a:br>
            <a:r>
              <a:rPr lang="en-US" altLang="en-GB" dirty="0">
                <a:latin typeface="Garamond" panose="02020404030301010803" pitchFamily="18" charset="0"/>
              </a:rPr>
              <a:t>1866-1934</a:t>
            </a:r>
          </a:p>
          <a:p>
            <a:pPr algn="ctr"/>
            <a:r>
              <a:rPr lang="en-US" altLang="en-GB" dirty="0">
                <a:latin typeface="Garamond" panose="02020404030301010803" pitchFamily="18" charset="0"/>
              </a:rPr>
              <a:t>* In </a:t>
            </a:r>
            <a:r>
              <a:rPr lang="en-US" altLang="en-GB" dirty="0" err="1">
                <a:latin typeface="Garamond" panose="02020404030301010803" pitchFamily="18" charset="0"/>
              </a:rPr>
              <a:t>Chełm</a:t>
            </a:r>
            <a:r>
              <a:rPr lang="en-US" altLang="en-GB" dirty="0">
                <a:latin typeface="Garamond" panose="02020404030301010803" pitchFamily="18" charset="0"/>
              </a:rPr>
              <a:t> (Russian Empire)</a:t>
            </a:r>
          </a:p>
          <a:p>
            <a:pPr algn="ctr"/>
            <a:r>
              <a:rPr lang="en-US" altLang="en-GB" dirty="0">
                <a:latin typeface="Garamond" panose="02020404030301010803" pitchFamily="18" charset="0"/>
              </a:rPr>
              <a:t>Father: University professor, family priests and parish servants</a:t>
            </a:r>
          </a:p>
          <a:p>
            <a:pPr algn="ctr"/>
            <a:r>
              <a:rPr lang="en-US" altLang="en-GB" dirty="0">
                <a:latin typeface="Garamond" panose="02020404030301010803" pitchFamily="18" charset="0"/>
              </a:rPr>
              <a:t>Historian, Professor in Lemberg, politician and head of first Ukrainian state 1918/19</a:t>
            </a:r>
          </a:p>
        </p:txBody>
      </p:sp>
      <p:pic>
        <p:nvPicPr>
          <p:cNvPr id="8" name="Grafik 5">
            <a:extLst>
              <a:ext uri="{FF2B5EF4-FFF2-40B4-BE49-F238E27FC236}">
                <a16:creationId xmlns:a16="http://schemas.microsoft.com/office/drawing/2014/main" id="{3666CD8E-C097-7259-E388-9DF33ED8EBED}"/>
              </a:ext>
            </a:extLst>
          </p:cNvPr>
          <p:cNvPicPr>
            <a:picLocks noChangeAspect="1"/>
          </p:cNvPicPr>
          <p:nvPr/>
        </p:nvPicPr>
        <p:blipFill>
          <a:blip r:embed="rId4"/>
          <a:stretch>
            <a:fillRect/>
          </a:stretch>
        </p:blipFill>
        <p:spPr>
          <a:xfrm>
            <a:off x="8302369" y="0"/>
            <a:ext cx="2921228" cy="3664813"/>
          </a:xfrm>
          <a:prstGeom prst="rect">
            <a:avLst/>
          </a:prstGeom>
        </p:spPr>
      </p:pic>
      <p:sp>
        <p:nvSpPr>
          <p:cNvPr id="9" name="Textfeld 6">
            <a:extLst>
              <a:ext uri="{FF2B5EF4-FFF2-40B4-BE49-F238E27FC236}">
                <a16:creationId xmlns:a16="http://schemas.microsoft.com/office/drawing/2014/main" id="{F1F40340-4CB8-CCEB-3445-73545BC15A4A}"/>
              </a:ext>
            </a:extLst>
          </p:cNvPr>
          <p:cNvSpPr txBox="1"/>
          <p:nvPr/>
        </p:nvSpPr>
        <p:spPr>
          <a:xfrm>
            <a:off x="8019766" y="3713166"/>
            <a:ext cx="3486433" cy="3139321"/>
          </a:xfrm>
          <a:prstGeom prst="rect">
            <a:avLst/>
          </a:prstGeom>
          <a:noFill/>
        </p:spPr>
        <p:txBody>
          <a:bodyPr wrap="square" rtlCol="0">
            <a:spAutoFit/>
          </a:bodyPr>
          <a:lstStyle/>
          <a:p>
            <a:pPr algn="ctr"/>
            <a:r>
              <a:rPr lang="de-GB" dirty="0">
                <a:latin typeface="Garamond" panose="02020404030301010803" pitchFamily="18" charset="0"/>
              </a:rPr>
              <a:t>Ivan Franko</a:t>
            </a:r>
          </a:p>
          <a:p>
            <a:pPr algn="ctr"/>
            <a:r>
              <a:rPr lang="de-GB" dirty="0">
                <a:latin typeface="Garamond" panose="02020404030301010803" pitchFamily="18" charset="0"/>
              </a:rPr>
              <a:t>1856-1916</a:t>
            </a:r>
          </a:p>
          <a:p>
            <a:pPr algn="ctr"/>
            <a:r>
              <a:rPr lang="de-DE" dirty="0">
                <a:latin typeface="Garamond" panose="02020404030301010803" pitchFamily="18" charset="0"/>
              </a:rPr>
              <a:t>* I</a:t>
            </a:r>
            <a:r>
              <a:rPr lang="de-GB" dirty="0">
                <a:latin typeface="Garamond" panose="02020404030301010803" pitchFamily="18" charset="0"/>
              </a:rPr>
              <a:t>n Nahujevychi (Galicia)</a:t>
            </a:r>
          </a:p>
          <a:p>
            <a:pPr algn="ctr"/>
            <a:r>
              <a:rPr lang="de-DE" dirty="0">
                <a:latin typeface="Garamond" panose="02020404030301010803" pitchFamily="18" charset="0"/>
              </a:rPr>
              <a:t>W</a:t>
            </a:r>
            <a:r>
              <a:rPr lang="de-GB" dirty="0">
                <a:latin typeface="Garamond" panose="02020404030301010803" pitchFamily="18" charset="0"/>
              </a:rPr>
              <a:t>riter, journalist, translator, and politician</a:t>
            </a:r>
          </a:p>
          <a:p>
            <a:pPr algn="ctr"/>
            <a:r>
              <a:rPr lang="de-GB" dirty="0">
                <a:latin typeface="Garamond" panose="02020404030301010803" pitchFamily="18" charset="0"/>
              </a:rPr>
              <a:t>Father: Blacksmith of German origin</a:t>
            </a:r>
          </a:p>
          <a:p>
            <a:pPr algn="ctr"/>
            <a:r>
              <a:rPr lang="de-GB" dirty="0">
                <a:latin typeface="Garamond" panose="02020404030301010803" pitchFamily="18" charset="0"/>
              </a:rPr>
              <a:t>Mother: poor Ruthenian-Polish noblewoman</a:t>
            </a:r>
          </a:p>
          <a:p>
            <a:pPr algn="ctr"/>
            <a:r>
              <a:rPr lang="de-GB" dirty="0">
                <a:latin typeface="Garamond" panose="02020404030301010803" pitchFamily="18" charset="0"/>
              </a:rPr>
              <a:t>Socialist and Ukrainophile, spent time in Austrian prison</a:t>
            </a:r>
          </a:p>
        </p:txBody>
      </p:sp>
    </p:spTree>
    <p:extLst>
      <p:ext uri="{BB962C8B-B14F-4D97-AF65-F5344CB8AC3E}">
        <p14:creationId xmlns:p14="http://schemas.microsoft.com/office/powerpoint/2010/main" val="4116863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72BE35-2F74-280D-12B3-BF64C89313C5}"/>
              </a:ext>
            </a:extLst>
          </p:cNvPr>
          <p:cNvPicPr>
            <a:picLocks noChangeAspect="1"/>
          </p:cNvPicPr>
          <p:nvPr/>
        </p:nvPicPr>
        <p:blipFill>
          <a:blip r:embed="rId2"/>
          <a:stretch>
            <a:fillRect/>
          </a:stretch>
        </p:blipFill>
        <p:spPr>
          <a:xfrm>
            <a:off x="58481" y="371812"/>
            <a:ext cx="2987823" cy="3744739"/>
          </a:xfrm>
          <a:prstGeom prst="rect">
            <a:avLst/>
          </a:prstGeom>
        </p:spPr>
      </p:pic>
      <p:pic>
        <p:nvPicPr>
          <p:cNvPr id="3" name="Picture 2">
            <a:extLst>
              <a:ext uri="{FF2B5EF4-FFF2-40B4-BE49-F238E27FC236}">
                <a16:creationId xmlns:a16="http://schemas.microsoft.com/office/drawing/2014/main" id="{D52E9723-E684-3028-B35B-D12360AD308F}"/>
              </a:ext>
            </a:extLst>
          </p:cNvPr>
          <p:cNvPicPr>
            <a:picLocks noChangeAspect="1"/>
          </p:cNvPicPr>
          <p:nvPr/>
        </p:nvPicPr>
        <p:blipFill>
          <a:blip r:embed="rId3"/>
          <a:stretch>
            <a:fillRect/>
          </a:stretch>
        </p:blipFill>
        <p:spPr>
          <a:xfrm>
            <a:off x="8856868" y="633462"/>
            <a:ext cx="3094546" cy="4362450"/>
          </a:xfrm>
          <a:prstGeom prst="rect">
            <a:avLst/>
          </a:prstGeom>
        </p:spPr>
      </p:pic>
      <p:sp>
        <p:nvSpPr>
          <p:cNvPr id="4" name="TextBox 3">
            <a:extLst>
              <a:ext uri="{FF2B5EF4-FFF2-40B4-BE49-F238E27FC236}">
                <a16:creationId xmlns:a16="http://schemas.microsoft.com/office/drawing/2014/main" id="{88E70032-42FD-55DB-7230-83F8175CE1D2}"/>
              </a:ext>
            </a:extLst>
          </p:cNvPr>
          <p:cNvSpPr txBox="1"/>
          <p:nvPr/>
        </p:nvSpPr>
        <p:spPr>
          <a:xfrm>
            <a:off x="8856868" y="5242663"/>
            <a:ext cx="3094546" cy="707886"/>
          </a:xfrm>
          <a:prstGeom prst="rect">
            <a:avLst/>
          </a:prstGeom>
          <a:noFill/>
        </p:spPr>
        <p:txBody>
          <a:bodyPr wrap="square" rtlCol="0">
            <a:spAutoFit/>
          </a:bodyPr>
          <a:lstStyle/>
          <a:p>
            <a:r>
              <a:rPr lang="en-US" sz="2000" dirty="0">
                <a:latin typeface="Garamond" panose="02020404030301010803" pitchFamily="18" charset="0"/>
              </a:rPr>
              <a:t>Franko and his wife </a:t>
            </a:r>
            <a:r>
              <a:rPr lang="en-US" sz="2000" dirty="0" err="1">
                <a:latin typeface="Garamond" panose="02020404030301010803" pitchFamily="18" charset="0"/>
              </a:rPr>
              <a:t>Ol’ha</a:t>
            </a:r>
            <a:r>
              <a:rPr lang="en-US" sz="2000" dirty="0">
                <a:latin typeface="Garamond" panose="02020404030301010803" pitchFamily="18" charset="0"/>
              </a:rPr>
              <a:t> </a:t>
            </a:r>
            <a:r>
              <a:rPr lang="en-US" sz="2000" dirty="0" err="1">
                <a:latin typeface="Garamond" panose="02020404030301010803" pitchFamily="18" charset="0"/>
              </a:rPr>
              <a:t>Choruzhyns’ka</a:t>
            </a:r>
            <a:r>
              <a:rPr lang="en-US" sz="2000" dirty="0">
                <a:latin typeface="Garamond" panose="02020404030301010803" pitchFamily="18" charset="0"/>
              </a:rPr>
              <a:t>, 1886</a:t>
            </a:r>
          </a:p>
        </p:txBody>
      </p:sp>
      <p:pic>
        <p:nvPicPr>
          <p:cNvPr id="5" name="Picture 4">
            <a:extLst>
              <a:ext uri="{FF2B5EF4-FFF2-40B4-BE49-F238E27FC236}">
                <a16:creationId xmlns:a16="http://schemas.microsoft.com/office/drawing/2014/main" id="{166F0A14-DE7F-F9D7-0007-C7B9FC1003D0}"/>
              </a:ext>
            </a:extLst>
          </p:cNvPr>
          <p:cNvPicPr>
            <a:picLocks noChangeAspect="1"/>
          </p:cNvPicPr>
          <p:nvPr/>
        </p:nvPicPr>
        <p:blipFill>
          <a:blip r:embed="rId4"/>
          <a:stretch>
            <a:fillRect/>
          </a:stretch>
        </p:blipFill>
        <p:spPr>
          <a:xfrm>
            <a:off x="4934913" y="0"/>
            <a:ext cx="2322174" cy="2709203"/>
          </a:xfrm>
          <a:prstGeom prst="rect">
            <a:avLst/>
          </a:prstGeom>
        </p:spPr>
      </p:pic>
      <p:sp>
        <p:nvSpPr>
          <p:cNvPr id="6" name="TextBox 5">
            <a:extLst>
              <a:ext uri="{FF2B5EF4-FFF2-40B4-BE49-F238E27FC236}">
                <a16:creationId xmlns:a16="http://schemas.microsoft.com/office/drawing/2014/main" id="{C6F47E71-D3A8-240C-0BF0-225ECEB7CE46}"/>
              </a:ext>
            </a:extLst>
          </p:cNvPr>
          <p:cNvSpPr txBox="1"/>
          <p:nvPr/>
        </p:nvSpPr>
        <p:spPr>
          <a:xfrm>
            <a:off x="4783414" y="2762761"/>
            <a:ext cx="2735687" cy="400110"/>
          </a:xfrm>
          <a:prstGeom prst="rect">
            <a:avLst/>
          </a:prstGeom>
          <a:noFill/>
        </p:spPr>
        <p:txBody>
          <a:bodyPr wrap="square" rtlCol="0">
            <a:spAutoFit/>
          </a:bodyPr>
          <a:lstStyle/>
          <a:p>
            <a:r>
              <a:rPr lang="en-US" sz="2000" dirty="0">
                <a:latin typeface="Garamond" panose="02020404030301010803" pitchFamily="18" charset="0"/>
              </a:rPr>
              <a:t>Ivan Franko, 1856-1916</a:t>
            </a:r>
          </a:p>
        </p:txBody>
      </p:sp>
      <p:pic>
        <p:nvPicPr>
          <p:cNvPr id="7" name="Picture 1">
            <a:extLst>
              <a:ext uri="{FF2B5EF4-FFF2-40B4-BE49-F238E27FC236}">
                <a16:creationId xmlns:a16="http://schemas.microsoft.com/office/drawing/2014/main" id="{BAC048CB-D239-FFB9-8C18-07D5EE602222}"/>
              </a:ext>
            </a:extLst>
          </p:cNvPr>
          <p:cNvPicPr>
            <a:picLocks noChangeAspect="1"/>
          </p:cNvPicPr>
          <p:nvPr/>
        </p:nvPicPr>
        <p:blipFill>
          <a:blip r:embed="rId5"/>
          <a:stretch>
            <a:fillRect/>
          </a:stretch>
        </p:blipFill>
        <p:spPr>
          <a:xfrm>
            <a:off x="4384072" y="3179289"/>
            <a:ext cx="2873016" cy="3515219"/>
          </a:xfrm>
          <a:prstGeom prst="rect">
            <a:avLst/>
          </a:prstGeom>
        </p:spPr>
      </p:pic>
      <p:sp>
        <p:nvSpPr>
          <p:cNvPr id="8" name="TextBox 2">
            <a:extLst>
              <a:ext uri="{FF2B5EF4-FFF2-40B4-BE49-F238E27FC236}">
                <a16:creationId xmlns:a16="http://schemas.microsoft.com/office/drawing/2014/main" id="{611F3B37-C4E2-90CD-0F94-EA0CBEBD4B7E}"/>
              </a:ext>
            </a:extLst>
          </p:cNvPr>
          <p:cNvSpPr txBox="1"/>
          <p:nvPr/>
        </p:nvSpPr>
        <p:spPr>
          <a:xfrm>
            <a:off x="1448436" y="5986622"/>
            <a:ext cx="3195735" cy="707886"/>
          </a:xfrm>
          <a:prstGeom prst="rect">
            <a:avLst/>
          </a:prstGeom>
          <a:noFill/>
        </p:spPr>
        <p:txBody>
          <a:bodyPr wrap="square" rtlCol="0">
            <a:spAutoFit/>
          </a:bodyPr>
          <a:lstStyle/>
          <a:p>
            <a:r>
              <a:rPr lang="en-US" sz="2000" dirty="0">
                <a:latin typeface="Garamond" panose="02020404030301010803" pitchFamily="18" charset="0"/>
              </a:rPr>
              <a:t>Ivan </a:t>
            </a:r>
            <a:r>
              <a:rPr lang="en-US" sz="2000" dirty="0" err="1">
                <a:latin typeface="Garamond" panose="02020404030301010803" pitchFamily="18" charset="0"/>
              </a:rPr>
              <a:t>Frankos</a:t>
            </a:r>
            <a:r>
              <a:rPr lang="en-US" sz="2000" dirty="0">
                <a:latin typeface="Garamond" panose="02020404030301010803" pitchFamily="18" charset="0"/>
              </a:rPr>
              <a:t> grave on </a:t>
            </a:r>
            <a:r>
              <a:rPr lang="en-US" sz="2000" dirty="0" err="1">
                <a:latin typeface="Garamond" panose="02020404030301010803" pitchFamily="18" charset="0"/>
              </a:rPr>
              <a:t>Lychakiv</a:t>
            </a:r>
            <a:r>
              <a:rPr lang="en-US" sz="2000" dirty="0">
                <a:latin typeface="Garamond" panose="02020404030301010803" pitchFamily="18" charset="0"/>
              </a:rPr>
              <a:t> cemetery, </a:t>
            </a:r>
            <a:r>
              <a:rPr lang="en-US" sz="2000" dirty="0" err="1">
                <a:latin typeface="Garamond" panose="02020404030301010803" pitchFamily="18" charset="0"/>
              </a:rPr>
              <a:t>Lviv</a:t>
            </a:r>
            <a:endParaRPr lang="en-US" sz="2000" dirty="0">
              <a:latin typeface="Garamond" panose="02020404030301010803" pitchFamily="18" charset="0"/>
            </a:endParaRPr>
          </a:p>
        </p:txBody>
      </p:sp>
    </p:spTree>
    <p:extLst>
      <p:ext uri="{BB962C8B-B14F-4D97-AF65-F5344CB8AC3E}">
        <p14:creationId xmlns:p14="http://schemas.microsoft.com/office/powerpoint/2010/main" val="1372281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2">
            <a:extLst>
              <a:ext uri="{FF2B5EF4-FFF2-40B4-BE49-F238E27FC236}">
                <a16:creationId xmlns:a16="http://schemas.microsoft.com/office/drawing/2014/main" id="{B3809823-CDCD-F800-6321-DA09EE133100}"/>
              </a:ext>
            </a:extLst>
          </p:cNvPr>
          <p:cNvPicPr>
            <a:picLocks noChangeAspect="1"/>
          </p:cNvPicPr>
          <p:nvPr/>
        </p:nvPicPr>
        <p:blipFill>
          <a:blip r:embed="rId2"/>
          <a:stretch>
            <a:fillRect/>
          </a:stretch>
        </p:blipFill>
        <p:spPr>
          <a:xfrm>
            <a:off x="152399" y="72008"/>
            <a:ext cx="7449671" cy="5641924"/>
          </a:xfrm>
          <a:prstGeom prst="rect">
            <a:avLst/>
          </a:prstGeom>
        </p:spPr>
      </p:pic>
      <p:sp>
        <p:nvSpPr>
          <p:cNvPr id="3" name="TextBox 2">
            <a:extLst>
              <a:ext uri="{FF2B5EF4-FFF2-40B4-BE49-F238E27FC236}">
                <a16:creationId xmlns:a16="http://schemas.microsoft.com/office/drawing/2014/main" id="{C14BC110-443F-E6B3-311B-CBCC4D2948DE}"/>
              </a:ext>
            </a:extLst>
          </p:cNvPr>
          <p:cNvSpPr txBox="1"/>
          <p:nvPr/>
        </p:nvSpPr>
        <p:spPr>
          <a:xfrm>
            <a:off x="235526" y="5770329"/>
            <a:ext cx="5860474" cy="1015663"/>
          </a:xfrm>
          <a:prstGeom prst="rect">
            <a:avLst/>
          </a:prstGeom>
          <a:noFill/>
        </p:spPr>
        <p:txBody>
          <a:bodyPr wrap="square" rtlCol="0">
            <a:spAutoFit/>
          </a:bodyPr>
          <a:lstStyle/>
          <a:p>
            <a:r>
              <a:rPr lang="en-US" sz="2000" dirty="0">
                <a:latin typeface="Garamond" panose="02020404030301010803" pitchFamily="18" charset="0"/>
              </a:rPr>
              <a:t>The </a:t>
            </a:r>
            <a:r>
              <a:rPr lang="en-US" sz="2000" dirty="0" err="1">
                <a:latin typeface="Garamond" panose="02020404030301010803" pitchFamily="18" charset="0"/>
              </a:rPr>
              <a:t>Szeptycki</a:t>
            </a:r>
            <a:r>
              <a:rPr lang="en-US" sz="2000" dirty="0">
                <a:latin typeface="Garamond" panose="02020404030301010803" pitchFamily="18" charset="0"/>
              </a:rPr>
              <a:t>/</a:t>
            </a:r>
            <a:r>
              <a:rPr lang="az-Cyrl-AZ" sz="2000" dirty="0">
                <a:latin typeface="Garamond" panose="02020404030301010803" pitchFamily="18" charset="0"/>
              </a:rPr>
              <a:t>Шептицький</a:t>
            </a:r>
            <a:r>
              <a:rPr lang="en-US" sz="2000" dirty="0">
                <a:latin typeface="Garamond" panose="02020404030301010803" pitchFamily="18" charset="0"/>
              </a:rPr>
              <a:t> family around 1886, </a:t>
            </a:r>
            <a:r>
              <a:rPr lang="de-DE" sz="2000" dirty="0" err="1">
                <a:latin typeface="Garamond" panose="02020404030301010803" pitchFamily="18" charset="0"/>
              </a:rPr>
              <a:t>left</a:t>
            </a:r>
            <a:r>
              <a:rPr lang="de-DE" sz="2000" dirty="0">
                <a:latin typeface="Garamond" panose="02020404030301010803" pitchFamily="18" charset="0"/>
              </a:rPr>
              <a:t> </a:t>
            </a:r>
            <a:r>
              <a:rPr lang="de-DE" sz="2000" dirty="0" err="1">
                <a:latin typeface="Garamond" panose="02020404030301010803" pitchFamily="18" charset="0"/>
              </a:rPr>
              <a:t>to</a:t>
            </a:r>
            <a:r>
              <a:rPr lang="de-DE" sz="2000" dirty="0">
                <a:latin typeface="Garamond" panose="02020404030301010803" pitchFamily="18" charset="0"/>
              </a:rPr>
              <a:t> </a:t>
            </a:r>
            <a:r>
              <a:rPr lang="de-DE" sz="2000" dirty="0" err="1">
                <a:latin typeface="Garamond" panose="02020404030301010803" pitchFamily="18" charset="0"/>
              </a:rPr>
              <a:t>right</a:t>
            </a:r>
            <a:r>
              <a:rPr lang="de-DE" sz="2000" dirty="0">
                <a:latin typeface="Garamond" panose="02020404030301010803" pitchFamily="18" charset="0"/>
              </a:rPr>
              <a:t>: Leon, Zofia (</a:t>
            </a:r>
            <a:r>
              <a:rPr lang="de-DE" sz="2000" dirty="0" err="1">
                <a:latin typeface="Garamond" panose="02020404030301010803" pitchFamily="18" charset="0"/>
              </a:rPr>
              <a:t>mother</a:t>
            </a:r>
            <a:r>
              <a:rPr lang="de-DE" sz="2000" dirty="0">
                <a:latin typeface="Garamond" panose="02020404030301010803" pitchFamily="18" charset="0"/>
              </a:rPr>
              <a:t>), </a:t>
            </a:r>
            <a:r>
              <a:rPr lang="de-DE" sz="2000" dirty="0" err="1">
                <a:latin typeface="Garamond" panose="02020404030301010803" pitchFamily="18" charset="0"/>
              </a:rPr>
              <a:t>Stanisław</a:t>
            </a:r>
            <a:r>
              <a:rPr lang="de-DE" sz="2000" dirty="0">
                <a:latin typeface="Garamond" panose="02020404030301010803" pitchFamily="18" charset="0"/>
              </a:rPr>
              <a:t> (</a:t>
            </a:r>
            <a:r>
              <a:rPr lang="de-DE" sz="2000" dirty="0" err="1">
                <a:latin typeface="Garamond" panose="02020404030301010803" pitchFamily="18" charset="0"/>
              </a:rPr>
              <a:t>standing</a:t>
            </a:r>
            <a:r>
              <a:rPr lang="de-DE" sz="2000" dirty="0">
                <a:latin typeface="Garamond" panose="02020404030301010803" pitchFamily="18" charset="0"/>
              </a:rPr>
              <a:t>), Roman, Jan Kant (</a:t>
            </a:r>
            <a:r>
              <a:rPr lang="de-DE" sz="2000" dirty="0" err="1">
                <a:latin typeface="Garamond" panose="02020404030301010803" pitchFamily="18" charset="0"/>
              </a:rPr>
              <a:t>father</a:t>
            </a:r>
            <a:r>
              <a:rPr lang="de-DE" sz="2000" dirty="0">
                <a:latin typeface="Garamond" panose="02020404030301010803" pitchFamily="18" charset="0"/>
              </a:rPr>
              <a:t>), Kazimierz (</a:t>
            </a:r>
            <a:r>
              <a:rPr lang="de-DE" sz="2000" dirty="0" err="1">
                <a:latin typeface="Garamond" panose="02020404030301010803" pitchFamily="18" charset="0"/>
              </a:rPr>
              <a:t>standing</a:t>
            </a:r>
            <a:r>
              <a:rPr lang="de-DE" sz="2000" dirty="0">
                <a:latin typeface="Garamond" panose="02020404030301010803" pitchFamily="18" charset="0"/>
              </a:rPr>
              <a:t>) und Aleksander.</a:t>
            </a:r>
            <a:endParaRPr lang="en-US" sz="2000" dirty="0">
              <a:latin typeface="Garamond" panose="02020404030301010803" pitchFamily="18" charset="0"/>
            </a:endParaRPr>
          </a:p>
        </p:txBody>
      </p:sp>
      <p:pic>
        <p:nvPicPr>
          <p:cNvPr id="4" name="Picture 3">
            <a:extLst>
              <a:ext uri="{FF2B5EF4-FFF2-40B4-BE49-F238E27FC236}">
                <a16:creationId xmlns:a16="http://schemas.microsoft.com/office/drawing/2014/main" id="{19650984-DF4C-BFFD-05A5-C6B872EA55AA}"/>
              </a:ext>
            </a:extLst>
          </p:cNvPr>
          <p:cNvPicPr>
            <a:picLocks noChangeAspect="1"/>
          </p:cNvPicPr>
          <p:nvPr/>
        </p:nvPicPr>
        <p:blipFill>
          <a:blip r:embed="rId3"/>
          <a:stretch>
            <a:fillRect/>
          </a:stretch>
        </p:blipFill>
        <p:spPr>
          <a:xfrm>
            <a:off x="8930100" y="1435883"/>
            <a:ext cx="2862133" cy="3781575"/>
          </a:xfrm>
          <a:prstGeom prst="rect">
            <a:avLst/>
          </a:prstGeom>
        </p:spPr>
      </p:pic>
      <p:sp>
        <p:nvSpPr>
          <p:cNvPr id="5" name="TextBox 4">
            <a:extLst>
              <a:ext uri="{FF2B5EF4-FFF2-40B4-BE49-F238E27FC236}">
                <a16:creationId xmlns:a16="http://schemas.microsoft.com/office/drawing/2014/main" id="{A3078613-EA9E-A955-6ECD-C1E658DE9475}"/>
              </a:ext>
            </a:extLst>
          </p:cNvPr>
          <p:cNvSpPr txBox="1"/>
          <p:nvPr/>
        </p:nvSpPr>
        <p:spPr>
          <a:xfrm>
            <a:off x="8930100" y="5294800"/>
            <a:ext cx="2652300" cy="707886"/>
          </a:xfrm>
          <a:prstGeom prst="rect">
            <a:avLst/>
          </a:prstGeom>
          <a:noFill/>
        </p:spPr>
        <p:txBody>
          <a:bodyPr wrap="square" rtlCol="0">
            <a:spAutoFit/>
          </a:bodyPr>
          <a:lstStyle/>
          <a:p>
            <a:r>
              <a:rPr lang="en-US" sz="2000" dirty="0">
                <a:latin typeface="Garamond" panose="02020404030301010803" pitchFamily="18" charset="0"/>
              </a:rPr>
              <a:t>Andrej (Roman) </a:t>
            </a:r>
            <a:r>
              <a:rPr lang="en-US" sz="2000" dirty="0" err="1">
                <a:latin typeface="Garamond" panose="02020404030301010803" pitchFamily="18" charset="0"/>
              </a:rPr>
              <a:t>Sheptytskyj</a:t>
            </a:r>
            <a:r>
              <a:rPr lang="en-US" sz="2000" dirty="0">
                <a:latin typeface="Garamond" panose="02020404030301010803" pitchFamily="18" charset="0"/>
              </a:rPr>
              <a:t>, 1864-1944</a:t>
            </a:r>
          </a:p>
        </p:txBody>
      </p:sp>
    </p:spTree>
    <p:extLst>
      <p:ext uri="{BB962C8B-B14F-4D97-AF65-F5344CB8AC3E}">
        <p14:creationId xmlns:p14="http://schemas.microsoft.com/office/powerpoint/2010/main" val="299670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D569A3-8642-9C7E-D02E-43F204E9118C}"/>
              </a:ext>
            </a:extLst>
          </p:cNvPr>
          <p:cNvPicPr>
            <a:picLocks noChangeAspect="1"/>
          </p:cNvPicPr>
          <p:nvPr/>
        </p:nvPicPr>
        <p:blipFill>
          <a:blip r:embed="rId2"/>
          <a:stretch>
            <a:fillRect/>
          </a:stretch>
        </p:blipFill>
        <p:spPr>
          <a:xfrm>
            <a:off x="243383" y="1767561"/>
            <a:ext cx="2382063" cy="3892304"/>
          </a:xfrm>
          <a:prstGeom prst="rect">
            <a:avLst/>
          </a:prstGeom>
        </p:spPr>
      </p:pic>
      <p:sp>
        <p:nvSpPr>
          <p:cNvPr id="3" name="TextBox 2">
            <a:extLst>
              <a:ext uri="{FF2B5EF4-FFF2-40B4-BE49-F238E27FC236}">
                <a16:creationId xmlns:a16="http://schemas.microsoft.com/office/drawing/2014/main" id="{CDF1A623-488D-4F48-0FE9-C351E8D27291}"/>
              </a:ext>
            </a:extLst>
          </p:cNvPr>
          <p:cNvSpPr txBox="1"/>
          <p:nvPr/>
        </p:nvSpPr>
        <p:spPr>
          <a:xfrm>
            <a:off x="243383" y="5732213"/>
            <a:ext cx="2858089" cy="1015663"/>
          </a:xfrm>
          <a:prstGeom prst="rect">
            <a:avLst/>
          </a:prstGeom>
          <a:noFill/>
        </p:spPr>
        <p:txBody>
          <a:bodyPr wrap="square" rtlCol="0">
            <a:spAutoFit/>
          </a:bodyPr>
          <a:lstStyle/>
          <a:p>
            <a:r>
              <a:rPr lang="en-US" sz="2000" dirty="0">
                <a:latin typeface="Garamond" panose="02020404030301010803" pitchFamily="18" charset="0"/>
              </a:rPr>
              <a:t>Andrej as archbishop/metropolitan of </a:t>
            </a:r>
            <a:r>
              <a:rPr lang="en-US" sz="2000" dirty="0" err="1">
                <a:latin typeface="Garamond" panose="02020404030301010803" pitchFamily="18" charset="0"/>
              </a:rPr>
              <a:t>Lviv</a:t>
            </a:r>
            <a:endParaRPr lang="en-US" sz="2000" dirty="0">
              <a:latin typeface="Garamond" panose="02020404030301010803" pitchFamily="18" charset="0"/>
            </a:endParaRPr>
          </a:p>
        </p:txBody>
      </p:sp>
      <p:pic>
        <p:nvPicPr>
          <p:cNvPr id="4" name="Picture 3">
            <a:extLst>
              <a:ext uri="{FF2B5EF4-FFF2-40B4-BE49-F238E27FC236}">
                <a16:creationId xmlns:a16="http://schemas.microsoft.com/office/drawing/2014/main" id="{ADBBC077-516F-A780-07C3-491E4F621A56}"/>
              </a:ext>
            </a:extLst>
          </p:cNvPr>
          <p:cNvPicPr>
            <a:picLocks noChangeAspect="1"/>
          </p:cNvPicPr>
          <p:nvPr/>
        </p:nvPicPr>
        <p:blipFill>
          <a:blip r:embed="rId3"/>
          <a:stretch>
            <a:fillRect/>
          </a:stretch>
        </p:blipFill>
        <p:spPr>
          <a:xfrm>
            <a:off x="9010407" y="35508"/>
            <a:ext cx="2445128" cy="5143500"/>
          </a:xfrm>
          <a:prstGeom prst="rect">
            <a:avLst/>
          </a:prstGeom>
        </p:spPr>
      </p:pic>
      <p:sp>
        <p:nvSpPr>
          <p:cNvPr id="5" name="TextBox 4">
            <a:extLst>
              <a:ext uri="{FF2B5EF4-FFF2-40B4-BE49-F238E27FC236}">
                <a16:creationId xmlns:a16="http://schemas.microsoft.com/office/drawing/2014/main" id="{E735168C-99E3-B123-6695-BCB033CC72C9}"/>
              </a:ext>
            </a:extLst>
          </p:cNvPr>
          <p:cNvSpPr txBox="1"/>
          <p:nvPr/>
        </p:nvSpPr>
        <p:spPr>
          <a:xfrm>
            <a:off x="9010407" y="5331408"/>
            <a:ext cx="2697499" cy="1015663"/>
          </a:xfrm>
          <a:prstGeom prst="rect">
            <a:avLst/>
          </a:prstGeom>
          <a:noFill/>
        </p:spPr>
        <p:txBody>
          <a:bodyPr wrap="square" rtlCol="0">
            <a:spAutoFit/>
          </a:bodyPr>
          <a:lstStyle/>
          <a:p>
            <a:r>
              <a:rPr lang="en-US" sz="2000" dirty="0">
                <a:latin typeface="Garamond" panose="02020404030301010803" pitchFamily="18" charset="0"/>
              </a:rPr>
              <a:t>Kazimierz </a:t>
            </a:r>
            <a:r>
              <a:rPr lang="en-US" sz="2000" dirty="0" err="1">
                <a:latin typeface="Garamond" panose="02020404030301010803" pitchFamily="18" charset="0"/>
              </a:rPr>
              <a:t>Szeptycki</a:t>
            </a:r>
            <a:r>
              <a:rPr lang="en-US" sz="2000" dirty="0">
                <a:latin typeface="Garamond" panose="02020404030301010803" pitchFamily="18" charset="0"/>
              </a:rPr>
              <a:t>, before he became  </a:t>
            </a:r>
            <a:r>
              <a:rPr lang="en-US" sz="2000" dirty="0" err="1">
                <a:latin typeface="Garamond" panose="02020404030301010803" pitchFamily="18" charset="0"/>
              </a:rPr>
              <a:t>Klimentij</a:t>
            </a:r>
            <a:endParaRPr lang="en-US" sz="2000" dirty="0">
              <a:latin typeface="Garamond" panose="02020404030301010803" pitchFamily="18" charset="0"/>
            </a:endParaRPr>
          </a:p>
        </p:txBody>
      </p:sp>
      <p:pic>
        <p:nvPicPr>
          <p:cNvPr id="6" name="Picture 5">
            <a:extLst>
              <a:ext uri="{FF2B5EF4-FFF2-40B4-BE49-F238E27FC236}">
                <a16:creationId xmlns:a16="http://schemas.microsoft.com/office/drawing/2014/main" id="{D32C8861-CA87-5E53-659B-5909800E7E38}"/>
              </a:ext>
            </a:extLst>
          </p:cNvPr>
          <p:cNvPicPr>
            <a:picLocks noChangeAspect="1"/>
          </p:cNvPicPr>
          <p:nvPr/>
        </p:nvPicPr>
        <p:blipFill>
          <a:blip r:embed="rId4"/>
          <a:stretch>
            <a:fillRect/>
          </a:stretch>
        </p:blipFill>
        <p:spPr>
          <a:xfrm>
            <a:off x="3101472" y="35508"/>
            <a:ext cx="3660219" cy="2241530"/>
          </a:xfrm>
          <a:prstGeom prst="rect">
            <a:avLst/>
          </a:prstGeom>
        </p:spPr>
      </p:pic>
      <p:pic>
        <p:nvPicPr>
          <p:cNvPr id="7" name="Content Placeholder 2">
            <a:extLst>
              <a:ext uri="{FF2B5EF4-FFF2-40B4-BE49-F238E27FC236}">
                <a16:creationId xmlns:a16="http://schemas.microsoft.com/office/drawing/2014/main" id="{F1729892-4400-91BF-47D0-CEC9DBFF03FD}"/>
              </a:ext>
            </a:extLst>
          </p:cNvPr>
          <p:cNvPicPr>
            <a:picLocks noChangeAspect="1"/>
          </p:cNvPicPr>
          <p:nvPr/>
        </p:nvPicPr>
        <p:blipFill>
          <a:blip r:embed="rId5"/>
          <a:stretch>
            <a:fillRect/>
          </a:stretch>
        </p:blipFill>
        <p:spPr>
          <a:xfrm>
            <a:off x="4978866" y="3480837"/>
            <a:ext cx="2670923" cy="2941545"/>
          </a:xfrm>
          <a:prstGeom prst="rect">
            <a:avLst/>
          </a:prstGeom>
        </p:spPr>
      </p:pic>
      <p:sp>
        <p:nvSpPr>
          <p:cNvPr id="8" name="TextBox 9">
            <a:extLst>
              <a:ext uri="{FF2B5EF4-FFF2-40B4-BE49-F238E27FC236}">
                <a16:creationId xmlns:a16="http://schemas.microsoft.com/office/drawing/2014/main" id="{09B6FDC5-9996-B08A-1423-F35167B01868}"/>
              </a:ext>
            </a:extLst>
          </p:cNvPr>
          <p:cNvSpPr txBox="1"/>
          <p:nvPr/>
        </p:nvSpPr>
        <p:spPr>
          <a:xfrm>
            <a:off x="5164815" y="6422382"/>
            <a:ext cx="2299027" cy="400110"/>
          </a:xfrm>
          <a:prstGeom prst="rect">
            <a:avLst/>
          </a:prstGeom>
          <a:noFill/>
        </p:spPr>
        <p:txBody>
          <a:bodyPr wrap="none" rtlCol="0">
            <a:spAutoFit/>
          </a:bodyPr>
          <a:lstStyle/>
          <a:p>
            <a:r>
              <a:rPr lang="en-US" sz="2000" dirty="0">
                <a:latin typeface="Garamond" panose="02020404030301010803" pitchFamily="18" charset="0"/>
              </a:rPr>
              <a:t>Andrej and </a:t>
            </a:r>
            <a:r>
              <a:rPr lang="en-US" sz="2000" dirty="0" err="1">
                <a:latin typeface="Garamond" panose="02020404030301010803" pitchFamily="18" charset="0"/>
              </a:rPr>
              <a:t>Klimentij</a:t>
            </a:r>
            <a:endParaRPr lang="en-US" sz="2000" dirty="0">
              <a:latin typeface="Garamond" panose="02020404030301010803" pitchFamily="18" charset="0"/>
            </a:endParaRPr>
          </a:p>
        </p:txBody>
      </p:sp>
      <p:sp>
        <p:nvSpPr>
          <p:cNvPr id="9" name="TextBox 3">
            <a:extLst>
              <a:ext uri="{FF2B5EF4-FFF2-40B4-BE49-F238E27FC236}">
                <a16:creationId xmlns:a16="http://schemas.microsoft.com/office/drawing/2014/main" id="{5B891D23-2E0B-0949-F1D7-7F5EB8ABCD23}"/>
              </a:ext>
            </a:extLst>
          </p:cNvPr>
          <p:cNvSpPr txBox="1"/>
          <p:nvPr/>
        </p:nvSpPr>
        <p:spPr>
          <a:xfrm>
            <a:off x="2591780" y="2199895"/>
            <a:ext cx="5135796" cy="1015663"/>
          </a:xfrm>
          <a:prstGeom prst="rect">
            <a:avLst/>
          </a:prstGeom>
          <a:noFill/>
        </p:spPr>
        <p:txBody>
          <a:bodyPr wrap="square" rtlCol="0">
            <a:spAutoFit/>
          </a:bodyPr>
          <a:lstStyle/>
          <a:p>
            <a:r>
              <a:rPr lang="en-US" sz="2000" dirty="0">
                <a:latin typeface="Garamond" panose="02020404030301010803" pitchFamily="18" charset="0"/>
              </a:rPr>
              <a:t>The brothers </a:t>
            </a:r>
            <a:r>
              <a:rPr lang="en-US" sz="2000" dirty="0" err="1">
                <a:latin typeface="Garamond" panose="02020404030301010803" pitchFamily="18" charset="0"/>
              </a:rPr>
              <a:t>Szeptycky</a:t>
            </a:r>
            <a:r>
              <a:rPr lang="en-US" sz="2000" dirty="0">
                <a:latin typeface="Garamond" panose="02020404030301010803" pitchFamily="18" charset="0"/>
              </a:rPr>
              <a:t>/ </a:t>
            </a:r>
            <a:r>
              <a:rPr lang="en-US" sz="2000" dirty="0" err="1">
                <a:latin typeface="Garamond" panose="02020404030301010803" pitchFamily="18" charset="0"/>
              </a:rPr>
              <a:t>Sheptytskyj</a:t>
            </a:r>
            <a:r>
              <a:rPr lang="en-US" sz="2000" dirty="0">
                <a:latin typeface="Garamond" panose="02020404030301010803" pitchFamily="18" charset="0"/>
              </a:rPr>
              <a:t> visiting the family estate in </a:t>
            </a:r>
            <a:r>
              <a:rPr lang="en-US" sz="2000" dirty="0" err="1">
                <a:latin typeface="Garamond" panose="02020404030301010803" pitchFamily="18" charset="0"/>
              </a:rPr>
              <a:t>Przyłbice</a:t>
            </a:r>
            <a:r>
              <a:rPr lang="en-US" sz="2000" dirty="0">
                <a:latin typeface="Garamond" panose="02020404030301010803" pitchFamily="18" charset="0"/>
              </a:rPr>
              <a:t> (owned by Leon) in the 1930s</a:t>
            </a:r>
          </a:p>
        </p:txBody>
      </p:sp>
    </p:spTree>
    <p:extLst>
      <p:ext uri="{BB962C8B-B14F-4D97-AF65-F5344CB8AC3E}">
        <p14:creationId xmlns:p14="http://schemas.microsoft.com/office/powerpoint/2010/main" val="3376020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5FDEF96-96B9-88B3-6F3B-F996CDF07B34}"/>
              </a:ext>
            </a:extLst>
          </p:cNvPr>
          <p:cNvPicPr>
            <a:picLocks noChangeAspect="1"/>
          </p:cNvPicPr>
          <p:nvPr/>
        </p:nvPicPr>
        <p:blipFill>
          <a:blip r:embed="rId2"/>
          <a:stretch>
            <a:fillRect/>
          </a:stretch>
        </p:blipFill>
        <p:spPr>
          <a:xfrm>
            <a:off x="3276509" y="-10569"/>
            <a:ext cx="2208631" cy="2867972"/>
          </a:xfrm>
          <a:prstGeom prst="rect">
            <a:avLst/>
          </a:prstGeom>
        </p:spPr>
      </p:pic>
      <p:sp>
        <p:nvSpPr>
          <p:cNvPr id="3" name="TextBox 2">
            <a:extLst>
              <a:ext uri="{FF2B5EF4-FFF2-40B4-BE49-F238E27FC236}">
                <a16:creationId xmlns:a16="http://schemas.microsoft.com/office/drawing/2014/main" id="{996095C6-027A-D0D1-5E1A-96201999615A}"/>
              </a:ext>
            </a:extLst>
          </p:cNvPr>
          <p:cNvSpPr txBox="1"/>
          <p:nvPr/>
        </p:nvSpPr>
        <p:spPr>
          <a:xfrm>
            <a:off x="3524432" y="2900324"/>
            <a:ext cx="1491114" cy="369332"/>
          </a:xfrm>
          <a:prstGeom prst="rect">
            <a:avLst/>
          </a:prstGeom>
          <a:noFill/>
        </p:spPr>
        <p:txBody>
          <a:bodyPr wrap="none" rtlCol="0">
            <a:spAutoFit/>
          </a:bodyPr>
          <a:lstStyle/>
          <a:p>
            <a:r>
              <a:rPr lang="en-US" dirty="0" err="1">
                <a:latin typeface="Garamond" panose="02020404030301010803" pitchFamily="18" charset="0"/>
              </a:rPr>
              <a:t>Vitalij</a:t>
            </a:r>
            <a:r>
              <a:rPr lang="en-US" dirty="0">
                <a:latin typeface="Garamond" panose="02020404030301010803" pitchFamily="18" charset="0"/>
              </a:rPr>
              <a:t> </a:t>
            </a:r>
            <a:r>
              <a:rPr lang="en-US" dirty="0" err="1">
                <a:latin typeface="Garamond" panose="02020404030301010803" pitchFamily="18" charset="0"/>
              </a:rPr>
              <a:t>Shul’gin</a:t>
            </a:r>
            <a:endParaRPr lang="en-US" dirty="0">
              <a:latin typeface="Garamond" panose="02020404030301010803" pitchFamily="18" charset="0"/>
            </a:endParaRPr>
          </a:p>
        </p:txBody>
      </p:sp>
      <p:pic>
        <p:nvPicPr>
          <p:cNvPr id="4" name="Picture 3">
            <a:extLst>
              <a:ext uri="{FF2B5EF4-FFF2-40B4-BE49-F238E27FC236}">
                <a16:creationId xmlns:a16="http://schemas.microsoft.com/office/drawing/2014/main" id="{54A21F39-58A1-30EF-9ADB-D864E2DF8B1A}"/>
              </a:ext>
            </a:extLst>
          </p:cNvPr>
          <p:cNvPicPr>
            <a:picLocks noChangeAspect="1"/>
          </p:cNvPicPr>
          <p:nvPr/>
        </p:nvPicPr>
        <p:blipFill>
          <a:blip r:embed="rId3"/>
          <a:stretch>
            <a:fillRect/>
          </a:stretch>
        </p:blipFill>
        <p:spPr>
          <a:xfrm>
            <a:off x="1" y="0"/>
            <a:ext cx="1670888" cy="2609535"/>
          </a:xfrm>
          <a:prstGeom prst="rect">
            <a:avLst/>
          </a:prstGeom>
        </p:spPr>
      </p:pic>
      <p:sp>
        <p:nvSpPr>
          <p:cNvPr id="5" name="TextBox 4">
            <a:extLst>
              <a:ext uri="{FF2B5EF4-FFF2-40B4-BE49-F238E27FC236}">
                <a16:creationId xmlns:a16="http://schemas.microsoft.com/office/drawing/2014/main" id="{0296EF59-C600-E73C-C509-768928DB8802}"/>
              </a:ext>
            </a:extLst>
          </p:cNvPr>
          <p:cNvSpPr txBox="1"/>
          <p:nvPr/>
        </p:nvSpPr>
        <p:spPr>
          <a:xfrm>
            <a:off x="60814" y="2577159"/>
            <a:ext cx="2061362" cy="646331"/>
          </a:xfrm>
          <a:prstGeom prst="rect">
            <a:avLst/>
          </a:prstGeom>
          <a:noFill/>
        </p:spPr>
        <p:txBody>
          <a:bodyPr wrap="square" rtlCol="0">
            <a:spAutoFit/>
          </a:bodyPr>
          <a:lstStyle/>
          <a:p>
            <a:r>
              <a:rPr lang="en-US" dirty="0" err="1">
                <a:latin typeface="Garamond" panose="02020404030301010803" pitchFamily="18" charset="0"/>
              </a:rPr>
              <a:t>Yakiv</a:t>
            </a:r>
            <a:r>
              <a:rPr lang="en-US" dirty="0">
                <a:latin typeface="Garamond" panose="02020404030301010803" pitchFamily="18" charset="0"/>
              </a:rPr>
              <a:t> </a:t>
            </a:r>
            <a:r>
              <a:rPr lang="en-US" dirty="0" err="1">
                <a:latin typeface="Garamond" panose="02020404030301010803" pitchFamily="18" charset="0"/>
              </a:rPr>
              <a:t>Shul’hyn</a:t>
            </a:r>
            <a:r>
              <a:rPr lang="en-US" dirty="0">
                <a:latin typeface="Garamond" panose="02020404030301010803" pitchFamily="18" charset="0"/>
              </a:rPr>
              <a:t>, nephew of </a:t>
            </a:r>
            <a:r>
              <a:rPr lang="en-US" dirty="0" err="1">
                <a:latin typeface="Garamond" panose="02020404030301010803" pitchFamily="18" charset="0"/>
              </a:rPr>
              <a:t>Vitalij</a:t>
            </a:r>
            <a:endParaRPr lang="en-US" dirty="0">
              <a:latin typeface="Garamond" panose="02020404030301010803" pitchFamily="18" charset="0"/>
            </a:endParaRPr>
          </a:p>
        </p:txBody>
      </p:sp>
      <p:pic>
        <p:nvPicPr>
          <p:cNvPr id="6" name="Picture 5">
            <a:extLst>
              <a:ext uri="{FF2B5EF4-FFF2-40B4-BE49-F238E27FC236}">
                <a16:creationId xmlns:a16="http://schemas.microsoft.com/office/drawing/2014/main" id="{2D1F9FCB-7CEB-20A6-7377-5E67C5097A9E}"/>
              </a:ext>
            </a:extLst>
          </p:cNvPr>
          <p:cNvPicPr>
            <a:picLocks noChangeAspect="1"/>
          </p:cNvPicPr>
          <p:nvPr/>
        </p:nvPicPr>
        <p:blipFill>
          <a:blip r:embed="rId4"/>
          <a:stretch>
            <a:fillRect/>
          </a:stretch>
        </p:blipFill>
        <p:spPr>
          <a:xfrm>
            <a:off x="5734311" y="3545223"/>
            <a:ext cx="2995807" cy="2066495"/>
          </a:xfrm>
          <a:prstGeom prst="rect">
            <a:avLst/>
          </a:prstGeom>
        </p:spPr>
      </p:pic>
      <p:sp>
        <p:nvSpPr>
          <p:cNvPr id="7" name="TextBox 6">
            <a:extLst>
              <a:ext uri="{FF2B5EF4-FFF2-40B4-BE49-F238E27FC236}">
                <a16:creationId xmlns:a16="http://schemas.microsoft.com/office/drawing/2014/main" id="{A31A0802-2F4B-B7B6-5844-1D0E73FF2783}"/>
              </a:ext>
            </a:extLst>
          </p:cNvPr>
          <p:cNvSpPr txBox="1"/>
          <p:nvPr/>
        </p:nvSpPr>
        <p:spPr>
          <a:xfrm>
            <a:off x="5734311" y="5582808"/>
            <a:ext cx="2930436" cy="646331"/>
          </a:xfrm>
          <a:prstGeom prst="rect">
            <a:avLst/>
          </a:prstGeom>
          <a:noFill/>
        </p:spPr>
        <p:txBody>
          <a:bodyPr wrap="square" rtlCol="0">
            <a:spAutoFit/>
          </a:bodyPr>
          <a:lstStyle/>
          <a:p>
            <a:r>
              <a:rPr lang="en-US" dirty="0" err="1">
                <a:latin typeface="Garamond" panose="02020404030301010803" pitchFamily="18" charset="0"/>
              </a:rPr>
              <a:t>Dmitrij</a:t>
            </a:r>
            <a:r>
              <a:rPr lang="en-US" dirty="0">
                <a:latin typeface="Garamond" panose="02020404030301010803" pitchFamily="18" charset="0"/>
              </a:rPr>
              <a:t> </a:t>
            </a:r>
            <a:r>
              <a:rPr lang="en-US" dirty="0" err="1">
                <a:latin typeface="Garamond" panose="02020404030301010803" pitchFamily="18" charset="0"/>
              </a:rPr>
              <a:t>Pikhno</a:t>
            </a:r>
            <a:r>
              <a:rPr lang="en-US" dirty="0">
                <a:latin typeface="Garamond" panose="02020404030301010803" pitchFamily="18" charset="0"/>
              </a:rPr>
              <a:t>), sitting left, </a:t>
            </a:r>
            <a:r>
              <a:rPr lang="en-US" dirty="0" err="1">
                <a:latin typeface="Garamond" panose="02020404030301010803" pitchFamily="18" charset="0"/>
              </a:rPr>
              <a:t>Yakiv</a:t>
            </a:r>
            <a:r>
              <a:rPr lang="en-US" dirty="0">
                <a:latin typeface="Garamond" panose="02020404030301010803" pitchFamily="18" charset="0"/>
              </a:rPr>
              <a:t> </a:t>
            </a:r>
            <a:r>
              <a:rPr lang="en-US" dirty="0" err="1">
                <a:latin typeface="Garamond" panose="02020404030301010803" pitchFamily="18" charset="0"/>
              </a:rPr>
              <a:t>Shul’hyn</a:t>
            </a:r>
            <a:r>
              <a:rPr lang="en-US" dirty="0">
                <a:latin typeface="Garamond" panose="02020404030301010803" pitchFamily="18" charset="0"/>
              </a:rPr>
              <a:t> standing right</a:t>
            </a:r>
          </a:p>
        </p:txBody>
      </p:sp>
      <p:pic>
        <p:nvPicPr>
          <p:cNvPr id="8" name="Picture 7">
            <a:extLst>
              <a:ext uri="{FF2B5EF4-FFF2-40B4-BE49-F238E27FC236}">
                <a16:creationId xmlns:a16="http://schemas.microsoft.com/office/drawing/2014/main" id="{8222DA85-B73F-68EF-4723-B7ACCAC1981A}"/>
              </a:ext>
            </a:extLst>
          </p:cNvPr>
          <p:cNvPicPr>
            <a:picLocks noChangeAspect="1"/>
          </p:cNvPicPr>
          <p:nvPr/>
        </p:nvPicPr>
        <p:blipFill>
          <a:blip r:embed="rId5"/>
          <a:stretch>
            <a:fillRect/>
          </a:stretch>
        </p:blipFill>
        <p:spPr>
          <a:xfrm>
            <a:off x="9685900" y="82269"/>
            <a:ext cx="1906345" cy="2841188"/>
          </a:xfrm>
          <a:prstGeom prst="rect">
            <a:avLst/>
          </a:prstGeom>
        </p:spPr>
      </p:pic>
      <p:sp>
        <p:nvSpPr>
          <p:cNvPr id="9" name="TextBox 8">
            <a:extLst>
              <a:ext uri="{FF2B5EF4-FFF2-40B4-BE49-F238E27FC236}">
                <a16:creationId xmlns:a16="http://schemas.microsoft.com/office/drawing/2014/main" id="{AD3C6585-7802-62E0-5F3C-B8C0CC92ABBC}"/>
              </a:ext>
            </a:extLst>
          </p:cNvPr>
          <p:cNvSpPr txBox="1"/>
          <p:nvPr/>
        </p:nvSpPr>
        <p:spPr>
          <a:xfrm>
            <a:off x="9685900" y="2923457"/>
            <a:ext cx="1906345" cy="1477328"/>
          </a:xfrm>
          <a:prstGeom prst="rect">
            <a:avLst/>
          </a:prstGeom>
          <a:noFill/>
        </p:spPr>
        <p:txBody>
          <a:bodyPr wrap="square" rtlCol="0">
            <a:spAutoFit/>
          </a:bodyPr>
          <a:lstStyle/>
          <a:p>
            <a:r>
              <a:rPr lang="en-US" dirty="0">
                <a:latin typeface="Garamond" panose="02020404030301010803" pitchFamily="18" charset="0"/>
              </a:rPr>
              <a:t>Dmitrij </a:t>
            </a:r>
            <a:r>
              <a:rPr lang="en-US" dirty="0" err="1">
                <a:latin typeface="Garamond" panose="02020404030301010803" pitchFamily="18" charset="0"/>
              </a:rPr>
              <a:t>Pikhno</a:t>
            </a:r>
            <a:r>
              <a:rPr lang="en-US" dirty="0">
                <a:latin typeface="Garamond" panose="02020404030301010803" pitchFamily="18" charset="0"/>
              </a:rPr>
              <a:t> (second husband of Maria </a:t>
            </a:r>
            <a:r>
              <a:rPr lang="en-US" dirty="0" err="1">
                <a:latin typeface="Garamond" panose="02020404030301010803" pitchFamily="18" charset="0"/>
              </a:rPr>
              <a:t>Shul’gina</a:t>
            </a:r>
            <a:r>
              <a:rPr lang="en-US" dirty="0">
                <a:latin typeface="Garamond" panose="02020404030301010803" pitchFamily="18" charset="0"/>
              </a:rPr>
              <a:t> and probably father of Vasily</a:t>
            </a:r>
          </a:p>
        </p:txBody>
      </p:sp>
      <p:pic>
        <p:nvPicPr>
          <p:cNvPr id="10" name="Picture 9">
            <a:extLst>
              <a:ext uri="{FF2B5EF4-FFF2-40B4-BE49-F238E27FC236}">
                <a16:creationId xmlns:a16="http://schemas.microsoft.com/office/drawing/2014/main" id="{3F73B694-BD1D-D6A8-09E9-2A8FA0B25B56}"/>
              </a:ext>
            </a:extLst>
          </p:cNvPr>
          <p:cNvPicPr>
            <a:picLocks noChangeAspect="1"/>
          </p:cNvPicPr>
          <p:nvPr/>
        </p:nvPicPr>
        <p:blipFill>
          <a:blip r:embed="rId6"/>
          <a:stretch>
            <a:fillRect/>
          </a:stretch>
        </p:blipFill>
        <p:spPr>
          <a:xfrm>
            <a:off x="6428759" y="27854"/>
            <a:ext cx="2028925" cy="3023879"/>
          </a:xfrm>
          <a:prstGeom prst="rect">
            <a:avLst/>
          </a:prstGeom>
        </p:spPr>
      </p:pic>
      <p:sp>
        <p:nvSpPr>
          <p:cNvPr id="11" name="TextBox 10">
            <a:extLst>
              <a:ext uri="{FF2B5EF4-FFF2-40B4-BE49-F238E27FC236}">
                <a16:creationId xmlns:a16="http://schemas.microsoft.com/office/drawing/2014/main" id="{FFB2063A-E4C4-F726-56C1-BD4B39664458}"/>
              </a:ext>
            </a:extLst>
          </p:cNvPr>
          <p:cNvSpPr txBox="1"/>
          <p:nvPr/>
        </p:nvSpPr>
        <p:spPr>
          <a:xfrm>
            <a:off x="5983655" y="3056439"/>
            <a:ext cx="2919132" cy="369332"/>
          </a:xfrm>
          <a:prstGeom prst="rect">
            <a:avLst/>
          </a:prstGeom>
          <a:noFill/>
        </p:spPr>
        <p:txBody>
          <a:bodyPr wrap="none" rtlCol="0">
            <a:spAutoFit/>
          </a:bodyPr>
          <a:lstStyle/>
          <a:p>
            <a:r>
              <a:rPr lang="en-US" dirty="0">
                <a:latin typeface="Garamond" panose="02020404030301010803" pitchFamily="18" charset="0"/>
              </a:rPr>
              <a:t>Maria </a:t>
            </a:r>
            <a:r>
              <a:rPr lang="en-US" dirty="0" err="1">
                <a:latin typeface="Garamond" panose="02020404030301010803" pitchFamily="18" charset="0"/>
              </a:rPr>
              <a:t>Shul’gina</a:t>
            </a:r>
            <a:r>
              <a:rPr lang="en-US" dirty="0">
                <a:latin typeface="Garamond" panose="02020404030301010803" pitchFamily="18" charset="0"/>
              </a:rPr>
              <a:t>, wife of </a:t>
            </a:r>
            <a:r>
              <a:rPr lang="en-US" dirty="0" err="1">
                <a:latin typeface="Garamond" panose="02020404030301010803" pitchFamily="18" charset="0"/>
              </a:rPr>
              <a:t>Vitalij</a:t>
            </a:r>
            <a:endParaRPr lang="en-US" dirty="0">
              <a:latin typeface="Garamond" panose="02020404030301010803" pitchFamily="18" charset="0"/>
            </a:endParaRPr>
          </a:p>
        </p:txBody>
      </p:sp>
      <p:pic>
        <p:nvPicPr>
          <p:cNvPr id="12" name="Picture 11">
            <a:extLst>
              <a:ext uri="{FF2B5EF4-FFF2-40B4-BE49-F238E27FC236}">
                <a16:creationId xmlns:a16="http://schemas.microsoft.com/office/drawing/2014/main" id="{CBE4287A-B06E-A66B-5364-C268AE6369A4}"/>
              </a:ext>
            </a:extLst>
          </p:cNvPr>
          <p:cNvPicPr>
            <a:picLocks noChangeAspect="1"/>
          </p:cNvPicPr>
          <p:nvPr/>
        </p:nvPicPr>
        <p:blipFill>
          <a:blip r:embed="rId7"/>
          <a:stretch>
            <a:fillRect/>
          </a:stretch>
        </p:blipFill>
        <p:spPr>
          <a:xfrm>
            <a:off x="599755" y="3349580"/>
            <a:ext cx="1721374" cy="2565511"/>
          </a:xfrm>
          <a:prstGeom prst="rect">
            <a:avLst/>
          </a:prstGeom>
        </p:spPr>
      </p:pic>
      <p:sp>
        <p:nvSpPr>
          <p:cNvPr id="13" name="TextBox 12">
            <a:extLst>
              <a:ext uri="{FF2B5EF4-FFF2-40B4-BE49-F238E27FC236}">
                <a16:creationId xmlns:a16="http://schemas.microsoft.com/office/drawing/2014/main" id="{AA07B218-881D-28D0-5ABF-45C73D432885}"/>
              </a:ext>
            </a:extLst>
          </p:cNvPr>
          <p:cNvSpPr txBox="1"/>
          <p:nvPr/>
        </p:nvSpPr>
        <p:spPr>
          <a:xfrm>
            <a:off x="-41178" y="5998662"/>
            <a:ext cx="2623013" cy="830997"/>
          </a:xfrm>
          <a:prstGeom prst="rect">
            <a:avLst/>
          </a:prstGeom>
          <a:noFill/>
        </p:spPr>
        <p:txBody>
          <a:bodyPr wrap="square" rtlCol="0">
            <a:spAutoFit/>
          </a:bodyPr>
          <a:lstStyle/>
          <a:p>
            <a:r>
              <a:rPr lang="en-US" sz="1600" dirty="0" err="1">
                <a:latin typeface="Garamond" panose="02020404030301010803" pitchFamily="18" charset="0"/>
              </a:rPr>
              <a:t>Ljubov</a:t>
            </a:r>
            <a:r>
              <a:rPr lang="en-US" sz="1600" dirty="0">
                <a:latin typeface="Garamond" panose="02020404030301010803" pitchFamily="18" charset="0"/>
              </a:rPr>
              <a:t> </a:t>
            </a:r>
            <a:r>
              <a:rPr lang="en-US" sz="1600" dirty="0" err="1">
                <a:latin typeface="Garamond" panose="02020404030301010803" pitchFamily="18" charset="0"/>
              </a:rPr>
              <a:t>Ustimovych</a:t>
            </a:r>
            <a:r>
              <a:rPr lang="en-US" sz="1600" dirty="0">
                <a:latin typeface="Garamond" panose="02020404030301010803" pitchFamily="18" charset="0"/>
              </a:rPr>
              <a:t>, wife of </a:t>
            </a:r>
            <a:r>
              <a:rPr lang="en-US" sz="1600" dirty="0" err="1">
                <a:latin typeface="Garamond" panose="02020404030301010803" pitchFamily="18" charset="0"/>
              </a:rPr>
              <a:t>Yakiv</a:t>
            </a:r>
            <a:r>
              <a:rPr lang="en-US" sz="1600" dirty="0">
                <a:latin typeface="Garamond" panose="02020404030301010803" pitchFamily="18" charset="0"/>
              </a:rPr>
              <a:t>), with son </a:t>
            </a:r>
            <a:r>
              <a:rPr lang="en-US" sz="1600" dirty="0" err="1">
                <a:latin typeface="Garamond" panose="02020404030301010803" pitchFamily="18" charset="0"/>
              </a:rPr>
              <a:t>Oleksander</a:t>
            </a:r>
            <a:r>
              <a:rPr lang="en-US" sz="1600" dirty="0">
                <a:latin typeface="Garamond" panose="02020404030301010803" pitchFamily="18" charset="0"/>
              </a:rPr>
              <a:t> and daughter Nadiya</a:t>
            </a:r>
          </a:p>
        </p:txBody>
      </p:sp>
      <p:pic>
        <p:nvPicPr>
          <p:cNvPr id="14" name="Picture 13">
            <a:extLst>
              <a:ext uri="{FF2B5EF4-FFF2-40B4-BE49-F238E27FC236}">
                <a16:creationId xmlns:a16="http://schemas.microsoft.com/office/drawing/2014/main" id="{F5741474-895A-81AF-D70B-46D43B3359C6}"/>
              </a:ext>
            </a:extLst>
          </p:cNvPr>
          <p:cNvPicPr>
            <a:picLocks noChangeAspect="1"/>
          </p:cNvPicPr>
          <p:nvPr/>
        </p:nvPicPr>
        <p:blipFill>
          <a:blip r:embed="rId8"/>
          <a:stretch>
            <a:fillRect/>
          </a:stretch>
        </p:blipFill>
        <p:spPr>
          <a:xfrm>
            <a:off x="2742583" y="3280031"/>
            <a:ext cx="1670927" cy="2490324"/>
          </a:xfrm>
          <a:prstGeom prst="rect">
            <a:avLst/>
          </a:prstGeom>
        </p:spPr>
      </p:pic>
      <p:sp>
        <p:nvSpPr>
          <p:cNvPr id="15" name="TextBox 14">
            <a:extLst>
              <a:ext uri="{FF2B5EF4-FFF2-40B4-BE49-F238E27FC236}">
                <a16:creationId xmlns:a16="http://schemas.microsoft.com/office/drawing/2014/main" id="{9399059A-277C-5DB3-E5AB-83DD2B7EA3D3}"/>
              </a:ext>
            </a:extLst>
          </p:cNvPr>
          <p:cNvSpPr txBox="1"/>
          <p:nvPr/>
        </p:nvSpPr>
        <p:spPr>
          <a:xfrm>
            <a:off x="2823142" y="5712535"/>
            <a:ext cx="1465127" cy="646331"/>
          </a:xfrm>
          <a:prstGeom prst="rect">
            <a:avLst/>
          </a:prstGeom>
          <a:noFill/>
        </p:spPr>
        <p:txBody>
          <a:bodyPr wrap="square" rtlCol="0">
            <a:spAutoFit/>
          </a:bodyPr>
          <a:lstStyle/>
          <a:p>
            <a:r>
              <a:rPr lang="en-US" dirty="0">
                <a:latin typeface="Garamond" panose="02020404030301010803" pitchFamily="18" charset="0"/>
              </a:rPr>
              <a:t>Oleksander </a:t>
            </a:r>
            <a:r>
              <a:rPr lang="en-US" dirty="0" err="1">
                <a:latin typeface="Garamond" panose="02020404030301010803" pitchFamily="18" charset="0"/>
              </a:rPr>
              <a:t>Shul’hyn</a:t>
            </a:r>
            <a:endParaRPr lang="en-US" dirty="0">
              <a:latin typeface="Garamond" panose="02020404030301010803" pitchFamily="18" charset="0"/>
            </a:endParaRPr>
          </a:p>
        </p:txBody>
      </p:sp>
      <p:pic>
        <p:nvPicPr>
          <p:cNvPr id="16" name="Picture 15">
            <a:extLst>
              <a:ext uri="{FF2B5EF4-FFF2-40B4-BE49-F238E27FC236}">
                <a16:creationId xmlns:a16="http://schemas.microsoft.com/office/drawing/2014/main" id="{05225873-618B-4974-B096-08EF4BFC00DD}"/>
              </a:ext>
            </a:extLst>
          </p:cNvPr>
          <p:cNvPicPr>
            <a:picLocks noChangeAspect="1"/>
          </p:cNvPicPr>
          <p:nvPr/>
        </p:nvPicPr>
        <p:blipFill>
          <a:blip r:embed="rId9"/>
          <a:stretch>
            <a:fillRect/>
          </a:stretch>
        </p:blipFill>
        <p:spPr>
          <a:xfrm>
            <a:off x="9413729" y="4400785"/>
            <a:ext cx="2178516" cy="1462211"/>
          </a:xfrm>
          <a:prstGeom prst="rect">
            <a:avLst/>
          </a:prstGeom>
        </p:spPr>
      </p:pic>
      <p:sp>
        <p:nvSpPr>
          <p:cNvPr id="17" name="TextBox 16">
            <a:extLst>
              <a:ext uri="{FF2B5EF4-FFF2-40B4-BE49-F238E27FC236}">
                <a16:creationId xmlns:a16="http://schemas.microsoft.com/office/drawing/2014/main" id="{DDA7594C-5CC7-A4D6-E2B8-E549E71D4CB7}"/>
              </a:ext>
            </a:extLst>
          </p:cNvPr>
          <p:cNvSpPr txBox="1"/>
          <p:nvPr/>
        </p:nvSpPr>
        <p:spPr>
          <a:xfrm>
            <a:off x="9413729" y="5915091"/>
            <a:ext cx="2085379" cy="646331"/>
          </a:xfrm>
          <a:prstGeom prst="rect">
            <a:avLst/>
          </a:prstGeom>
          <a:noFill/>
        </p:spPr>
        <p:txBody>
          <a:bodyPr wrap="square" rtlCol="0">
            <a:spAutoFit/>
          </a:bodyPr>
          <a:lstStyle/>
          <a:p>
            <a:r>
              <a:rPr lang="en-US" dirty="0" err="1">
                <a:latin typeface="Garamond" panose="02020404030301010803" pitchFamily="18" charset="0"/>
              </a:rPr>
              <a:t>Vasily</a:t>
            </a:r>
            <a:r>
              <a:rPr lang="en-US" dirty="0">
                <a:latin typeface="Garamond" panose="02020404030301010803" pitchFamily="18" charset="0"/>
              </a:rPr>
              <a:t> </a:t>
            </a:r>
            <a:r>
              <a:rPr lang="en-US" dirty="0" err="1">
                <a:latin typeface="Garamond" panose="02020404030301010803" pitchFamily="18" charset="0"/>
              </a:rPr>
              <a:t>Shul’gin</a:t>
            </a:r>
            <a:r>
              <a:rPr lang="en-US" dirty="0">
                <a:latin typeface="Garamond" panose="02020404030301010803" pitchFamily="18" charset="0"/>
              </a:rPr>
              <a:t> and Ekaterina </a:t>
            </a:r>
            <a:r>
              <a:rPr lang="en-US" dirty="0" err="1">
                <a:latin typeface="Garamond" panose="02020404030301010803" pitchFamily="18" charset="0"/>
              </a:rPr>
              <a:t>Shul’gina</a:t>
            </a:r>
            <a:endParaRPr lang="en-US" dirty="0">
              <a:latin typeface="Garamond" panose="02020404030301010803" pitchFamily="18" charset="0"/>
            </a:endParaRPr>
          </a:p>
        </p:txBody>
      </p:sp>
      <p:sp>
        <p:nvSpPr>
          <p:cNvPr id="18" name="TextBox 17">
            <a:extLst>
              <a:ext uri="{FF2B5EF4-FFF2-40B4-BE49-F238E27FC236}">
                <a16:creationId xmlns:a16="http://schemas.microsoft.com/office/drawing/2014/main" id="{72D51C09-5B19-A160-6D88-17BC8A94FC5A}"/>
              </a:ext>
            </a:extLst>
          </p:cNvPr>
          <p:cNvSpPr txBox="1"/>
          <p:nvPr/>
        </p:nvSpPr>
        <p:spPr>
          <a:xfrm>
            <a:off x="3930196" y="6200229"/>
            <a:ext cx="5411028" cy="646331"/>
          </a:xfrm>
          <a:prstGeom prst="rect">
            <a:avLst/>
          </a:prstGeom>
          <a:noFill/>
        </p:spPr>
        <p:txBody>
          <a:bodyPr wrap="square" rtlCol="0">
            <a:spAutoFit/>
          </a:bodyPr>
          <a:lstStyle/>
          <a:p>
            <a:r>
              <a:rPr lang="en-US" dirty="0">
                <a:latin typeface="Garamond" panose="02020404030301010803" pitchFamily="18" charset="0"/>
              </a:rPr>
              <a:t>Fabian Baumann, </a:t>
            </a:r>
            <a:r>
              <a:rPr lang="en-US" i="1" dirty="0">
                <a:latin typeface="Garamond" panose="02020404030301010803" pitchFamily="18" charset="0"/>
              </a:rPr>
              <a:t>Dynasty Divided: A Family History of  Russian and Ukrainian nationalism </a:t>
            </a:r>
            <a:r>
              <a:rPr lang="en-US" dirty="0">
                <a:latin typeface="Garamond" panose="02020404030301010803" pitchFamily="18" charset="0"/>
              </a:rPr>
              <a:t>(2023)</a:t>
            </a:r>
          </a:p>
        </p:txBody>
      </p:sp>
    </p:spTree>
    <p:extLst>
      <p:ext uri="{BB962C8B-B14F-4D97-AF65-F5344CB8AC3E}">
        <p14:creationId xmlns:p14="http://schemas.microsoft.com/office/powerpoint/2010/main" val="598909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defined">
            <a:extLst>
              <a:ext uri="{FF2B5EF4-FFF2-40B4-BE49-F238E27FC236}">
                <a16:creationId xmlns:a16="http://schemas.microsoft.com/office/drawing/2014/main" id="{9E732BB3-69A0-8E47-B4D2-2B7EFC35E1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314" y="35106"/>
            <a:ext cx="7535636" cy="619900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DD90AC5-40C4-D2F2-28F2-E575F477B22E}"/>
              </a:ext>
            </a:extLst>
          </p:cNvPr>
          <p:cNvSpPr txBox="1"/>
          <p:nvPr/>
        </p:nvSpPr>
        <p:spPr>
          <a:xfrm>
            <a:off x="2296886" y="6368143"/>
            <a:ext cx="6923314" cy="430887"/>
          </a:xfrm>
          <a:prstGeom prst="rect">
            <a:avLst/>
          </a:prstGeom>
          <a:noFill/>
        </p:spPr>
        <p:txBody>
          <a:bodyPr wrap="square" rtlCol="0">
            <a:spAutoFit/>
          </a:bodyPr>
          <a:lstStyle/>
          <a:p>
            <a:pPr algn="ctr"/>
            <a:r>
              <a:rPr lang="en-GB" sz="2200" dirty="0">
                <a:latin typeface="Garamond" panose="02020404030301010803" pitchFamily="18" charset="0"/>
              </a:rPr>
              <a:t>Jews in Europe (1881)</a:t>
            </a:r>
          </a:p>
        </p:txBody>
      </p:sp>
    </p:spTree>
    <p:extLst>
      <p:ext uri="{BB962C8B-B14F-4D97-AF65-F5344CB8AC3E}">
        <p14:creationId xmlns:p14="http://schemas.microsoft.com/office/powerpoint/2010/main" val="1478500242"/>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608</TotalTime>
  <Words>1175</Words>
  <Application>Microsoft Office PowerPoint</Application>
  <PresentationFormat>Widescreen</PresentationFormat>
  <Paragraphs>119</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Batang</vt:lpstr>
      <vt:lpstr>Aptos</vt:lpstr>
      <vt:lpstr>Arial</vt:lpstr>
      <vt:lpstr>Avenir Next LT Pro Light</vt:lpstr>
      <vt:lpstr>Garamond</vt:lpstr>
      <vt:lpstr>AlignmentVTI</vt:lpstr>
      <vt:lpstr>Entangled History: Ukraine and her neighbours from the Middle Ages to the present</vt:lpstr>
      <vt:lpstr>Outline</vt:lpstr>
      <vt:lpstr>Hybrid National Identities</vt:lpstr>
      <vt:lpstr>PowerPoint Presentation</vt:lpstr>
      <vt:lpstr>PowerPoint Presentation</vt:lpstr>
      <vt:lpstr>PowerPoint Presentation</vt:lpstr>
      <vt:lpstr>PowerPoint Presentation</vt:lpstr>
      <vt:lpstr>PowerPoint Presentation</vt:lpstr>
      <vt:lpstr>PowerPoint Presentation</vt:lpstr>
      <vt:lpstr>Haskalah (Jewish Enlightenment)</vt:lpstr>
      <vt:lpstr>Emancipation – the perspective of an enlightened politician during the French Revolution</vt:lpstr>
      <vt:lpstr>PowerPoint Presentation</vt:lpstr>
      <vt:lpstr>PowerPoint Presentation</vt:lpstr>
      <vt:lpstr>The ‘Jewish Problem’ </vt:lpstr>
      <vt:lpstr>Anti-Semitism</vt:lpstr>
      <vt:lpstr>PowerPoint Presentation</vt:lpstr>
      <vt:lpstr>Pogroms in Russian Empire</vt:lpstr>
      <vt:lpstr>PowerPoint Presentation</vt:lpstr>
      <vt:lpstr>Jewish Nationalism</vt:lpstr>
      <vt:lpstr>Diaspora Nationalism (late 19th/early 20th centuries)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Voronovici, Alexandr</cp:lastModifiedBy>
  <cp:revision>80</cp:revision>
  <cp:lastPrinted>2025-10-23T11:25:24Z</cp:lastPrinted>
  <dcterms:created xsi:type="dcterms:W3CDTF">2025-10-15T18:16:58Z</dcterms:created>
  <dcterms:modified xsi:type="dcterms:W3CDTF">2026-01-29T12:41:30Z</dcterms:modified>
</cp:coreProperties>
</file>