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4" r:id="rId23"/>
    <p:sldId id="285" r:id="rId24"/>
    <p:sldId id="286" r:id="rId25"/>
    <p:sldId id="277" r:id="rId26"/>
    <p:sldId id="278" r:id="rId27"/>
    <p:sldId id="279" r:id="rId28"/>
    <p:sldId id="280" r:id="rId29"/>
    <p:sldId id="281" r:id="rId30"/>
    <p:sldId id="282" r:id="rId31"/>
    <p:sldId id="28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50" d="100"/>
          <a:sy n="50" d="100"/>
        </p:scale>
        <p:origin x="128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04/02/2026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2/4/2026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2/4/2026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12</a:t>
            </a:r>
          </a:p>
          <a:p>
            <a:pPr>
              <a:buSzPct val="100000"/>
            </a:pPr>
            <a:r>
              <a:rPr lang="en-US" altLang="en-US" b="1" dirty="0">
                <a:latin typeface="Garamond" panose="02020404030301010803" pitchFamily="18" charset="0"/>
              </a:rPr>
              <a:t>The Great War: Hopes, aims and expectations</a:t>
            </a:r>
            <a:endParaRPr lang="en-GB" altLang="en-US" b="1" dirty="0">
              <a:latin typeface="Garamond" panose="02020404030301010803" pitchFamily="18" charset="0"/>
            </a:endParaRP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800px-Lwów_-_Widok_z_wieży_ratuszowej_01">
            <a:extLst>
              <a:ext uri="{FF2B5EF4-FFF2-40B4-BE49-F238E27FC236}">
                <a16:creationId xmlns:a16="http://schemas.microsoft.com/office/drawing/2014/main" id="{899C0797-D643-D7E6-A8AB-10969D8364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524000" y="0"/>
            <a:ext cx="9144000" cy="5651500"/>
          </a:xfrm>
          <a:prstGeom prst="rect">
            <a:avLst/>
          </a:prstGeom>
        </p:spPr>
      </p:pic>
      <p:sp>
        <p:nvSpPr>
          <p:cNvPr id="3" name="Textfeld 1">
            <a:extLst>
              <a:ext uri="{FF2B5EF4-FFF2-40B4-BE49-F238E27FC236}">
                <a16:creationId xmlns:a16="http://schemas.microsoft.com/office/drawing/2014/main" id="{DDBB4CA1-485C-937C-E5D9-4ED4CF921F6B}"/>
              </a:ext>
            </a:extLst>
          </p:cNvPr>
          <p:cNvSpPr txBox="1">
            <a:spLocks noChangeArrowheads="1"/>
          </p:cNvSpPr>
          <p:nvPr/>
        </p:nvSpPr>
        <p:spPr bwMode="auto">
          <a:xfrm>
            <a:off x="4338916" y="5848350"/>
            <a:ext cx="351416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sz="2200" dirty="0">
                <a:latin typeface="Garamond" panose="02020404030301010803" pitchFamily="18" charset="0"/>
              </a:rPr>
              <a:t>Lemberg, Lwów, L‘viv in 2010</a:t>
            </a:r>
          </a:p>
        </p:txBody>
      </p:sp>
    </p:spTree>
    <p:extLst>
      <p:ext uri="{BB962C8B-B14F-4D97-AF65-F5344CB8AC3E}">
        <p14:creationId xmlns:p14="http://schemas.microsoft.com/office/powerpoint/2010/main" val="648337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urope_map_1900">
            <a:extLst>
              <a:ext uri="{FF2B5EF4-FFF2-40B4-BE49-F238E27FC236}">
                <a16:creationId xmlns:a16="http://schemas.microsoft.com/office/drawing/2014/main" id="{98EC6261-59BE-6981-1498-D068E19290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612" y="0"/>
            <a:ext cx="7724775" cy="6089396"/>
          </a:xfrm>
          <a:prstGeom prst="rect">
            <a:avLst/>
          </a:prstGeom>
          <a:noFill/>
          <a:ln w="19050">
            <a:solidFill>
              <a:srgbClr val="FF6600"/>
            </a:solidFill>
            <a:miter lim="800000"/>
            <a:headEnd/>
            <a:tailEnd/>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30FE208-08EC-D6A9-8C1C-92B04ADEA980}"/>
              </a:ext>
            </a:extLst>
          </p:cNvPr>
          <p:cNvSpPr txBox="1"/>
          <p:nvPr/>
        </p:nvSpPr>
        <p:spPr>
          <a:xfrm>
            <a:off x="4521200" y="6235700"/>
            <a:ext cx="3200400" cy="461665"/>
          </a:xfrm>
          <a:prstGeom prst="rect">
            <a:avLst/>
          </a:prstGeom>
          <a:noFill/>
        </p:spPr>
        <p:txBody>
          <a:bodyPr wrap="square" rtlCol="0">
            <a:spAutoFit/>
          </a:bodyPr>
          <a:lstStyle/>
          <a:p>
            <a:pPr algn="ctr"/>
            <a:r>
              <a:rPr lang="en-US" sz="2400" b="1" dirty="0">
                <a:latin typeface="Garamond" panose="02020404030301010803" pitchFamily="18" charset="0"/>
              </a:rPr>
              <a:t>1914</a:t>
            </a:r>
            <a:endParaRPr lang="en-GB" sz="2400" b="1" dirty="0">
              <a:latin typeface="Garamond" panose="02020404030301010803" pitchFamily="18" charset="0"/>
            </a:endParaRPr>
          </a:p>
        </p:txBody>
      </p:sp>
    </p:spTree>
    <p:extLst>
      <p:ext uri="{BB962C8B-B14F-4D97-AF65-F5344CB8AC3E}">
        <p14:creationId xmlns:p14="http://schemas.microsoft.com/office/powerpoint/2010/main" val="1733705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ethnicaustria">
            <a:extLst>
              <a:ext uri="{FF2B5EF4-FFF2-40B4-BE49-F238E27FC236}">
                <a16:creationId xmlns:a16="http://schemas.microsoft.com/office/drawing/2014/main" id="{04EE3977-4716-87C1-D60E-BE1FAEE4FC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536700" y="0"/>
            <a:ext cx="8890000" cy="6871062"/>
          </a:xfrm>
          <a:prstGeom prst="rect">
            <a:avLst/>
          </a:prstGeom>
        </p:spPr>
      </p:pic>
    </p:spTree>
    <p:extLst>
      <p:ext uri="{BB962C8B-B14F-4D97-AF65-F5344CB8AC3E}">
        <p14:creationId xmlns:p14="http://schemas.microsoft.com/office/powerpoint/2010/main" val="1848977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E3FD715-AF5F-78CA-0621-C7BDD70CAA7E}"/>
              </a:ext>
            </a:extLst>
          </p:cNvPr>
          <p:cNvSpPr txBox="1">
            <a:spLocks noChangeArrowheads="1"/>
          </p:cNvSpPr>
          <p:nvPr/>
        </p:nvSpPr>
        <p:spPr>
          <a:xfrm>
            <a:off x="1154113" y="242887"/>
            <a:ext cx="7772400" cy="1143000"/>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r>
              <a:rPr lang="de-DE" altLang="en-US" dirty="0">
                <a:latin typeface="Garamond" panose="02020404030301010803" pitchFamily="18" charset="0"/>
              </a:rPr>
              <a:t>Multiethnic borderland</a:t>
            </a:r>
            <a:br>
              <a:rPr lang="de-DE" altLang="en-US" dirty="0">
                <a:latin typeface="Garamond" panose="02020404030301010803" pitchFamily="18" charset="0"/>
              </a:rPr>
            </a:br>
            <a:r>
              <a:rPr lang="de-DE" altLang="en-US" dirty="0">
                <a:latin typeface="Garamond" panose="02020404030301010803" pitchFamily="18" charset="0"/>
              </a:rPr>
              <a:t>Confessions/Religions</a:t>
            </a:r>
          </a:p>
        </p:txBody>
      </p:sp>
      <p:sp>
        <p:nvSpPr>
          <p:cNvPr id="3" name="Rectangle 3">
            <a:extLst>
              <a:ext uri="{FF2B5EF4-FFF2-40B4-BE49-F238E27FC236}">
                <a16:creationId xmlns:a16="http://schemas.microsoft.com/office/drawing/2014/main" id="{AD46E41A-684B-394F-ADBA-5F32EC5ABDB5}"/>
              </a:ext>
            </a:extLst>
          </p:cNvPr>
          <p:cNvSpPr txBox="1">
            <a:spLocks noChangeArrowheads="1"/>
          </p:cNvSpPr>
          <p:nvPr/>
        </p:nvSpPr>
        <p:spPr>
          <a:xfrm>
            <a:off x="228600" y="1828800"/>
            <a:ext cx="4343400" cy="2514600"/>
          </a:xfrm>
          <a:prstGeom prst="rect">
            <a:avLst/>
          </a:prstGeom>
        </p:spPr>
        <p:txBody>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Tx/>
              <a:buNone/>
            </a:pPr>
            <a:r>
              <a:rPr lang="de-DE" altLang="en-US" sz="2400" dirty="0">
                <a:latin typeface="Garamond" panose="02020404030301010803" pitchFamily="18" charset="0"/>
              </a:rPr>
              <a:t>Lviv/Lw</a:t>
            </a:r>
            <a:r>
              <a:rPr lang="de-DE" altLang="ja-JP" sz="2400" dirty="0">
                <a:latin typeface="Garamond" panose="02020404030301010803" pitchFamily="18" charset="0"/>
              </a:rPr>
              <a:t>ów/Lemberg</a:t>
            </a:r>
            <a:endParaRPr lang="de-DE" altLang="en-US" sz="2400" dirty="0">
              <a:latin typeface="Garamond" panose="02020404030301010803" pitchFamily="18" charset="0"/>
            </a:endParaRPr>
          </a:p>
          <a:p>
            <a:pPr marL="342000" indent="-342000">
              <a:spcBef>
                <a:spcPts val="600"/>
              </a:spcBef>
            </a:pPr>
            <a:r>
              <a:rPr lang="de-DE" altLang="en-US" sz="2400" dirty="0">
                <a:latin typeface="Garamond" panose="02020404030301010803" pitchFamily="18" charset="0"/>
              </a:rPr>
              <a:t>212,000 inhabitants</a:t>
            </a:r>
          </a:p>
          <a:p>
            <a:pPr marL="342000" indent="-342000">
              <a:spcBef>
                <a:spcPts val="600"/>
              </a:spcBef>
            </a:pPr>
            <a:r>
              <a:rPr lang="de-DE" altLang="en-US" sz="2400" dirty="0">
                <a:latin typeface="Garamond" panose="02020404030301010803" pitchFamily="18" charset="0"/>
              </a:rPr>
              <a:t>51% Roman-Catholic</a:t>
            </a:r>
          </a:p>
          <a:p>
            <a:pPr marL="342000" indent="-342000">
              <a:spcBef>
                <a:spcPts val="600"/>
              </a:spcBef>
            </a:pPr>
            <a:r>
              <a:rPr lang="de-DE" altLang="en-US" sz="2400" dirty="0">
                <a:latin typeface="Garamond" panose="02020404030301010803" pitchFamily="18" charset="0"/>
              </a:rPr>
              <a:t>28% Jewish</a:t>
            </a:r>
          </a:p>
          <a:p>
            <a:pPr marL="342000" indent="-342000">
              <a:spcBef>
                <a:spcPts val="600"/>
              </a:spcBef>
            </a:pPr>
            <a:r>
              <a:rPr lang="de-DE" altLang="en-US" sz="2400" dirty="0">
                <a:latin typeface="Garamond" panose="02020404030301010803" pitchFamily="18" charset="0"/>
              </a:rPr>
              <a:t>19% Greek-Catholic</a:t>
            </a:r>
          </a:p>
        </p:txBody>
      </p:sp>
      <p:sp>
        <p:nvSpPr>
          <p:cNvPr id="4" name="Rectangle 4">
            <a:extLst>
              <a:ext uri="{FF2B5EF4-FFF2-40B4-BE49-F238E27FC236}">
                <a16:creationId xmlns:a16="http://schemas.microsoft.com/office/drawing/2014/main" id="{C3D232B6-9CB8-3129-453F-84BB8DA57712}"/>
              </a:ext>
            </a:extLst>
          </p:cNvPr>
          <p:cNvSpPr txBox="1">
            <a:spLocks noChangeArrowheads="1"/>
          </p:cNvSpPr>
          <p:nvPr/>
        </p:nvSpPr>
        <p:spPr>
          <a:xfrm>
            <a:off x="7135813" y="4114800"/>
            <a:ext cx="4114800" cy="2438400"/>
          </a:xfrm>
          <a:prstGeom prst="rect">
            <a:avLst/>
          </a:prstGeom>
        </p:spPr>
        <p:txBody>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Tx/>
              <a:buNone/>
            </a:pPr>
            <a:r>
              <a:rPr lang="de-DE" altLang="en-US" sz="2400" dirty="0">
                <a:latin typeface="Garamond" panose="02020404030301010803" pitchFamily="18" charset="0"/>
              </a:rPr>
              <a:t>East Galicia</a:t>
            </a:r>
          </a:p>
          <a:p>
            <a:pPr marL="0" indent="0">
              <a:spcBef>
                <a:spcPts val="600"/>
              </a:spcBef>
            </a:pPr>
            <a:r>
              <a:rPr lang="de-DE" altLang="en-US" sz="2400" dirty="0">
                <a:latin typeface="Garamond" panose="02020404030301010803" pitchFamily="18" charset="0"/>
              </a:rPr>
              <a:t>5,235,000 inhabitants</a:t>
            </a:r>
          </a:p>
          <a:p>
            <a:pPr marL="0" indent="0">
              <a:spcBef>
                <a:spcPts val="600"/>
              </a:spcBef>
            </a:pPr>
            <a:r>
              <a:rPr lang="de-DE" altLang="en-US" sz="2400" dirty="0">
                <a:latin typeface="Garamond" panose="02020404030301010803" pitchFamily="18" charset="0"/>
              </a:rPr>
              <a:t>25.3% Roman-Catholic</a:t>
            </a:r>
          </a:p>
          <a:p>
            <a:pPr marL="0" indent="0">
              <a:spcBef>
                <a:spcPts val="600"/>
              </a:spcBef>
            </a:pPr>
            <a:r>
              <a:rPr lang="de-DE" altLang="en-US" sz="2400" dirty="0">
                <a:latin typeface="Garamond" panose="02020404030301010803" pitchFamily="18" charset="0"/>
              </a:rPr>
              <a:t>12.4% Jewish</a:t>
            </a:r>
          </a:p>
          <a:p>
            <a:pPr marL="0" indent="0">
              <a:spcBef>
                <a:spcPts val="600"/>
              </a:spcBef>
            </a:pPr>
            <a:r>
              <a:rPr lang="de-DE" altLang="en-US" sz="2400" dirty="0">
                <a:latin typeface="Garamond" panose="02020404030301010803" pitchFamily="18" charset="0"/>
              </a:rPr>
              <a:t>61.7% Greek-Catholics</a:t>
            </a:r>
          </a:p>
        </p:txBody>
      </p:sp>
      <p:sp>
        <p:nvSpPr>
          <p:cNvPr id="5" name="Rectangle 5">
            <a:extLst>
              <a:ext uri="{FF2B5EF4-FFF2-40B4-BE49-F238E27FC236}">
                <a16:creationId xmlns:a16="http://schemas.microsoft.com/office/drawing/2014/main" id="{5007EB15-6125-E4AC-9335-EF7BEFB12D59}"/>
              </a:ext>
            </a:extLst>
          </p:cNvPr>
          <p:cNvSpPr>
            <a:spLocks noChangeArrowheads="1"/>
          </p:cNvSpPr>
          <p:nvPr/>
        </p:nvSpPr>
        <p:spPr bwMode="auto">
          <a:xfrm>
            <a:off x="5040313" y="1816100"/>
            <a:ext cx="5181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20000"/>
              </a:spcBef>
            </a:pPr>
            <a:r>
              <a:rPr lang="de-DE" altLang="en-US" sz="2400" dirty="0">
                <a:solidFill>
                  <a:schemeClr val="tx1"/>
                </a:solidFill>
                <a:latin typeface="Garamond" panose="02020404030301010803" pitchFamily="18" charset="0"/>
                <a:ea typeface="ＭＳ Ｐゴシック" panose="020B0600070205080204" pitchFamily="34" charset="-128"/>
              </a:rPr>
              <a:t>Crownland Galicia and Lodomeria</a:t>
            </a:r>
          </a:p>
          <a:p>
            <a:pPr eaLnBrk="1" hangingPunct="1">
              <a:spcBef>
                <a:spcPct val="20000"/>
              </a:spcBef>
              <a:buFontTx/>
              <a:buChar char="•"/>
            </a:pPr>
            <a:r>
              <a:rPr lang="de-DE" altLang="en-US" sz="2400" dirty="0">
                <a:solidFill>
                  <a:schemeClr val="tx1"/>
                </a:solidFill>
                <a:latin typeface="Garamond" panose="02020404030301010803" pitchFamily="18" charset="0"/>
                <a:ea typeface="ＭＳ Ｐゴシック" panose="020B0600070205080204" pitchFamily="34" charset="-128"/>
              </a:rPr>
              <a:t>8,016,000 inhabitants</a:t>
            </a:r>
          </a:p>
          <a:p>
            <a:pPr eaLnBrk="1" hangingPunct="1">
              <a:spcBef>
                <a:spcPct val="20000"/>
              </a:spcBef>
              <a:buFontTx/>
              <a:buChar char="•"/>
            </a:pPr>
            <a:r>
              <a:rPr lang="de-DE" altLang="en-US" sz="2400" dirty="0">
                <a:solidFill>
                  <a:schemeClr val="tx1"/>
                </a:solidFill>
                <a:latin typeface="Garamond" panose="02020404030301010803" pitchFamily="18" charset="0"/>
                <a:ea typeface="ＭＳ Ｐゴシック" panose="020B0600070205080204" pitchFamily="34" charset="-128"/>
              </a:rPr>
              <a:t>46.5% Roman-Catholic</a:t>
            </a:r>
          </a:p>
          <a:p>
            <a:pPr eaLnBrk="1" hangingPunct="1">
              <a:spcBef>
                <a:spcPct val="20000"/>
              </a:spcBef>
              <a:buFontTx/>
              <a:buChar char="•"/>
            </a:pPr>
            <a:r>
              <a:rPr lang="de-DE" altLang="en-US" sz="2400" dirty="0">
                <a:solidFill>
                  <a:schemeClr val="tx1"/>
                </a:solidFill>
                <a:latin typeface="Garamond" panose="02020404030301010803" pitchFamily="18" charset="0"/>
                <a:ea typeface="ＭＳ Ｐゴシック" panose="020B0600070205080204" pitchFamily="34" charset="-128"/>
              </a:rPr>
              <a:t>42.1% Greek-Catholic</a:t>
            </a:r>
          </a:p>
          <a:p>
            <a:pPr eaLnBrk="1" hangingPunct="1">
              <a:spcBef>
                <a:spcPct val="20000"/>
              </a:spcBef>
              <a:buFontTx/>
              <a:buChar char="•"/>
            </a:pPr>
            <a:r>
              <a:rPr lang="de-DE" altLang="en-US" sz="2400" dirty="0">
                <a:solidFill>
                  <a:schemeClr val="tx1"/>
                </a:solidFill>
                <a:latin typeface="Garamond" panose="02020404030301010803" pitchFamily="18" charset="0"/>
                <a:ea typeface="ＭＳ Ｐゴシック" panose="020B0600070205080204" pitchFamily="34" charset="-128"/>
              </a:rPr>
              <a:t>10.9% Jewish</a:t>
            </a:r>
          </a:p>
        </p:txBody>
      </p:sp>
      <p:sp>
        <p:nvSpPr>
          <p:cNvPr id="6" name="Rectangle 5">
            <a:extLst>
              <a:ext uri="{FF2B5EF4-FFF2-40B4-BE49-F238E27FC236}">
                <a16:creationId xmlns:a16="http://schemas.microsoft.com/office/drawing/2014/main" id="{7A285AC6-8633-A90B-7570-C41CC2C1697B}"/>
              </a:ext>
            </a:extLst>
          </p:cNvPr>
          <p:cNvSpPr>
            <a:spLocks noChangeArrowheads="1"/>
          </p:cNvSpPr>
          <p:nvPr/>
        </p:nvSpPr>
        <p:spPr bwMode="auto">
          <a:xfrm>
            <a:off x="1703388" y="43688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381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600"/>
              </a:spcBef>
            </a:pPr>
            <a:r>
              <a:rPr lang="de-DE" altLang="en-US" sz="2400" dirty="0">
                <a:solidFill>
                  <a:schemeClr val="tx1"/>
                </a:solidFill>
                <a:latin typeface="Garamond" panose="02020404030301010803" pitchFamily="18" charset="0"/>
                <a:ea typeface="ＭＳ Ｐゴシック" panose="020B0600070205080204" pitchFamily="34" charset="-128"/>
              </a:rPr>
              <a:t>West Galicia </a:t>
            </a:r>
          </a:p>
          <a:p>
            <a:pPr marL="342900" indent="-342900">
              <a:spcBef>
                <a:spcPts val="600"/>
              </a:spcBef>
              <a:buFont typeface="Arial" panose="020B0604020202020204" pitchFamily="34" charset="0"/>
              <a:buChar char="•"/>
            </a:pPr>
            <a:r>
              <a:rPr lang="de-DE" altLang="en-US" sz="2400" dirty="0">
                <a:solidFill>
                  <a:schemeClr val="tx1"/>
                </a:solidFill>
                <a:latin typeface="Garamond" panose="02020404030301010803" pitchFamily="18" charset="0"/>
                <a:ea typeface="ＭＳ Ｐゴシック" panose="020B0600070205080204" pitchFamily="34" charset="-128"/>
              </a:rPr>
              <a:t>2,689,000 inhabitants</a:t>
            </a:r>
          </a:p>
          <a:p>
            <a:pPr marL="342900" indent="-342900">
              <a:spcBef>
                <a:spcPts val="600"/>
              </a:spcBef>
              <a:buClr>
                <a:schemeClr val="tx1"/>
              </a:buClr>
              <a:buFont typeface="Arial" panose="020B0604020202020204" pitchFamily="34" charset="0"/>
              <a:buChar char="•"/>
            </a:pPr>
            <a:r>
              <a:rPr lang="de-DE" altLang="en-US" sz="2400" dirty="0">
                <a:solidFill>
                  <a:schemeClr val="tx1"/>
                </a:solidFill>
                <a:latin typeface="Garamond" panose="02020404030301010803" pitchFamily="18" charset="0"/>
                <a:ea typeface="ＭＳ Ｐゴシック" panose="020B0600070205080204" pitchFamily="34" charset="-128"/>
              </a:rPr>
              <a:t>88.6% Roman-Catholic</a:t>
            </a:r>
          </a:p>
          <a:p>
            <a:pPr marL="342900" indent="-342900">
              <a:spcBef>
                <a:spcPts val="600"/>
              </a:spcBef>
              <a:buClr>
                <a:schemeClr val="tx1"/>
              </a:buClr>
              <a:buFont typeface="Arial" panose="020B0604020202020204" pitchFamily="34" charset="0"/>
              <a:buChar char="•"/>
            </a:pPr>
            <a:r>
              <a:rPr lang="de-DE" altLang="en-US" sz="2400" dirty="0">
                <a:solidFill>
                  <a:schemeClr val="tx1"/>
                </a:solidFill>
                <a:latin typeface="Garamond" panose="02020404030301010803" pitchFamily="18" charset="0"/>
                <a:ea typeface="ＭＳ Ｐゴシック" panose="020B0600070205080204" pitchFamily="34" charset="-128"/>
              </a:rPr>
              <a:t>7.9% Jewish</a:t>
            </a:r>
          </a:p>
          <a:p>
            <a:pPr marL="342900" indent="-342900">
              <a:spcBef>
                <a:spcPts val="600"/>
              </a:spcBef>
              <a:buClr>
                <a:schemeClr val="tx1"/>
              </a:buClr>
              <a:buFont typeface="Arial" panose="020B0604020202020204" pitchFamily="34" charset="0"/>
              <a:buChar char="•"/>
            </a:pPr>
            <a:r>
              <a:rPr lang="de-DE" altLang="en-US" sz="2400" dirty="0">
                <a:solidFill>
                  <a:schemeClr val="tx1"/>
                </a:solidFill>
                <a:latin typeface="Garamond" panose="02020404030301010803" pitchFamily="18" charset="0"/>
                <a:ea typeface="ＭＳ Ｐゴシック" panose="020B0600070205080204" pitchFamily="34" charset="-128"/>
              </a:rPr>
              <a:t>3.2% Greek-Catholic</a:t>
            </a:r>
          </a:p>
        </p:txBody>
      </p:sp>
    </p:spTree>
    <p:extLst>
      <p:ext uri="{BB962C8B-B14F-4D97-AF65-F5344CB8AC3E}">
        <p14:creationId xmlns:p14="http://schemas.microsoft.com/office/powerpoint/2010/main" val="2016058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2F7F1E5-7191-9503-6AF3-09ED0D474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790950" cy="263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2">
            <a:extLst>
              <a:ext uri="{FF2B5EF4-FFF2-40B4-BE49-F238E27FC236}">
                <a16:creationId xmlns:a16="http://schemas.microsoft.com/office/drawing/2014/main" id="{13277708-5F47-687F-39CD-D4073A92E129}"/>
              </a:ext>
            </a:extLst>
          </p:cNvPr>
          <p:cNvSpPr txBox="1">
            <a:spLocks noChangeArrowheads="1"/>
          </p:cNvSpPr>
          <p:nvPr/>
        </p:nvSpPr>
        <p:spPr bwMode="auto">
          <a:xfrm>
            <a:off x="107950" y="2708275"/>
            <a:ext cx="37036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a:solidFill>
                  <a:schemeClr val="tx1"/>
                </a:solidFill>
                <a:latin typeface="Garamond" panose="02020404030301010803" pitchFamily="18" charset="0"/>
                <a:ea typeface="ＭＳ Ｐゴシック" panose="020B0600070205080204" pitchFamily="34" charset="-128"/>
              </a:rPr>
              <a:t>Synagogue 'Golden Rose'</a:t>
            </a:r>
          </a:p>
        </p:txBody>
      </p:sp>
      <p:pic>
        <p:nvPicPr>
          <p:cNvPr id="4" name="Picture 1">
            <a:extLst>
              <a:ext uri="{FF2B5EF4-FFF2-40B4-BE49-F238E27FC236}">
                <a16:creationId xmlns:a16="http://schemas.microsoft.com/office/drawing/2014/main" id="{B467080A-1476-99D7-B858-13248DA111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6013" y="22225"/>
            <a:ext cx="4037012"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2">
            <a:extLst>
              <a:ext uri="{FF2B5EF4-FFF2-40B4-BE49-F238E27FC236}">
                <a16:creationId xmlns:a16="http://schemas.microsoft.com/office/drawing/2014/main" id="{02475A14-9258-29CA-8FC7-35BB0852A738}"/>
              </a:ext>
            </a:extLst>
          </p:cNvPr>
          <p:cNvSpPr txBox="1">
            <a:spLocks noChangeArrowheads="1"/>
          </p:cNvSpPr>
          <p:nvPr/>
        </p:nvSpPr>
        <p:spPr bwMode="auto">
          <a:xfrm>
            <a:off x="7466013" y="2891630"/>
            <a:ext cx="4572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dirty="0">
                <a:solidFill>
                  <a:schemeClr val="tx1"/>
                </a:solidFill>
                <a:latin typeface="Garamond" panose="02020404030301010803" pitchFamily="18" charset="0"/>
                <a:ea typeface="ＭＳ Ｐゴシック" panose="020B0600070205080204" pitchFamily="34" charset="-128"/>
              </a:rPr>
              <a:t>One of the Khasidic synagogues</a:t>
            </a:r>
          </a:p>
        </p:txBody>
      </p:sp>
      <p:pic>
        <p:nvPicPr>
          <p:cNvPr id="6" name="Picture 1">
            <a:extLst>
              <a:ext uri="{FF2B5EF4-FFF2-40B4-BE49-F238E27FC236}">
                <a16:creationId xmlns:a16="http://schemas.microsoft.com/office/drawing/2014/main" id="{AFBC16BE-F3B0-E4B7-8CBB-7F0D8F9C48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005" y="342900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2">
            <a:extLst>
              <a:ext uri="{FF2B5EF4-FFF2-40B4-BE49-F238E27FC236}">
                <a16:creationId xmlns:a16="http://schemas.microsoft.com/office/drawing/2014/main" id="{1F383D28-4C3B-6900-1399-087E4F8C1A6D}"/>
              </a:ext>
            </a:extLst>
          </p:cNvPr>
          <p:cNvSpPr txBox="1">
            <a:spLocks noChangeArrowheads="1"/>
          </p:cNvSpPr>
          <p:nvPr/>
        </p:nvSpPr>
        <p:spPr bwMode="auto">
          <a:xfrm>
            <a:off x="1826891" y="5957093"/>
            <a:ext cx="224948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dirty="0">
                <a:solidFill>
                  <a:schemeClr val="tx1"/>
                </a:solidFill>
                <a:latin typeface="Garamond" panose="02020404030301010803" pitchFamily="18" charset="0"/>
                <a:ea typeface="ＭＳ Ｐゴシック" panose="020B0600070205080204" pitchFamily="34" charset="-128"/>
              </a:rPr>
              <a:t>Jewish hospital</a:t>
            </a:r>
          </a:p>
        </p:txBody>
      </p:sp>
      <p:pic>
        <p:nvPicPr>
          <p:cNvPr id="8" name="Picture 1">
            <a:extLst>
              <a:ext uri="{FF2B5EF4-FFF2-40B4-BE49-F238E27FC236}">
                <a16:creationId xmlns:a16="http://schemas.microsoft.com/office/drawing/2014/main" id="{BFBC6B81-2AF1-F343-8261-636CA5D067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0563" y="3529013"/>
            <a:ext cx="3706812"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2">
            <a:extLst>
              <a:ext uri="{FF2B5EF4-FFF2-40B4-BE49-F238E27FC236}">
                <a16:creationId xmlns:a16="http://schemas.microsoft.com/office/drawing/2014/main" id="{2CAE1A50-2725-4405-A17C-F64B6D255ECE}"/>
              </a:ext>
            </a:extLst>
          </p:cNvPr>
          <p:cNvSpPr txBox="1">
            <a:spLocks noChangeArrowheads="1"/>
          </p:cNvSpPr>
          <p:nvPr/>
        </p:nvSpPr>
        <p:spPr bwMode="auto">
          <a:xfrm>
            <a:off x="6515100" y="6165850"/>
            <a:ext cx="51562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de-DE" altLang="en-US" sz="2400" dirty="0">
                <a:solidFill>
                  <a:schemeClr val="tx1"/>
                </a:solidFill>
                <a:latin typeface="Garamond" panose="02020404030301010803" pitchFamily="18" charset="0"/>
                <a:ea typeface="ＭＳ Ｐゴシック" panose="020B0600070205080204" pitchFamily="34" charset="-128"/>
              </a:rPr>
              <a:t>Progressive synagogue 'The Temple'</a:t>
            </a:r>
          </a:p>
        </p:txBody>
      </p:sp>
      <p:sp>
        <p:nvSpPr>
          <p:cNvPr id="10" name="Textfeld 1">
            <a:extLst>
              <a:ext uri="{FF2B5EF4-FFF2-40B4-BE49-F238E27FC236}">
                <a16:creationId xmlns:a16="http://schemas.microsoft.com/office/drawing/2014/main" id="{18ADBF98-FF73-2188-EB2C-3F7057670A1E}"/>
              </a:ext>
            </a:extLst>
          </p:cNvPr>
          <p:cNvSpPr txBox="1">
            <a:spLocks noChangeArrowheads="1"/>
          </p:cNvSpPr>
          <p:nvPr/>
        </p:nvSpPr>
        <p:spPr bwMode="auto">
          <a:xfrm>
            <a:off x="4835525" y="701675"/>
            <a:ext cx="1786066"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de-GB" altLang="de-GB" sz="3600" dirty="0">
                <a:latin typeface="Garamond" panose="02020404030301010803" pitchFamily="18" charset="0"/>
              </a:rPr>
              <a:t>Lemberg</a:t>
            </a:r>
          </a:p>
          <a:p>
            <a:pPr algn="ctr"/>
            <a:r>
              <a:rPr lang="de-GB" altLang="de-GB" sz="3600" dirty="0">
                <a:latin typeface="Garamond" panose="02020404030301010803" pitchFamily="18" charset="0"/>
              </a:rPr>
              <a:t>Lwów</a:t>
            </a:r>
          </a:p>
          <a:p>
            <a:pPr algn="ctr"/>
            <a:r>
              <a:rPr lang="de-GB" altLang="de-GB" sz="3600" dirty="0">
                <a:latin typeface="Garamond" panose="02020404030301010803" pitchFamily="18" charset="0"/>
              </a:rPr>
              <a:t>L‘viv</a:t>
            </a:r>
          </a:p>
        </p:txBody>
      </p:sp>
    </p:spTree>
    <p:extLst>
      <p:ext uri="{BB962C8B-B14F-4D97-AF65-F5344CB8AC3E}">
        <p14:creationId xmlns:p14="http://schemas.microsoft.com/office/powerpoint/2010/main" val="2067579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6F13-1D3B-149F-3ACE-E466C8D9E4A7}"/>
              </a:ext>
            </a:extLst>
          </p:cNvPr>
          <p:cNvSpPr txBox="1">
            <a:spLocks noChangeArrowheads="1"/>
          </p:cNvSpPr>
          <p:nvPr/>
        </p:nvSpPr>
        <p:spPr>
          <a:xfrm>
            <a:off x="2222500" y="788988"/>
            <a:ext cx="8228013" cy="1433512"/>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r>
              <a:rPr lang="en-US" altLang="en-US" sz="1600" dirty="0">
                <a:latin typeface="Garamond" panose="02020404030301010803" pitchFamily="18" charset="0"/>
              </a:rPr>
              <a:t>One of the executions</a:t>
            </a:r>
            <a:br>
              <a:rPr lang="ru-RU" altLang="en-US" sz="1600" dirty="0">
                <a:latin typeface="Garamond" panose="02020404030301010803" pitchFamily="18" charset="0"/>
              </a:rPr>
            </a:br>
            <a:r>
              <a:rPr lang="ru-RU" altLang="en-US" sz="1600" dirty="0">
                <a:latin typeface="Garamond" panose="02020404030301010803" pitchFamily="18" charset="0"/>
              </a:rPr>
              <a:t>О. Роман Березовский и крестьяне Лев Кобылянский и Пантелеймон Жабяк (См.стр. 31).</a:t>
            </a:r>
            <a:r>
              <a:rPr lang="de-DE" altLang="en-US" sz="1600" dirty="0">
                <a:latin typeface="Garamond" panose="02020404030301010803" pitchFamily="18" charset="0"/>
              </a:rPr>
              <a:t> http://www.talergof.org.ua/foto/1-114.html</a:t>
            </a:r>
            <a:endParaRPr lang="en-US" altLang="en-US" sz="1600" dirty="0">
              <a:latin typeface="Garamond" panose="02020404030301010803" pitchFamily="18" charset="0"/>
            </a:endParaRPr>
          </a:p>
        </p:txBody>
      </p:sp>
      <p:pic>
        <p:nvPicPr>
          <p:cNvPr id="3" name="Content Placeholder 3" descr="1-114.jpg">
            <a:extLst>
              <a:ext uri="{FF2B5EF4-FFF2-40B4-BE49-F238E27FC236}">
                <a16:creationId xmlns:a16="http://schemas.microsoft.com/office/drawing/2014/main" id="{A715276D-9A3E-4155-25E1-7314F0E398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161" b="9161"/>
          <a:stretch>
            <a:fillRect/>
          </a:stretch>
        </p:blipFill>
        <p:spPr>
          <a:xfrm>
            <a:off x="2222500" y="1816100"/>
            <a:ext cx="8228013" cy="4524375"/>
          </a:xfrm>
          <a:prstGeom prst="rect">
            <a:avLst/>
          </a:prstGeom>
        </p:spPr>
      </p:pic>
    </p:spTree>
    <p:extLst>
      <p:ext uri="{BB962C8B-B14F-4D97-AF65-F5344CB8AC3E}">
        <p14:creationId xmlns:p14="http://schemas.microsoft.com/office/powerpoint/2010/main" val="1664063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KarteWK1-1915">
            <a:extLst>
              <a:ext uri="{FF2B5EF4-FFF2-40B4-BE49-F238E27FC236}">
                <a16:creationId xmlns:a16="http://schemas.microsoft.com/office/drawing/2014/main" id="{AC7E7460-603B-28FC-CFB6-4EE948A28F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869950"/>
            <a:ext cx="8027988" cy="598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a:extLst>
              <a:ext uri="{FF2B5EF4-FFF2-40B4-BE49-F238E27FC236}">
                <a16:creationId xmlns:a16="http://schemas.microsoft.com/office/drawing/2014/main" id="{E11DC07F-7349-F358-55B3-99328A513582}"/>
              </a:ext>
            </a:extLst>
          </p:cNvPr>
          <p:cNvSpPr txBox="1">
            <a:spLocks/>
          </p:cNvSpPr>
          <p:nvPr/>
        </p:nvSpPr>
        <p:spPr bwMode="auto">
          <a:xfrm>
            <a:off x="2119313"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en-US" altLang="en-US" sz="4400" dirty="0">
                <a:solidFill>
                  <a:schemeClr val="tx2"/>
                </a:solidFill>
                <a:latin typeface="Garamond" panose="02020404030301010803" pitchFamily="18" charset="0"/>
                <a:ea typeface="ＭＳ Ｐゴシック" panose="020B0600070205080204" pitchFamily="34" charset="-128"/>
              </a:rPr>
              <a:t>World War I</a:t>
            </a:r>
          </a:p>
        </p:txBody>
      </p:sp>
    </p:spTree>
    <p:extLst>
      <p:ext uri="{BB962C8B-B14F-4D97-AF65-F5344CB8AC3E}">
        <p14:creationId xmlns:p14="http://schemas.microsoft.com/office/powerpoint/2010/main" val="214628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8C90E-A525-38B8-C070-724557AADBB7}"/>
              </a:ext>
            </a:extLst>
          </p:cNvPr>
          <p:cNvSpPr txBox="1">
            <a:spLocks noChangeArrowheads="1"/>
          </p:cNvSpPr>
          <p:nvPr/>
        </p:nvSpPr>
        <p:spPr>
          <a:xfrm>
            <a:off x="1981993" y="255588"/>
            <a:ext cx="8228013" cy="887412"/>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endParaRPr lang="en-US" altLang="en-US" dirty="0">
              <a:latin typeface="Garamond" panose="02020404030301010803" pitchFamily="18" charset="0"/>
            </a:endParaRPr>
          </a:p>
        </p:txBody>
      </p:sp>
      <p:sp>
        <p:nvSpPr>
          <p:cNvPr id="3" name="Content Placeholder 2">
            <a:extLst>
              <a:ext uri="{FF2B5EF4-FFF2-40B4-BE49-F238E27FC236}">
                <a16:creationId xmlns:a16="http://schemas.microsoft.com/office/drawing/2014/main" id="{E442A6F8-C9C3-1D73-8891-95F78C4FC5EE}"/>
              </a:ext>
            </a:extLst>
          </p:cNvPr>
          <p:cNvSpPr txBox="1">
            <a:spLocks noChangeArrowheads="1"/>
          </p:cNvSpPr>
          <p:nvPr/>
        </p:nvSpPr>
        <p:spPr>
          <a:xfrm>
            <a:off x="952500" y="1143000"/>
            <a:ext cx="8228013" cy="5129212"/>
          </a:xfrm>
          <a:prstGeom prst="rect">
            <a:avLst/>
          </a:prstGeom>
        </p:spPr>
        <p:txBody>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sz="2800" dirty="0">
              <a:latin typeface="Garamond" panose="02020404030301010803" pitchFamily="18" charset="0"/>
            </a:endParaRPr>
          </a:p>
        </p:txBody>
      </p:sp>
      <p:sp>
        <p:nvSpPr>
          <p:cNvPr id="4" name="Title 3">
            <a:extLst>
              <a:ext uri="{FF2B5EF4-FFF2-40B4-BE49-F238E27FC236}">
                <a16:creationId xmlns:a16="http://schemas.microsoft.com/office/drawing/2014/main" id="{CBD52869-9C6B-A201-8278-1C507C9859EB}"/>
              </a:ext>
            </a:extLst>
          </p:cNvPr>
          <p:cNvSpPr>
            <a:spLocks noGrp="1"/>
          </p:cNvSpPr>
          <p:nvPr>
            <p:ph type="title"/>
          </p:nvPr>
        </p:nvSpPr>
        <p:spPr/>
        <p:txBody>
          <a:bodyPr>
            <a:normAutofit/>
          </a:bodyPr>
          <a:lstStyle/>
          <a:p>
            <a:r>
              <a:rPr lang="en-US" altLang="en-US" dirty="0">
                <a:latin typeface="Garamond" panose="02020404030301010803" pitchFamily="18" charset="0"/>
              </a:rPr>
              <a:t>Russian Occupation Policy</a:t>
            </a:r>
            <a:endParaRPr lang="en-GB" dirty="0"/>
          </a:p>
        </p:txBody>
      </p:sp>
      <p:sp>
        <p:nvSpPr>
          <p:cNvPr id="5" name="Content Placeholder 4">
            <a:extLst>
              <a:ext uri="{FF2B5EF4-FFF2-40B4-BE49-F238E27FC236}">
                <a16:creationId xmlns:a16="http://schemas.microsoft.com/office/drawing/2014/main" id="{A5073CB0-0009-7B3D-34BA-E0E221A0B7E8}"/>
              </a:ext>
            </a:extLst>
          </p:cNvPr>
          <p:cNvSpPr>
            <a:spLocks noGrp="1"/>
          </p:cNvSpPr>
          <p:nvPr>
            <p:ph idx="1"/>
          </p:nvPr>
        </p:nvSpPr>
        <p:spPr/>
        <p:txBody>
          <a:bodyPr>
            <a:normAutofit/>
          </a:bodyPr>
          <a:lstStyle/>
          <a:p>
            <a:r>
              <a:rPr lang="en-US" altLang="en-US" sz="2400" dirty="0">
                <a:latin typeface="Garamond" panose="02020404030301010803" pitchFamily="18" charset="0"/>
              </a:rPr>
              <a:t>Making East Galicia Russian: Russification</a:t>
            </a:r>
          </a:p>
          <a:p>
            <a:r>
              <a:rPr lang="en-US" altLang="en-US" sz="2400" dirty="0">
                <a:latin typeface="Garamond" panose="02020404030301010803" pitchFamily="18" charset="0"/>
              </a:rPr>
              <a:t>Ukrainians perceived as Little Russians</a:t>
            </a:r>
          </a:p>
          <a:p>
            <a:r>
              <a:rPr lang="en-US" altLang="en-US" sz="2400" dirty="0">
                <a:latin typeface="Garamond" panose="02020404030301010803" pitchFamily="18" charset="0"/>
              </a:rPr>
              <a:t>Persecution of </a:t>
            </a:r>
            <a:r>
              <a:rPr lang="en-US" altLang="en-US" sz="2400" dirty="0" err="1">
                <a:latin typeface="Garamond" panose="02020404030301010803" pitchFamily="18" charset="0"/>
              </a:rPr>
              <a:t>Ukrainophiles</a:t>
            </a:r>
            <a:endParaRPr lang="en-US" altLang="en-US" sz="2400" dirty="0">
              <a:latin typeface="Garamond" panose="02020404030301010803" pitchFamily="18" charset="0"/>
            </a:endParaRPr>
          </a:p>
          <a:p>
            <a:r>
              <a:rPr lang="en-US" altLang="en-US" sz="2400" dirty="0">
                <a:latin typeface="Garamond" panose="02020404030301010803" pitchFamily="18" charset="0"/>
              </a:rPr>
              <a:t>Church Policy – pushing back influence of Greek-Catholic Church</a:t>
            </a:r>
          </a:p>
          <a:p>
            <a:r>
              <a:rPr lang="en-US" altLang="en-US" sz="2400" dirty="0">
                <a:latin typeface="Garamond" panose="02020404030301010803" pitchFamily="18" charset="0"/>
              </a:rPr>
              <a:t>Co-operation with Polish elites: with limited success</a:t>
            </a:r>
          </a:p>
          <a:p>
            <a:r>
              <a:rPr lang="en-US" altLang="en-US" sz="2400" dirty="0">
                <a:latin typeface="Garamond" panose="02020404030301010803" pitchFamily="18" charset="0"/>
              </a:rPr>
              <a:t>Discrimination of Jews, anti-Jewish violence, deportation, and pogroms</a:t>
            </a:r>
          </a:p>
        </p:txBody>
      </p:sp>
    </p:spTree>
    <p:extLst>
      <p:ext uri="{BB962C8B-B14F-4D97-AF65-F5344CB8AC3E}">
        <p14:creationId xmlns:p14="http://schemas.microsoft.com/office/powerpoint/2010/main" val="2184228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A77E0-7C4B-2434-A05B-BF8860D7CD3C}"/>
              </a:ext>
            </a:extLst>
          </p:cNvPr>
          <p:cNvSpPr txBox="1">
            <a:spLocks noChangeArrowheads="1"/>
          </p:cNvSpPr>
          <p:nvPr/>
        </p:nvSpPr>
        <p:spPr>
          <a:xfrm>
            <a:off x="457200" y="128588"/>
            <a:ext cx="8228013" cy="1433512"/>
          </a:xfrm>
          <a:prstGeom prst="rect">
            <a:avLst/>
          </a:prstGeom>
        </p:spPr>
        <p:txBody>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r>
              <a:rPr lang="en-US" altLang="en-US" sz="2000" dirty="0">
                <a:latin typeface="Garamond" panose="02020404030301010803" pitchFamily="18" charset="0"/>
              </a:rPr>
              <a:t>Destroyed Jewish settlement in Galicia, 1914</a:t>
            </a:r>
            <a:br>
              <a:rPr lang="en-US" altLang="en-US" sz="2000" dirty="0">
                <a:latin typeface="Garamond" panose="02020404030301010803" pitchFamily="18" charset="0"/>
              </a:rPr>
            </a:br>
            <a:r>
              <a:rPr lang="en-US" altLang="en-US" sz="2000" dirty="0" err="1">
                <a:latin typeface="Garamond" panose="02020404030301010803" pitchFamily="18" charset="0"/>
              </a:rPr>
              <a:t>Österreichisches</a:t>
            </a:r>
            <a:r>
              <a:rPr lang="en-US" altLang="en-US" sz="2000" dirty="0">
                <a:latin typeface="Garamond" panose="02020404030301010803" pitchFamily="18" charset="0"/>
              </a:rPr>
              <a:t> </a:t>
            </a:r>
            <a:r>
              <a:rPr lang="en-US" altLang="en-US" sz="2000" dirty="0" err="1">
                <a:latin typeface="Garamond" panose="02020404030301010803" pitchFamily="18" charset="0"/>
              </a:rPr>
              <a:t>Staatsarchiv</a:t>
            </a:r>
            <a:r>
              <a:rPr lang="en-US" altLang="en-US" sz="2000" dirty="0">
                <a:latin typeface="Garamond" panose="02020404030301010803" pitchFamily="18" charset="0"/>
              </a:rPr>
              <a:t>, </a:t>
            </a:r>
            <a:r>
              <a:rPr lang="en-US" altLang="en-US" sz="2000" dirty="0" err="1">
                <a:latin typeface="Garamond" panose="02020404030301010803" pitchFamily="18" charset="0"/>
              </a:rPr>
              <a:t>Kriegsarchiv</a:t>
            </a:r>
            <a:br>
              <a:rPr lang="en-US" altLang="en-US" sz="2000" dirty="0">
                <a:latin typeface="Garamond" panose="02020404030301010803" pitchFamily="18" charset="0"/>
              </a:rPr>
            </a:br>
            <a:r>
              <a:rPr lang="en-US" altLang="en-US" sz="2000" dirty="0">
                <a:latin typeface="Garamond" panose="02020404030301010803" pitchFamily="18" charset="0"/>
              </a:rPr>
              <a:t>http://kurier.at/thema/erster-weltkrieg/fuer-kaiser-und-vaterland-juedisches-leben-und-sterben-im-ersten-weltkrieg</a:t>
            </a:r>
          </a:p>
        </p:txBody>
      </p:sp>
      <p:pic>
        <p:nvPicPr>
          <p:cNvPr id="3" name="Content Placeholder 3" descr="58.814.642.jpg">
            <a:extLst>
              <a:ext uri="{FF2B5EF4-FFF2-40B4-BE49-F238E27FC236}">
                <a16:creationId xmlns:a16="http://schemas.microsoft.com/office/drawing/2014/main" id="{142670A6-8EE6-A59A-5333-E9CC098926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3260" b="13260"/>
          <a:stretch>
            <a:fillRect/>
          </a:stretch>
        </p:blipFill>
        <p:spPr>
          <a:xfrm>
            <a:off x="457200" y="1358900"/>
            <a:ext cx="5997871" cy="3175000"/>
          </a:xfrm>
          <a:prstGeom prst="rect">
            <a:avLst/>
          </a:prstGeom>
        </p:spPr>
      </p:pic>
      <p:pic>
        <p:nvPicPr>
          <p:cNvPr id="4" name="Content Placeholder 13" descr="58.815.394.jpg">
            <a:extLst>
              <a:ext uri="{FF2B5EF4-FFF2-40B4-BE49-F238E27FC236}">
                <a16:creationId xmlns:a16="http://schemas.microsoft.com/office/drawing/2014/main" id="{85E6DF79-E28B-A698-C86C-4E5FE7985E16}"/>
              </a:ext>
            </a:extLst>
          </p:cNvPr>
          <p:cNvPicPr>
            <a:picLocks noChangeAspect="1"/>
          </p:cNvPicPr>
          <p:nvPr/>
        </p:nvPicPr>
        <p:blipFill>
          <a:blip r:embed="rId3">
            <a:extLst>
              <a:ext uri="{28A0092B-C50C-407E-A947-70E740481C1C}">
                <a14:useLocalDpi xmlns:a14="http://schemas.microsoft.com/office/drawing/2010/main" val="0"/>
              </a:ext>
            </a:extLst>
          </a:blip>
          <a:srcRect l="-12177" r="-12177"/>
          <a:stretch>
            <a:fillRect/>
          </a:stretch>
        </p:blipFill>
        <p:spPr bwMode="auto">
          <a:xfrm>
            <a:off x="6611940" y="2313953"/>
            <a:ext cx="6029324" cy="4505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E8BDC6D7-9E6C-C3ED-54E3-2D35FE2A2544}"/>
              </a:ext>
            </a:extLst>
          </p:cNvPr>
          <p:cNvSpPr txBox="1">
            <a:spLocks/>
          </p:cNvSpPr>
          <p:nvPr/>
        </p:nvSpPr>
        <p:spPr bwMode="auto">
          <a:xfrm>
            <a:off x="2601913" y="5802312"/>
            <a:ext cx="4619625"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r>
              <a:rPr lang="en-US" altLang="en-US" sz="2000" dirty="0">
                <a:solidFill>
                  <a:schemeClr val="tx1"/>
                </a:solidFill>
                <a:latin typeface="Garamond" panose="02020404030301010803" pitchFamily="18" charset="0"/>
                <a:ea typeface="ＭＳ Ｐゴシック" panose="020B0600070205080204" pitchFamily="34" charset="-128"/>
              </a:rPr>
              <a:t>Saving sacred objects from the fire, 1914 © </a:t>
            </a:r>
            <a:r>
              <a:rPr lang="en-US" altLang="en-US" sz="2000" dirty="0" err="1">
                <a:solidFill>
                  <a:schemeClr val="tx1"/>
                </a:solidFill>
                <a:latin typeface="Garamond" panose="02020404030301010803" pitchFamily="18" charset="0"/>
                <a:ea typeface="ＭＳ Ｐゴシック" panose="020B0600070205080204" pitchFamily="34" charset="-128"/>
              </a:rPr>
              <a:t>Österreichisches</a:t>
            </a:r>
            <a:r>
              <a:rPr lang="en-US" altLang="en-US" sz="2000" dirty="0">
                <a:solidFill>
                  <a:schemeClr val="tx1"/>
                </a:solidFill>
                <a:latin typeface="Garamond" panose="02020404030301010803" pitchFamily="18" charset="0"/>
                <a:ea typeface="ＭＳ Ｐゴシック" panose="020B0600070205080204" pitchFamily="34" charset="-128"/>
              </a:rPr>
              <a:t> </a:t>
            </a:r>
            <a:r>
              <a:rPr lang="en-US" altLang="en-US" sz="2000" dirty="0" err="1">
                <a:solidFill>
                  <a:schemeClr val="tx1"/>
                </a:solidFill>
                <a:latin typeface="Garamond" panose="02020404030301010803" pitchFamily="18" charset="0"/>
                <a:ea typeface="ＭＳ Ｐゴシック" panose="020B0600070205080204" pitchFamily="34" charset="-128"/>
              </a:rPr>
              <a:t>Staatsarchiv</a:t>
            </a:r>
            <a:r>
              <a:rPr lang="en-US" altLang="en-US" sz="2000" dirty="0">
                <a:solidFill>
                  <a:schemeClr val="tx1"/>
                </a:solidFill>
                <a:latin typeface="Garamond" panose="02020404030301010803" pitchFamily="18" charset="0"/>
                <a:ea typeface="ＭＳ Ｐゴシック" panose="020B0600070205080204" pitchFamily="34" charset="-128"/>
              </a:rPr>
              <a:t>/</a:t>
            </a:r>
            <a:r>
              <a:rPr lang="en-US" altLang="en-US" sz="2000" dirty="0" err="1">
                <a:solidFill>
                  <a:schemeClr val="tx1"/>
                </a:solidFill>
                <a:latin typeface="Garamond" panose="02020404030301010803" pitchFamily="18" charset="0"/>
                <a:ea typeface="ＭＳ Ｐゴシック" panose="020B0600070205080204" pitchFamily="34" charset="-128"/>
              </a:rPr>
              <a:t>Kriegsarchiv</a:t>
            </a:r>
            <a:endParaRPr lang="en-US" altLang="en-US" sz="2000" dirty="0">
              <a:solidFill>
                <a:schemeClr val="tx1"/>
              </a:solidFill>
              <a:latin typeface="Garamond" panose="02020404030301010803" pitchFamily="18" charset="0"/>
              <a:ea typeface="ＭＳ Ｐゴシック" panose="020B0600070205080204" pitchFamily="34" charset="-128"/>
            </a:endParaRPr>
          </a:p>
        </p:txBody>
      </p:sp>
    </p:spTree>
    <p:extLst>
      <p:ext uri="{BB962C8B-B14F-4D97-AF65-F5344CB8AC3E}">
        <p14:creationId xmlns:p14="http://schemas.microsoft.com/office/powerpoint/2010/main" val="715673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ostkarte7">
            <a:extLst>
              <a:ext uri="{FF2B5EF4-FFF2-40B4-BE49-F238E27FC236}">
                <a16:creationId xmlns:a16="http://schemas.microsoft.com/office/drawing/2014/main" id="{A9871290-0C59-7A43-6DCA-F14FD2EAC0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654" y="0"/>
            <a:ext cx="9897901"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1">
            <a:extLst>
              <a:ext uri="{FF2B5EF4-FFF2-40B4-BE49-F238E27FC236}">
                <a16:creationId xmlns:a16="http://schemas.microsoft.com/office/drawing/2014/main" id="{EF8F9209-D035-53E2-ECA6-E5224BCA2690}"/>
              </a:ext>
            </a:extLst>
          </p:cNvPr>
          <p:cNvSpPr txBox="1">
            <a:spLocks noChangeArrowheads="1"/>
          </p:cNvSpPr>
          <p:nvPr/>
        </p:nvSpPr>
        <p:spPr bwMode="auto">
          <a:xfrm>
            <a:off x="1473198" y="6105525"/>
            <a:ext cx="946881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sz="2200" dirty="0">
                <a:latin typeface="Garamond" panose="02020404030301010803" pitchFamily="18" charset="0"/>
              </a:rPr>
              <a:t>The reconquest of Lemberg, 3 June 1915:  The return of Austrian-Hungarian troops</a:t>
            </a:r>
          </a:p>
        </p:txBody>
      </p:sp>
    </p:spTree>
    <p:extLst>
      <p:ext uri="{BB962C8B-B14F-4D97-AF65-F5344CB8AC3E}">
        <p14:creationId xmlns:p14="http://schemas.microsoft.com/office/powerpoint/2010/main" val="2599390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100943"/>
            <a:ext cx="3778649" cy="4003991"/>
          </a:xfrm>
        </p:spPr>
        <p:txBody>
          <a:bodyPr anchor="b">
            <a:noAutofit/>
          </a:bodyPr>
          <a:lstStyle/>
          <a:p>
            <a:pPr marL="0" indent="0">
              <a:lnSpc>
                <a:spcPct val="110000"/>
              </a:lnSpc>
              <a:spcBef>
                <a:spcPts val="0"/>
              </a:spcBef>
              <a:buClr>
                <a:schemeClr val="tx1"/>
              </a:buClr>
              <a:buSzPct val="100000"/>
              <a:buNone/>
              <a:defRPr/>
            </a:pPr>
            <a:r>
              <a:rPr lang="en-US" dirty="0">
                <a:latin typeface="Garamond" panose="02020404030301010803" pitchFamily="18" charset="0"/>
              </a:rPr>
              <a:t>1. Nationalism and the Great War</a:t>
            </a:r>
          </a:p>
          <a:p>
            <a:pPr marL="0" indent="0">
              <a:lnSpc>
                <a:spcPct val="110000"/>
              </a:lnSpc>
              <a:spcBef>
                <a:spcPts val="0"/>
              </a:spcBef>
              <a:buClr>
                <a:schemeClr val="tx1"/>
              </a:buClr>
              <a:buSzPct val="100000"/>
              <a:buNone/>
              <a:defRPr/>
            </a:pPr>
            <a:r>
              <a:rPr lang="en-US" dirty="0">
                <a:latin typeface="Garamond" panose="02020404030301010803" pitchFamily="18" charset="0"/>
              </a:rPr>
              <a:t>2. National concepts and war aims</a:t>
            </a:r>
          </a:p>
          <a:p>
            <a:pPr marL="0" indent="0">
              <a:lnSpc>
                <a:spcPct val="110000"/>
              </a:lnSpc>
              <a:spcBef>
                <a:spcPts val="0"/>
              </a:spcBef>
              <a:buClr>
                <a:schemeClr val="tx1"/>
              </a:buClr>
              <a:buSzPct val="100000"/>
              <a:buNone/>
              <a:defRPr/>
            </a:pPr>
            <a:r>
              <a:rPr lang="en-US" dirty="0">
                <a:latin typeface="Garamond" panose="02020404030301010803" pitchFamily="18" charset="0"/>
              </a:rPr>
              <a:t>3. Galicia and Russian Poland</a:t>
            </a:r>
          </a:p>
          <a:p>
            <a:pPr marL="0" indent="0">
              <a:lnSpc>
                <a:spcPct val="110000"/>
              </a:lnSpc>
              <a:spcBef>
                <a:spcPts val="0"/>
              </a:spcBef>
              <a:buClr>
                <a:schemeClr val="tx1"/>
              </a:buClr>
              <a:buSzPct val="100000"/>
              <a:buNone/>
              <a:defRPr/>
            </a:pPr>
            <a:r>
              <a:rPr lang="en-US" dirty="0">
                <a:latin typeface="Garamond" panose="02020404030301010803" pitchFamily="18" charset="0"/>
              </a:rPr>
              <a:t>4. The February Revolution</a:t>
            </a:r>
          </a:p>
          <a:p>
            <a:pPr marL="0" indent="0">
              <a:lnSpc>
                <a:spcPct val="110000"/>
              </a:lnSpc>
              <a:spcBef>
                <a:spcPts val="0"/>
              </a:spcBef>
              <a:buClr>
                <a:schemeClr val="tx1"/>
              </a:buClr>
              <a:buSzPct val="100000"/>
              <a:buNone/>
              <a:defRPr/>
            </a:pPr>
            <a:r>
              <a:rPr lang="en-US" dirty="0">
                <a:latin typeface="Garamond" panose="02020404030301010803" pitchFamily="18" charset="0"/>
              </a:rPr>
              <a:t>5. Outlook</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B497BE-0730-3338-B292-9AC830CE0FF9}"/>
              </a:ext>
            </a:extLst>
          </p:cNvPr>
          <p:cNvSpPr>
            <a:spLocks noGrp="1"/>
          </p:cNvSpPr>
          <p:nvPr>
            <p:ph type="title"/>
          </p:nvPr>
        </p:nvSpPr>
        <p:spPr/>
        <p:txBody>
          <a:bodyPr>
            <a:normAutofit/>
          </a:bodyPr>
          <a:lstStyle/>
          <a:p>
            <a:r>
              <a:rPr lang="en-US" altLang="en-US" dirty="0">
                <a:latin typeface="Garamond" panose="02020404030301010803" pitchFamily="18" charset="0"/>
              </a:rPr>
              <a:t>Russian Poland – Congress Poland – Kingdom of Poland</a:t>
            </a:r>
            <a:endParaRPr lang="en-GB" dirty="0"/>
          </a:p>
        </p:txBody>
      </p:sp>
      <p:sp>
        <p:nvSpPr>
          <p:cNvPr id="5" name="Content Placeholder 4">
            <a:extLst>
              <a:ext uri="{FF2B5EF4-FFF2-40B4-BE49-F238E27FC236}">
                <a16:creationId xmlns:a16="http://schemas.microsoft.com/office/drawing/2014/main" id="{6B0D3ABB-52EA-9E54-C606-FDED3DC48242}"/>
              </a:ext>
            </a:extLst>
          </p:cNvPr>
          <p:cNvSpPr>
            <a:spLocks noGrp="1"/>
          </p:cNvSpPr>
          <p:nvPr>
            <p:ph idx="1"/>
          </p:nvPr>
        </p:nvSpPr>
        <p:spPr/>
        <p:txBody>
          <a:bodyPr>
            <a:noAutofit/>
          </a:bodyPr>
          <a:lstStyle/>
          <a:p>
            <a:pPr>
              <a:spcBef>
                <a:spcPts val="600"/>
              </a:spcBef>
            </a:pPr>
            <a:r>
              <a:rPr lang="en-US" altLang="en-US" sz="2200" dirty="0">
                <a:latin typeface="Garamond" panose="02020404030301010803" pitchFamily="18" charset="0"/>
              </a:rPr>
              <a:t>1914: Tsar promises autonomy – creation of a pro-Russian Polish National Committee</a:t>
            </a:r>
          </a:p>
          <a:p>
            <a:pPr>
              <a:spcBef>
                <a:spcPts val="600"/>
              </a:spcBef>
            </a:pPr>
            <a:r>
              <a:rPr lang="en-US" altLang="en-US" sz="2200" dirty="0">
                <a:latin typeface="Garamond" panose="02020404030301010803" pitchFamily="18" charset="0"/>
              </a:rPr>
              <a:t>Poles loyal, fight on Russian side, </a:t>
            </a:r>
            <a:r>
              <a:rPr lang="en-US" altLang="en-US" sz="2200" dirty="0" err="1">
                <a:latin typeface="Garamond" panose="02020404030301010803" pitchFamily="18" charset="0"/>
              </a:rPr>
              <a:t>Dmowski</a:t>
            </a:r>
            <a:r>
              <a:rPr lang="en-US" altLang="en-US" sz="2200" dirty="0">
                <a:latin typeface="Garamond" panose="02020404030301010803" pitchFamily="18" charset="0"/>
              </a:rPr>
              <a:t> sets hopes in Russian victory</a:t>
            </a:r>
          </a:p>
          <a:p>
            <a:pPr>
              <a:spcBef>
                <a:spcPts val="600"/>
              </a:spcBef>
            </a:pPr>
            <a:r>
              <a:rPr lang="en-US" altLang="en-US" sz="2200" dirty="0">
                <a:latin typeface="Garamond" panose="02020404030301010803" pitchFamily="18" charset="0"/>
              </a:rPr>
              <a:t>1916: Most of Poland occupied by Central Powers  (Austria-Hungary and German Empire)</a:t>
            </a:r>
          </a:p>
          <a:p>
            <a:pPr>
              <a:spcBef>
                <a:spcPts val="600"/>
              </a:spcBef>
            </a:pPr>
            <a:r>
              <a:rPr lang="en-US" altLang="en-US" sz="2200" dirty="0">
                <a:latin typeface="Garamond" panose="02020404030301010803" pitchFamily="18" charset="0"/>
              </a:rPr>
              <a:t>Occupation policy of Central Powers</a:t>
            </a:r>
          </a:p>
          <a:p>
            <a:pPr>
              <a:spcBef>
                <a:spcPts val="600"/>
              </a:spcBef>
            </a:pPr>
            <a:r>
              <a:rPr lang="en-US" altLang="en-US" sz="2200" dirty="0">
                <a:latin typeface="Garamond" panose="02020404030301010803" pitchFamily="18" charset="0"/>
              </a:rPr>
              <a:t>Both emperors promise creation of a Kingdom of Poland, for present: Regency Council</a:t>
            </a:r>
          </a:p>
          <a:p>
            <a:pPr>
              <a:spcBef>
                <a:spcPts val="600"/>
              </a:spcBef>
            </a:pPr>
            <a:r>
              <a:rPr lang="en-US" altLang="en-US" sz="2200" dirty="0">
                <a:latin typeface="Garamond" panose="02020404030301010803" pitchFamily="18" charset="0"/>
              </a:rPr>
              <a:t>In both cases offers stop short of full independence</a:t>
            </a:r>
          </a:p>
          <a:p>
            <a:pPr>
              <a:spcBef>
                <a:spcPts val="600"/>
              </a:spcBef>
            </a:pPr>
            <a:r>
              <a:rPr lang="en-US" altLang="en-US" sz="2200" dirty="0">
                <a:latin typeface="Garamond" panose="02020404030301010803" pitchFamily="18" charset="0"/>
              </a:rPr>
              <a:t>Either in personal union with Russia or client state of Austria-Hungary and/or Germany</a:t>
            </a:r>
          </a:p>
          <a:p>
            <a:pPr>
              <a:spcBef>
                <a:spcPts val="600"/>
              </a:spcBef>
            </a:pPr>
            <a:r>
              <a:rPr lang="en-US" altLang="en-US" sz="2200" dirty="0">
                <a:latin typeface="Garamond" panose="02020404030301010803" pitchFamily="18" charset="0"/>
              </a:rPr>
              <a:t>To win support of Polish population: under German and Austrian-Hungarian occupation - </a:t>
            </a:r>
            <a:r>
              <a:rPr lang="en-US" altLang="en-US" sz="2200" dirty="0" err="1">
                <a:latin typeface="Garamond" panose="02020404030301010803" pitchFamily="18" charset="0"/>
              </a:rPr>
              <a:t>Polonisation</a:t>
            </a:r>
            <a:r>
              <a:rPr lang="en-US" altLang="en-US" sz="2200" dirty="0">
                <a:latin typeface="Garamond" panose="02020404030301010803" pitchFamily="18" charset="0"/>
              </a:rPr>
              <a:t> of education and self-administration – does not manage to convince population</a:t>
            </a:r>
          </a:p>
        </p:txBody>
      </p:sp>
    </p:spTree>
    <p:extLst>
      <p:ext uri="{BB962C8B-B14F-4D97-AF65-F5344CB8AC3E}">
        <p14:creationId xmlns:p14="http://schemas.microsoft.com/office/powerpoint/2010/main" val="1317722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5971519D-1452-6E68-7D5B-D2850ACDB8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055100" cy="687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058400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135E3-BA11-F70E-E4B7-F2F7BCC8CB57}"/>
              </a:ext>
            </a:extLst>
          </p:cNvPr>
          <p:cNvSpPr>
            <a:spLocks noGrp="1"/>
          </p:cNvSpPr>
          <p:nvPr>
            <p:ph type="title"/>
          </p:nvPr>
        </p:nvSpPr>
        <p:spPr/>
        <p:txBody>
          <a:bodyPr/>
          <a:lstStyle/>
          <a:p>
            <a:r>
              <a:rPr lang="en-US" dirty="0"/>
              <a:t>Total </a:t>
            </a:r>
            <a:r>
              <a:rPr lang="en-US" dirty="0" err="1"/>
              <a:t>Mobilisation</a:t>
            </a:r>
            <a:endParaRPr lang="en-GB" dirty="0"/>
          </a:p>
        </p:txBody>
      </p:sp>
      <p:sp>
        <p:nvSpPr>
          <p:cNvPr id="3" name="Content Placeholder 2">
            <a:extLst>
              <a:ext uri="{FF2B5EF4-FFF2-40B4-BE49-F238E27FC236}">
                <a16:creationId xmlns:a16="http://schemas.microsoft.com/office/drawing/2014/main" id="{2FA7B1F1-D250-7BA4-0A10-AE77EBE34079}"/>
              </a:ext>
            </a:extLst>
          </p:cNvPr>
          <p:cNvSpPr>
            <a:spLocks noGrp="1"/>
          </p:cNvSpPr>
          <p:nvPr>
            <p:ph idx="1"/>
          </p:nvPr>
        </p:nvSpPr>
        <p:spPr/>
        <p:txBody>
          <a:bodyPr>
            <a:normAutofit/>
          </a:bodyPr>
          <a:lstStyle/>
          <a:p>
            <a:pPr>
              <a:spcBef>
                <a:spcPts val="600"/>
              </a:spcBef>
            </a:pPr>
            <a:r>
              <a:rPr lang="en-US" sz="2200" dirty="0" err="1">
                <a:latin typeface="Garamond" panose="02020404030301010803" pitchFamily="18" charset="0"/>
              </a:rPr>
              <a:t>Nationalising</a:t>
            </a:r>
            <a:r>
              <a:rPr lang="en-US" sz="2200" dirty="0">
                <a:latin typeface="Garamond" panose="02020404030301010803" pitchFamily="18" charset="0"/>
              </a:rPr>
              <a:t> empires (Eric Lohr); conflicts with dynastic loyalty</a:t>
            </a:r>
          </a:p>
          <a:p>
            <a:pPr>
              <a:spcBef>
                <a:spcPts val="600"/>
              </a:spcBef>
            </a:pPr>
            <a:r>
              <a:rPr lang="en-US" sz="2200" dirty="0" err="1">
                <a:latin typeface="Garamond" panose="02020404030301010803" pitchFamily="18" charset="0"/>
              </a:rPr>
              <a:t>Mobilisation</a:t>
            </a:r>
            <a:r>
              <a:rPr lang="en-US" sz="2200" dirty="0">
                <a:latin typeface="Garamond" panose="02020404030301010803" pitchFamily="18" charset="0"/>
              </a:rPr>
              <a:t> of ethnicity (Mark von Hagen)</a:t>
            </a:r>
          </a:p>
          <a:p>
            <a:pPr>
              <a:spcBef>
                <a:spcPts val="600"/>
              </a:spcBef>
            </a:pPr>
            <a:r>
              <a:rPr lang="en-US" sz="2200" dirty="0">
                <a:latin typeface="Garamond" panose="02020404030301010803" pitchFamily="18" charset="0"/>
              </a:rPr>
              <a:t>Concept of ‘enemy aliens’ (Jews, Germans in the Russian Empire; Russophile Ruthenians, Serbs in the Habsburg Empire)</a:t>
            </a:r>
          </a:p>
          <a:p>
            <a:pPr>
              <a:spcBef>
                <a:spcPts val="600"/>
              </a:spcBef>
            </a:pPr>
            <a:r>
              <a:rPr lang="en-US" sz="2200" dirty="0" err="1">
                <a:latin typeface="Garamond" panose="02020404030301010803" pitchFamily="18" charset="0"/>
              </a:rPr>
              <a:t>Weaponisation</a:t>
            </a:r>
            <a:r>
              <a:rPr lang="en-US" sz="2200" dirty="0">
                <a:latin typeface="Garamond" panose="02020404030301010803" pitchFamily="18" charset="0"/>
              </a:rPr>
              <a:t> of the ‘national question’</a:t>
            </a:r>
          </a:p>
          <a:p>
            <a:pPr>
              <a:spcBef>
                <a:spcPts val="600"/>
              </a:spcBef>
            </a:pPr>
            <a:r>
              <a:rPr lang="en-US" sz="2200" dirty="0">
                <a:latin typeface="Garamond" panose="02020404030301010803" pitchFamily="18" charset="0"/>
              </a:rPr>
              <a:t>Social and economic upheaval </a:t>
            </a:r>
          </a:p>
          <a:p>
            <a:pPr>
              <a:spcBef>
                <a:spcPts val="600"/>
              </a:spcBef>
            </a:pPr>
            <a:r>
              <a:rPr lang="en-GB" sz="2200" dirty="0">
                <a:latin typeface="Garamond" panose="02020404030301010803" pitchFamily="18" charset="0"/>
              </a:rPr>
              <a:t>Deportations and internment camps</a:t>
            </a:r>
          </a:p>
          <a:p>
            <a:pPr>
              <a:spcBef>
                <a:spcPts val="600"/>
              </a:spcBef>
            </a:pPr>
            <a:r>
              <a:rPr lang="en-GB" sz="2200" dirty="0">
                <a:latin typeface="Garamond" panose="02020404030301010803" pitchFamily="18" charset="0"/>
              </a:rPr>
              <a:t>Refugees (Peter Gatrell, </a:t>
            </a:r>
            <a:r>
              <a:rPr lang="en-GB" sz="2200" i="1" dirty="0">
                <a:latin typeface="Garamond" panose="02020404030301010803" pitchFamily="18" charset="0"/>
              </a:rPr>
              <a:t>A Whole Empire Walking</a:t>
            </a:r>
            <a:r>
              <a:rPr lang="en-GB" sz="2200" dirty="0">
                <a:latin typeface="Garamond" panose="02020404030301010803" pitchFamily="18" charset="0"/>
              </a:rPr>
              <a:t>)</a:t>
            </a:r>
          </a:p>
        </p:txBody>
      </p:sp>
    </p:spTree>
    <p:extLst>
      <p:ext uri="{BB962C8B-B14F-4D97-AF65-F5344CB8AC3E}">
        <p14:creationId xmlns:p14="http://schemas.microsoft.com/office/powerpoint/2010/main" val="3142339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AAC0EB-99C6-EAE3-4F1B-A629D9EEFC64}"/>
              </a:ext>
            </a:extLst>
          </p:cNvPr>
          <p:cNvPicPr>
            <a:picLocks noChangeAspect="1"/>
          </p:cNvPicPr>
          <p:nvPr/>
        </p:nvPicPr>
        <p:blipFill>
          <a:blip r:embed="rId2"/>
          <a:stretch>
            <a:fillRect/>
          </a:stretch>
        </p:blipFill>
        <p:spPr>
          <a:xfrm>
            <a:off x="0" y="97109"/>
            <a:ext cx="12192000" cy="5190581"/>
          </a:xfrm>
          <a:prstGeom prst="rect">
            <a:avLst/>
          </a:prstGeom>
        </p:spPr>
      </p:pic>
      <p:sp>
        <p:nvSpPr>
          <p:cNvPr id="6" name="TextBox 5">
            <a:extLst>
              <a:ext uri="{FF2B5EF4-FFF2-40B4-BE49-F238E27FC236}">
                <a16:creationId xmlns:a16="http://schemas.microsoft.com/office/drawing/2014/main" id="{8FCBCD55-ABAE-2EAE-9B39-2C706BF7939B}"/>
              </a:ext>
            </a:extLst>
          </p:cNvPr>
          <p:cNvSpPr txBox="1"/>
          <p:nvPr/>
        </p:nvSpPr>
        <p:spPr>
          <a:xfrm>
            <a:off x="10147300" y="5384800"/>
            <a:ext cx="2667000" cy="461665"/>
          </a:xfrm>
          <a:prstGeom prst="rect">
            <a:avLst/>
          </a:prstGeom>
          <a:noFill/>
        </p:spPr>
        <p:txBody>
          <a:bodyPr wrap="square" rtlCol="0">
            <a:spAutoFit/>
          </a:bodyPr>
          <a:lstStyle/>
          <a:p>
            <a:r>
              <a:rPr lang="en-US" sz="2400" dirty="0">
                <a:latin typeface="Garamond" panose="02020404030301010803" pitchFamily="18" charset="0"/>
              </a:rPr>
              <a:t>Source: IMDB</a:t>
            </a:r>
            <a:endParaRPr lang="en-GB" sz="2400" dirty="0">
              <a:latin typeface="Garamond" panose="02020404030301010803" pitchFamily="18" charset="0"/>
            </a:endParaRPr>
          </a:p>
        </p:txBody>
      </p:sp>
    </p:spTree>
    <p:extLst>
      <p:ext uri="{BB962C8B-B14F-4D97-AF65-F5344CB8AC3E}">
        <p14:creationId xmlns:p14="http://schemas.microsoft.com/office/powerpoint/2010/main" val="4087034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ld War I family tree">
            <a:extLst>
              <a:ext uri="{FF2B5EF4-FFF2-40B4-BE49-F238E27FC236}">
                <a16:creationId xmlns:a16="http://schemas.microsoft.com/office/drawing/2014/main" id="{889EC07B-473D-5270-E07D-0DC3DEAB9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406" y="0"/>
            <a:ext cx="8375188" cy="6121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2009322-09B3-27E0-43F8-8E96806E261D}"/>
              </a:ext>
            </a:extLst>
          </p:cNvPr>
          <p:cNvSpPr txBox="1"/>
          <p:nvPr/>
        </p:nvSpPr>
        <p:spPr>
          <a:xfrm>
            <a:off x="1863494" y="6121400"/>
            <a:ext cx="8420100" cy="707886"/>
          </a:xfrm>
          <a:prstGeom prst="rect">
            <a:avLst/>
          </a:prstGeom>
          <a:noFill/>
        </p:spPr>
        <p:txBody>
          <a:bodyPr wrap="square">
            <a:spAutoFit/>
          </a:bodyPr>
          <a:lstStyle/>
          <a:p>
            <a:r>
              <a:rPr lang="en-US" sz="2000" dirty="0">
                <a:effectLst/>
                <a:latin typeface="Garamond" panose="02020404030301010803" pitchFamily="18" charset="0"/>
              </a:rPr>
              <a:t>Family tree image by Marcia Underwood;</a:t>
            </a:r>
            <a:r>
              <a:rPr lang="en-US" sz="2000" dirty="0">
                <a:latin typeface="Garamond" panose="02020404030301010803" pitchFamily="18" charset="0"/>
              </a:rPr>
              <a:t> https://www.brookings.edu/articles/the-family-relationships-that-couldnt-stop-world-war-i/</a:t>
            </a:r>
            <a:endParaRPr lang="en-GB" sz="2000" dirty="0">
              <a:latin typeface="Garamond" panose="02020404030301010803" pitchFamily="18" charset="0"/>
            </a:endParaRPr>
          </a:p>
        </p:txBody>
      </p:sp>
    </p:spTree>
    <p:extLst>
      <p:ext uri="{BB962C8B-B14F-4D97-AF65-F5344CB8AC3E}">
        <p14:creationId xmlns:p14="http://schemas.microsoft.com/office/powerpoint/2010/main" val="3474611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44BE0C38-8E4B-655F-BC93-4786319D597F}"/>
              </a:ext>
            </a:extLst>
          </p:cNvPr>
          <p:cNvSpPr txBox="1">
            <a:spLocks noChangeArrowheads="1"/>
          </p:cNvSpPr>
          <p:nvPr/>
        </p:nvSpPr>
        <p:spPr bwMode="auto">
          <a:xfrm>
            <a:off x="4090174" y="192863"/>
            <a:ext cx="4011652" cy="64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3600" dirty="0">
                <a:solidFill>
                  <a:schemeClr val="tx1"/>
                </a:solidFill>
                <a:latin typeface="Garamond" panose="02020404030301010803" pitchFamily="18" charset="0"/>
              </a:rPr>
              <a:t>Revolutions in Russia</a:t>
            </a:r>
          </a:p>
        </p:txBody>
      </p:sp>
      <p:pic>
        <p:nvPicPr>
          <p:cNvPr id="3" name="Picture 2">
            <a:extLst>
              <a:ext uri="{FF2B5EF4-FFF2-40B4-BE49-F238E27FC236}">
                <a16:creationId xmlns:a16="http://schemas.microsoft.com/office/drawing/2014/main" id="{E5BD9C15-8DC5-AB9F-4405-CB5B95B14F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938" y="840581"/>
            <a:ext cx="35179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3">
            <a:extLst>
              <a:ext uri="{FF2B5EF4-FFF2-40B4-BE49-F238E27FC236}">
                <a16:creationId xmlns:a16="http://schemas.microsoft.com/office/drawing/2014/main" id="{66D787AC-5214-8BA4-0D1D-38DDAA0C7F08}"/>
              </a:ext>
            </a:extLst>
          </p:cNvPr>
          <p:cNvSpPr txBox="1">
            <a:spLocks noChangeArrowheads="1"/>
          </p:cNvSpPr>
          <p:nvPr/>
        </p:nvSpPr>
        <p:spPr bwMode="auto">
          <a:xfrm>
            <a:off x="473075" y="5210969"/>
            <a:ext cx="4302373"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SzPct val="100000"/>
            </a:pPr>
            <a:r>
              <a:rPr lang="de-DE" altLang="en-US" sz="2200" dirty="0">
                <a:solidFill>
                  <a:schemeClr val="tx1"/>
                </a:solidFill>
                <a:latin typeface="Garamond" panose="02020404030301010803" pitchFamily="18" charset="0"/>
              </a:rPr>
              <a:t>Alexander Kerenski</a:t>
            </a:r>
          </a:p>
          <a:p>
            <a:pPr algn="ctr" eaLnBrk="1" hangingPunct="1">
              <a:buSzPct val="100000"/>
            </a:pPr>
            <a:r>
              <a:rPr lang="de-DE" altLang="en-US" sz="2200" dirty="0">
                <a:solidFill>
                  <a:schemeClr val="tx1"/>
                </a:solidFill>
                <a:latin typeface="Garamond" panose="02020404030301010803" pitchFamily="18" charset="0"/>
              </a:rPr>
              <a:t>Head of the Provisional Government</a:t>
            </a:r>
          </a:p>
        </p:txBody>
      </p:sp>
      <p:pic>
        <p:nvPicPr>
          <p:cNvPr id="5" name="Picture 4">
            <a:extLst>
              <a:ext uri="{FF2B5EF4-FFF2-40B4-BE49-F238E27FC236}">
                <a16:creationId xmlns:a16="http://schemas.microsoft.com/office/drawing/2014/main" id="{D92DFE9E-CA88-1823-32DA-9020CFBAFD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9937" y="840581"/>
            <a:ext cx="404812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 Box 5">
            <a:extLst>
              <a:ext uri="{FF2B5EF4-FFF2-40B4-BE49-F238E27FC236}">
                <a16:creationId xmlns:a16="http://schemas.microsoft.com/office/drawing/2014/main" id="{046AC130-B584-77CA-1054-28A516CC0133}"/>
              </a:ext>
            </a:extLst>
          </p:cNvPr>
          <p:cNvSpPr txBox="1">
            <a:spLocks noChangeArrowheads="1"/>
          </p:cNvSpPr>
          <p:nvPr/>
        </p:nvSpPr>
        <p:spPr bwMode="auto">
          <a:xfrm>
            <a:off x="7208836" y="5448300"/>
            <a:ext cx="3870325"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SzPct val="100000"/>
            </a:pPr>
            <a:r>
              <a:rPr lang="de-DE" altLang="en-US" sz="2200" dirty="0">
                <a:solidFill>
                  <a:schemeClr val="tx1"/>
                </a:solidFill>
                <a:latin typeface="Garamond" panose="02020404030301010803" pitchFamily="18" charset="0"/>
              </a:rPr>
              <a:t>Vladimir I. Lenin, leader of the Bolshevik party, after November 1917, head of the new revolutionary government</a:t>
            </a:r>
          </a:p>
        </p:txBody>
      </p:sp>
    </p:spTree>
    <p:extLst>
      <p:ext uri="{BB962C8B-B14F-4D97-AF65-F5344CB8AC3E}">
        <p14:creationId xmlns:p14="http://schemas.microsoft.com/office/powerpoint/2010/main" val="2360273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4F51C-47F5-F99F-195A-F232E3E456E4}"/>
              </a:ext>
            </a:extLst>
          </p:cNvPr>
          <p:cNvSpPr>
            <a:spLocks noGrp="1"/>
          </p:cNvSpPr>
          <p:nvPr>
            <p:ph type="title"/>
          </p:nvPr>
        </p:nvSpPr>
        <p:spPr/>
        <p:txBody>
          <a:bodyPr/>
          <a:lstStyle/>
          <a:p>
            <a:r>
              <a:rPr lang="en-US" altLang="en-US" dirty="0">
                <a:latin typeface="Garamond" panose="02020404030301010803" pitchFamily="18" charset="0"/>
              </a:rPr>
              <a:t>Consequences of the February Revolution</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C81500C8-8DFE-3F7B-68E7-CB116308D908}"/>
              </a:ext>
            </a:extLst>
          </p:cNvPr>
          <p:cNvSpPr>
            <a:spLocks noGrp="1"/>
          </p:cNvSpPr>
          <p:nvPr>
            <p:ph idx="1"/>
          </p:nvPr>
        </p:nvSpPr>
        <p:spPr>
          <a:xfrm>
            <a:off x="571500" y="1910588"/>
            <a:ext cx="11059811" cy="3910987"/>
          </a:xfrm>
        </p:spPr>
        <p:txBody>
          <a:bodyPr>
            <a:noAutofit/>
          </a:bodyPr>
          <a:lstStyle/>
          <a:p>
            <a:pPr>
              <a:spcBef>
                <a:spcPts val="600"/>
              </a:spcBef>
            </a:pPr>
            <a:r>
              <a:rPr lang="en-US" sz="2200" dirty="0">
                <a:latin typeface="Garamond" panose="02020404030301010803" pitchFamily="18" charset="0"/>
              </a:rPr>
              <a:t>For Poles full independence now a realistic option</a:t>
            </a:r>
          </a:p>
          <a:p>
            <a:pPr>
              <a:spcBef>
                <a:spcPts val="600"/>
              </a:spcBef>
            </a:pPr>
            <a:r>
              <a:rPr lang="en-US" sz="2200" dirty="0">
                <a:latin typeface="Garamond" panose="02020404030301010803" pitchFamily="18" charset="0"/>
              </a:rPr>
              <a:t>Austrian and German offers no longer very attractive</a:t>
            </a:r>
          </a:p>
          <a:p>
            <a:pPr>
              <a:spcBef>
                <a:spcPts val="600"/>
              </a:spcBef>
            </a:pPr>
            <a:r>
              <a:rPr lang="en-US" sz="2200" dirty="0">
                <a:latin typeface="Garamond" panose="02020404030301010803" pitchFamily="18" charset="0"/>
              </a:rPr>
              <a:t>In Galicia: weakens Polish loyalty to Habsburg dynasty (also result of death of Emperor Franz Josef)</a:t>
            </a:r>
          </a:p>
          <a:p>
            <a:pPr>
              <a:spcBef>
                <a:spcPts val="600"/>
              </a:spcBef>
            </a:pPr>
            <a:r>
              <a:rPr lang="en-US" sz="2200" dirty="0">
                <a:latin typeface="Garamond" panose="02020404030301010803" pitchFamily="18" charset="0"/>
              </a:rPr>
              <a:t>Ukrainians in Galicia: still loyal – need Austrian support against Poles – partition of Galicia and </a:t>
            </a:r>
            <a:r>
              <a:rPr lang="en-US" sz="2200" dirty="0" err="1">
                <a:latin typeface="Garamond" panose="02020404030301010803" pitchFamily="18" charset="0"/>
              </a:rPr>
              <a:t>Lodomeria</a:t>
            </a:r>
            <a:r>
              <a:rPr lang="en-US" sz="2200" dirty="0">
                <a:latin typeface="Garamond" panose="02020404030301010803" pitchFamily="18" charset="0"/>
              </a:rPr>
              <a:t> and creation of Ukrainian crownland</a:t>
            </a:r>
          </a:p>
          <a:p>
            <a:pPr>
              <a:spcBef>
                <a:spcPts val="600"/>
              </a:spcBef>
            </a:pPr>
            <a:r>
              <a:rPr lang="en-US" sz="2200" dirty="0">
                <a:latin typeface="Garamond" panose="02020404030301010803" pitchFamily="18" charset="0"/>
              </a:rPr>
              <a:t>Ukrainians in Russian Empire: Divided in – loyalists, revolutionary socialists, </a:t>
            </a:r>
            <a:r>
              <a:rPr lang="en-US" sz="2200" dirty="0" err="1">
                <a:latin typeface="Garamond" panose="02020404030301010803" pitchFamily="18" charset="0"/>
              </a:rPr>
              <a:t>Ukrainophiles</a:t>
            </a:r>
            <a:r>
              <a:rPr lang="en-US" sz="2200" dirty="0">
                <a:latin typeface="Garamond" panose="02020404030301010803" pitchFamily="18" charset="0"/>
              </a:rPr>
              <a:t> – who attempt to get control of state structures in ethnographic Ukrainian territories of Russian Empire, unite those territories and demand autonomy in a Russian Federation</a:t>
            </a:r>
          </a:p>
          <a:p>
            <a:pPr>
              <a:spcBef>
                <a:spcPts val="600"/>
              </a:spcBef>
            </a:pPr>
            <a:r>
              <a:rPr lang="en-US" sz="2200" dirty="0">
                <a:latin typeface="Garamond" panose="02020404030301010803" pitchFamily="18" charset="0"/>
              </a:rPr>
              <a:t>Most Jews loyal to Austria</a:t>
            </a:r>
          </a:p>
        </p:txBody>
      </p:sp>
    </p:spTree>
    <p:extLst>
      <p:ext uri="{BB962C8B-B14F-4D97-AF65-F5344CB8AC3E}">
        <p14:creationId xmlns:p14="http://schemas.microsoft.com/office/powerpoint/2010/main" val="3676367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a:extLst>
              <a:ext uri="{FF2B5EF4-FFF2-40B4-BE49-F238E27FC236}">
                <a16:creationId xmlns:a16="http://schemas.microsoft.com/office/drawing/2014/main" id="{F3CDCD38-FF14-D6A2-2534-60490D623E7B}"/>
              </a:ext>
            </a:extLst>
          </p:cNvPr>
          <p:cNvSpPr txBox="1">
            <a:spLocks noChangeArrowheads="1"/>
          </p:cNvSpPr>
          <p:nvPr/>
        </p:nvSpPr>
        <p:spPr bwMode="auto">
          <a:xfrm>
            <a:off x="567577" y="5864226"/>
            <a:ext cx="2579595"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en-GB" altLang="en-US" sz="2200" dirty="0">
                <a:solidFill>
                  <a:schemeClr val="tx1"/>
                </a:solidFill>
                <a:latin typeface="Garamond" panose="02020404030301010803" pitchFamily="18" charset="0"/>
              </a:rPr>
              <a:t>Mykhailo Hrushevsky</a:t>
            </a:r>
          </a:p>
          <a:p>
            <a:pPr algn="ctr" eaLnBrk="1" hangingPunct="1">
              <a:spcBef>
                <a:spcPct val="0"/>
              </a:spcBef>
              <a:buClrTx/>
              <a:buFontTx/>
              <a:buNone/>
            </a:pPr>
            <a:r>
              <a:rPr lang="en-GB" altLang="en-US" sz="2200" dirty="0">
                <a:solidFill>
                  <a:schemeClr val="tx1"/>
                </a:solidFill>
                <a:latin typeface="Garamond" panose="02020404030301010803" pitchFamily="18" charset="0"/>
              </a:rPr>
              <a:t>1866-1934</a:t>
            </a:r>
          </a:p>
        </p:txBody>
      </p:sp>
      <p:pic>
        <p:nvPicPr>
          <p:cNvPr id="5" name="Picture 2">
            <a:extLst>
              <a:ext uri="{FF2B5EF4-FFF2-40B4-BE49-F238E27FC236}">
                <a16:creationId xmlns:a16="http://schemas.microsoft.com/office/drawing/2014/main" id="{B431B565-9D4F-9D8C-B178-25CEC7F2E0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714750"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3">
            <a:extLst>
              <a:ext uri="{FF2B5EF4-FFF2-40B4-BE49-F238E27FC236}">
                <a16:creationId xmlns:a16="http://schemas.microsoft.com/office/drawing/2014/main" id="{2B84D2F1-1BEA-82D4-0B90-817CE5DAA1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5008" y="0"/>
            <a:ext cx="2598737"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4">
            <a:extLst>
              <a:ext uri="{FF2B5EF4-FFF2-40B4-BE49-F238E27FC236}">
                <a16:creationId xmlns:a16="http://schemas.microsoft.com/office/drawing/2014/main" id="{48659F8C-5FA0-E708-3018-283B05414680}"/>
              </a:ext>
            </a:extLst>
          </p:cNvPr>
          <p:cNvSpPr txBox="1">
            <a:spLocks noChangeArrowheads="1"/>
          </p:cNvSpPr>
          <p:nvPr/>
        </p:nvSpPr>
        <p:spPr bwMode="auto">
          <a:xfrm>
            <a:off x="5214655" y="5864226"/>
            <a:ext cx="2259442"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2200" dirty="0">
                <a:solidFill>
                  <a:schemeClr val="tx1"/>
                </a:solidFill>
                <a:latin typeface="Garamond" panose="02020404030301010803" pitchFamily="18" charset="0"/>
              </a:rPr>
              <a:t>Pavlo Skoropadsky</a:t>
            </a:r>
          </a:p>
          <a:p>
            <a:pPr algn="ctr" eaLnBrk="1" hangingPunct="1">
              <a:spcBef>
                <a:spcPct val="0"/>
              </a:spcBef>
              <a:buClrTx/>
              <a:buFontTx/>
              <a:buNone/>
            </a:pPr>
            <a:r>
              <a:rPr lang="en-GB" altLang="en-US" sz="2200" dirty="0">
                <a:solidFill>
                  <a:schemeClr val="tx1"/>
                </a:solidFill>
                <a:latin typeface="Garamond" panose="02020404030301010803" pitchFamily="18" charset="0"/>
              </a:rPr>
              <a:t>1873-1945</a:t>
            </a:r>
          </a:p>
        </p:txBody>
      </p:sp>
      <p:pic>
        <p:nvPicPr>
          <p:cNvPr id="8" name="Picture 5">
            <a:extLst>
              <a:ext uri="{FF2B5EF4-FFF2-40B4-BE49-F238E27FC236}">
                <a16:creationId xmlns:a16="http://schemas.microsoft.com/office/drawing/2014/main" id="{0D6AB84C-DA7E-1AC3-9012-F1EB8916B4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5825" y="1112838"/>
            <a:ext cx="277177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6">
            <a:extLst>
              <a:ext uri="{FF2B5EF4-FFF2-40B4-BE49-F238E27FC236}">
                <a16:creationId xmlns:a16="http://schemas.microsoft.com/office/drawing/2014/main" id="{720F3154-602A-EF06-FD77-49A21EF2EB54}"/>
              </a:ext>
            </a:extLst>
          </p:cNvPr>
          <p:cNvSpPr txBox="1">
            <a:spLocks noChangeArrowheads="1"/>
          </p:cNvSpPr>
          <p:nvPr/>
        </p:nvSpPr>
        <p:spPr bwMode="auto">
          <a:xfrm>
            <a:off x="8974004" y="3884613"/>
            <a:ext cx="1835416"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en-GB" altLang="en-US" sz="2200" dirty="0">
                <a:solidFill>
                  <a:schemeClr val="tx1"/>
                </a:solidFill>
                <a:latin typeface="Garamond" panose="02020404030301010803" pitchFamily="18" charset="0"/>
              </a:rPr>
              <a:t>Symon </a:t>
            </a:r>
            <a:r>
              <a:rPr lang="en-GB" altLang="en-US" sz="2200" dirty="0" err="1">
                <a:solidFill>
                  <a:schemeClr val="tx1"/>
                </a:solidFill>
                <a:latin typeface="Garamond" panose="02020404030301010803" pitchFamily="18" charset="0"/>
              </a:rPr>
              <a:t>Petliura</a:t>
            </a:r>
            <a:endParaRPr lang="en-GB" altLang="en-US" sz="2200" dirty="0">
              <a:solidFill>
                <a:schemeClr val="tx1"/>
              </a:solidFill>
              <a:latin typeface="Garamond" panose="02020404030301010803" pitchFamily="18" charset="0"/>
            </a:endParaRPr>
          </a:p>
          <a:p>
            <a:pPr algn="ctr" eaLnBrk="1" hangingPunct="1">
              <a:spcBef>
                <a:spcPct val="0"/>
              </a:spcBef>
              <a:buClrTx/>
              <a:buFontTx/>
              <a:buNone/>
            </a:pPr>
            <a:r>
              <a:rPr lang="en-GB" altLang="en-US" sz="2200" dirty="0">
                <a:solidFill>
                  <a:schemeClr val="tx1"/>
                </a:solidFill>
                <a:latin typeface="Garamond" panose="02020404030301010803" pitchFamily="18" charset="0"/>
              </a:rPr>
              <a:t>1879-1926</a:t>
            </a:r>
          </a:p>
        </p:txBody>
      </p:sp>
    </p:spTree>
    <p:extLst>
      <p:ext uri="{BB962C8B-B14F-4D97-AF65-F5344CB8AC3E}">
        <p14:creationId xmlns:p14="http://schemas.microsoft.com/office/powerpoint/2010/main" val="560198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809F95D7-680D-B93A-88D3-46C8D7AA6C0A}"/>
              </a:ext>
            </a:extLst>
          </p:cNvPr>
          <p:cNvSpPr txBox="1">
            <a:spLocks noChangeArrowheads="1"/>
          </p:cNvSpPr>
          <p:nvPr/>
        </p:nvSpPr>
        <p:spPr bwMode="auto">
          <a:xfrm>
            <a:off x="3450276" y="37335"/>
            <a:ext cx="52914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3600" dirty="0">
                <a:latin typeface="Garamond" panose="02020404030301010803" pitchFamily="18" charset="0"/>
              </a:rPr>
              <a:t>Central and Eastern Ukraine</a:t>
            </a:r>
          </a:p>
        </p:txBody>
      </p:sp>
      <p:sp>
        <p:nvSpPr>
          <p:cNvPr id="5" name="TextBox 4">
            <a:extLst>
              <a:ext uri="{FF2B5EF4-FFF2-40B4-BE49-F238E27FC236}">
                <a16:creationId xmlns:a16="http://schemas.microsoft.com/office/drawing/2014/main" id="{C69584C2-6EF9-97C1-2D73-895428BE2ED2}"/>
              </a:ext>
            </a:extLst>
          </p:cNvPr>
          <p:cNvSpPr txBox="1"/>
          <p:nvPr/>
        </p:nvSpPr>
        <p:spPr>
          <a:xfrm>
            <a:off x="981075" y="865188"/>
            <a:ext cx="10229850" cy="5632311"/>
          </a:xfrm>
          <a:prstGeom prst="rect">
            <a:avLst/>
          </a:prstGeom>
          <a:noFill/>
        </p:spPr>
        <p:txBody>
          <a:bodyPr wrap="square">
            <a:spAutoFit/>
          </a:bodyPr>
          <a:lstStyle/>
          <a:p>
            <a:pPr marL="285750" indent="-285750">
              <a:buFont typeface="Wingdings" pitchFamily="2" charset="2"/>
              <a:buChar char="§"/>
              <a:defRPr/>
            </a:pPr>
            <a:r>
              <a:rPr lang="en-US" sz="2000" dirty="0">
                <a:latin typeface="Garamond" panose="02020404030301010803" pitchFamily="18" charset="0"/>
              </a:rPr>
              <a:t>March 1917 February Revolution in Petrograd: Formation of Provisional Government and Councils of Workers and Soldiers</a:t>
            </a:r>
          </a:p>
          <a:p>
            <a:pPr marL="285750" indent="-285750">
              <a:buFont typeface="Wingdings" pitchFamily="2" charset="2"/>
              <a:buChar char="§"/>
              <a:defRPr/>
            </a:pPr>
            <a:r>
              <a:rPr lang="en-US" sz="2000" dirty="0">
                <a:latin typeface="Garamond" panose="02020404030301010803" pitchFamily="18" charset="0"/>
              </a:rPr>
              <a:t>March 1917 Formation of a Central Rada (Council) in Kyiv/Kiev</a:t>
            </a:r>
          </a:p>
          <a:p>
            <a:pPr marL="342900" indent="-342900">
              <a:buFont typeface="Wingdings" pitchFamily="2" charset="2"/>
              <a:buChar char="§"/>
              <a:defRPr/>
            </a:pPr>
            <a:r>
              <a:rPr lang="en-US" sz="2000" dirty="0">
                <a:latin typeface="Garamond" panose="02020404030301010803" pitchFamily="18" charset="0"/>
              </a:rPr>
              <a:t>June 1917: 1</a:t>
            </a:r>
            <a:r>
              <a:rPr lang="en-US" sz="2000" baseline="30000" dirty="0">
                <a:latin typeface="Garamond" panose="02020404030301010803" pitchFamily="18" charset="0"/>
              </a:rPr>
              <a:t>st</a:t>
            </a:r>
            <a:r>
              <a:rPr lang="en-US" sz="2000" dirty="0">
                <a:latin typeface="Garamond" panose="02020404030301010803" pitchFamily="18" charset="0"/>
              </a:rPr>
              <a:t> Universal of Central Rada: Autonomy in a reformed, federal Russia</a:t>
            </a:r>
          </a:p>
          <a:p>
            <a:pPr marL="285750" indent="-285750">
              <a:buFont typeface="Wingdings" pitchFamily="2" charset="2"/>
              <a:buChar char="§"/>
              <a:defRPr/>
            </a:pPr>
            <a:r>
              <a:rPr lang="en-US" sz="2000" dirty="0">
                <a:latin typeface="Garamond" panose="02020404030301010803" pitchFamily="18" charset="0"/>
              </a:rPr>
              <a:t>3 July 1917: 2</a:t>
            </a:r>
            <a:r>
              <a:rPr lang="en-US" sz="2000" baseline="30000" dirty="0">
                <a:latin typeface="Garamond" panose="02020404030301010803" pitchFamily="18" charset="0"/>
              </a:rPr>
              <a:t>nd</a:t>
            </a:r>
            <a:r>
              <a:rPr lang="en-US" sz="2000" dirty="0">
                <a:latin typeface="Garamond" panose="02020404030301010803" pitchFamily="18" charset="0"/>
              </a:rPr>
              <a:t> Universal: Central Rada claims to represent all inhabitants of nine Ukrainian provinces</a:t>
            </a:r>
          </a:p>
          <a:p>
            <a:pPr marL="285750" indent="-285750">
              <a:buFont typeface="Wingdings" pitchFamily="2" charset="2"/>
              <a:buChar char="§"/>
              <a:defRPr/>
            </a:pPr>
            <a:r>
              <a:rPr lang="en-US" sz="2000" dirty="0">
                <a:latin typeface="Garamond" panose="02020404030301010803" pitchFamily="18" charset="0"/>
              </a:rPr>
              <a:t>7/8 November 1917: October Revolution in Petrograd, Revolutionary government</a:t>
            </a:r>
          </a:p>
          <a:p>
            <a:pPr marL="285750" indent="-285750">
              <a:buFont typeface="Wingdings" pitchFamily="2" charset="2"/>
              <a:buChar char="§"/>
              <a:defRPr/>
            </a:pPr>
            <a:r>
              <a:rPr lang="en-US" sz="2000" dirty="0">
                <a:latin typeface="Garamond" panose="02020404030301010803" pitchFamily="18" charset="0"/>
              </a:rPr>
              <a:t>22 November 1917: 3</a:t>
            </a:r>
            <a:r>
              <a:rPr lang="en-US" sz="2000" baseline="30000" dirty="0">
                <a:latin typeface="Garamond" panose="02020404030301010803" pitchFamily="18" charset="0"/>
              </a:rPr>
              <a:t>rd</a:t>
            </a:r>
            <a:r>
              <a:rPr lang="en-US" sz="2000" dirty="0">
                <a:latin typeface="Garamond" panose="02020404030301010803" pitchFamily="18" charset="0"/>
              </a:rPr>
              <a:t> Universal: Central Rada proclaims Ukrainian People’s Republic (UNR) – but federated with Russia</a:t>
            </a:r>
          </a:p>
          <a:p>
            <a:pPr marL="285750" indent="-285750">
              <a:buFont typeface="Wingdings" pitchFamily="2" charset="2"/>
              <a:buChar char="§"/>
              <a:defRPr/>
            </a:pPr>
            <a:r>
              <a:rPr lang="en-US" sz="2000" dirty="0">
                <a:latin typeface="Garamond" panose="02020404030301010803" pitchFamily="18" charset="0"/>
              </a:rPr>
              <a:t>22 December 1917 – Begin of peace negotiations between Central Powers and Soviet Russia in Brest-Litovsk</a:t>
            </a:r>
          </a:p>
          <a:p>
            <a:pPr marL="285750" indent="-285750">
              <a:buFont typeface="Wingdings" pitchFamily="2" charset="2"/>
              <a:buChar char="§"/>
              <a:defRPr/>
            </a:pPr>
            <a:endParaRPr lang="en-US" sz="2000" dirty="0">
              <a:latin typeface="Garamond" panose="02020404030301010803" pitchFamily="18" charset="0"/>
            </a:endParaRPr>
          </a:p>
          <a:p>
            <a:pPr marL="285750" indent="-285750">
              <a:buFont typeface="Wingdings" pitchFamily="2" charset="2"/>
              <a:buChar char="§"/>
              <a:defRPr/>
            </a:pPr>
            <a:r>
              <a:rPr lang="en-US" sz="2000" dirty="0">
                <a:latin typeface="Garamond" panose="02020404030301010803" pitchFamily="18" charset="0"/>
              </a:rPr>
              <a:t>22/25 January 1918: Central Rada: Proclamation of independence of UNR</a:t>
            </a:r>
          </a:p>
          <a:p>
            <a:pPr marL="285750" indent="-285750">
              <a:buFont typeface="Wingdings" pitchFamily="2" charset="2"/>
              <a:buChar char="§"/>
              <a:defRPr/>
            </a:pPr>
            <a:r>
              <a:rPr lang="en-US" sz="2000" dirty="0">
                <a:latin typeface="Garamond" panose="02020404030301010803" pitchFamily="18" charset="0"/>
              </a:rPr>
              <a:t>9 February 1918: Peace Treaty between UNR and Central Powers</a:t>
            </a:r>
          </a:p>
          <a:p>
            <a:pPr marL="285750" indent="-285750">
              <a:buFont typeface="Wingdings" pitchFamily="2" charset="2"/>
              <a:buChar char="§"/>
              <a:defRPr/>
            </a:pPr>
            <a:r>
              <a:rPr lang="en-US" sz="2000" dirty="0">
                <a:latin typeface="Garamond" panose="02020404030301010803" pitchFamily="18" charset="0"/>
              </a:rPr>
              <a:t>3 March 1918: Peace Treaty between Soviet Russia and Central Powers</a:t>
            </a:r>
          </a:p>
          <a:p>
            <a:pPr marL="285750" indent="-285750">
              <a:buFont typeface="Wingdings" pitchFamily="2" charset="2"/>
              <a:buChar char="§"/>
              <a:defRPr/>
            </a:pPr>
            <a:r>
              <a:rPr lang="en-US" sz="2000" dirty="0">
                <a:latin typeface="Garamond" panose="02020404030301010803" pitchFamily="18" charset="0"/>
              </a:rPr>
              <a:t>April 1918: Central Powers support Hetman Pavlo </a:t>
            </a:r>
            <a:r>
              <a:rPr lang="en-US" sz="2000" dirty="0" err="1">
                <a:latin typeface="Garamond" panose="02020404030301010803" pitchFamily="18" charset="0"/>
              </a:rPr>
              <a:t>Skoropadsky</a:t>
            </a:r>
            <a:r>
              <a:rPr lang="en-US" sz="2000" dirty="0">
                <a:latin typeface="Garamond" panose="02020404030301010803" pitchFamily="18" charset="0"/>
              </a:rPr>
              <a:t>, begin of Hetmanate</a:t>
            </a:r>
          </a:p>
          <a:p>
            <a:pPr marL="285750" indent="-285750">
              <a:buFont typeface="Wingdings" pitchFamily="2" charset="2"/>
              <a:buChar char="§"/>
              <a:defRPr/>
            </a:pPr>
            <a:r>
              <a:rPr lang="en-US" sz="2000" dirty="0">
                <a:latin typeface="Garamond" panose="02020404030301010803" pitchFamily="18" charset="0"/>
              </a:rPr>
              <a:t>11 November 1918: Armistice on Western Front</a:t>
            </a:r>
          </a:p>
          <a:p>
            <a:pPr marL="285750" indent="-285750">
              <a:buFont typeface="Wingdings" pitchFamily="2" charset="2"/>
              <a:buChar char="§"/>
              <a:defRPr/>
            </a:pPr>
            <a:r>
              <a:rPr lang="en-US" sz="2000" dirty="0">
                <a:latin typeface="Garamond" panose="02020404030301010803" pitchFamily="18" charset="0"/>
              </a:rPr>
              <a:t>13/14 November 1918: Directorate – re-establishing UNR</a:t>
            </a:r>
          </a:p>
        </p:txBody>
      </p:sp>
    </p:spTree>
    <p:extLst>
      <p:ext uri="{BB962C8B-B14F-4D97-AF65-F5344CB8AC3E}">
        <p14:creationId xmlns:p14="http://schemas.microsoft.com/office/powerpoint/2010/main" val="20021640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3B583B0F-5EB7-475F-6E83-48D837AE2406}"/>
              </a:ext>
            </a:extLst>
          </p:cNvPr>
          <p:cNvSpPr txBox="1">
            <a:spLocks noChangeArrowheads="1"/>
          </p:cNvSpPr>
          <p:nvPr/>
        </p:nvSpPr>
        <p:spPr bwMode="auto">
          <a:xfrm>
            <a:off x="2424112" y="5364163"/>
            <a:ext cx="7580312" cy="115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en-GB" altLang="en-US" sz="2300" b="1">
                <a:solidFill>
                  <a:schemeClr val="tx1"/>
                </a:solidFill>
                <a:latin typeface="Garamond" panose="02020404030301010803" pitchFamily="18" charset="0"/>
              </a:rPr>
              <a:t>8 January, 1918 President Woodrow Wilson's Fourteen Points  </a:t>
            </a:r>
            <a:r>
              <a:rPr lang="en-GB" altLang="en-US" sz="2300">
                <a:solidFill>
                  <a:schemeClr val="tx1"/>
                </a:solidFill>
                <a:latin typeface="Garamond" panose="02020404030301010803" pitchFamily="18" charset="0"/>
              </a:rPr>
              <a:t>(Delivered in Joint Session of the Congress, January 8, 1918) </a:t>
            </a:r>
          </a:p>
        </p:txBody>
      </p:sp>
      <p:sp>
        <p:nvSpPr>
          <p:cNvPr id="3" name="Rectangle 2">
            <a:extLst>
              <a:ext uri="{FF2B5EF4-FFF2-40B4-BE49-F238E27FC236}">
                <a16:creationId xmlns:a16="http://schemas.microsoft.com/office/drawing/2014/main" id="{D115032D-D1D4-880C-9633-008C5BC6F093}"/>
              </a:ext>
            </a:extLst>
          </p:cNvPr>
          <p:cNvSpPr>
            <a:spLocks noChangeArrowheads="1"/>
          </p:cNvSpPr>
          <p:nvPr/>
        </p:nvSpPr>
        <p:spPr bwMode="auto">
          <a:xfrm>
            <a:off x="2424112" y="3081086"/>
            <a:ext cx="7848600" cy="186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300" dirty="0">
                <a:solidFill>
                  <a:schemeClr val="tx1"/>
                </a:solidFill>
                <a:latin typeface="Garamond" panose="02020404030301010803" pitchFamily="18" charset="0"/>
              </a:rPr>
              <a:t>XIII. An independent Polish state should be erected which should include the territories inhabited by indisputably Polish populations, which should be assured a free and secure access to the sea, and whose political and economic independence and territorial integrity should be guaranteed by international covenant. </a:t>
            </a:r>
          </a:p>
        </p:txBody>
      </p:sp>
      <p:sp>
        <p:nvSpPr>
          <p:cNvPr id="4" name="Rectangle 3">
            <a:extLst>
              <a:ext uri="{FF2B5EF4-FFF2-40B4-BE49-F238E27FC236}">
                <a16:creationId xmlns:a16="http://schemas.microsoft.com/office/drawing/2014/main" id="{D25C33E8-458D-6344-4D1F-251EC3B25FA9}"/>
              </a:ext>
            </a:extLst>
          </p:cNvPr>
          <p:cNvSpPr>
            <a:spLocks noChangeArrowheads="1"/>
          </p:cNvSpPr>
          <p:nvPr/>
        </p:nvSpPr>
        <p:spPr bwMode="auto">
          <a:xfrm>
            <a:off x="2424112" y="366530"/>
            <a:ext cx="7343775" cy="257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300" dirty="0">
                <a:solidFill>
                  <a:schemeClr val="tx1"/>
                </a:solidFill>
                <a:latin typeface="Garamond" panose="02020404030301010803" pitchFamily="18" charset="0"/>
              </a:rPr>
              <a:t>What we demand in this war, therefore, is nothing peculiar to ourselves. It is that the world be made fit and safe to live in; and particularly that it be made safe for every peace-loving nation which, like our own, wishes to live its own life, determine its own institutions, be assured of justice and fair dealing by the other peoples of the world as against force and selfish aggression. </a:t>
            </a:r>
          </a:p>
        </p:txBody>
      </p:sp>
    </p:spTree>
    <p:extLst>
      <p:ext uri="{BB962C8B-B14F-4D97-AF65-F5344CB8AC3E}">
        <p14:creationId xmlns:p14="http://schemas.microsoft.com/office/powerpoint/2010/main" val="57897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5CE14D47-DAD7-84C7-38E8-5AED9A0CA1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4257" y="0"/>
            <a:ext cx="9144000" cy="646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840653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EFF6B4-A2A9-5438-09F2-3E7E88603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8313" y="25400"/>
            <a:ext cx="8207375"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375486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06BE50-1BCC-A8CA-B042-4FFF7ABB7D30}"/>
              </a:ext>
            </a:extLst>
          </p:cNvPr>
          <p:cNvSpPr txBox="1"/>
          <p:nvPr/>
        </p:nvSpPr>
        <p:spPr>
          <a:xfrm>
            <a:off x="3048000" y="982176"/>
            <a:ext cx="6096000" cy="4893647"/>
          </a:xfrm>
          <a:prstGeom prst="rect">
            <a:avLst/>
          </a:prstGeom>
          <a:noFill/>
        </p:spPr>
        <p:txBody>
          <a:bodyPr wrap="square">
            <a:spAutoFit/>
          </a:bodyPr>
          <a:lstStyle/>
          <a:p>
            <a:pPr>
              <a:buFont typeface="Arial" panose="020B0604020202020204" pitchFamily="34" charset="0"/>
              <a:buChar char="•"/>
            </a:pPr>
            <a:r>
              <a:rPr lang="en-US" altLang="en-US" sz="2400" dirty="0" err="1">
                <a:latin typeface="Garamond" panose="02020404030301010803" pitchFamily="18" charset="0"/>
              </a:rPr>
              <a:t>Brutalisation</a:t>
            </a:r>
            <a:r>
              <a:rPr lang="en-US" altLang="en-US" sz="2400" dirty="0">
                <a:latin typeface="Garamond" panose="02020404030301010803" pitchFamily="18" charset="0"/>
              </a:rPr>
              <a:t> of political and ethnic conflicts (also availability of weapons and trained soldiers)</a:t>
            </a:r>
          </a:p>
          <a:p>
            <a:pPr>
              <a:buFont typeface="Arial" panose="020B0604020202020204" pitchFamily="34" charset="0"/>
              <a:buChar char="•"/>
            </a:pPr>
            <a:endParaRPr lang="en-US" altLang="en-US" sz="2400" dirty="0">
              <a:latin typeface="Garamond" panose="02020404030301010803" pitchFamily="18" charset="0"/>
            </a:endParaRPr>
          </a:p>
          <a:p>
            <a:pPr>
              <a:buFont typeface="Arial" panose="020B0604020202020204" pitchFamily="34" charset="0"/>
              <a:buChar char="•"/>
            </a:pPr>
            <a:r>
              <a:rPr lang="en-US" altLang="en-US" sz="2400" dirty="0">
                <a:latin typeface="Garamond" panose="02020404030301010803" pitchFamily="18" charset="0"/>
              </a:rPr>
              <a:t>Defeats and war related problems undermine loyalty to Austrian and Russian Empire</a:t>
            </a:r>
          </a:p>
          <a:p>
            <a:pPr>
              <a:buFont typeface="Arial" panose="020B0604020202020204" pitchFamily="34" charset="0"/>
              <a:buChar char="•"/>
            </a:pPr>
            <a:endParaRPr lang="en-US" altLang="en-US" sz="2400" dirty="0">
              <a:latin typeface="Garamond" panose="02020404030301010803" pitchFamily="18" charset="0"/>
            </a:endParaRPr>
          </a:p>
          <a:p>
            <a:pPr>
              <a:buFont typeface="Arial" panose="020B0604020202020204" pitchFamily="34" charset="0"/>
              <a:buChar char="•"/>
            </a:pPr>
            <a:r>
              <a:rPr lang="en-US" altLang="en-US" sz="2400" dirty="0">
                <a:latin typeface="Garamond" panose="02020404030301010803" pitchFamily="18" charset="0"/>
              </a:rPr>
              <a:t>Possibility of national autonomy or independence have a </a:t>
            </a:r>
            <a:r>
              <a:rPr lang="en-US" altLang="en-US" sz="2400" dirty="0" err="1">
                <a:latin typeface="Garamond" panose="02020404030301010803" pitchFamily="18" charset="0"/>
              </a:rPr>
              <a:t>mobilising</a:t>
            </a:r>
            <a:r>
              <a:rPr lang="en-US" altLang="en-US" sz="2400" dirty="0">
                <a:latin typeface="Garamond" panose="02020404030301010803" pitchFamily="18" charset="0"/>
              </a:rPr>
              <a:t> effect on ethnic minorities in Empires</a:t>
            </a:r>
          </a:p>
          <a:p>
            <a:pPr>
              <a:buFont typeface="Arial" panose="020B0604020202020204" pitchFamily="34" charset="0"/>
              <a:buChar char="•"/>
            </a:pPr>
            <a:endParaRPr lang="en-US" altLang="en-US" sz="2400" dirty="0">
              <a:latin typeface="Garamond" panose="02020404030301010803" pitchFamily="18" charset="0"/>
            </a:endParaRPr>
          </a:p>
          <a:p>
            <a:pPr>
              <a:buFont typeface="Arial" panose="020B0604020202020204" pitchFamily="34" charset="0"/>
              <a:buChar char="•"/>
            </a:pPr>
            <a:r>
              <a:rPr lang="en-US" altLang="en-US" sz="2400" dirty="0">
                <a:latin typeface="Garamond" panose="02020404030301010803" pitchFamily="18" charset="0"/>
              </a:rPr>
              <a:t>Question: who will profit more from </a:t>
            </a:r>
            <a:r>
              <a:rPr lang="en-US" altLang="en-US" sz="2400" dirty="0" err="1">
                <a:latin typeface="Garamond" panose="02020404030301010803" pitchFamily="18" charset="0"/>
              </a:rPr>
              <a:t>destabilisation</a:t>
            </a:r>
            <a:r>
              <a:rPr lang="en-US" altLang="en-US" sz="2400" dirty="0">
                <a:latin typeface="Garamond" panose="02020404030301010803" pitchFamily="18" charset="0"/>
              </a:rPr>
              <a:t> of old imperial order? </a:t>
            </a:r>
            <a:r>
              <a:rPr lang="de-DE" altLang="en-US" sz="2400" dirty="0">
                <a:latin typeface="Garamond" panose="02020404030301010803" pitchFamily="18" charset="0"/>
              </a:rPr>
              <a:t>Will there be socialist or national revolutions? </a:t>
            </a:r>
            <a:endParaRPr lang="en-US" altLang="en-US" sz="2400" dirty="0">
              <a:latin typeface="Garamond" panose="02020404030301010803" pitchFamily="18" charset="0"/>
            </a:endParaRPr>
          </a:p>
        </p:txBody>
      </p:sp>
    </p:spTree>
    <p:extLst>
      <p:ext uri="{BB962C8B-B14F-4D97-AF65-F5344CB8AC3E}">
        <p14:creationId xmlns:p14="http://schemas.microsoft.com/office/powerpoint/2010/main" val="2777447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0DCFB43-31CE-4F0F-F417-070FB09C6C3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138" y="692150"/>
            <a:ext cx="4071937" cy="618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a:extLst>
              <a:ext uri="{FF2B5EF4-FFF2-40B4-BE49-F238E27FC236}">
                <a16:creationId xmlns:a16="http://schemas.microsoft.com/office/drawing/2014/main" id="{6DBB22BC-A941-2B32-BAA8-A32DF95B217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96125" y="692150"/>
            <a:ext cx="3851275" cy="402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5">
            <a:extLst>
              <a:ext uri="{FF2B5EF4-FFF2-40B4-BE49-F238E27FC236}">
                <a16:creationId xmlns:a16="http://schemas.microsoft.com/office/drawing/2014/main" id="{8E8E38DF-0446-C494-76C8-28416806CBE9}"/>
              </a:ext>
            </a:extLst>
          </p:cNvPr>
          <p:cNvSpPr txBox="1">
            <a:spLocks noChangeArrowheads="1"/>
          </p:cNvSpPr>
          <p:nvPr/>
        </p:nvSpPr>
        <p:spPr bwMode="auto">
          <a:xfrm>
            <a:off x="7096125" y="4954588"/>
            <a:ext cx="345598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en-US" altLang="en-US" sz="2200" dirty="0">
                <a:solidFill>
                  <a:schemeClr val="tx1"/>
                </a:solidFill>
                <a:latin typeface="Garamond" panose="02020404030301010803" pitchFamily="18" charset="0"/>
              </a:rPr>
              <a:t>Pavel </a:t>
            </a:r>
            <a:r>
              <a:rPr lang="en-US" altLang="en-US" sz="2200" dirty="0" err="1">
                <a:solidFill>
                  <a:schemeClr val="tx1"/>
                </a:solidFill>
                <a:latin typeface="Garamond" panose="02020404030301010803" pitchFamily="18" charset="0"/>
              </a:rPr>
              <a:t>Miliukov</a:t>
            </a:r>
            <a:r>
              <a:rPr lang="en-US" altLang="en-US" sz="2200" dirty="0">
                <a:solidFill>
                  <a:schemeClr val="tx1"/>
                </a:solidFill>
                <a:latin typeface="Garamond" panose="02020404030301010803" pitchFamily="18" charset="0"/>
              </a:rPr>
              <a:t>, leader of the liberal party (Kadets)</a:t>
            </a:r>
          </a:p>
        </p:txBody>
      </p:sp>
      <p:sp>
        <p:nvSpPr>
          <p:cNvPr id="5" name="TextBox 1">
            <a:extLst>
              <a:ext uri="{FF2B5EF4-FFF2-40B4-BE49-F238E27FC236}">
                <a16:creationId xmlns:a16="http://schemas.microsoft.com/office/drawing/2014/main" id="{88643E57-C720-8785-8160-61DDA6C8667A}"/>
              </a:ext>
            </a:extLst>
          </p:cNvPr>
          <p:cNvSpPr txBox="1">
            <a:spLocks noChangeArrowheads="1"/>
          </p:cNvSpPr>
          <p:nvPr/>
        </p:nvSpPr>
        <p:spPr bwMode="auto">
          <a:xfrm>
            <a:off x="4865688" y="45819"/>
            <a:ext cx="13177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3600" dirty="0">
                <a:latin typeface="Garamond" panose="02020404030301010803" pitchFamily="18" charset="0"/>
              </a:rPr>
              <a:t>Russia</a:t>
            </a:r>
          </a:p>
        </p:txBody>
      </p:sp>
      <p:sp>
        <p:nvSpPr>
          <p:cNvPr id="6" name="Textfeld 1">
            <a:extLst>
              <a:ext uri="{FF2B5EF4-FFF2-40B4-BE49-F238E27FC236}">
                <a16:creationId xmlns:a16="http://schemas.microsoft.com/office/drawing/2014/main" id="{8656AC2F-8A30-FAEA-5035-5815701BEDE7}"/>
              </a:ext>
            </a:extLst>
          </p:cNvPr>
          <p:cNvSpPr txBox="1">
            <a:spLocks noChangeArrowheads="1"/>
          </p:cNvSpPr>
          <p:nvPr/>
        </p:nvSpPr>
        <p:spPr bwMode="auto">
          <a:xfrm>
            <a:off x="4865688" y="6253163"/>
            <a:ext cx="13025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sz="2200" dirty="0">
                <a:latin typeface="Garamond" panose="02020404030301010803" pitchFamily="18" charset="0"/>
              </a:rPr>
              <a:t>Nikola</a:t>
            </a:r>
            <a:r>
              <a:rPr lang="en-GB" altLang="de-GB" sz="2200" dirty="0">
                <a:latin typeface="Garamond" panose="02020404030301010803" pitchFamily="18" charset="0"/>
              </a:rPr>
              <a:t>y</a:t>
            </a:r>
            <a:r>
              <a:rPr lang="de-GB" altLang="de-GB" sz="2200" dirty="0">
                <a:latin typeface="Garamond" panose="02020404030301010803" pitchFamily="18" charset="0"/>
              </a:rPr>
              <a:t> II</a:t>
            </a:r>
          </a:p>
        </p:txBody>
      </p:sp>
    </p:spTree>
    <p:extLst>
      <p:ext uri="{BB962C8B-B14F-4D97-AF65-F5344CB8AC3E}">
        <p14:creationId xmlns:p14="http://schemas.microsoft.com/office/powerpoint/2010/main" val="571530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6C6296-A8A1-3E3D-882C-B1035C9AB93F}"/>
              </a:ext>
            </a:extLst>
          </p:cNvPr>
          <p:cNvSpPr txBox="1">
            <a:spLocks noChangeArrowheads="1"/>
          </p:cNvSpPr>
          <p:nvPr/>
        </p:nvSpPr>
        <p:spPr>
          <a:xfrm>
            <a:off x="2235200" y="27463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dirty="0">
                <a:latin typeface="Garamond" panose="02020404030301010803" pitchFamily="18" charset="0"/>
              </a:rPr>
              <a:t>Russian Concepts 1914</a:t>
            </a:r>
          </a:p>
        </p:txBody>
      </p:sp>
      <p:sp>
        <p:nvSpPr>
          <p:cNvPr id="3" name="Rectangle 2">
            <a:extLst>
              <a:ext uri="{FF2B5EF4-FFF2-40B4-BE49-F238E27FC236}">
                <a16:creationId xmlns:a16="http://schemas.microsoft.com/office/drawing/2014/main" id="{329DED94-3C4B-E9C3-380C-3EA927086F0E}"/>
              </a:ext>
            </a:extLst>
          </p:cNvPr>
          <p:cNvSpPr txBox="1">
            <a:spLocks noChangeArrowheads="1"/>
          </p:cNvSpPr>
          <p:nvPr/>
        </p:nvSpPr>
        <p:spPr>
          <a:xfrm>
            <a:off x="457202" y="1600200"/>
            <a:ext cx="5393503" cy="452596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1313" algn="ctr">
              <a:lnSpc>
                <a:spcPct val="90000"/>
              </a:lnSpc>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b="1" dirty="0">
                <a:latin typeface="Garamond" panose="02020404030301010803" pitchFamily="18" charset="0"/>
              </a:rPr>
              <a:t>Tsar and supporter of autocracy</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Strengthening of the authority of the Tsar</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Territorial gains in West and South (Constantinople)</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Defeat of Germany and Austria</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Annexation of East Galicia and </a:t>
            </a:r>
            <a:r>
              <a:rPr lang="en-GB" altLang="en-US" sz="2200" dirty="0" err="1">
                <a:latin typeface="Garamond" panose="02020404030301010803" pitchFamily="18" charset="0"/>
              </a:rPr>
              <a:t>Bukowina</a:t>
            </a:r>
            <a:r>
              <a:rPr lang="en-GB" altLang="en-US" sz="2200" dirty="0">
                <a:latin typeface="Garamond" panose="02020404030301010803" pitchFamily="18" charset="0"/>
              </a:rPr>
              <a:t> – Liberation of Russian (East Slavic – Ruthenian/Ukrainian) population</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To win the support of the Poles – Promise of autonomy of unified ethnic Polish territory under tsarist rule</a:t>
            </a:r>
          </a:p>
          <a:p>
            <a:pPr indent="-341313"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There are no Ukrainians – they are a branch of the Russian people</a:t>
            </a:r>
          </a:p>
        </p:txBody>
      </p:sp>
      <p:sp>
        <p:nvSpPr>
          <p:cNvPr id="4" name="Rectangle 3">
            <a:extLst>
              <a:ext uri="{FF2B5EF4-FFF2-40B4-BE49-F238E27FC236}">
                <a16:creationId xmlns:a16="http://schemas.microsoft.com/office/drawing/2014/main" id="{751890CB-9576-4D20-9072-E8AE54534873}"/>
              </a:ext>
            </a:extLst>
          </p:cNvPr>
          <p:cNvSpPr txBox="1">
            <a:spLocks noChangeArrowheads="1"/>
          </p:cNvSpPr>
          <p:nvPr/>
        </p:nvSpPr>
        <p:spPr>
          <a:xfrm>
            <a:off x="6223000" y="1600200"/>
            <a:ext cx="5647503" cy="4872038"/>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1313" algn="ctr">
              <a:lnSpc>
                <a:spcPct val="90000"/>
              </a:lnSpc>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b="1" dirty="0">
                <a:latin typeface="Garamond" panose="02020404030301010803" pitchFamily="18" charset="0"/>
              </a:rPr>
              <a:t>(Most) Liberals and nationalists </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Constitutional reforms, participation of society</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Territorial gains in West and South (Constantinople)</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Defeat of Germany and Austria </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Annexation of East Galicia and </a:t>
            </a:r>
            <a:r>
              <a:rPr lang="en-GB" altLang="en-US" sz="2200" dirty="0" err="1">
                <a:latin typeface="Garamond" panose="02020404030301010803" pitchFamily="18" charset="0"/>
              </a:rPr>
              <a:t>Bukowina</a:t>
            </a:r>
            <a:r>
              <a:rPr lang="en-GB" altLang="en-US" sz="2200" dirty="0">
                <a:latin typeface="Garamond" panose="02020404030301010803" pitchFamily="18" charset="0"/>
              </a:rPr>
              <a:t> – Liberation of Russian (East Slavic – Ruthenian/Ukrainian) population</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To win the support of the Poles – Promise of autonomy of unified ethnic Polish territory as part of the Russian Empire or a Russian Republic</a:t>
            </a:r>
          </a:p>
          <a:p>
            <a:pPr marL="344487" algn="ctr">
              <a:lnSpc>
                <a:spcPct val="90000"/>
              </a:lnSpc>
              <a:spcBef>
                <a:spcPts val="5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There are no Ukrainians – they are a branch of the Russian people</a:t>
            </a:r>
          </a:p>
          <a:p>
            <a:pPr indent="-341313" algn="ctr">
              <a:lnSpc>
                <a:spcPct val="90000"/>
              </a:lnSpc>
              <a:spcBef>
                <a:spcPts val="500"/>
              </a:spcBef>
              <a:buClr>
                <a:srgbClr val="FFFFFF"/>
              </a:buClr>
              <a:buFont typeface="Arial" panose="020B0604020202020204" pitchFamily="34" charset="0"/>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en-GB" altLang="en-US" sz="2200" dirty="0">
              <a:latin typeface="Garamond" panose="02020404030301010803" pitchFamily="18" charset="0"/>
            </a:endParaRPr>
          </a:p>
        </p:txBody>
      </p:sp>
    </p:spTree>
    <p:extLst>
      <p:ext uri="{BB962C8B-B14F-4D97-AF65-F5344CB8AC3E}">
        <p14:creationId xmlns:p14="http://schemas.microsoft.com/office/powerpoint/2010/main" val="1251842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677520-CBDC-45BC-96C5-97A1626AA9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111" y="787123"/>
            <a:ext cx="356870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Picture 2">
            <a:extLst>
              <a:ext uri="{FF2B5EF4-FFF2-40B4-BE49-F238E27FC236}">
                <a16:creationId xmlns:a16="http://schemas.microsoft.com/office/drawing/2014/main" id="{2540A86B-C08F-FF3A-4BFB-762436614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3414" y="782499"/>
            <a:ext cx="332105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3">
            <a:extLst>
              <a:ext uri="{FF2B5EF4-FFF2-40B4-BE49-F238E27FC236}">
                <a16:creationId xmlns:a16="http://schemas.microsoft.com/office/drawing/2014/main" id="{4630661C-B66E-AD20-B552-66C23F3C4085}"/>
              </a:ext>
            </a:extLst>
          </p:cNvPr>
          <p:cNvSpPr txBox="1">
            <a:spLocks noChangeArrowheads="1"/>
          </p:cNvSpPr>
          <p:nvPr/>
        </p:nvSpPr>
        <p:spPr bwMode="auto">
          <a:xfrm>
            <a:off x="7713414" y="5421305"/>
            <a:ext cx="3419475" cy="111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200" dirty="0">
                <a:solidFill>
                  <a:schemeClr val="tx1"/>
                </a:solidFill>
                <a:latin typeface="Garamond" panose="02020404030301010803" pitchFamily="18" charset="0"/>
              </a:rPr>
              <a:t>Roman </a:t>
            </a:r>
            <a:r>
              <a:rPr lang="de-DE" altLang="en-US" sz="2200" dirty="0" err="1">
                <a:solidFill>
                  <a:schemeClr val="tx1"/>
                </a:solidFill>
                <a:latin typeface="Garamond" panose="02020404030301010803" pitchFamily="18" charset="0"/>
              </a:rPr>
              <a:t>Dmowski</a:t>
            </a:r>
            <a:r>
              <a:rPr lang="de-DE" altLang="en-US" sz="2200" dirty="0">
                <a:solidFill>
                  <a:schemeClr val="tx1"/>
                </a:solidFill>
                <a:latin typeface="Garamond" panose="02020404030301010803" pitchFamily="18" charset="0"/>
              </a:rPr>
              <a:t>, </a:t>
            </a:r>
            <a:r>
              <a:rPr lang="de-DE" altLang="en-US" sz="2200" dirty="0" err="1">
                <a:solidFill>
                  <a:schemeClr val="tx1"/>
                </a:solidFill>
                <a:latin typeface="Garamond" panose="02020404030301010803" pitchFamily="18" charset="0"/>
              </a:rPr>
              <a:t>leader</a:t>
            </a:r>
            <a:r>
              <a:rPr lang="de-DE" altLang="en-US" sz="2200" dirty="0">
                <a:solidFill>
                  <a:schemeClr val="tx1"/>
                </a:solidFill>
                <a:latin typeface="Garamond" panose="02020404030301010803" pitchFamily="18" charset="0"/>
              </a:rPr>
              <a:t> </a:t>
            </a:r>
            <a:r>
              <a:rPr lang="de-DE" altLang="en-US" sz="2200" dirty="0" err="1">
                <a:solidFill>
                  <a:schemeClr val="tx1"/>
                </a:solidFill>
                <a:latin typeface="Garamond" panose="02020404030301010803" pitchFamily="18" charset="0"/>
              </a:rPr>
              <a:t>of</a:t>
            </a:r>
            <a:r>
              <a:rPr lang="de-DE" altLang="en-US" sz="2200" dirty="0">
                <a:solidFill>
                  <a:schemeClr val="tx1"/>
                </a:solidFill>
                <a:latin typeface="Garamond" panose="02020404030301010803" pitchFamily="18" charset="0"/>
              </a:rPr>
              <a:t> </a:t>
            </a:r>
            <a:r>
              <a:rPr lang="de-DE" altLang="en-US" sz="2200" dirty="0" err="1">
                <a:solidFill>
                  <a:schemeClr val="tx1"/>
                </a:solidFill>
                <a:latin typeface="Garamond" panose="02020404030301010803" pitchFamily="18" charset="0"/>
              </a:rPr>
              <a:t>the</a:t>
            </a:r>
            <a:r>
              <a:rPr lang="de-DE" altLang="en-US" sz="2200" dirty="0">
                <a:solidFill>
                  <a:schemeClr val="tx1"/>
                </a:solidFill>
                <a:latin typeface="Garamond" panose="02020404030301010803" pitchFamily="18" charset="0"/>
              </a:rPr>
              <a:t> </a:t>
            </a:r>
            <a:r>
              <a:rPr lang="de-DE" altLang="en-US" sz="2200" dirty="0" err="1">
                <a:solidFill>
                  <a:schemeClr val="tx1"/>
                </a:solidFill>
                <a:latin typeface="Garamond" panose="02020404030301010803" pitchFamily="18" charset="0"/>
              </a:rPr>
              <a:t>Polish</a:t>
            </a:r>
            <a:r>
              <a:rPr lang="de-DE" altLang="en-US" sz="2200" dirty="0">
                <a:solidFill>
                  <a:schemeClr val="tx1"/>
                </a:solidFill>
                <a:latin typeface="Garamond" panose="02020404030301010803" pitchFamily="18" charset="0"/>
              </a:rPr>
              <a:t> National- Democratic Party</a:t>
            </a:r>
          </a:p>
        </p:txBody>
      </p:sp>
      <p:sp>
        <p:nvSpPr>
          <p:cNvPr id="5" name="Text Box 4">
            <a:extLst>
              <a:ext uri="{FF2B5EF4-FFF2-40B4-BE49-F238E27FC236}">
                <a16:creationId xmlns:a16="http://schemas.microsoft.com/office/drawing/2014/main" id="{992124A1-DEBE-9EC8-761D-A444F8FA3E03}"/>
              </a:ext>
            </a:extLst>
          </p:cNvPr>
          <p:cNvSpPr txBox="1">
            <a:spLocks noChangeArrowheads="1"/>
          </p:cNvSpPr>
          <p:nvPr/>
        </p:nvSpPr>
        <p:spPr bwMode="auto">
          <a:xfrm>
            <a:off x="1059112" y="5759859"/>
            <a:ext cx="3568700" cy="111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SzPct val="100000"/>
            </a:pPr>
            <a:r>
              <a:rPr lang="de-DE" altLang="en-US" sz="2200" dirty="0">
                <a:solidFill>
                  <a:schemeClr val="tx1"/>
                </a:solidFill>
                <a:latin typeface="Garamond" panose="02020404030301010803" pitchFamily="18" charset="0"/>
              </a:rPr>
              <a:t>Józef Piłsudski, leader of the Polish legions and former Social Democrat</a:t>
            </a:r>
          </a:p>
        </p:txBody>
      </p:sp>
      <p:sp>
        <p:nvSpPr>
          <p:cNvPr id="6" name="TextBox 1">
            <a:extLst>
              <a:ext uri="{FF2B5EF4-FFF2-40B4-BE49-F238E27FC236}">
                <a16:creationId xmlns:a16="http://schemas.microsoft.com/office/drawing/2014/main" id="{8B4D8A4D-7551-C593-0968-2379EFD4FFE8}"/>
              </a:ext>
            </a:extLst>
          </p:cNvPr>
          <p:cNvSpPr txBox="1">
            <a:spLocks noChangeArrowheads="1"/>
          </p:cNvSpPr>
          <p:nvPr/>
        </p:nvSpPr>
        <p:spPr bwMode="auto">
          <a:xfrm>
            <a:off x="5599113" y="49213"/>
            <a:ext cx="15581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4000" dirty="0">
                <a:latin typeface="Garamond" panose="02020404030301010803" pitchFamily="18" charset="0"/>
              </a:rPr>
              <a:t>Poland</a:t>
            </a:r>
          </a:p>
        </p:txBody>
      </p:sp>
    </p:spTree>
    <p:extLst>
      <p:ext uri="{BB962C8B-B14F-4D97-AF65-F5344CB8AC3E}">
        <p14:creationId xmlns:p14="http://schemas.microsoft.com/office/powerpoint/2010/main" val="810971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FAC3D4-49E3-9AF1-0AEA-198158F9107A}"/>
              </a:ext>
            </a:extLst>
          </p:cNvPr>
          <p:cNvSpPr txBox="1">
            <a:spLocks noChangeArrowheads="1"/>
          </p:cNvSpPr>
          <p:nvPr/>
        </p:nvSpPr>
        <p:spPr>
          <a:xfrm>
            <a:off x="1981200" y="30003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dirty="0">
                <a:latin typeface="Garamond" panose="02020404030301010803" pitchFamily="18" charset="0"/>
              </a:rPr>
              <a:t>Polish Concepts</a:t>
            </a:r>
          </a:p>
        </p:txBody>
      </p:sp>
      <p:sp>
        <p:nvSpPr>
          <p:cNvPr id="3" name="Rectangle 2">
            <a:extLst>
              <a:ext uri="{FF2B5EF4-FFF2-40B4-BE49-F238E27FC236}">
                <a16:creationId xmlns:a16="http://schemas.microsoft.com/office/drawing/2014/main" id="{CC5D911F-1E09-FD6D-33ED-41BAB90C6364}"/>
              </a:ext>
            </a:extLst>
          </p:cNvPr>
          <p:cNvSpPr txBox="1">
            <a:spLocks noChangeArrowheads="1"/>
          </p:cNvSpPr>
          <p:nvPr/>
        </p:nvSpPr>
        <p:spPr>
          <a:xfrm>
            <a:off x="2057400" y="1600200"/>
            <a:ext cx="4038600" cy="471805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1313" algn="ctr">
              <a:lnSpc>
                <a:spcPct val="80000"/>
              </a:lnSpc>
              <a:spcBef>
                <a:spcPts val="6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Piłsudski</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Independence </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Together with Austria and Germany (until 1917)</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Federation or at least confederation of Poland with Ukraine, Lithuania etc., inclusive  from (1918 on)</a:t>
            </a:r>
            <a:br>
              <a:rPr lang="en-GB" altLang="en-US" sz="2200" dirty="0">
                <a:latin typeface="Garamond" panose="02020404030301010803" pitchFamily="18" charset="0"/>
              </a:rPr>
            </a:b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Rights of minorities	</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Jagiellonian Poland – territory in the East</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Enemy No. 1: Russia	</a:t>
            </a:r>
          </a:p>
          <a:p>
            <a:pPr indent="-341313" algn="ctr">
              <a:lnSpc>
                <a:spcPct val="80000"/>
              </a:lnSpc>
              <a:spcBef>
                <a:spcPts val="6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200" dirty="0">
              <a:latin typeface="Garamond" panose="02020404030301010803" pitchFamily="18" charset="0"/>
            </a:endParaRPr>
          </a:p>
        </p:txBody>
      </p:sp>
      <p:sp>
        <p:nvSpPr>
          <p:cNvPr id="4" name="Rectangle 3">
            <a:extLst>
              <a:ext uri="{FF2B5EF4-FFF2-40B4-BE49-F238E27FC236}">
                <a16:creationId xmlns:a16="http://schemas.microsoft.com/office/drawing/2014/main" id="{EA65E18F-AA97-BB40-1634-7F9AD1601A6B}"/>
              </a:ext>
            </a:extLst>
          </p:cNvPr>
          <p:cNvSpPr txBox="1">
            <a:spLocks noChangeArrowheads="1"/>
          </p:cNvSpPr>
          <p:nvPr/>
        </p:nvSpPr>
        <p:spPr>
          <a:xfrm>
            <a:off x="6096000" y="1600200"/>
            <a:ext cx="4038600" cy="4525963"/>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1313" algn="ctr">
              <a:lnSpc>
                <a:spcPct val="80000"/>
              </a:lnSpc>
              <a:spcBef>
                <a:spcPts val="6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err="1">
                <a:latin typeface="Garamond" panose="02020404030301010803" pitchFamily="18" charset="0"/>
              </a:rPr>
              <a:t>Dmowski</a:t>
            </a: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Autonomy of a unified Poland under tsar</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Together with Russia</a:t>
            </a:r>
            <a:br>
              <a:rPr lang="en-GB" altLang="en-US" sz="2200" dirty="0">
                <a:latin typeface="Garamond" panose="02020404030301010803" pitchFamily="18" charset="0"/>
              </a:rPr>
            </a:b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Polish nation state, exclusive, mainly Polish Catholics (1918 ff)</a:t>
            </a:r>
            <a:br>
              <a:rPr lang="en-GB" altLang="en-US" sz="2200" dirty="0">
                <a:latin typeface="Garamond" panose="02020404030301010803" pitchFamily="18" charset="0"/>
              </a:rPr>
            </a:b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altLang="en-US" sz="2200" dirty="0">
              <a:latin typeface="Garamond" panose="02020404030301010803" pitchFamily="18" charset="0"/>
            </a:endParaRP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Assimilationist</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a:t>
            </a:r>
            <a:r>
              <a:rPr lang="en-GB" altLang="en-US" sz="2200" dirty="0" err="1">
                <a:latin typeface="Garamond" panose="02020404030301010803" pitchFamily="18" charset="0"/>
              </a:rPr>
              <a:t>Piast</a:t>
            </a:r>
            <a:r>
              <a:rPr lang="en-GB" altLang="en-US" sz="2200" dirty="0">
                <a:latin typeface="Garamond" panose="02020404030301010803" pitchFamily="18" charset="0"/>
              </a:rPr>
              <a:t> Poland” – territory in the West</a:t>
            </a:r>
          </a:p>
          <a:p>
            <a:pPr indent="-341313" algn="ctr">
              <a:lnSpc>
                <a:spcPct val="80000"/>
              </a:lnSpc>
              <a:spcBef>
                <a:spcPts val="6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ltLang="en-US" sz="2200" dirty="0">
                <a:latin typeface="Garamond" panose="02020404030301010803" pitchFamily="18" charset="0"/>
              </a:rPr>
              <a:t>Enemy No. 1: Germany</a:t>
            </a:r>
          </a:p>
        </p:txBody>
      </p:sp>
    </p:spTree>
    <p:extLst>
      <p:ext uri="{BB962C8B-B14F-4D97-AF65-F5344CB8AC3E}">
        <p14:creationId xmlns:p14="http://schemas.microsoft.com/office/powerpoint/2010/main" val="2686368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FAC2372C-E03F-99B2-4CE3-814DF1F86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170113" y="485775"/>
            <a:ext cx="3167062" cy="4965700"/>
          </a:xfrm>
          <a:prstGeom prst="rect">
            <a:avLst/>
          </a:prstGeom>
        </p:spPr>
      </p:pic>
      <p:pic>
        <p:nvPicPr>
          <p:cNvPr id="3" name="Content Placeholder 6">
            <a:extLst>
              <a:ext uri="{FF2B5EF4-FFF2-40B4-BE49-F238E27FC236}">
                <a16:creationId xmlns:a16="http://schemas.microsoft.com/office/drawing/2014/main" id="{D87DEB8E-AC05-B6B6-69F3-9369DF70E3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759575" y="485775"/>
            <a:ext cx="3370263" cy="5018088"/>
          </a:xfrm>
          <a:prstGeom prst="rect">
            <a:avLst/>
          </a:prstGeom>
        </p:spPr>
      </p:pic>
      <p:sp>
        <p:nvSpPr>
          <p:cNvPr id="4" name="TextBox 5">
            <a:extLst>
              <a:ext uri="{FF2B5EF4-FFF2-40B4-BE49-F238E27FC236}">
                <a16:creationId xmlns:a16="http://schemas.microsoft.com/office/drawing/2014/main" id="{AA278539-08C0-1BC0-FCFE-3949BA3AB5CA}"/>
              </a:ext>
            </a:extLst>
          </p:cNvPr>
          <p:cNvSpPr txBox="1">
            <a:spLocks noChangeArrowheads="1"/>
          </p:cNvSpPr>
          <p:nvPr/>
        </p:nvSpPr>
        <p:spPr bwMode="auto">
          <a:xfrm>
            <a:off x="1866900" y="5503863"/>
            <a:ext cx="377348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200" dirty="0" err="1">
                <a:latin typeface="Garamond" panose="02020404030301010803" pitchFamily="18" charset="0"/>
              </a:rPr>
              <a:t>Mykhailo</a:t>
            </a:r>
            <a:r>
              <a:rPr lang="en-US" altLang="en-US" sz="2200" dirty="0">
                <a:latin typeface="Garamond" panose="02020404030301010803" pitchFamily="18" charset="0"/>
              </a:rPr>
              <a:t> </a:t>
            </a:r>
            <a:r>
              <a:rPr lang="en-US" altLang="en-US" sz="2200" dirty="0" err="1">
                <a:latin typeface="Garamond" panose="02020404030301010803" pitchFamily="18" charset="0"/>
              </a:rPr>
              <a:t>Hrushevsky</a:t>
            </a:r>
            <a:r>
              <a:rPr lang="en-US" altLang="en-US" sz="2200" dirty="0">
                <a:latin typeface="Garamond" panose="02020404030301010803" pitchFamily="18" charset="0"/>
              </a:rPr>
              <a:t>, 1866-1934, first chairman of Central Rada 1917 in Kyiv/Kiev</a:t>
            </a:r>
          </a:p>
        </p:txBody>
      </p:sp>
      <p:sp>
        <p:nvSpPr>
          <p:cNvPr id="5" name="TextBox 7">
            <a:extLst>
              <a:ext uri="{FF2B5EF4-FFF2-40B4-BE49-F238E27FC236}">
                <a16:creationId xmlns:a16="http://schemas.microsoft.com/office/drawing/2014/main" id="{5CB841CC-D7F0-FA6A-F478-76C6724675EC}"/>
              </a:ext>
            </a:extLst>
          </p:cNvPr>
          <p:cNvSpPr txBox="1">
            <a:spLocks noChangeArrowheads="1"/>
          </p:cNvSpPr>
          <p:nvPr/>
        </p:nvSpPr>
        <p:spPr bwMode="auto">
          <a:xfrm>
            <a:off x="6356353" y="5503863"/>
            <a:ext cx="43497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200" dirty="0">
                <a:latin typeface="Garamond" panose="02020404030301010803" pitchFamily="18" charset="0"/>
              </a:rPr>
              <a:t>Kost </a:t>
            </a:r>
            <a:r>
              <a:rPr lang="en-US" altLang="en-US" sz="2200" dirty="0" err="1">
                <a:latin typeface="Garamond" panose="02020404030301010803" pitchFamily="18" charset="0"/>
              </a:rPr>
              <a:t>Levytsky</a:t>
            </a:r>
            <a:r>
              <a:rPr lang="en-US" altLang="en-US" sz="2200" dirty="0">
                <a:latin typeface="Garamond" panose="02020404030301010803" pitchFamily="18" charset="0"/>
              </a:rPr>
              <a:t>, 1859-1941, leader of the Ukrainian national democrats in Austria-Hungary</a:t>
            </a:r>
          </a:p>
        </p:txBody>
      </p:sp>
    </p:spTree>
    <p:extLst>
      <p:ext uri="{BB962C8B-B14F-4D97-AF65-F5344CB8AC3E}">
        <p14:creationId xmlns:p14="http://schemas.microsoft.com/office/powerpoint/2010/main" val="200160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DF370E-A711-AFC0-FE2F-48B96F65668E}"/>
              </a:ext>
            </a:extLst>
          </p:cNvPr>
          <p:cNvSpPr txBox="1">
            <a:spLocks noChangeArrowheads="1"/>
          </p:cNvSpPr>
          <p:nvPr/>
        </p:nvSpPr>
        <p:spPr>
          <a:xfrm>
            <a:off x="1981200" y="327484"/>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dirty="0">
                <a:latin typeface="Garamond" panose="02020404030301010803" pitchFamily="18" charset="0"/>
              </a:rPr>
              <a:t>Ukrainian Concepts 1914</a:t>
            </a:r>
          </a:p>
        </p:txBody>
      </p:sp>
      <p:sp>
        <p:nvSpPr>
          <p:cNvPr id="3" name="Rectangle 2">
            <a:extLst>
              <a:ext uri="{FF2B5EF4-FFF2-40B4-BE49-F238E27FC236}">
                <a16:creationId xmlns:a16="http://schemas.microsoft.com/office/drawing/2014/main" id="{BB2FF87B-F80F-F776-4C14-1A8D531CD4EE}"/>
              </a:ext>
            </a:extLst>
          </p:cNvPr>
          <p:cNvSpPr txBox="1">
            <a:spLocks noChangeArrowheads="1"/>
          </p:cNvSpPr>
          <p:nvPr/>
        </p:nvSpPr>
        <p:spPr>
          <a:xfrm>
            <a:off x="1817812" y="1470484"/>
            <a:ext cx="4038600" cy="4840969"/>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1313" algn="ctr">
              <a:lnSpc>
                <a:spcPct val="90000"/>
              </a:lnSpc>
              <a:spcBef>
                <a:spcPts val="7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200" b="1" dirty="0">
                <a:latin typeface="Garamond" panose="02020404030301010803" pitchFamily="18" charset="0"/>
              </a:rPr>
              <a:t>Russian Ukraine</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de-DE" altLang="en-US" sz="2200" dirty="0">
              <a:latin typeface="Garamond" panose="02020404030301010803" pitchFamily="18" charset="0"/>
            </a:endParaRP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200" dirty="0">
                <a:latin typeface="Garamond" panose="02020404030301010803" pitchFamily="18" charset="0"/>
              </a:rPr>
              <a:t>Defeat of Austria-Hungary</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200" dirty="0">
                <a:latin typeface="Garamond" panose="02020404030301010803" pitchFamily="18" charset="0"/>
              </a:rPr>
              <a:t>Unification of ethnic Ukrainian territories in Austria-Hungary with ethnic Ukrainian territories in Russian Empire</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200" dirty="0">
                <a:latin typeface="Garamond" panose="02020404030301010803" pitchFamily="18" charset="0"/>
              </a:rPr>
              <a:t>Autonomy of all Ukrainian territories as part of a federalised, constitutional or democratic Russia</a:t>
            </a:r>
            <a:br>
              <a:rPr lang="de-DE" altLang="en-US" sz="2200" dirty="0">
                <a:latin typeface="Garamond" panose="02020404030301010803" pitchFamily="18" charset="0"/>
              </a:rPr>
            </a:br>
            <a:endParaRPr lang="de-DE" altLang="en-US" sz="2200" dirty="0">
              <a:latin typeface="Garamond" panose="02020404030301010803" pitchFamily="18" charset="0"/>
            </a:endParaRP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pPr>
            <a:r>
              <a:rPr lang="de-DE" altLang="en-US" sz="2200" dirty="0">
                <a:latin typeface="Garamond" panose="02020404030301010803" pitchFamily="18" charset="0"/>
              </a:rPr>
              <a:t>Unification of Ukraine under Tsar</a:t>
            </a:r>
          </a:p>
        </p:txBody>
      </p:sp>
      <p:sp>
        <p:nvSpPr>
          <p:cNvPr id="4" name="Rectangle 3">
            <a:extLst>
              <a:ext uri="{FF2B5EF4-FFF2-40B4-BE49-F238E27FC236}">
                <a16:creationId xmlns:a16="http://schemas.microsoft.com/office/drawing/2014/main" id="{C9E930AF-D836-C985-A3FC-C9BC4E808834}"/>
              </a:ext>
            </a:extLst>
          </p:cNvPr>
          <p:cNvSpPr txBox="1">
            <a:spLocks noChangeArrowheads="1"/>
          </p:cNvSpPr>
          <p:nvPr/>
        </p:nvSpPr>
        <p:spPr>
          <a:xfrm>
            <a:off x="6096000" y="1414909"/>
            <a:ext cx="4824536" cy="4896544"/>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587" indent="0"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b="1" dirty="0">
                <a:latin typeface="Garamond" panose="02020404030301010803" pitchFamily="18" charset="0"/>
              </a:rPr>
              <a:t>Territories with Ukrainian majority in Austria Hungary</a:t>
            </a:r>
            <a:endParaRPr lang="en-GB" altLang="en-US" sz="2200" dirty="0">
              <a:latin typeface="Garamond" panose="02020404030301010803" pitchFamily="18" charset="0"/>
            </a:endParaRP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Defeat of Russia</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Partition of crownland Kingdom of Galicia and </a:t>
            </a:r>
            <a:r>
              <a:rPr lang="en-GB" altLang="en-US" sz="2200" dirty="0" err="1">
                <a:latin typeface="Garamond" panose="02020404030301010803" pitchFamily="18" charset="0"/>
              </a:rPr>
              <a:t>Lodomeria</a:t>
            </a:r>
            <a:r>
              <a:rPr lang="en-GB" altLang="en-US" sz="2200" dirty="0">
                <a:latin typeface="Garamond" panose="02020404030301010803" pitchFamily="18" charset="0"/>
              </a:rPr>
              <a:t>, unification of all ethnic Ukrainian territories in Austria- Hungary and creation of an autonomous Ukrainian crownland</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Autonomy for all Ukrainian territories (of Russian Empire and Austria-Hungary) in some connection with Austria-Hungary</a:t>
            </a:r>
          </a:p>
          <a:p>
            <a:pPr indent="-341313" algn="ctr">
              <a:lnSpc>
                <a:spcPct val="90000"/>
              </a:lnSpc>
              <a:spcBef>
                <a:spcPts val="700"/>
              </a:spcBef>
              <a:buClr>
                <a:srgbClr val="FFFFFF"/>
              </a:buCl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altLang="en-US" sz="2200" dirty="0">
                <a:latin typeface="Garamond" panose="02020404030301010803" pitchFamily="18" charset="0"/>
              </a:rPr>
              <a:t>Unification of Ukraine under the emperor or another member of the Habsburg family</a:t>
            </a:r>
          </a:p>
        </p:txBody>
      </p:sp>
    </p:spTree>
    <p:extLst>
      <p:ext uri="{BB962C8B-B14F-4D97-AF65-F5344CB8AC3E}">
        <p14:creationId xmlns:p14="http://schemas.microsoft.com/office/powerpoint/2010/main" val="2718395215"/>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721</TotalTime>
  <Words>1471</Words>
  <Application>Microsoft Office PowerPoint</Application>
  <PresentationFormat>Widescreen</PresentationFormat>
  <Paragraphs>165</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Batang</vt:lpstr>
      <vt:lpstr>Aptos</vt:lpstr>
      <vt:lpstr>Arial</vt:lpstr>
      <vt:lpstr>Avenir Next LT Pro Light</vt:lpstr>
      <vt:lpstr>Garamond</vt:lpstr>
      <vt:lpstr>Wingdings</vt:lpstr>
      <vt:lpstr>AlignmentVTI</vt:lpstr>
      <vt:lpstr>Entangled History: Ukraine and her neighbours from the Middle Ages to the present</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Russian Occupation Policy</vt:lpstr>
      <vt:lpstr>PowerPoint Presentation</vt:lpstr>
      <vt:lpstr>PowerPoint Presentation</vt:lpstr>
      <vt:lpstr>Russian Poland – Congress Poland – Kingdom of Poland</vt:lpstr>
      <vt:lpstr>PowerPoint Presentation</vt:lpstr>
      <vt:lpstr>Total Mobilisation</vt:lpstr>
      <vt:lpstr>PowerPoint Presentation</vt:lpstr>
      <vt:lpstr>PowerPoint Presentation</vt:lpstr>
      <vt:lpstr>PowerPoint Presentation</vt:lpstr>
      <vt:lpstr>Consequences of the February Revolution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Alexandr Voronovici</cp:lastModifiedBy>
  <cp:revision>77</cp:revision>
  <dcterms:created xsi:type="dcterms:W3CDTF">2025-10-15T18:16:58Z</dcterms:created>
  <dcterms:modified xsi:type="dcterms:W3CDTF">2026-02-04T16:37:20Z</dcterms:modified>
</cp:coreProperties>
</file>