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32"/>
  </p:notesMasterIdLst>
  <p:sldIdLst>
    <p:sldId id="256" r:id="rId2"/>
    <p:sldId id="297" r:id="rId3"/>
    <p:sldId id="277" r:id="rId4"/>
    <p:sldId id="278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n.wikipedia.org/wiki/File:Russian_civil_war_West_1918-20.pn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file:///\\Users\Document3&#771;&#24704;!OLE_LINK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de-DE" altLang="en-US" sz="3700" b="1" dirty="0">
                <a:latin typeface="Garamond" panose="02020404030301010803" pitchFamily="18" charset="0"/>
              </a:rPr>
              <a:t>Entangled History: Ukraine and her neighbours from the Middle Ages to the present</a:t>
            </a:r>
            <a:endParaRPr lang="en-GB" sz="37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altLang="en-US" b="1" dirty="0">
                <a:latin typeface="Garamond" panose="02020404030301010803" pitchFamily="18" charset="0"/>
              </a:rPr>
              <a:t>Lecture 13</a:t>
            </a:r>
          </a:p>
          <a:p>
            <a:pPr>
              <a:buSzPct val="100000"/>
            </a:pPr>
            <a:r>
              <a:rPr lang="en-GB" altLang="en-GB" b="1" dirty="0">
                <a:latin typeface="Garamond" panose="02020404030301010803" pitchFamily="18" charset="0"/>
                <a:ea typeface="Arial Unicode MS" panose="020B0604020202020204" pitchFamily="34" charset="-128"/>
              </a:rPr>
              <a:t>The Russian, Polish and Ukrainian Revolution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C1CAB83-A858-8276-AF47-0FF0E2F99E8F}"/>
              </a:ext>
            </a:extLst>
          </p:cNvPr>
          <p:cNvSpPr txBox="1"/>
          <p:nvPr/>
        </p:nvSpPr>
        <p:spPr>
          <a:xfrm>
            <a:off x="5109882" y="822960"/>
            <a:ext cx="316862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latin typeface="Garamond" panose="02020404030301010803" pitchFamily="18" charset="0"/>
              </a:rPr>
              <a:t>Ой у лузі червона калина похилилася,</a:t>
            </a:r>
            <a:br>
              <a:rPr lang="ru-RU" sz="1900" dirty="0">
                <a:latin typeface="Garamond" panose="02020404030301010803" pitchFamily="18" charset="0"/>
              </a:rPr>
            </a:br>
            <a:r>
              <a:rPr lang="ru-RU" sz="1900" dirty="0">
                <a:latin typeface="Garamond" panose="02020404030301010803" pitchFamily="18" charset="0"/>
              </a:rPr>
              <a:t>Чогось наша славна Україна зажурилася.</a:t>
            </a:r>
            <a:br>
              <a:rPr lang="ru-RU" sz="1900" dirty="0">
                <a:latin typeface="Garamond" panose="02020404030301010803" pitchFamily="18" charset="0"/>
              </a:rPr>
            </a:br>
            <a:r>
              <a:rPr lang="ru-RU" sz="1900" dirty="0">
                <a:latin typeface="Garamond" panose="02020404030301010803" pitchFamily="18" charset="0"/>
              </a:rPr>
              <a:t>А ми тую червону калину підіймемо,</a:t>
            </a:r>
            <a:br>
              <a:rPr lang="ru-RU" sz="1900" dirty="0">
                <a:latin typeface="Garamond" panose="02020404030301010803" pitchFamily="18" charset="0"/>
              </a:rPr>
            </a:br>
            <a:r>
              <a:rPr lang="ru-RU" sz="1900" dirty="0">
                <a:latin typeface="Garamond" panose="02020404030301010803" pitchFamily="18" charset="0"/>
              </a:rPr>
              <a:t>А ми нашу славну Україну, гей-гей, розвеселимо!</a:t>
            </a:r>
            <a:br>
              <a:rPr lang="ru-RU" sz="1900" dirty="0">
                <a:latin typeface="Garamond" panose="02020404030301010803" pitchFamily="18" charset="0"/>
              </a:rPr>
            </a:br>
            <a:r>
              <a:rPr lang="ru-RU" sz="1900" dirty="0">
                <a:latin typeface="Garamond" panose="02020404030301010803" pitchFamily="18" charset="0"/>
              </a:rPr>
              <a:t>А ми тую червону калину підіймемо,</a:t>
            </a:r>
            <a:br>
              <a:rPr lang="ru-RU" sz="1900" dirty="0">
                <a:latin typeface="Garamond" panose="02020404030301010803" pitchFamily="18" charset="0"/>
              </a:rPr>
            </a:br>
            <a:r>
              <a:rPr lang="ru-RU" sz="1900" dirty="0">
                <a:latin typeface="Garamond" panose="02020404030301010803" pitchFamily="18" charset="0"/>
              </a:rPr>
              <a:t>А ми нашу славну Україну, гей-гей, розвеселимо! </a:t>
            </a:r>
            <a:endParaRPr lang="en-GB" sz="1900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9F65B8-2231-EB62-92A7-44259EE5A1AA}"/>
              </a:ext>
            </a:extLst>
          </p:cNvPr>
          <p:cNvSpPr txBox="1"/>
          <p:nvPr/>
        </p:nvSpPr>
        <p:spPr>
          <a:xfrm>
            <a:off x="8433695" y="822960"/>
            <a:ext cx="3442445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>
                <a:latin typeface="Garamond" panose="02020404030301010803" pitchFamily="18" charset="0"/>
              </a:rPr>
              <a:t>Oh, in the meadow a red </a:t>
            </a:r>
            <a:r>
              <a:rPr lang="en-GB" sz="1900" i="1" dirty="0" err="1">
                <a:latin typeface="Garamond" panose="02020404030301010803" pitchFamily="18" charset="0"/>
              </a:rPr>
              <a:t>kalyna</a:t>
            </a:r>
            <a:r>
              <a:rPr lang="en-GB" sz="1900" dirty="0">
                <a:latin typeface="Garamond" panose="02020404030301010803" pitchFamily="18" charset="0"/>
              </a:rPr>
              <a:t> (Red Viburnum) has bent down low,</a:t>
            </a:r>
            <a:br>
              <a:rPr lang="en-GB" sz="1900" dirty="0">
                <a:latin typeface="Garamond" panose="02020404030301010803" pitchFamily="18" charset="0"/>
              </a:rPr>
            </a:br>
            <a:r>
              <a:rPr lang="en-GB" sz="1900" dirty="0">
                <a:latin typeface="Garamond" panose="02020404030301010803" pitchFamily="18" charset="0"/>
              </a:rPr>
              <a:t>For some reason, our glorious Ukraine is in sorrow.</a:t>
            </a:r>
            <a:br>
              <a:rPr lang="en-GB" sz="1900" dirty="0">
                <a:latin typeface="Garamond" panose="02020404030301010803" pitchFamily="18" charset="0"/>
              </a:rPr>
            </a:br>
            <a:r>
              <a:rPr lang="en-GB" sz="1900" dirty="0">
                <a:latin typeface="Garamond" panose="02020404030301010803" pitchFamily="18" charset="0"/>
              </a:rPr>
              <a:t>And we will take that red </a:t>
            </a:r>
            <a:r>
              <a:rPr lang="en-GB" sz="1900" i="1" dirty="0" err="1">
                <a:latin typeface="Garamond" panose="02020404030301010803" pitchFamily="18" charset="0"/>
              </a:rPr>
              <a:t>kalyna</a:t>
            </a:r>
            <a:r>
              <a:rPr lang="en-GB" sz="1900" dirty="0">
                <a:latin typeface="Garamond" panose="02020404030301010803" pitchFamily="18" charset="0"/>
              </a:rPr>
              <a:t> and we will raise it up,</a:t>
            </a:r>
            <a:br>
              <a:rPr lang="en-GB" sz="1900" dirty="0">
                <a:latin typeface="Garamond" panose="02020404030301010803" pitchFamily="18" charset="0"/>
              </a:rPr>
            </a:br>
            <a:r>
              <a:rPr lang="en-GB" sz="1900" dirty="0">
                <a:latin typeface="Garamond" panose="02020404030301010803" pitchFamily="18" charset="0"/>
              </a:rPr>
              <a:t>And, hey-hey, we shall cheer up our glorious Ukraine!</a:t>
            </a:r>
            <a:br>
              <a:rPr lang="en-GB" sz="1900" dirty="0">
                <a:latin typeface="Garamond" panose="02020404030301010803" pitchFamily="18" charset="0"/>
              </a:rPr>
            </a:br>
            <a:r>
              <a:rPr lang="en-GB" sz="1900" dirty="0">
                <a:latin typeface="Garamond" panose="02020404030301010803" pitchFamily="18" charset="0"/>
              </a:rPr>
              <a:t>And we will take that red </a:t>
            </a:r>
            <a:r>
              <a:rPr lang="en-GB" sz="1900" i="1" dirty="0" err="1">
                <a:latin typeface="Garamond" panose="02020404030301010803" pitchFamily="18" charset="0"/>
              </a:rPr>
              <a:t>kalyna</a:t>
            </a:r>
            <a:r>
              <a:rPr lang="en-GB" sz="1900" dirty="0">
                <a:latin typeface="Garamond" panose="02020404030301010803" pitchFamily="18" charset="0"/>
              </a:rPr>
              <a:t> and we will raise it up,</a:t>
            </a:r>
            <a:br>
              <a:rPr lang="en-GB" sz="1900" dirty="0">
                <a:latin typeface="Garamond" panose="02020404030301010803" pitchFamily="18" charset="0"/>
              </a:rPr>
            </a:br>
            <a:r>
              <a:rPr lang="en-GB" sz="1900" dirty="0">
                <a:latin typeface="Garamond" panose="02020404030301010803" pitchFamily="18" charset="0"/>
              </a:rPr>
              <a:t>And, hey-hey, we shall cheer up our glorious Ukraine! </a:t>
            </a:r>
          </a:p>
        </p:txBody>
      </p:sp>
      <p:pic>
        <p:nvPicPr>
          <p:cNvPr id="1026" name="Picture 2" descr="Foliage and fruit">
            <a:extLst>
              <a:ext uri="{FF2B5EF4-FFF2-40B4-BE49-F238E27FC236}">
                <a16:creationId xmlns:a16="http://schemas.microsoft.com/office/drawing/2014/main" id="{FB656937-D8F7-DE9D-314D-4E2FB0A4E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208" y="4423946"/>
            <a:ext cx="2274879" cy="183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2BB501-B360-789B-0F0A-10F5D7ED3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-1"/>
            <a:ext cx="8243101" cy="688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394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D1E728-0B90-6A10-BEEC-4CEB935A8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642" y="0"/>
            <a:ext cx="425071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600" b="1" dirty="0">
                <a:latin typeface="Garamond" panose="02020404030301010803" pitchFamily="18" charset="0"/>
              </a:rPr>
              <a:t>Central and Eastern Ukraine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6AC81-AED0-5A30-00D9-AAF29CB2EB6D}"/>
              </a:ext>
            </a:extLst>
          </p:cNvPr>
          <p:cNvSpPr txBox="1"/>
          <p:nvPr/>
        </p:nvSpPr>
        <p:spPr>
          <a:xfrm>
            <a:off x="1852611" y="492443"/>
            <a:ext cx="8486775" cy="62478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March 1917 February Revolution in Petrograd: Formation of Provisional Government and Councils of Workers and Soldiers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March 1917 Formation of a Central Rada (Council) in </a:t>
            </a:r>
            <a:r>
              <a:rPr lang="en-US" sz="2000" dirty="0" err="1">
                <a:latin typeface="Garamond" panose="02020404030301010803" pitchFamily="18" charset="0"/>
              </a:rPr>
              <a:t>Kyjiv</a:t>
            </a:r>
            <a:r>
              <a:rPr lang="en-US" sz="2000" dirty="0">
                <a:latin typeface="Garamond" panose="02020404030301010803" pitchFamily="18" charset="0"/>
              </a:rPr>
              <a:t>/Kiev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June 1917: 1</a:t>
            </a:r>
            <a:r>
              <a:rPr lang="en-US" sz="2000" baseline="30000" dirty="0">
                <a:latin typeface="Garamond" panose="02020404030301010803" pitchFamily="18" charset="0"/>
              </a:rPr>
              <a:t>st</a:t>
            </a:r>
            <a:r>
              <a:rPr lang="en-US" sz="2000" dirty="0">
                <a:latin typeface="Garamond" panose="02020404030301010803" pitchFamily="18" charset="0"/>
              </a:rPr>
              <a:t> Universal of Central Rada: Autonomy in a reformed, federal Russia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3 July 1917: 2</a:t>
            </a:r>
            <a:r>
              <a:rPr lang="en-US" sz="2000" baseline="30000" dirty="0">
                <a:latin typeface="Garamond" panose="02020404030301010803" pitchFamily="18" charset="0"/>
              </a:rPr>
              <a:t>nd</a:t>
            </a:r>
            <a:r>
              <a:rPr lang="en-US" sz="2000" dirty="0">
                <a:latin typeface="Garamond" panose="02020404030301010803" pitchFamily="18" charset="0"/>
              </a:rPr>
              <a:t> Universal: Central Rada claims to represent all inhabitants of nine Ukrainian provinces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7/8 November 1917: October Revolution in Petrograd, Revolutionary government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22 November 1917: 3</a:t>
            </a:r>
            <a:r>
              <a:rPr lang="en-US" sz="2000" baseline="30000" dirty="0">
                <a:latin typeface="Garamond" panose="02020404030301010803" pitchFamily="18" charset="0"/>
              </a:rPr>
              <a:t>rd</a:t>
            </a:r>
            <a:r>
              <a:rPr lang="en-US" sz="2000" dirty="0">
                <a:latin typeface="Garamond" panose="02020404030301010803" pitchFamily="18" charset="0"/>
              </a:rPr>
              <a:t> Universal: Central Rada proclaims Ukrainian People’s Republic (UNR) – but federated with Russia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22 December 1917 – Begin of peace negotiations between Central Powers and Soviet Russia in Brest-Litovsk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22/25 January 1918: Central Rada: Proclamation of independence of UNR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9 February 1918: Peace Treaty between UNR and Central Powers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3 March 1918: Peace Treaty between Soviet Russia and Central Powers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April 1918: Central Powers support Hetman </a:t>
            </a:r>
            <a:r>
              <a:rPr lang="en-US" sz="2000" dirty="0" err="1">
                <a:latin typeface="Garamond" panose="02020404030301010803" pitchFamily="18" charset="0"/>
              </a:rPr>
              <a:t>Pavlo</a:t>
            </a:r>
            <a:r>
              <a:rPr lang="en-US" sz="2000" dirty="0">
                <a:latin typeface="Garamond" panose="02020404030301010803" pitchFamily="18" charset="0"/>
              </a:rPr>
              <a:t> </a:t>
            </a:r>
            <a:r>
              <a:rPr lang="en-US" sz="2000" dirty="0" err="1">
                <a:latin typeface="Garamond" panose="02020404030301010803" pitchFamily="18" charset="0"/>
              </a:rPr>
              <a:t>Skoropads’kyj</a:t>
            </a:r>
            <a:r>
              <a:rPr lang="en-US" sz="2000" dirty="0">
                <a:latin typeface="Garamond" panose="02020404030301010803" pitchFamily="18" charset="0"/>
              </a:rPr>
              <a:t>, begin of Hetmanate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11 November 1918: Armistice on Western Front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Garamond" panose="02020404030301010803" pitchFamily="18" charset="0"/>
              </a:rPr>
              <a:t>13/14 November 1918: Directorate – re-establishing UNR</a:t>
            </a:r>
          </a:p>
        </p:txBody>
      </p:sp>
    </p:spTree>
    <p:extLst>
      <p:ext uri="{BB962C8B-B14F-4D97-AF65-F5344CB8AC3E}">
        <p14:creationId xmlns:p14="http://schemas.microsoft.com/office/powerpoint/2010/main" val="3570036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slide0019_image010.png">
            <a:extLst>
              <a:ext uri="{FF2B5EF4-FFF2-40B4-BE49-F238E27FC236}">
                <a16:creationId xmlns:a16="http://schemas.microsoft.com/office/drawing/2014/main" id="{8E561C7C-68DB-228A-87A1-E5C3C0794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5060" y="-13276"/>
            <a:ext cx="7009310" cy="68636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DA9CEF-3804-8C3F-1FD4-3055583C6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4" y="-13277"/>
            <a:ext cx="5037076" cy="359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562A059A-9E14-0EEB-0BBD-044664147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538" y="4739498"/>
            <a:ext cx="3446626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Brest-</a:t>
            </a:r>
            <a:r>
              <a:rPr lang="de-DE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Litovsk</a:t>
            </a: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de-DE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February</a:t>
            </a: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 1918 </a:t>
            </a:r>
          </a:p>
        </p:txBody>
      </p:sp>
    </p:spTree>
    <p:extLst>
      <p:ext uri="{BB962C8B-B14F-4D97-AF65-F5344CB8AC3E}">
        <p14:creationId xmlns:p14="http://schemas.microsoft.com/office/powerpoint/2010/main" val="2704366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E9A02869-D486-790A-4D67-02D152BBC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168" y="5869268"/>
            <a:ext cx="2579595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Mykhailo Hrushevsky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1866-1934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213D24-6C10-D2CD-ACD7-4A45F0610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91" y="0"/>
            <a:ext cx="3714750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A3A3A7-C3DE-A763-23E6-F0C1D368F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191" y="0"/>
            <a:ext cx="2598737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B0264716-88E3-2654-6C04-4B2A7A160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3838" y="5869268"/>
            <a:ext cx="2259442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Pavlo Skoropadsky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1873-1945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F6B856-C2E3-C4E9-8EAE-AA32E6028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778" y="777409"/>
            <a:ext cx="27717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53840045-A650-20A7-F599-CDF9B5C4A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3957" y="3783387"/>
            <a:ext cx="1835416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Symon </a:t>
            </a:r>
            <a:r>
              <a:rPr lang="en-GB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Petliura</a:t>
            </a:r>
            <a:endParaRPr lang="en-GB" altLang="en-US" sz="22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1879-1926</a:t>
            </a:r>
          </a:p>
        </p:txBody>
      </p:sp>
    </p:spTree>
    <p:extLst>
      <p:ext uri="{BB962C8B-B14F-4D97-AF65-F5344CB8AC3E}">
        <p14:creationId xmlns:p14="http://schemas.microsoft.com/office/powerpoint/2010/main" val="2933594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D22F87-F6C6-D483-198E-1FF1CF28E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52" y="0"/>
            <a:ext cx="7308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946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87" name="Rectangle 2086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DC8A5F-8AD9-9D25-36D6-7A329AB06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5567266" cy="1707775"/>
          </a:xfrm>
        </p:spPr>
        <p:txBody>
          <a:bodyPr anchor="t">
            <a:normAutofit/>
          </a:bodyPr>
          <a:lstStyle/>
          <a:p>
            <a:r>
              <a:rPr lang="en-US" altLang="en-US" dirty="0">
                <a:latin typeface="Garamond" panose="02020404030301010803" pitchFamily="18" charset="0"/>
              </a:rPr>
              <a:t>Impact of nationalities question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2089" name="Straight Connector 2088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63689-7AFB-12CB-05E5-8A7220C3C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111" y="3263469"/>
            <a:ext cx="5883727" cy="3018330"/>
          </a:xfr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latin typeface="Garamond" panose="02020404030301010803" pitchFamily="18" charset="0"/>
              </a:rPr>
              <a:t>Ukrainian politicians: autonomy in a Russian federation, after Bolshevik Revolution – independence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latin typeface="Garamond" panose="02020404030301010803" pitchFamily="18" charset="0"/>
              </a:rPr>
              <a:t> Czechoslovak legion: major factor in Russian Civil War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latin typeface="Garamond" panose="02020404030301010803" pitchFamily="18" charset="0"/>
              </a:rPr>
              <a:t> White Armies: one and undivided Russia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latin typeface="Garamond" panose="02020404030301010803" pitchFamily="18" charset="0"/>
              </a:rPr>
              <a:t> Soviet Russia: national self determination (but subordinated to interest of revolution)</a:t>
            </a:r>
          </a:p>
        </p:txBody>
      </p:sp>
      <p:cxnSp>
        <p:nvCxnSpPr>
          <p:cNvPr id="2091" name="Straight Connector 2090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294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2403ADF1-23C9-4358-76F7-20C9DA34F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51374" y="576201"/>
            <a:ext cx="3545605" cy="569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93" name="Straight Connector 2092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B757658-DC21-1035-CC4E-9F740A9D7CC7}"/>
              </a:ext>
            </a:extLst>
          </p:cNvPr>
          <p:cNvSpPr txBox="1"/>
          <p:nvPr/>
        </p:nvSpPr>
        <p:spPr>
          <a:xfrm>
            <a:off x="6653940" y="4979682"/>
            <a:ext cx="1572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‘For the United Russia’ (White propaganda poster, 1919)</a:t>
            </a:r>
          </a:p>
        </p:txBody>
      </p:sp>
    </p:spTree>
    <p:extLst>
      <p:ext uri="{BB962C8B-B14F-4D97-AF65-F5344CB8AC3E}">
        <p14:creationId xmlns:p14="http://schemas.microsoft.com/office/powerpoint/2010/main" val="343936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34DE60-AF95-C960-3D3F-A27204FAA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5567266" cy="1707775"/>
          </a:xfrm>
        </p:spPr>
        <p:txBody>
          <a:bodyPr anchor="t">
            <a:normAutofit/>
          </a:bodyPr>
          <a:lstStyle/>
          <a:p>
            <a:r>
              <a:rPr lang="en-GB" altLang="en-US" b="1" dirty="0">
                <a:latin typeface="Garamond" panose="02020404030301010803" pitchFamily="18" charset="0"/>
              </a:rPr>
              <a:t>Many Wars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BA13-76CB-03F3-28E1-86BC9CDC1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980" y="2985956"/>
            <a:ext cx="5467441" cy="3018330"/>
          </a:xfrm>
        </p:spPr>
        <p:txBody>
          <a:bodyPr anchor="b">
            <a:noAutofit/>
          </a:bodyPr>
          <a:lstStyle/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Whites vs. Reds</a:t>
            </a:r>
          </a:p>
          <a:p>
            <a:pPr lvl="1"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War on separate fronts surrounding Central Russia:</a:t>
            </a:r>
          </a:p>
          <a:p>
            <a:pPr lvl="2">
              <a:spcBef>
                <a:spcPts val="0"/>
              </a:spcBef>
            </a:pPr>
            <a:r>
              <a:rPr lang="en-GB" sz="1400" dirty="0">
                <a:latin typeface="Garamond" panose="02020404030301010803" pitchFamily="18" charset="0"/>
              </a:rPr>
              <a:t>Denikin and Wrangel in the South</a:t>
            </a:r>
          </a:p>
          <a:p>
            <a:pPr lvl="2">
              <a:spcBef>
                <a:spcPts val="0"/>
              </a:spcBef>
            </a:pPr>
            <a:r>
              <a:rPr lang="en-GB" sz="1400" dirty="0">
                <a:latin typeface="Garamond" panose="02020404030301010803" pitchFamily="18" charset="0"/>
              </a:rPr>
              <a:t>Kolchak in the East</a:t>
            </a:r>
          </a:p>
          <a:p>
            <a:pPr lvl="2">
              <a:spcBef>
                <a:spcPts val="0"/>
              </a:spcBef>
            </a:pPr>
            <a:r>
              <a:rPr lang="en-GB" sz="1400" dirty="0" err="1">
                <a:latin typeface="Garamond" panose="02020404030301010803" pitchFamily="18" charset="0"/>
              </a:rPr>
              <a:t>Yudenich</a:t>
            </a:r>
            <a:r>
              <a:rPr lang="en-GB" sz="1400" dirty="0">
                <a:latin typeface="Garamond" panose="02020404030301010803" pitchFamily="18" charset="0"/>
              </a:rPr>
              <a:t> in the West</a:t>
            </a:r>
          </a:p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Whites vs. Whites</a:t>
            </a:r>
          </a:p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Greens (</a:t>
            </a:r>
            <a:r>
              <a:rPr lang="en-GB" sz="1800" dirty="0" err="1">
                <a:latin typeface="Garamond" panose="02020404030301010803" pitchFamily="18" charset="0"/>
              </a:rPr>
              <a:t>Makhno</a:t>
            </a:r>
            <a:r>
              <a:rPr lang="en-GB" sz="1800" dirty="0">
                <a:latin typeface="Garamond" panose="02020404030301010803" pitchFamily="18" charset="0"/>
              </a:rPr>
              <a:t>, Grigoriev and others) vs. Everyone</a:t>
            </a:r>
          </a:p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Russo-Polish War</a:t>
            </a:r>
          </a:p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Czech Legion</a:t>
            </a:r>
          </a:p>
          <a:p>
            <a:pPr>
              <a:spcBef>
                <a:spcPts val="0"/>
              </a:spcBef>
            </a:pPr>
            <a:r>
              <a:rPr lang="en-GB" sz="1800" dirty="0">
                <a:latin typeface="Garamond" panose="02020404030301010803" pitchFamily="18" charset="0"/>
              </a:rPr>
              <a:t>National Armies (Ukraine)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294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6" descr="http://upload.wikimedia.org/wikipedia/commons/thumb/5/54/Russian_civil_war_West_1918-20.png/300px-Russian_civil_war_West_1918-20.png">
            <a:hlinkClick r:id="rId2"/>
            <a:extLst>
              <a:ext uri="{FF2B5EF4-FFF2-40B4-BE49-F238E27FC236}">
                <a16:creationId xmlns:a16="http://schemas.microsoft.com/office/drawing/2014/main" id="{45696BE2-0168-A766-A28A-921F1166D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2888" y="850624"/>
            <a:ext cx="3789456" cy="515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13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E6C181A2-F33C-F5CB-1C53-6D140075A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968" y="36512"/>
            <a:ext cx="8137525" cy="678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433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7AA158-BFAE-FFA8-6036-918CA00C10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51" y="0"/>
            <a:ext cx="96684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237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32ABF708-B54C-FC4A-EFCD-BCCB1D496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380112A1-633F-D1C0-4D4F-B68FCA7AE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65" y="4114800"/>
            <a:ext cx="2438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Hnat Stefaniv and two officers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8F3639E-7F76-3D9A-36B1-30BF860A3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71" y="76200"/>
            <a:ext cx="7479333" cy="39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FBF089AB-7632-A708-8CE9-724DBB7A6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412" y="4016188"/>
            <a:ext cx="3194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Polish Supreme Command Lviv, November 1918</a:t>
            </a:r>
          </a:p>
        </p:txBody>
      </p:sp>
    </p:spTree>
    <p:extLst>
      <p:ext uri="{BB962C8B-B14F-4D97-AF65-F5344CB8AC3E}">
        <p14:creationId xmlns:p14="http://schemas.microsoft.com/office/powerpoint/2010/main" val="29355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51B24-A75F-BA57-D3E0-EB500A4B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26A18-B183-410A-CA88-6CF03BD9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3066892"/>
            <a:ext cx="3659835" cy="2856476"/>
          </a:xfr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  <a:buClr>
                <a:srgbClr val="FFFFFF"/>
              </a:buClr>
            </a:pPr>
            <a:r>
              <a:rPr lang="de-DE" altLang="en-US" dirty="0">
                <a:latin typeface="Garamond" panose="02020404030301010803" pitchFamily="18" charset="0"/>
              </a:rPr>
              <a:t>Introduction</a:t>
            </a:r>
          </a:p>
          <a:p>
            <a:pPr>
              <a:spcBef>
                <a:spcPct val="0"/>
              </a:spcBef>
              <a:buClr>
                <a:srgbClr val="FFFFFF"/>
              </a:buClr>
            </a:pPr>
            <a:r>
              <a:rPr lang="de-DE" altLang="en-US" dirty="0">
                <a:latin typeface="Garamond" panose="02020404030301010803" pitchFamily="18" charset="0"/>
              </a:rPr>
              <a:t>Nationalism vs Socialism</a:t>
            </a:r>
          </a:p>
          <a:p>
            <a:pPr>
              <a:spcBef>
                <a:spcPct val="0"/>
              </a:spcBef>
              <a:buClr>
                <a:srgbClr val="FFFFFF"/>
              </a:buClr>
            </a:pPr>
            <a:r>
              <a:rPr lang="de-DE" altLang="en-US" dirty="0">
                <a:latin typeface="Garamond" panose="02020404030301010803" pitchFamily="18" charset="0"/>
              </a:rPr>
              <a:t>The </a:t>
            </a:r>
            <a:r>
              <a:rPr lang="de-DE" altLang="ja-JP" dirty="0">
                <a:latin typeface="Garamond" panose="02020404030301010803" pitchFamily="18" charset="0"/>
              </a:rPr>
              <a:t>Ukrainian People‘s Republic</a:t>
            </a:r>
          </a:p>
          <a:p>
            <a:pPr>
              <a:spcBef>
                <a:spcPct val="0"/>
              </a:spcBef>
            </a:pPr>
            <a:r>
              <a:rPr lang="de-DE" altLang="en-US" dirty="0">
                <a:latin typeface="Garamond" panose="02020404030301010803" pitchFamily="18" charset="0"/>
              </a:rPr>
              <a:t>The Russian Civil War</a:t>
            </a:r>
          </a:p>
          <a:p>
            <a:pPr>
              <a:spcBef>
                <a:spcPct val="0"/>
              </a:spcBef>
            </a:pPr>
            <a:r>
              <a:rPr lang="de-DE" altLang="en-US" dirty="0">
                <a:latin typeface="Garamond" panose="02020404030301010803" pitchFamily="18" charset="0"/>
              </a:rPr>
              <a:t>The Polish-Ukrainian war </a:t>
            </a:r>
          </a:p>
          <a:p>
            <a:pPr>
              <a:spcBef>
                <a:spcPct val="0"/>
              </a:spcBef>
            </a:pPr>
            <a:r>
              <a:rPr lang="de-DE" altLang="en-US" dirty="0">
                <a:latin typeface="Garamond" panose="02020404030301010803" pitchFamily="18" charset="0"/>
              </a:rPr>
              <a:t>The Soviet-Polish war</a:t>
            </a:r>
          </a:p>
          <a:p>
            <a:pPr>
              <a:spcBef>
                <a:spcPct val="0"/>
              </a:spcBef>
            </a:pPr>
            <a:r>
              <a:rPr lang="de-DE" altLang="en-US" dirty="0">
                <a:latin typeface="Garamond" panose="02020404030301010803" pitchFamily="18" charset="0"/>
              </a:rPr>
              <a:t>Results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433827EC-3E80-C460-D1B5-46FBC1A70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51" y="641922"/>
            <a:ext cx="6553148" cy="433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1B815A-650E-FBAD-D607-6748BC254443}"/>
              </a:ext>
            </a:extLst>
          </p:cNvPr>
          <p:cNvSpPr txBox="1"/>
          <p:nvPr/>
        </p:nvSpPr>
        <p:spPr>
          <a:xfrm>
            <a:off x="5053694" y="5126531"/>
            <a:ext cx="6504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Ukraine map presented by the Ukrainian delegation at the Paris Peace Conference in a bid that was ultimately rejected</a:t>
            </a:r>
          </a:p>
        </p:txBody>
      </p:sp>
    </p:spTree>
    <p:extLst>
      <p:ext uri="{BB962C8B-B14F-4D97-AF65-F5344CB8AC3E}">
        <p14:creationId xmlns:p14="http://schemas.microsoft.com/office/powerpoint/2010/main" val="3133101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444956-5819-2620-9291-19E855EFE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514" y="0"/>
            <a:ext cx="6926184" cy="68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65761D-12F0-05A4-8753-9C662A0C8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420" y="4829856"/>
            <a:ext cx="336277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de-GB" sz="2200" dirty="0">
                <a:latin typeface="Garamond" panose="02020404030301010803" pitchFamily="18" charset="0"/>
              </a:rPr>
              <a:t>Map from Andrew Andersen, Centre for Military and Strategic Studies, University of Calgary</a:t>
            </a:r>
          </a:p>
        </p:txBody>
      </p:sp>
    </p:spTree>
    <p:extLst>
      <p:ext uri="{BB962C8B-B14F-4D97-AF65-F5344CB8AC3E}">
        <p14:creationId xmlns:p14="http://schemas.microsoft.com/office/powerpoint/2010/main" val="4030123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4DD1E90F-113C-64B4-C1C1-2A6655B5C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525"/>
            <a:ext cx="4138675" cy="494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600">
                <a:solidFill>
                  <a:schemeClr val="tx1"/>
                </a:solidFill>
                <a:latin typeface="Garamond" panose="02020404030301010803" pitchFamily="18" charset="0"/>
              </a:rPr>
              <a:t>Polish-Ukrainian War 1918/19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000250-5F62-EC06-CF26-2E187656C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1838"/>
            <a:ext cx="4176713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2" descr="UkrVerwuestung1">
            <a:extLst>
              <a:ext uri="{FF2B5EF4-FFF2-40B4-BE49-F238E27FC236}">
                <a16:creationId xmlns:a16="http://schemas.microsoft.com/office/drawing/2014/main" id="{1B2CFA50-5F22-749B-71D3-1B7929A4B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892" y="9525"/>
            <a:ext cx="4857750" cy="437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UkrVerwuestung2">
            <a:extLst>
              <a:ext uri="{FF2B5EF4-FFF2-40B4-BE49-F238E27FC236}">
                <a16:creationId xmlns:a16="http://schemas.microsoft.com/office/drawing/2014/main" id="{C2E3A754-D551-A7F5-1796-3BA18EC66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22" y="2919175"/>
            <a:ext cx="5268912" cy="39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718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2E19A2-4937-4DBA-051C-2A3E15FD6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985" y="404811"/>
            <a:ext cx="6361015" cy="384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E01862-7F4D-790B-25FA-AC99DC7C5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700"/>
            <a:ext cx="601414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600">
                <a:solidFill>
                  <a:schemeClr val="tx1"/>
                </a:solidFill>
                <a:latin typeface="Garamond" panose="02020404030301010803" pitchFamily="18" charset="0"/>
              </a:rPr>
              <a:t>The Lwów pogrom, 22 – 24 November 1918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819A581-41F9-7598-9ED6-C944EB1CF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6211"/>
            <a:ext cx="6284259" cy="430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330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9CCE8-73A8-D56E-98F7-8DB931516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Polish-Ukrainian War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184BF-A4A5-726C-CA29-C65644A40C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Garamond" panose="02020404030301010803" pitchFamily="18" charset="0"/>
              </a:rPr>
              <a:t>Reasons for Polish victory</a:t>
            </a:r>
          </a:p>
          <a:p>
            <a:r>
              <a:rPr lang="en-GB" dirty="0">
                <a:latin typeface="Garamond" panose="02020404030301010803" pitchFamily="18" charset="0"/>
              </a:rPr>
              <a:t>Better organisation</a:t>
            </a:r>
          </a:p>
          <a:p>
            <a:r>
              <a:rPr lang="en-GB" dirty="0">
                <a:latin typeface="Garamond" panose="02020404030301010803" pitchFamily="18" charset="0"/>
              </a:rPr>
              <a:t>Fresh units from Western Front (Haller Army)</a:t>
            </a:r>
          </a:p>
          <a:p>
            <a:r>
              <a:rPr lang="en-GB" dirty="0">
                <a:latin typeface="Garamond" panose="02020404030301010803" pitchFamily="18" charset="0"/>
              </a:rPr>
              <a:t>No major other fronts</a:t>
            </a:r>
          </a:p>
          <a:p>
            <a:r>
              <a:rPr lang="en-GB" dirty="0">
                <a:latin typeface="Garamond" panose="02020404030301010803" pitchFamily="18" charset="0"/>
              </a:rPr>
              <a:t>Numerical inferiority of Poles in East Galicia compensated by full support of rest of other parts of Poland</a:t>
            </a:r>
          </a:p>
          <a:p>
            <a:r>
              <a:rPr lang="en-GB" dirty="0">
                <a:latin typeface="Garamond" panose="02020404030301010803" pitchFamily="18" charset="0"/>
              </a:rPr>
              <a:t>Support of Entente</a:t>
            </a:r>
          </a:p>
          <a:p>
            <a:r>
              <a:rPr lang="en-GB" dirty="0">
                <a:latin typeface="Garamond" panose="02020404030301010803" pitchFamily="18" charset="0"/>
              </a:rPr>
              <a:t>High national mobilisation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8A824-81CA-C0E2-5D1D-BD6770848D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Garamond" panose="02020404030301010803" pitchFamily="18" charset="0"/>
              </a:rPr>
              <a:t>Reasons for Ukrainian defeat</a:t>
            </a:r>
          </a:p>
          <a:p>
            <a:r>
              <a:rPr lang="en-GB" dirty="0">
                <a:latin typeface="Garamond" panose="02020404030301010803" pitchFamily="18" charset="0"/>
              </a:rPr>
              <a:t>No effective support from Russian Ukraine (battlefield of Russian civil war)</a:t>
            </a:r>
          </a:p>
          <a:p>
            <a:r>
              <a:rPr lang="en-GB" dirty="0">
                <a:latin typeface="Garamond" panose="02020404030301010803" pitchFamily="18" charset="0"/>
              </a:rPr>
              <a:t>Main enemy of Eastern Ukraine: Russia/Soviet Russia</a:t>
            </a:r>
          </a:p>
          <a:p>
            <a:r>
              <a:rPr lang="en-GB" dirty="0">
                <a:latin typeface="Garamond" panose="02020404030301010803" pitchFamily="18" charset="0"/>
              </a:rPr>
              <a:t>Main enemy of Western Ukraine: Poland</a:t>
            </a:r>
          </a:p>
          <a:p>
            <a:r>
              <a:rPr lang="en-GB" dirty="0">
                <a:latin typeface="Garamond" panose="02020404030301010803" pitchFamily="18" charset="0"/>
              </a:rPr>
              <a:t>Failure to win support of Entente</a:t>
            </a:r>
          </a:p>
        </p:txBody>
      </p:sp>
    </p:spTree>
    <p:extLst>
      <p:ext uri="{BB962C8B-B14F-4D97-AF65-F5344CB8AC3E}">
        <p14:creationId xmlns:p14="http://schemas.microsoft.com/office/powerpoint/2010/main" val="1738114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>
            <a:extLst>
              <a:ext uri="{FF2B5EF4-FFF2-40B4-BE49-F238E27FC236}">
                <a16:creationId xmlns:a16="http://schemas.microsoft.com/office/drawing/2014/main" id="{18544F62-3739-D706-1144-8D28D4369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136" y="9525"/>
            <a:ext cx="8243888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3534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3D3401-51F0-9368-80D0-ECA742D26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264969" cy="495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138FE1-52E5-7001-957A-80AED7756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047" y="1"/>
            <a:ext cx="3609896" cy="495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AD11BE-CACC-9420-02D8-59D37211C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554" y="-2755"/>
            <a:ext cx="3503789" cy="495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feld 2">
            <a:extLst>
              <a:ext uri="{FF2B5EF4-FFF2-40B4-BE49-F238E27FC236}">
                <a16:creationId xmlns:a16="http://schemas.microsoft.com/office/drawing/2014/main" id="{4E52A22E-CF28-3ED4-DB38-2F54B7C58093}"/>
              </a:ext>
            </a:extLst>
          </p:cNvPr>
          <p:cNvSpPr txBox="1"/>
          <p:nvPr/>
        </p:nvSpPr>
        <p:spPr>
          <a:xfrm>
            <a:off x="3142925" y="5812025"/>
            <a:ext cx="6465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600" dirty="0">
                <a:latin typeface="Garamond" panose="02020404030301010803" pitchFamily="18" charset="0"/>
              </a:rPr>
              <a:t>Bolshevik propaganda posters, Soviet-Polish war</a:t>
            </a:r>
          </a:p>
        </p:txBody>
      </p:sp>
    </p:spTree>
    <p:extLst>
      <p:ext uri="{BB962C8B-B14F-4D97-AF65-F5344CB8AC3E}">
        <p14:creationId xmlns:p14="http://schemas.microsoft.com/office/powerpoint/2010/main" val="3829302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97E25F-87F4-017C-F761-D822A9B35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0"/>
            <a:ext cx="80645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1950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E568014-B9D8-1D32-3EE4-3C6111BA2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3" y="35069"/>
            <a:ext cx="3347864" cy="528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77343E-1548-845C-1889-62FBB50C2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02" y="0"/>
            <a:ext cx="3779912" cy="535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E09EF4B7-97F6-9E4F-208B-DAB38FDFE0C2}"/>
              </a:ext>
            </a:extLst>
          </p:cNvPr>
          <p:cNvSpPr txBox="1"/>
          <p:nvPr/>
        </p:nvSpPr>
        <p:spPr>
          <a:xfrm>
            <a:off x="3136856" y="5835953"/>
            <a:ext cx="5918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600" dirty="0">
                <a:latin typeface="Garamond" panose="02020404030301010803" pitchFamily="18" charset="0"/>
              </a:rPr>
              <a:t>Polish propaganda posters Soviet-Polish war</a:t>
            </a:r>
          </a:p>
        </p:txBody>
      </p:sp>
    </p:spTree>
    <p:extLst>
      <p:ext uri="{BB962C8B-B14F-4D97-AF65-F5344CB8AC3E}">
        <p14:creationId xmlns:p14="http://schemas.microsoft.com/office/powerpoint/2010/main" val="756320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3CFAB2-5F52-DF93-E964-2B160CB23565}"/>
              </a:ext>
            </a:extLst>
          </p:cNvPr>
          <p:cNvSpPr txBox="1">
            <a:spLocks noChangeArrowheads="1"/>
          </p:cNvSpPr>
          <p:nvPr/>
        </p:nvSpPr>
        <p:spPr>
          <a:xfrm>
            <a:off x="2242298" y="6154737"/>
            <a:ext cx="8534400" cy="703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100" baseline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  <a:cs typeface="+mj-cs"/>
              </a:defRPr>
            </a:lvl1pPr>
          </a:lstStyle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en-US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Territorial claims after the First World War (from Davies: </a:t>
            </a:r>
            <a:r>
              <a:rPr lang="en-US" altLang="en-US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God’s </a:t>
            </a:r>
            <a:r>
              <a:rPr lang="de-DE" altLang="en-US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Playground...)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0AAA4B-8523-6AF7-0FCD-DC3462FA7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572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60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1513B7-5D9B-45D6-4921-937668D6B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424" y="24132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B5B7F656-96AD-3938-7464-23A221AB8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2610" y="6400800"/>
            <a:ext cx="4946780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Putzger, Historischer Weltatlas, pp. 122-123</a:t>
            </a:r>
          </a:p>
        </p:txBody>
      </p:sp>
    </p:spTree>
    <p:extLst>
      <p:ext uri="{BB962C8B-B14F-4D97-AF65-F5344CB8AC3E}">
        <p14:creationId xmlns:p14="http://schemas.microsoft.com/office/powerpoint/2010/main" val="265307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44BE0C38-8E4B-655F-BC93-4786319D5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0174" y="192863"/>
            <a:ext cx="4011652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de-DE" altLang="en-US" sz="3600" dirty="0">
                <a:solidFill>
                  <a:schemeClr val="tx1"/>
                </a:solidFill>
                <a:latin typeface="Garamond" panose="02020404030301010803" pitchFamily="18" charset="0"/>
              </a:rPr>
              <a:t>Revolutions in Russia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BD9C15-8DC5-AB9F-4405-CB5B95B14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840581"/>
            <a:ext cx="35179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66D787AC-5214-8BA4-0D1D-38DDAA0C7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" y="5210969"/>
            <a:ext cx="4302373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Alexander Kerenski</a:t>
            </a:r>
          </a:p>
          <a:p>
            <a:pPr algn="ctr" eaLnBrk="1" hangingPunct="1">
              <a:buSzPct val="100000"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Head of the Provisional Government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DFE9E-CA88-1823-32DA-9020CFBAF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7" y="840581"/>
            <a:ext cx="404812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046AC130-B584-77CA-1054-28A516CC0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8836" y="5448300"/>
            <a:ext cx="3870325" cy="144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de-DE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Vladimir I. Lenin, leader of the Bolshevik party, after November 1917, head of the new revolutionary government</a:t>
            </a:r>
          </a:p>
        </p:txBody>
      </p:sp>
    </p:spTree>
    <p:extLst>
      <p:ext uri="{BB962C8B-B14F-4D97-AF65-F5344CB8AC3E}">
        <p14:creationId xmlns:p14="http://schemas.microsoft.com/office/powerpoint/2010/main" val="2360273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A48DC-CF91-C407-D30C-9A9BEE0EB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Eastern Europe after the Great War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2A3D5-F6DF-5DCB-E3A5-7D5AD9FDF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200" dirty="0">
                <a:latin typeface="Garamond" panose="02020404030301010803" pitchFamily="18" charset="0"/>
              </a:rPr>
              <a:t>Multinational states or federations with problematic legitimacy: Yugoslavia, Czechoslovakia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New nation states: Lithuania, Estonia, Latvia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Profiteers of Versailles: nation states with nationalist ideologies and considerable national minorities: Poland, Romania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Defeated countries with reduced territory, but high degree of ethnic homogeneity, where part of the nation lives outside the borders of the nation state: Hungary, Bulgaria – revisionist</a:t>
            </a:r>
          </a:p>
          <a:p>
            <a:r>
              <a:rPr lang="en-GB" sz="2200" dirty="0" err="1">
                <a:latin typeface="Garamond" panose="02020404030301010803" pitchFamily="18" charset="0"/>
              </a:rPr>
              <a:t>Loosers</a:t>
            </a:r>
            <a:r>
              <a:rPr lang="en-GB" sz="2200" dirty="0">
                <a:latin typeface="Garamond" panose="02020404030301010803" pitchFamily="18" charset="0"/>
              </a:rPr>
              <a:t> of the state building wars 1918-1921: Ukrainian, Belarusian nationalists – revisionist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Revolutionary (Soviet) Russia – revisionist</a:t>
            </a:r>
          </a:p>
        </p:txBody>
      </p:sp>
    </p:spTree>
    <p:extLst>
      <p:ext uri="{BB962C8B-B14F-4D97-AF65-F5344CB8AC3E}">
        <p14:creationId xmlns:p14="http://schemas.microsoft.com/office/powerpoint/2010/main" val="147438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4F51C-47F5-F99F-195A-F232E3E45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Garamond" panose="02020404030301010803" pitchFamily="18" charset="0"/>
              </a:rPr>
              <a:t>Consequences of the February Revolution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500C8-8DFE-3F7B-68E7-CB116308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10588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For Poles full independence now a realistic option</a:t>
            </a:r>
          </a:p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Austrian and German offers no longer very attractive</a:t>
            </a:r>
          </a:p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In Galicia: weakens Polish loyalty to Habsburg dynasty (also result of death of Emperor Franz Josef)</a:t>
            </a:r>
          </a:p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Ukrainians in Galicia: still loyal – need Austrian support against Poles – partition of Galicia and </a:t>
            </a:r>
            <a:r>
              <a:rPr lang="en-US" sz="2200" dirty="0" err="1">
                <a:latin typeface="Garamond" panose="02020404030301010803" pitchFamily="18" charset="0"/>
              </a:rPr>
              <a:t>Lodomeria</a:t>
            </a:r>
            <a:r>
              <a:rPr lang="en-US" sz="2200" dirty="0">
                <a:latin typeface="Garamond" panose="02020404030301010803" pitchFamily="18" charset="0"/>
              </a:rPr>
              <a:t> and creation of Ukrainian crownland</a:t>
            </a:r>
          </a:p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Ukrainians in Russian Empire: Divided in – loyalists, revolutionary socialists, </a:t>
            </a:r>
            <a:r>
              <a:rPr lang="en-US" sz="2200" dirty="0" err="1">
                <a:latin typeface="Garamond" panose="02020404030301010803" pitchFamily="18" charset="0"/>
              </a:rPr>
              <a:t>Ukrainophiles</a:t>
            </a:r>
            <a:r>
              <a:rPr lang="en-US" sz="2200" dirty="0">
                <a:latin typeface="Garamond" panose="02020404030301010803" pitchFamily="18" charset="0"/>
              </a:rPr>
              <a:t> – who attempt to get control of state structures in ethnographic Ukrainian territories of Russian Empire, unite those territories and demand autonomy in a Russian Federation</a:t>
            </a:r>
          </a:p>
          <a:p>
            <a:pPr>
              <a:spcBef>
                <a:spcPts val="400"/>
              </a:spcBef>
            </a:pPr>
            <a:r>
              <a:rPr lang="en-US" sz="2200" dirty="0">
                <a:latin typeface="Garamond" panose="02020404030301010803" pitchFamily="18" charset="0"/>
              </a:rPr>
              <a:t>Most Jews loyal to Austria</a:t>
            </a:r>
          </a:p>
        </p:txBody>
      </p:sp>
    </p:spTree>
    <p:extLst>
      <p:ext uri="{BB962C8B-B14F-4D97-AF65-F5344CB8AC3E}">
        <p14:creationId xmlns:p14="http://schemas.microsoft.com/office/powerpoint/2010/main" val="3676367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F1C9-0ABF-3283-15DF-EB19C0FD4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>
                <a:latin typeface="Garamond" panose="02020404030301010803" pitchFamily="18" charset="0"/>
              </a:rPr>
              <a:t>First World War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B4769-46D8-6019-B6F5-B93F2D47A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68111"/>
            <a:ext cx="11059811" cy="3910987"/>
          </a:xfrm>
        </p:spPr>
        <p:txBody>
          <a:bodyPr>
            <a:noAutofit/>
          </a:bodyPr>
          <a:lstStyle/>
          <a:p>
            <a:r>
              <a:rPr lang="en-GB" sz="2200" dirty="0">
                <a:latin typeface="Garamond" panose="02020404030301010803" pitchFamily="18" charset="0"/>
              </a:rPr>
              <a:t>Civilian population gets used to violence – military violence, violence against civilians and war destruction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Furthers nationalisation – pressure on people without clear national identity to make decisions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Growth of anti-Semitism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‘Revolution as Demobilisation and State Collapse’ (Eric Lohr and Joshua Sanders)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After two Russian revolutions, Russian and then German and Austrian-Hungarian defeat: Polish and Ukrainian independence possible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Many Poles and Ukrainians willing to fight for East Galicia – for Polish or Ukrainian independence</a:t>
            </a:r>
          </a:p>
        </p:txBody>
      </p:sp>
    </p:spTree>
    <p:extLst>
      <p:ext uri="{BB962C8B-B14F-4D97-AF65-F5344CB8AC3E}">
        <p14:creationId xmlns:p14="http://schemas.microsoft.com/office/powerpoint/2010/main" val="188831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089C92-D6B3-ED13-5291-2AFF5FA8E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786384"/>
            <a:ext cx="6233755" cy="1707775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Lenin and the First World War</a:t>
            </a: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85A65-3A46-B34A-99AE-76A37254F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494159"/>
            <a:ext cx="7057462" cy="3510129"/>
          </a:xfrm>
        </p:spPr>
        <p:txBody>
          <a:bodyPr anchor="b">
            <a:no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Imperialist war for all participating states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True socialists must not support the war effort of their country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Revolutionaries should transform the imperialist war into civil wars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World revolution beginning with the weakest imperialist state: Russia </a:t>
            </a:r>
          </a:p>
          <a:p>
            <a:pPr>
              <a:spcBef>
                <a:spcPts val="600"/>
              </a:spcBef>
            </a:pPr>
            <a:r>
              <a:rPr lang="en-GB" altLang="en-US" dirty="0">
                <a:latin typeface="Garamond" panose="02020404030301010803" pitchFamily="18" charset="0"/>
              </a:rPr>
              <a:t>In contrast to national movements: For them war means chance to secede and build an independent nation state</a:t>
            </a: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576201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C486930B-7F55-BBF1-BB3D-908A79CDB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1" r="8402" b="-3"/>
          <a:stretch>
            <a:fillRect/>
          </a:stretch>
        </p:blipFill>
        <p:spPr bwMode="auto">
          <a:xfrm>
            <a:off x="8036732" y="853712"/>
            <a:ext cx="3583768" cy="515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989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26A0-CAC0-1D39-3862-0FBAF3E3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Two concepts: nationalism vs socialism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AE676-B6A4-7D7F-94F1-A009D4A0A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70613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Two concepts: nationalism vs socialism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Socialism – revolution // Nationalism – nation state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Both strong appeal to masses: not clear which concept would prevail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Nationalists: everything will be better in nation state, all problems today are the result of imperial/foreign oppression</a:t>
            </a:r>
          </a:p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en-GB" dirty="0">
                <a:latin typeface="Garamond" panose="02020404030301010803" pitchFamily="18" charset="0"/>
              </a:rPr>
              <a:t>Principle of national self-determination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Socialists: everything will be better after socialist revolution, no need for nationalism as everyone is equal (nationalism is used by capitalists/bourgeoisie to deceive workers and peasants). Before and immediately after revolution: need to neutralize nationalism,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Lenin: recognizes right of national self-determination (but limited by interests of revolution)</a:t>
            </a:r>
          </a:p>
        </p:txBody>
      </p:sp>
    </p:spTree>
    <p:extLst>
      <p:ext uri="{BB962C8B-B14F-4D97-AF65-F5344CB8AC3E}">
        <p14:creationId xmlns:p14="http://schemas.microsoft.com/office/powerpoint/2010/main" val="423180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E72582-7C08-E276-DCC2-3CA552355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786384"/>
            <a:ext cx="6233755" cy="1707775"/>
          </a:xfrm>
        </p:spPr>
        <p:txBody>
          <a:bodyPr anchor="t">
            <a:normAutofit/>
          </a:bodyPr>
          <a:lstStyle/>
          <a:p>
            <a:r>
              <a:rPr lang="en-GB" altLang="en-US" dirty="0">
                <a:latin typeface="Garamond" panose="02020404030301010803" pitchFamily="18" charset="0"/>
              </a:rPr>
              <a:t>Peace, Land, Bread, Workers’ control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039A1-A58B-6CB7-898C-D0374F6AE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3429000"/>
            <a:ext cx="6131953" cy="2575288"/>
          </a:xfrm>
        </p:spPr>
        <p:txBody>
          <a:bodyPr anchor="b">
            <a:no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26 October 1917 (8 November 1917)</a:t>
            </a:r>
          </a:p>
          <a:p>
            <a:r>
              <a:rPr lang="en-GB" dirty="0">
                <a:latin typeface="Garamond" panose="02020404030301010803" pitchFamily="18" charset="0"/>
              </a:rPr>
              <a:t> Decree on Peace: without annexations or indemnities</a:t>
            </a:r>
          </a:p>
          <a:p>
            <a:r>
              <a:rPr lang="en-GB" dirty="0">
                <a:latin typeface="Garamond" panose="02020404030301010803" pitchFamily="18" charset="0"/>
              </a:rPr>
              <a:t> Decree on Land: peasants are allowed to divide up land</a:t>
            </a:r>
          </a:p>
          <a:p>
            <a:r>
              <a:rPr lang="en-GB" dirty="0">
                <a:latin typeface="Garamond" panose="02020404030301010803" pitchFamily="18" charset="0"/>
              </a:rPr>
              <a:t> Decree on Workers’ Control: running of factories by elected workers’ committees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576201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">
            <a:extLst>
              <a:ext uri="{FF2B5EF4-FFF2-40B4-BE49-F238E27FC236}">
                <a16:creationId xmlns:a16="http://schemas.microsoft.com/office/drawing/2014/main" id="{2DBE1284-0B7E-DB77-57DA-C9D1ECC8A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7" r="969" b="-3"/>
          <a:stretch>
            <a:fillRect/>
          </a:stretch>
        </p:blipFill>
        <p:spPr bwMode="auto">
          <a:xfrm>
            <a:off x="8036732" y="853712"/>
            <a:ext cx="3583768" cy="515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49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86F7B85E-3A7F-6036-1604-F6F50F647B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040750"/>
              </p:ext>
            </p:extLst>
          </p:nvPr>
        </p:nvGraphicFramePr>
        <p:xfrm>
          <a:off x="628657" y="42265"/>
          <a:ext cx="4496915" cy="4465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0972800" imgH="10896600" progId="Word.Document.12">
                  <p:link updateAutomatic="1"/>
                </p:oleObj>
              </mc:Choice>
              <mc:Fallback>
                <p:oleObj name="Document" r:id="rId2" imgW="10972800" imgH="10896600" progId="Word.Document.12">
                  <p:link updateAutomatic="1"/>
                  <p:pic>
                    <p:nvPicPr>
                      <p:cNvPr id="41985" name="Object 2">
                        <a:extLst>
                          <a:ext uri="{FF2B5EF4-FFF2-40B4-BE49-F238E27FC236}">
                            <a16:creationId xmlns:a16="http://schemas.microsoft.com/office/drawing/2014/main" id="{C1B7E482-5D28-5AD4-0F31-373E5A5B06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7" y="42265"/>
                        <a:ext cx="4496915" cy="4465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">
            <a:extLst>
              <a:ext uri="{FF2B5EF4-FFF2-40B4-BE49-F238E27FC236}">
                <a16:creationId xmlns:a16="http://schemas.microsoft.com/office/drawing/2014/main" id="{CD5BBE26-9ECB-4DD5-62C6-88899F34B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178" y="5214928"/>
            <a:ext cx="5061376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Garamond" panose="02020404030301010803" pitchFamily="18" charset="0"/>
              </a:rPr>
              <a:t>8 January, 1918 President Woodrow Wilson's Fourteen Points  </a:t>
            </a: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(Delivered in Joint Session of the Congress, January 8, 1918)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CCF7B2-85AC-1840-B2EF-D0F6E1D46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178" y="2884856"/>
            <a:ext cx="5560119" cy="224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XIII. An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independent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Polish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state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should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erected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which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should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include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territories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inhabited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indisputably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Polish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populations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which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should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assured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free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secure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access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to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sea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whose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political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economic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independence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and territorial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integrity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should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guaranteed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international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covenant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DC36FB-65A6-557F-DA4F-93BDDEB5C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177" y="20352"/>
            <a:ext cx="5560119" cy="255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What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demand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in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this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war,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therefore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nothing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peculiar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to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ourselves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.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that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world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made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fit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safe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to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live in;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particularly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that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made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safe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for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every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peace-loving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nation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which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like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our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own,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wishes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to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live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its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own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life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determine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its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own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institutions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assured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of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justice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and fair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dealing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by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other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peoples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of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the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world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as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against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force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and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selfish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de-DE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aggression</a:t>
            </a:r>
            <a:r>
              <a:rPr lang="de-DE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. </a:t>
            </a:r>
          </a:p>
        </p:txBody>
      </p:sp>
      <p:sp>
        <p:nvSpPr>
          <p:cNvPr id="8" name="Textfeld 5">
            <a:extLst>
              <a:ext uri="{FF2B5EF4-FFF2-40B4-BE49-F238E27FC236}">
                <a16:creationId xmlns:a16="http://schemas.microsoft.com/office/drawing/2014/main" id="{D5840156-5C39-3150-3F0A-FB051D3C451E}"/>
              </a:ext>
            </a:extLst>
          </p:cNvPr>
          <p:cNvSpPr txBox="1"/>
          <p:nvPr/>
        </p:nvSpPr>
        <p:spPr>
          <a:xfrm>
            <a:off x="628657" y="4708187"/>
            <a:ext cx="4011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2000" b="1" dirty="0">
                <a:latin typeface="Garamond" panose="02020404030301010803" pitchFamily="18" charset="0"/>
              </a:rPr>
              <a:t>Decree of the new Soviet Russian Government</a:t>
            </a:r>
          </a:p>
          <a:p>
            <a:r>
              <a:rPr lang="de-GB" sz="2000" dirty="0">
                <a:latin typeface="Garamond" panose="02020404030301010803" pitchFamily="18" charset="0"/>
              </a:rPr>
              <a:t>8 November 1917</a:t>
            </a:r>
          </a:p>
        </p:txBody>
      </p:sp>
    </p:spTree>
    <p:extLst>
      <p:ext uri="{BB962C8B-B14F-4D97-AF65-F5344CB8AC3E}">
        <p14:creationId xmlns:p14="http://schemas.microsoft.com/office/powerpoint/2010/main" val="4293592170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1378</Words>
  <Application>Microsoft Office PowerPoint</Application>
  <PresentationFormat>Widescreen</PresentationFormat>
  <Paragraphs>124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Batang</vt:lpstr>
      <vt:lpstr>Aptos</vt:lpstr>
      <vt:lpstr>Arial</vt:lpstr>
      <vt:lpstr>Avenir Next LT Pro Light</vt:lpstr>
      <vt:lpstr>Garamond</vt:lpstr>
      <vt:lpstr>AlignmentVTI</vt:lpstr>
      <vt:lpstr>file:///\\Users\Document3̃悀!OLE_LINK1</vt:lpstr>
      <vt:lpstr>Entangled History: Ukraine and her neighbours from the Middle Ages to the present</vt:lpstr>
      <vt:lpstr>Outline</vt:lpstr>
      <vt:lpstr>PowerPoint Presentation</vt:lpstr>
      <vt:lpstr>Consequences of the February Revolution</vt:lpstr>
      <vt:lpstr>First World War</vt:lpstr>
      <vt:lpstr>Lenin and the First World War</vt:lpstr>
      <vt:lpstr>Two concepts: nationalism vs socialism</vt:lpstr>
      <vt:lpstr>Peace, Land, Bread, Workers’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Impact of nationalities question</vt:lpstr>
      <vt:lpstr>Many Wars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Polish-Ukrainian War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Eastern Europe after the Great War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92</cp:revision>
  <cp:lastPrinted>2025-10-23T11:25:24Z</cp:lastPrinted>
  <dcterms:created xsi:type="dcterms:W3CDTF">2025-10-15T18:16:58Z</dcterms:created>
  <dcterms:modified xsi:type="dcterms:W3CDTF">2026-02-12T12:51:45Z</dcterms:modified>
</cp:coreProperties>
</file>