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1" r:id="rId1"/>
  </p:sldMasterIdLst>
  <p:notesMasterIdLst>
    <p:notesMasterId r:id="rId29"/>
  </p:notesMasterIdLst>
  <p:sldIdLst>
    <p:sldId id="256" r:id="rId2"/>
    <p:sldId id="257" r:id="rId3"/>
    <p:sldId id="259" r:id="rId4"/>
    <p:sldId id="258" r:id="rId5"/>
    <p:sldId id="260" r:id="rId6"/>
    <p:sldId id="261" r:id="rId7"/>
    <p:sldId id="279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80" r:id="rId26"/>
    <p:sldId id="281" r:id="rId27"/>
    <p:sldId id="282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1" d="100"/>
          <a:sy n="71" d="100"/>
        </p:scale>
        <p:origin x="48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C12967-8107-4E6A-A3B2-08A7BD9762E8}" type="datetimeFigureOut">
              <a:rPr lang="en-GB" smtClean="0"/>
              <a:t>05/03/2026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717960-57DD-47E2-92AE-5FE4C540E2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74620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3D8E5E-745C-407D-B425-C78EBF08DF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1501" y="822960"/>
            <a:ext cx="6057899" cy="5015169"/>
          </a:xfrm>
        </p:spPr>
        <p:txBody>
          <a:bodyPr anchor="t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D07A4D5-56F4-4287-B174-56C55B18FD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09113" y="3003642"/>
            <a:ext cx="3522199" cy="2900274"/>
          </a:xfrm>
        </p:spPr>
        <p:txBody>
          <a:bodyPr anchor="b">
            <a:normAutofit/>
          </a:bodyPr>
          <a:lstStyle>
            <a:lvl1pPr marL="0" indent="0" algn="l">
              <a:lnSpc>
                <a:spcPct val="130000"/>
              </a:lnSpc>
              <a:buNone/>
              <a:defRPr sz="1400" cap="all" spc="3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EB9C19-FEE0-4852-B181-14A0DD77F4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3/5/2026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127DDF-01B7-463C-82BC-BBF429618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B2056A-C3EE-4809-B1F3-1CEEEA266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240FCEE-B6E2-46D0-9BB0-F45F79545E9D}"/>
              </a:ext>
            </a:extLst>
          </p:cNvPr>
          <p:cNvCxnSpPr>
            <a:cxnSpLocks/>
          </p:cNvCxnSpPr>
          <p:nvPr/>
        </p:nvCxnSpPr>
        <p:spPr>
          <a:xfrm flipH="1">
            <a:off x="571501" y="57150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BD2FB83-3783-4477-80B5-DA5BF10BAF57}"/>
              </a:ext>
            </a:extLst>
          </p:cNvPr>
          <p:cNvCxnSpPr>
            <a:cxnSpLocks/>
          </p:cNvCxnSpPr>
          <p:nvPr/>
        </p:nvCxnSpPr>
        <p:spPr>
          <a:xfrm>
            <a:off x="7742482" y="571500"/>
            <a:ext cx="0" cy="5715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83EA203-71D5-49C0-9626-FFA8E46787B0}"/>
              </a:ext>
            </a:extLst>
          </p:cNvPr>
          <p:cNvCxnSpPr>
            <a:cxnSpLocks/>
          </p:cNvCxnSpPr>
          <p:nvPr/>
        </p:nvCxnSpPr>
        <p:spPr>
          <a:xfrm flipH="1">
            <a:off x="577485" y="6283518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4227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799A0A-70FC-426A-8B3B-60FAF9806E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F47EC6-9753-4ABC-BB66-64CCC8BA08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71499" y="2036363"/>
            <a:ext cx="11059811" cy="387077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884D9F-DC99-4B4C-98CF-178BBBB766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3/5/2026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7A6840-AC0B-4260-8368-08E0A22D22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A5DAB8-EC07-4CCF-96EA-5D8ACDAE6E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438F1AC-9961-4786-A189-20863DD97F68}"/>
              </a:ext>
            </a:extLst>
          </p:cNvPr>
          <p:cNvCxnSpPr>
            <a:cxnSpLocks/>
          </p:cNvCxnSpPr>
          <p:nvPr/>
        </p:nvCxnSpPr>
        <p:spPr>
          <a:xfrm flipH="1">
            <a:off x="571500" y="1780979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391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75F678-EC03-4845-A51B-C90FA6A154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177953" y="797251"/>
            <a:ext cx="2483929" cy="528378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74A8B4D-A39F-4528-975A-9C84BEE778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66094" y="797251"/>
            <a:ext cx="8101072" cy="528378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5E4A23-6984-4AD1-A51D-600EDC2635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3/5/2026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273E28-C341-49CC-BAAB-0C0D198212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26D54A-8E86-4026-8DD0-5B0979BB8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CB05DA4-DF32-4D7A-9E4D-36309C90C5BB}"/>
              </a:ext>
            </a:extLst>
          </p:cNvPr>
          <p:cNvCxnSpPr>
            <a:cxnSpLocks/>
          </p:cNvCxnSpPr>
          <p:nvPr/>
        </p:nvCxnSpPr>
        <p:spPr>
          <a:xfrm flipH="1">
            <a:off x="566094" y="57711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7CC7262-4997-41E4-976D-BA82E148280F}"/>
              </a:ext>
            </a:extLst>
          </p:cNvPr>
          <p:cNvCxnSpPr>
            <a:cxnSpLocks/>
          </p:cNvCxnSpPr>
          <p:nvPr/>
        </p:nvCxnSpPr>
        <p:spPr>
          <a:xfrm flipV="1">
            <a:off x="8875226" y="571500"/>
            <a:ext cx="0" cy="571149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F5063B5-E478-4C41-AD40-49A39AE07429}"/>
              </a:ext>
            </a:extLst>
          </p:cNvPr>
          <p:cNvCxnSpPr>
            <a:cxnSpLocks/>
          </p:cNvCxnSpPr>
          <p:nvPr/>
        </p:nvCxnSpPr>
        <p:spPr>
          <a:xfrm flipH="1">
            <a:off x="577485" y="6283518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0764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B2ED8-7F53-4C03-A740-493E507984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611087-99A9-4100-B5F7-520880DE32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499" y="2075688"/>
            <a:ext cx="11059811" cy="3910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7B4B20-1A65-4A26-B11E-6095083A16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3/5/2026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0D52D3-E985-4FEB-89B9-57C754711C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EA751A-C72D-47C1-A7A6-E8510A40C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54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581F78-07BF-45A9-92D4-E4E0A1E88D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914255"/>
            <a:ext cx="6867115" cy="5009471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CC2A83-A380-4828-BC68-C065C8BC5A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239817" y="914399"/>
            <a:ext cx="2370268" cy="2670273"/>
          </a:xfrm>
        </p:spPr>
        <p:txBody>
          <a:bodyPr anchor="t">
            <a:normAutofit/>
          </a:bodyPr>
          <a:lstStyle>
            <a:lvl1pPr marL="0" indent="0">
              <a:lnSpc>
                <a:spcPct val="130000"/>
              </a:lnSpc>
              <a:buNone/>
              <a:defRPr sz="1400" cap="all" spc="3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F92B2F-8804-4195-A779-F5C67C25CB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3/5/2026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099C26-4411-4833-A917-A45E62D56A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68C7C7-F862-434D-A87A-DECE9FD2E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40BAA4B-C4C0-40C1-8DC8-B4E2F8A68E12}"/>
              </a:ext>
            </a:extLst>
          </p:cNvPr>
          <p:cNvCxnSpPr>
            <a:cxnSpLocks/>
          </p:cNvCxnSpPr>
          <p:nvPr/>
        </p:nvCxnSpPr>
        <p:spPr>
          <a:xfrm>
            <a:off x="8872625" y="571500"/>
            <a:ext cx="0" cy="5715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C0A2259-2540-4B32-A999-2B46A6790E3D}"/>
              </a:ext>
            </a:extLst>
          </p:cNvPr>
          <p:cNvCxnSpPr>
            <a:cxnSpLocks/>
          </p:cNvCxnSpPr>
          <p:nvPr/>
        </p:nvCxnSpPr>
        <p:spPr>
          <a:xfrm flipH="1">
            <a:off x="566094" y="57150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CEFB0ED-3F76-4403-AD0B-E738DD9D8CB6}"/>
              </a:ext>
            </a:extLst>
          </p:cNvPr>
          <p:cNvCxnSpPr>
            <a:cxnSpLocks/>
          </p:cNvCxnSpPr>
          <p:nvPr/>
        </p:nvCxnSpPr>
        <p:spPr>
          <a:xfrm flipH="1">
            <a:off x="577485" y="6283518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6940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66BD5F-CF53-4DD5-B8C5-27BBA2BB88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709684"/>
            <a:ext cx="11049000" cy="1057160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76C2E1-5D5E-409F-BEE8-F48CE86F55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79447" y="2074990"/>
            <a:ext cx="5181600" cy="41019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BBF823-1BFB-4CF0-BAF4-D660C8F1AF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47082" y="2074990"/>
            <a:ext cx="5181600" cy="41019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FF816E-EE02-44A4-8B81-B324ECFD74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3/5/2026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34D9E4-A693-44D2-A3E8-E3AABC9052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4F669F-4B8E-415D-A9BF-AD451F452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20AF959-FCDC-4B92-9324-06A06C0D56F2}"/>
              </a:ext>
            </a:extLst>
          </p:cNvPr>
          <p:cNvCxnSpPr>
            <a:cxnSpLocks/>
          </p:cNvCxnSpPr>
          <p:nvPr/>
        </p:nvCxnSpPr>
        <p:spPr>
          <a:xfrm flipV="1">
            <a:off x="6101405" y="1883336"/>
            <a:ext cx="0" cy="439965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7201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FF85E5-82C4-4BAE-B2B0-A078ABD6C6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3469" y="699118"/>
            <a:ext cx="11025062" cy="1063601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2D15C7-F445-40F7-88F6-FD6526269C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83468" y="2022883"/>
            <a:ext cx="5230469" cy="564079"/>
          </a:xfrm>
        </p:spPr>
        <p:txBody>
          <a:bodyPr anchor="ctr">
            <a:normAutofit/>
          </a:bodyPr>
          <a:lstStyle>
            <a:lvl1pPr marL="0" indent="0">
              <a:buNone/>
              <a:defRPr sz="16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652C35-AA8E-4154-8A78-7DE9590E1F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83469" y="2866031"/>
            <a:ext cx="5157787" cy="322768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557EAC6-567C-4A4A-BB10-57EC14B97DD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441470" y="2022883"/>
            <a:ext cx="5183188" cy="564080"/>
          </a:xfrm>
        </p:spPr>
        <p:txBody>
          <a:bodyPr anchor="ctr">
            <a:normAutofit/>
          </a:bodyPr>
          <a:lstStyle>
            <a:lvl1pPr marL="0" indent="0">
              <a:buNone/>
              <a:defRPr sz="16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19A083F-AD60-4437-B32A-44035D78AF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441470" y="2866031"/>
            <a:ext cx="5183188" cy="322768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9DBF86F-3266-4551-B680-06F401FFE6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3/5/2026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55B38FE-80F9-4582-B2E1-B067C288DE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47BEF32-F637-47A1-9ED3-AFC4F79F37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0C508D4-7C99-4B8D-BCDE-F0001BD345D9}"/>
              </a:ext>
            </a:extLst>
          </p:cNvPr>
          <p:cNvCxnSpPr>
            <a:cxnSpLocks/>
          </p:cNvCxnSpPr>
          <p:nvPr/>
        </p:nvCxnSpPr>
        <p:spPr>
          <a:xfrm flipV="1">
            <a:off x="6101405" y="1883336"/>
            <a:ext cx="0" cy="43996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49BF61B-7951-48F4-982B-9401A483FFBF}"/>
              </a:ext>
            </a:extLst>
          </p:cNvPr>
          <p:cNvCxnSpPr>
            <a:cxnSpLocks/>
          </p:cNvCxnSpPr>
          <p:nvPr/>
        </p:nvCxnSpPr>
        <p:spPr>
          <a:xfrm flipH="1">
            <a:off x="577485" y="2738598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36516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BA94CB-6BE5-4B9E-B0A6-54F83B201A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717452"/>
            <a:ext cx="11049000" cy="1161836"/>
          </a:xfrm>
        </p:spPr>
        <p:txBody>
          <a:bodyPr anchor="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5E8643C-1A5D-4F23-B0D7-5B46F5E456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3/5/2026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1A3394-78CC-43B0-9762-5E826F8BBF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C347F0A-1980-4E13-AB22-AE3B8AA440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E9D858B-8A9C-4235-B151-81C99A3D20D2}"/>
              </a:ext>
            </a:extLst>
          </p:cNvPr>
          <p:cNvCxnSpPr>
            <a:cxnSpLocks/>
          </p:cNvCxnSpPr>
          <p:nvPr/>
        </p:nvCxnSpPr>
        <p:spPr>
          <a:xfrm flipH="1">
            <a:off x="577485" y="57150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6C7798B-3ECB-4076-8955-A82116BB0D25}"/>
              </a:ext>
            </a:extLst>
          </p:cNvPr>
          <p:cNvCxnSpPr>
            <a:cxnSpLocks/>
          </p:cNvCxnSpPr>
          <p:nvPr/>
        </p:nvCxnSpPr>
        <p:spPr>
          <a:xfrm flipH="1">
            <a:off x="577485" y="6283518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9156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5C61D85-3E72-406F-AB26-B4ED949184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3/5/2026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99C831E-4321-467E-9090-C89C48CF2F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8A9556-B3D8-4403-835F-11AE2D4098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4933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A0AA48-D521-423D-B185-6490EF57B9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201" y="810344"/>
            <a:ext cx="3478084" cy="1408062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64E6DD-DDD2-4ED6-B8A9-A8B6D76565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19809" y="931232"/>
            <a:ext cx="6700679" cy="507936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F08F5E-AD33-4ACF-84C9-78B0FF6BE3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71500" y="2578608"/>
            <a:ext cx="3478783" cy="34172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D7604E-7DD4-4497-B325-74F899E8AC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3/5/2026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02BEED-A8F6-4256-9539-4434694AA1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EA1AA6-EE0B-48FD-A7DE-6CEE6A8C7D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3F35B32-9A23-4805-94A6-96826D202139}"/>
              </a:ext>
            </a:extLst>
          </p:cNvPr>
          <p:cNvCxnSpPr>
            <a:cxnSpLocks/>
          </p:cNvCxnSpPr>
          <p:nvPr/>
        </p:nvCxnSpPr>
        <p:spPr>
          <a:xfrm flipH="1">
            <a:off x="571500" y="57150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62BA7DA-3944-40D4-91CD-40CA24DBB79B}"/>
              </a:ext>
            </a:extLst>
          </p:cNvPr>
          <p:cNvCxnSpPr>
            <a:cxnSpLocks/>
          </p:cNvCxnSpPr>
          <p:nvPr/>
        </p:nvCxnSpPr>
        <p:spPr>
          <a:xfrm flipV="1">
            <a:off x="4419601" y="571500"/>
            <a:ext cx="0" cy="5715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BEA0B78-39E7-4039-B8BE-4F425688C6DF}"/>
              </a:ext>
            </a:extLst>
          </p:cNvPr>
          <p:cNvCxnSpPr>
            <a:cxnSpLocks/>
          </p:cNvCxnSpPr>
          <p:nvPr/>
        </p:nvCxnSpPr>
        <p:spPr>
          <a:xfrm flipH="1">
            <a:off x="571501" y="2406845"/>
            <a:ext cx="38481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D68B99C-0744-42EE-9713-AB0CEC3F5D85}"/>
              </a:ext>
            </a:extLst>
          </p:cNvPr>
          <p:cNvCxnSpPr>
            <a:cxnSpLocks/>
          </p:cNvCxnSpPr>
          <p:nvPr/>
        </p:nvCxnSpPr>
        <p:spPr>
          <a:xfrm flipH="1">
            <a:off x="577485" y="6283518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1600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912732-5D39-4B30-A499-D51BABC882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499" y="802204"/>
            <a:ext cx="3478787" cy="1408062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3AF5AEC-77BC-4A52-8A56-C6479CA6A2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723467" y="847384"/>
            <a:ext cx="6907844" cy="52168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0A9240-8762-4C7D-AF22-A844CB2EC8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71498" y="2574906"/>
            <a:ext cx="3478787" cy="343571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995685-E45D-4E74-8B78-D3B8E85C43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3/5/2026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1FCBA3-0FF5-47C2-901A-645F6185D2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030381-5320-46AD-A0B9-7C04B3E5A2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357A432-D933-402A-8657-216EE20450EE}"/>
              </a:ext>
            </a:extLst>
          </p:cNvPr>
          <p:cNvCxnSpPr>
            <a:cxnSpLocks/>
          </p:cNvCxnSpPr>
          <p:nvPr/>
        </p:nvCxnSpPr>
        <p:spPr>
          <a:xfrm flipH="1">
            <a:off x="571500" y="57150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1B1E0F3-D71B-436F-A10B-B6EA7125F684}"/>
              </a:ext>
            </a:extLst>
          </p:cNvPr>
          <p:cNvCxnSpPr>
            <a:cxnSpLocks/>
          </p:cNvCxnSpPr>
          <p:nvPr/>
        </p:nvCxnSpPr>
        <p:spPr>
          <a:xfrm flipV="1">
            <a:off x="4419601" y="571500"/>
            <a:ext cx="0" cy="5715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DEE64F5-2B48-4A2E-BA5E-1D37F1A7C9A3}"/>
              </a:ext>
            </a:extLst>
          </p:cNvPr>
          <p:cNvCxnSpPr>
            <a:cxnSpLocks/>
          </p:cNvCxnSpPr>
          <p:nvPr/>
        </p:nvCxnSpPr>
        <p:spPr>
          <a:xfrm flipH="1">
            <a:off x="571501" y="2406845"/>
            <a:ext cx="38481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99BF9AA-A2C8-4233-B597-EB11C6D6A0E0}"/>
              </a:ext>
            </a:extLst>
          </p:cNvPr>
          <p:cNvCxnSpPr>
            <a:cxnSpLocks/>
          </p:cNvCxnSpPr>
          <p:nvPr/>
        </p:nvCxnSpPr>
        <p:spPr>
          <a:xfrm flipH="1">
            <a:off x="577485" y="6283518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9045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E1467D-9ED1-4211-A71E-41C91C755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689289"/>
            <a:ext cx="11049000" cy="10841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F8A6A1-C9C7-4FDF-B4DA-1E86B6A355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499" y="2075688"/>
            <a:ext cx="11059811" cy="38180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ACC44A-C635-4CD0-90E9-D9503AF4CCF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036732" y="6397103"/>
            <a:ext cx="30919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cap="all" spc="200" baseline="0">
                <a:solidFill>
                  <a:schemeClr val="tx1"/>
                </a:solidFill>
              </a:defRPr>
            </a:lvl1pPr>
          </a:lstStyle>
          <a:p>
            <a:fld id="{1C8322F6-1C60-46CF-968C-BC20E470F443}" type="datetimeFigureOut">
              <a:rPr lang="en-US" smtClean="0"/>
              <a:t>3/5/2026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ABF682-1A47-492C-81E3-9DB0A50ECB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75782" y="639710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spc="20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CC814B-9105-44ED-98A9-D326B2E260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24553" y="6397103"/>
            <a:ext cx="7007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A6814345-41DE-42C5-8657-66C1417DF81A}"/>
              </a:ext>
            </a:extLst>
          </p:cNvPr>
          <p:cNvCxnSpPr>
            <a:cxnSpLocks/>
          </p:cNvCxnSpPr>
          <p:nvPr/>
        </p:nvCxnSpPr>
        <p:spPr>
          <a:xfrm flipH="1">
            <a:off x="566094" y="6286347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E68E419-3727-4F5E-8840-AF149B33B0B7}"/>
              </a:ext>
            </a:extLst>
          </p:cNvPr>
          <p:cNvCxnSpPr>
            <a:cxnSpLocks/>
          </p:cNvCxnSpPr>
          <p:nvPr/>
        </p:nvCxnSpPr>
        <p:spPr>
          <a:xfrm flipH="1">
            <a:off x="577485" y="1883336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519B6EC-D7AE-452F-8D0C-D11BD3377F3E}"/>
              </a:ext>
            </a:extLst>
          </p:cNvPr>
          <p:cNvCxnSpPr>
            <a:cxnSpLocks/>
          </p:cNvCxnSpPr>
          <p:nvPr/>
        </p:nvCxnSpPr>
        <p:spPr>
          <a:xfrm flipH="1">
            <a:off x="577485" y="57150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1968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40" r:id="rId4"/>
    <p:sldLayoutId id="2147483741" r:id="rId5"/>
    <p:sldLayoutId id="2147483746" r:id="rId6"/>
    <p:sldLayoutId id="2147483742" r:id="rId7"/>
    <p:sldLayoutId id="2147483743" r:id="rId8"/>
    <p:sldLayoutId id="2147483744" r:id="rId9"/>
    <p:sldLayoutId id="2147483745" r:id="rId10"/>
    <p:sldLayoutId id="214748374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 spc="-100" baseline="0">
          <a:solidFill>
            <a:schemeClr val="tx1"/>
          </a:solidFill>
          <a:latin typeface="Batang" panose="02030600000101010101" pitchFamily="18" charset="-127"/>
          <a:ea typeface="Batang" panose="02030600000101010101" pitchFamily="18" charset="-127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80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20000"/>
        </a:lnSpc>
        <a:spcBef>
          <a:spcPts val="500"/>
        </a:spcBef>
        <a:buSzPct val="80000"/>
        <a:buFont typeface="Avenir Next LT Pro Light" panose="020B03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228600" algn="l" defTabSz="914400" rtl="0" eaLnBrk="1" latinLnBrk="0" hangingPunct="1">
        <a:lnSpc>
          <a:spcPct val="120000"/>
        </a:lnSpc>
        <a:spcBef>
          <a:spcPts val="500"/>
        </a:spcBef>
        <a:buSzPct val="8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defTabSz="914400" rtl="0" eaLnBrk="1" latinLnBrk="0" hangingPunct="1">
        <a:lnSpc>
          <a:spcPct val="120000"/>
        </a:lnSpc>
        <a:spcBef>
          <a:spcPts val="500"/>
        </a:spcBef>
        <a:buSzPct val="80000"/>
        <a:buFont typeface="Avenir Next LT Pro Light" panose="020B030402020202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228600" algn="l" defTabSz="914400" rtl="0" eaLnBrk="1" latinLnBrk="0" hangingPunct="1">
        <a:lnSpc>
          <a:spcPct val="120000"/>
        </a:lnSpc>
        <a:spcBef>
          <a:spcPts val="500"/>
        </a:spcBef>
        <a:buSzPct val="8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2" name="Rectangle 41">
            <a:extLst>
              <a:ext uri="{FF2B5EF4-FFF2-40B4-BE49-F238E27FC236}">
                <a16:creationId xmlns:a16="http://schemas.microsoft.com/office/drawing/2014/main" id="{1FD0F0B6-5415-4254-9E66-BE9C2FB05B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8FD3396-D72F-BAC4-3884-3ADFB95F26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1208" y="822960"/>
            <a:ext cx="3463784" cy="3454604"/>
          </a:xfrm>
        </p:spPr>
        <p:txBody>
          <a:bodyPr>
            <a:normAutofit/>
          </a:bodyPr>
          <a:lstStyle/>
          <a:p>
            <a:r>
              <a:rPr lang="en-GB" sz="3700" b="1" noProof="0" dirty="0">
                <a:latin typeface="Garamond" panose="02020404030301010803" pitchFamily="18" charset="0"/>
              </a:rPr>
              <a:t>Entangled History: Ukraine and her neighbours from the Middle Ages to the present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F3F58DA-A2D1-BB54-975C-73F732A4AB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9496" y="4446150"/>
            <a:ext cx="3474600" cy="1457405"/>
          </a:xfrm>
        </p:spPr>
        <p:txBody>
          <a:bodyPr>
            <a:normAutofit/>
          </a:bodyPr>
          <a:lstStyle/>
          <a:p>
            <a:pPr>
              <a:buSzPct val="100000"/>
            </a:pPr>
            <a:r>
              <a:rPr lang="en-GB" b="1" noProof="0" dirty="0">
                <a:latin typeface="Garamond" panose="02020404030301010803" pitchFamily="18" charset="0"/>
              </a:rPr>
              <a:t>Lecture 15</a:t>
            </a:r>
          </a:p>
          <a:p>
            <a:pPr>
              <a:buSzPct val="100000"/>
            </a:pPr>
            <a:r>
              <a:rPr lang="en-GB" b="1" noProof="0">
                <a:latin typeface="Garamond" panose="02020404030301010803" pitchFamily="18" charset="0"/>
                <a:ea typeface="Arial Unicode MS" panose="020B0604020202020204" pitchFamily="34" charset="-128"/>
              </a:rPr>
              <a:t>Ukrainians as a </a:t>
            </a:r>
            <a:r>
              <a:rPr lang="en-GB" b="1" noProof="0" dirty="0">
                <a:latin typeface="Garamond" panose="02020404030301010803" pitchFamily="18" charset="0"/>
                <a:ea typeface="Arial Unicode MS" panose="020B0604020202020204" pitchFamily="34" charset="-128"/>
              </a:rPr>
              <a:t>Minority in </a:t>
            </a:r>
            <a:r>
              <a:rPr lang="en-GB" b="1" noProof="0">
                <a:latin typeface="Garamond" panose="02020404030301010803" pitchFamily="18" charset="0"/>
                <a:ea typeface="Arial Unicode MS" panose="020B0604020202020204" pitchFamily="34" charset="-128"/>
              </a:rPr>
              <a:t>Eastern Europe</a:t>
            </a:r>
            <a:endParaRPr lang="en-GB" b="1" noProof="0" dirty="0">
              <a:latin typeface="Garamond" panose="02020404030301010803" pitchFamily="18" charset="0"/>
              <a:ea typeface="Arial Unicode MS" panose="020B0604020202020204" pitchFamily="34" charset="-128"/>
            </a:endParaRP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8D66FEA8-8B71-461B-95A4-855374AB4C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419600" y="571500"/>
            <a:ext cx="0" cy="5715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7A4B168A-A51F-4C91-A9E4-A2F203CB9D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60689" y="57150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A5407E01-913B-484C-A03C-2C64028471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71500" y="628650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undefined">
            <a:extLst>
              <a:ext uri="{FF2B5EF4-FFF2-40B4-BE49-F238E27FC236}">
                <a16:creationId xmlns:a16="http://schemas.microsoft.com/office/drawing/2014/main" id="{731F3D52-C5BD-DE6B-B2BE-98C2882D3B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9276" y="674915"/>
            <a:ext cx="6010278" cy="4764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73CB781-D8DB-99D9-8475-16DF2F610F81}"/>
              </a:ext>
            </a:extLst>
          </p:cNvPr>
          <p:cNvSpPr txBox="1"/>
          <p:nvPr/>
        </p:nvSpPr>
        <p:spPr>
          <a:xfrm>
            <a:off x="5089760" y="5542870"/>
            <a:ext cx="60197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Garamond" panose="02020404030301010803" pitchFamily="18" charset="0"/>
              </a:rPr>
              <a:t>Diet of Galicia (Galician Sejm) till 1918, after that Jan Kazimierz University, today Lviv University</a:t>
            </a:r>
          </a:p>
        </p:txBody>
      </p:sp>
    </p:spTree>
    <p:extLst>
      <p:ext uri="{BB962C8B-B14F-4D97-AF65-F5344CB8AC3E}">
        <p14:creationId xmlns:p14="http://schemas.microsoft.com/office/powerpoint/2010/main" val="8355233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">
            <a:extLst>
              <a:ext uri="{FF2B5EF4-FFF2-40B4-BE49-F238E27FC236}">
                <a16:creationId xmlns:a16="http://schemas.microsoft.com/office/drawing/2014/main" id="{F2C94F2D-1ABB-15A6-4053-4947D42581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80186" y="4738327"/>
            <a:ext cx="3276600" cy="762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buSzPct val="100000"/>
              <a:defRPr/>
            </a:pPr>
            <a:r>
              <a:rPr lang="en-GB" sz="2000" noProof="0" dirty="0">
                <a:solidFill>
                  <a:schemeClr val="tx1"/>
                </a:solidFill>
                <a:latin typeface="Garamond" panose="02020404030301010803" pitchFamily="18" charset="0"/>
              </a:rPr>
              <a:t>Piłsudski with officers 1934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CEE2568F-19D6-E93F-D5A8-A9E3516DE5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92338" cy="302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6" name="Picture 3">
            <a:extLst>
              <a:ext uri="{FF2B5EF4-FFF2-40B4-BE49-F238E27FC236}">
                <a16:creationId xmlns:a16="http://schemas.microsoft.com/office/drawing/2014/main" id="{87428C7A-B120-0CCE-B953-FFCBDBB993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4425" y="0"/>
            <a:ext cx="2654050" cy="3763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7" name="Text Box 4">
            <a:extLst>
              <a:ext uri="{FF2B5EF4-FFF2-40B4-BE49-F238E27FC236}">
                <a16:creationId xmlns:a16="http://schemas.microsoft.com/office/drawing/2014/main" id="{D33CCB83-F0C1-9D08-BD1A-A1A686D1E2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17993" y="3763926"/>
            <a:ext cx="1966913" cy="39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lnSpc>
                <a:spcPct val="93000"/>
              </a:lnSpc>
              <a:spcAft>
                <a:spcPts val="10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1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lnSpc>
                <a:spcPct val="93000"/>
              </a:lnSpc>
              <a:spcAft>
                <a:spcPts val="6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lnSpc>
                <a:spcPct val="93000"/>
              </a:lnSpc>
              <a:spcAft>
                <a:spcPts val="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lnSpc>
                <a:spcPct val="93000"/>
              </a:lnSpc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GB" sz="2000" noProof="0" dirty="0">
                <a:solidFill>
                  <a:schemeClr val="tx1"/>
                </a:solidFill>
                <a:latin typeface="Garamond" panose="02020404030301010803" pitchFamily="18" charset="0"/>
              </a:rPr>
              <a:t>Roman </a:t>
            </a:r>
            <a:r>
              <a:rPr lang="en-GB" sz="2000" noProof="0" dirty="0" err="1">
                <a:solidFill>
                  <a:schemeClr val="tx1"/>
                </a:solidFill>
                <a:latin typeface="Garamond" panose="02020404030301010803" pitchFamily="18" charset="0"/>
              </a:rPr>
              <a:t>Dmowski</a:t>
            </a:r>
            <a:endParaRPr lang="en-GB" sz="2000" noProof="0" dirty="0">
              <a:solidFill>
                <a:schemeClr val="tx1"/>
              </a:solidFill>
              <a:latin typeface="Garamond" panose="02020404030301010803" pitchFamily="18" charset="0"/>
            </a:endParaRPr>
          </a:p>
        </p:txBody>
      </p:sp>
      <p:pic>
        <p:nvPicPr>
          <p:cNvPr id="8" name="Picture 5">
            <a:extLst>
              <a:ext uri="{FF2B5EF4-FFF2-40B4-BE49-F238E27FC236}">
                <a16:creationId xmlns:a16="http://schemas.microsoft.com/office/drawing/2014/main" id="{9A130C6B-378D-BF55-5D07-7689D6EE97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0255" y="3102155"/>
            <a:ext cx="3054350" cy="374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9" name="Text Box 6">
            <a:extLst>
              <a:ext uri="{FF2B5EF4-FFF2-40B4-BE49-F238E27FC236}">
                <a16:creationId xmlns:a16="http://schemas.microsoft.com/office/drawing/2014/main" id="{1C3681CF-BC87-43DA-4A3F-0EEF6D3B15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71713" y="1250950"/>
            <a:ext cx="1712912" cy="39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lnSpc>
                <a:spcPct val="93000"/>
              </a:lnSpc>
              <a:spcAft>
                <a:spcPts val="10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1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lnSpc>
                <a:spcPct val="93000"/>
              </a:lnSpc>
              <a:spcAft>
                <a:spcPts val="6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lnSpc>
                <a:spcPct val="93000"/>
              </a:lnSpc>
              <a:spcAft>
                <a:spcPts val="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lnSpc>
                <a:spcPct val="93000"/>
              </a:lnSpc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GB" sz="2000" noProof="0" dirty="0">
                <a:solidFill>
                  <a:schemeClr val="tx1"/>
                </a:solidFill>
                <a:latin typeface="Garamond" panose="02020404030301010803" pitchFamily="18" charset="0"/>
              </a:rPr>
              <a:t>Józef Pi</a:t>
            </a:r>
            <a:r>
              <a:rPr lang="en-GB" sz="2000" noProof="0" dirty="0">
                <a:solidFill>
                  <a:schemeClr val="tx1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ł</a:t>
            </a:r>
            <a:r>
              <a:rPr lang="en-GB" sz="2000" noProof="0" dirty="0">
                <a:solidFill>
                  <a:schemeClr val="tx1"/>
                </a:solidFill>
                <a:latin typeface="Garamond" panose="02020404030301010803" pitchFamily="18" charset="0"/>
              </a:rPr>
              <a:t>sudski</a:t>
            </a:r>
          </a:p>
        </p:txBody>
      </p:sp>
      <p:pic>
        <p:nvPicPr>
          <p:cNvPr id="10" name="Picture 7">
            <a:extLst>
              <a:ext uri="{FF2B5EF4-FFF2-40B4-BE49-F238E27FC236}">
                <a16:creationId xmlns:a16="http://schemas.microsoft.com/office/drawing/2014/main" id="{94B43240-A9DF-8F52-6200-E55CE5D494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8174" y="1357673"/>
            <a:ext cx="4419477" cy="3488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93934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e 2">
            <a:extLst>
              <a:ext uri="{FF2B5EF4-FFF2-40B4-BE49-F238E27FC236}">
                <a16:creationId xmlns:a16="http://schemas.microsoft.com/office/drawing/2014/main" id="{C2EF224F-26DC-1D6F-1545-8C8D49613FF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7373750"/>
              </p:ext>
            </p:extLst>
          </p:nvPr>
        </p:nvGraphicFramePr>
        <p:xfrm>
          <a:off x="1779368" y="1851645"/>
          <a:ext cx="8137078" cy="4755780"/>
        </p:xfrm>
        <a:graphic>
          <a:graphicData uri="http://schemas.openxmlformats.org/drawingml/2006/table">
            <a:tbl>
              <a:tblPr/>
              <a:tblGrid>
                <a:gridCol w="41405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965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23033">
                <a:tc>
                  <a:txBody>
                    <a:bodyPr/>
                    <a:lstStyle/>
                    <a:p>
                      <a:r>
                        <a:rPr lang="en-GB" sz="1800" baseline="0" noProof="0" dirty="0"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rPr>
                        <a:t>Population by first language</a:t>
                      </a:r>
                    </a:p>
                    <a:p>
                      <a:r>
                        <a:rPr lang="en-GB" sz="1800" baseline="0" noProof="0" dirty="0"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rPr>
                        <a:t>Based on Census 1931</a:t>
                      </a:r>
                    </a:p>
                  </a:txBody>
                  <a:tcPr marL="46168" marR="46168" marT="23085" marB="2308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aseline="0" noProof="0" dirty="0"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rPr>
                        <a:t>Population by faith</a:t>
                      </a:r>
                    </a:p>
                  </a:txBody>
                  <a:tcPr marL="46168" marR="46168" marT="23085" marB="2308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21383">
                <a:tc>
                  <a:txBody>
                    <a:bodyPr/>
                    <a:lstStyle/>
                    <a:p>
                      <a:pPr>
                        <a:buFont typeface="+mj-lt"/>
                        <a:buAutoNum type="arabicPeriod"/>
                      </a:pPr>
                      <a:endParaRPr lang="en-GB" sz="1800" baseline="0" noProof="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</a:endParaRPr>
                    </a:p>
                    <a:p>
                      <a:pPr>
                        <a:buFont typeface="+mj-lt"/>
                        <a:buAutoNum type="arabicPeriod"/>
                      </a:pPr>
                      <a:r>
                        <a:rPr lang="en-GB" sz="1800" baseline="0" noProof="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</a:rPr>
                        <a:t>Total:                      31,915,779</a:t>
                      </a:r>
                    </a:p>
                    <a:p>
                      <a:pPr>
                        <a:buFont typeface="+mj-lt"/>
                        <a:buAutoNum type="arabicPeriod"/>
                      </a:pPr>
                      <a:r>
                        <a:rPr lang="en-GB" sz="1800" baseline="0" noProof="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</a:rPr>
                        <a:t> Polish:                   21,993,444</a:t>
                      </a:r>
                    </a:p>
                    <a:p>
                      <a:pPr>
                        <a:buFont typeface="+mj-lt"/>
                        <a:buAutoNum type="arabicPeriod"/>
                      </a:pPr>
                      <a:r>
                        <a:rPr lang="en-GB" sz="1800" baseline="0" noProof="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</a:rPr>
                        <a:t> Ukrainian:              3,221,975</a:t>
                      </a:r>
                    </a:p>
                    <a:p>
                      <a:pPr>
                        <a:buFont typeface="+mj-lt"/>
                        <a:buAutoNum type="arabicPeriod"/>
                      </a:pPr>
                      <a:r>
                        <a:rPr lang="en-GB" sz="1800" baseline="0" noProof="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</a:rPr>
                        <a:t> Ruthenian:             1,219,647</a:t>
                      </a:r>
                    </a:p>
                    <a:p>
                      <a:pPr>
                        <a:buFont typeface="+mj-lt"/>
                        <a:buAutoNum type="arabicPeriod"/>
                      </a:pPr>
                      <a:r>
                        <a:rPr lang="en-GB" sz="1800" baseline="0" noProof="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</a:rPr>
                        <a:t> Belarusian:             989,852</a:t>
                      </a:r>
                    </a:p>
                    <a:p>
                      <a:pPr>
                        <a:buFont typeface="+mj-lt"/>
                        <a:buAutoNum type="arabicPeriod"/>
                      </a:pPr>
                      <a:r>
                        <a:rPr lang="en-GB" sz="1800" baseline="0" noProof="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</a:rPr>
                        <a:t> Russian:                 138,713</a:t>
                      </a:r>
                    </a:p>
                    <a:p>
                      <a:pPr>
                        <a:buFont typeface="+mj-lt"/>
                        <a:buAutoNum type="arabicPeriod"/>
                      </a:pPr>
                      <a:r>
                        <a:rPr lang="en-GB" sz="1800" baseline="0" noProof="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</a:rPr>
                        <a:t> Czech:                   38,097</a:t>
                      </a:r>
                    </a:p>
                    <a:p>
                      <a:pPr>
                        <a:buFont typeface="+mj-lt"/>
                        <a:buAutoNum type="arabicPeriod"/>
                      </a:pPr>
                      <a:r>
                        <a:rPr lang="en-GB" sz="1800" baseline="0" noProof="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</a:rPr>
                        <a:t> Lithuanian:            83,116</a:t>
                      </a:r>
                    </a:p>
                    <a:p>
                      <a:pPr>
                        <a:buFont typeface="+mj-lt"/>
                        <a:buAutoNum type="arabicPeriod"/>
                      </a:pPr>
                      <a:r>
                        <a:rPr lang="en-GB" sz="1800" baseline="0" noProof="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</a:rPr>
                        <a:t> German:                740,992</a:t>
                      </a:r>
                    </a:p>
                    <a:p>
                      <a:pPr>
                        <a:buFont typeface="+mj-lt"/>
                        <a:buAutoNum type="arabicPeriod"/>
                      </a:pPr>
                      <a:r>
                        <a:rPr lang="en-GB" sz="1800" baseline="0" noProof="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</a:rPr>
                        <a:t> Yiddish:               2,489,034</a:t>
                      </a:r>
                    </a:p>
                    <a:p>
                      <a:pPr>
                        <a:buFont typeface="+mj-lt"/>
                        <a:buAutoNum type="arabicPeriod"/>
                      </a:pPr>
                      <a:r>
                        <a:rPr lang="en-GB" sz="1800" baseline="0" noProof="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</a:rPr>
                        <a:t> Hebrew:               243,539</a:t>
                      </a:r>
                    </a:p>
                    <a:p>
                      <a:pPr>
                        <a:buFont typeface="+mj-lt"/>
                        <a:buAutoNum type="arabicPeriod"/>
                      </a:pPr>
                      <a:r>
                        <a:rPr lang="en-GB" sz="1800" i="1" baseline="0" noProof="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</a:rPr>
                        <a:t> Local</a:t>
                      </a:r>
                      <a:r>
                        <a:rPr lang="en-GB" sz="1800" baseline="0" noProof="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</a:rPr>
                        <a:t>:                    707,088</a:t>
                      </a:r>
                    </a:p>
                    <a:p>
                      <a:pPr>
                        <a:buFont typeface="+mj-lt"/>
                        <a:buAutoNum type="arabicPeriod"/>
                      </a:pPr>
                      <a:r>
                        <a:rPr lang="en-GB" sz="1800" baseline="0" noProof="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</a:rPr>
                        <a:t> Other:                  11,119</a:t>
                      </a:r>
                    </a:p>
                    <a:p>
                      <a:pPr>
                        <a:buFont typeface="+mj-lt"/>
                        <a:buAutoNum type="arabicPeriod"/>
                      </a:pPr>
                      <a:r>
                        <a:rPr lang="en-GB" sz="1800" baseline="0" noProof="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</a:rPr>
                        <a:t> Not Declared:      39,163</a:t>
                      </a:r>
                    </a:p>
                  </a:txBody>
                  <a:tcPr marL="46168" marR="46168" marT="23085" marB="2308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buFont typeface="+mj-lt"/>
                        <a:buAutoNum type="arabicPeriod"/>
                      </a:pPr>
                      <a:endParaRPr lang="en-GB" sz="1800" baseline="0" noProof="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</a:endParaRPr>
                    </a:p>
                    <a:p>
                      <a:pPr>
                        <a:buFont typeface="+mj-lt"/>
                        <a:buAutoNum type="arabicPeriod"/>
                      </a:pPr>
                      <a:r>
                        <a:rPr lang="en-GB" sz="1800" baseline="0" noProof="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</a:rPr>
                        <a:t> Total:                           31,915,779</a:t>
                      </a:r>
                    </a:p>
                    <a:p>
                      <a:pPr>
                        <a:buFont typeface="+mj-lt"/>
                        <a:buAutoNum type="arabicPeriod"/>
                      </a:pPr>
                      <a:r>
                        <a:rPr lang="en-GB" sz="1800" baseline="0" noProof="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</a:rPr>
                        <a:t> Roman Catholic:          20,670,051</a:t>
                      </a:r>
                    </a:p>
                    <a:p>
                      <a:pPr>
                        <a:buFont typeface="+mj-lt"/>
                        <a:buAutoNum type="arabicPeriod"/>
                      </a:pPr>
                      <a:r>
                        <a:rPr lang="en-GB" sz="1800" baseline="0" noProof="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</a:rPr>
                        <a:t> Greek Catholic:            3,336,164</a:t>
                      </a:r>
                    </a:p>
                    <a:p>
                      <a:pPr>
                        <a:buFont typeface="+mj-lt"/>
                        <a:buAutoNum type="arabicPeriod"/>
                      </a:pPr>
                      <a:r>
                        <a:rPr lang="en-GB" sz="1800" baseline="0" noProof="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</a:rPr>
                        <a:t> Orthodox:                    3,762,484</a:t>
                      </a:r>
                    </a:p>
                    <a:p>
                      <a:pPr>
                        <a:buFont typeface="+mj-lt"/>
                        <a:buAutoNum type="arabicPeriod"/>
                      </a:pPr>
                      <a:r>
                        <a:rPr lang="en-GB" sz="1800" baseline="0" noProof="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</a:rPr>
                        <a:t> Protestant Lutheran:     424,216</a:t>
                      </a:r>
                    </a:p>
                    <a:p>
                      <a:pPr>
                        <a:buFont typeface="+mj-lt"/>
                        <a:buAutoNum type="arabicPeriod"/>
                      </a:pPr>
                      <a:r>
                        <a:rPr lang="en-GB" sz="1800" baseline="0" noProof="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</a:rPr>
                        <a:t> Protestant Reformed:    33,295</a:t>
                      </a:r>
                    </a:p>
                    <a:p>
                      <a:pPr>
                        <a:buFont typeface="+mj-lt"/>
                        <a:buAutoNum type="arabicPeriod"/>
                      </a:pPr>
                      <a:r>
                        <a:rPr lang="en-GB" sz="1800" baseline="0" noProof="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</a:rPr>
                        <a:t> Protestant Unite:           269,531</a:t>
                      </a:r>
                    </a:p>
                    <a:p>
                      <a:pPr>
                        <a:buFont typeface="+mj-lt"/>
                        <a:buAutoNum type="arabicPeriod"/>
                      </a:pPr>
                      <a:r>
                        <a:rPr lang="en-GB" sz="1800" baseline="0" noProof="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</a:rPr>
                        <a:t> Protestant (gen.):           108,216</a:t>
                      </a:r>
                    </a:p>
                    <a:p>
                      <a:pPr>
                        <a:buFont typeface="+mj-lt"/>
                        <a:buAutoNum type="arabicPeriod"/>
                      </a:pPr>
                      <a:r>
                        <a:rPr lang="en-GB" sz="1800" baseline="0" noProof="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</a:rPr>
                        <a:t> Other Christian:            145,418</a:t>
                      </a:r>
                    </a:p>
                    <a:p>
                      <a:pPr>
                        <a:buFont typeface="+mj-lt"/>
                        <a:buAutoNum type="arabicPeriod"/>
                      </a:pPr>
                      <a:r>
                        <a:rPr lang="en-GB" sz="1800" baseline="0" noProof="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</a:rPr>
                        <a:t> Judaism:                      3,113,933</a:t>
                      </a:r>
                    </a:p>
                    <a:p>
                      <a:pPr>
                        <a:buFont typeface="+mj-lt"/>
                        <a:buAutoNum type="arabicPeriod"/>
                      </a:pPr>
                      <a:r>
                        <a:rPr lang="en-GB" sz="1800" baseline="0" noProof="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</a:rPr>
                        <a:t> Other non-Christian:   6,750</a:t>
                      </a:r>
                    </a:p>
                    <a:p>
                      <a:pPr>
                        <a:buFont typeface="+mj-lt"/>
                        <a:buAutoNum type="arabicPeriod"/>
                      </a:pPr>
                      <a:r>
                        <a:rPr lang="en-GB" sz="1800" baseline="0" noProof="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</a:rPr>
                        <a:t> Non-believers:             6,058</a:t>
                      </a:r>
                    </a:p>
                    <a:p>
                      <a:pPr>
                        <a:buFont typeface="+mj-lt"/>
                        <a:buAutoNum type="arabicPeriod"/>
                      </a:pPr>
                      <a:r>
                        <a:rPr lang="en-GB" sz="1800" baseline="0" noProof="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</a:rPr>
                        <a:t> Not Declared:              39,663</a:t>
                      </a:r>
                    </a:p>
                  </a:txBody>
                  <a:tcPr marL="46168" marR="46168" marT="23085" marB="2308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47EEDC37-89F8-9E9F-7C93-476050CFCF20}"/>
              </a:ext>
            </a:extLst>
          </p:cNvPr>
          <p:cNvSpPr txBox="1"/>
          <p:nvPr/>
        </p:nvSpPr>
        <p:spPr>
          <a:xfrm>
            <a:off x="3147237" y="659219"/>
            <a:ext cx="55076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noProof="0" dirty="0">
                <a:latin typeface="Garamond" panose="02020404030301010803" pitchFamily="18" charset="0"/>
              </a:rPr>
              <a:t>Poland – a nation-state?</a:t>
            </a:r>
          </a:p>
        </p:txBody>
      </p:sp>
    </p:spTree>
    <p:extLst>
      <p:ext uri="{BB962C8B-B14F-4D97-AF65-F5344CB8AC3E}">
        <p14:creationId xmlns:p14="http://schemas.microsoft.com/office/powerpoint/2010/main" val="28305036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7F5A832-DE85-0D2A-77CF-C5FA5330E697}"/>
              </a:ext>
            </a:extLst>
          </p:cNvPr>
          <p:cNvSpPr txBox="1">
            <a:spLocks noChangeArrowheads="1"/>
          </p:cNvSpPr>
          <p:nvPr/>
        </p:nvSpPr>
        <p:spPr>
          <a:xfrm>
            <a:off x="2210593" y="473075"/>
            <a:ext cx="7770813" cy="1143000"/>
          </a:xfrm>
          <a:prstGeom prst="rect">
            <a:avLst/>
          </a:prstGeom>
        </p:spPr>
        <p:txBody>
          <a:bodyPr vert="horz" lIns="81639" tIns="42452" rIns="81639" bIns="42452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spc="-100" baseline="0">
                <a:solidFill>
                  <a:schemeClr val="tx1"/>
                </a:solidFill>
                <a:latin typeface="Batang" panose="02030600000101010101" pitchFamily="18" charset="-127"/>
                <a:ea typeface="Batang" panose="02030600000101010101" pitchFamily="18" charset="-127"/>
                <a:cs typeface="+mj-cs"/>
              </a:defRPr>
            </a:lvl1pPr>
          </a:lstStyle>
          <a:p>
            <a:pPr algn="ctr">
              <a:lnSpc>
                <a:spcPct val="100000"/>
              </a:lnSpc>
              <a:buSzPct val="45000"/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en-GB" sz="2800" noProof="0" dirty="0">
                <a:latin typeface="Garamond" panose="02020404030301010803" pitchFamily="18" charset="0"/>
              </a:rPr>
              <a:t>Census in Poland 1931 by nationality (estimate based on first language as an indicator of national identification)</a:t>
            </a:r>
          </a:p>
        </p:txBody>
      </p:sp>
      <p:sp>
        <p:nvSpPr>
          <p:cNvPr id="3" name="Text Box 2">
            <a:extLst>
              <a:ext uri="{FF2B5EF4-FFF2-40B4-BE49-F238E27FC236}">
                <a16:creationId xmlns:a16="http://schemas.microsoft.com/office/drawing/2014/main" id="{2F1DDD4B-4E72-54C2-A301-4DC118A28E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39163" y="2425995"/>
            <a:ext cx="7924800" cy="299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>
            <a:spAutoFit/>
          </a:bodyPr>
          <a:lstStyle>
            <a:lvl1pPr>
              <a:lnSpc>
                <a:spcPct val="93000"/>
              </a:lnSpc>
              <a:spcAft>
                <a:spcPts val="10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28675" algn="l"/>
                <a:tab pos="1657350" algn="l"/>
                <a:tab pos="2487613" algn="l"/>
                <a:tab pos="3316288" algn="l"/>
                <a:tab pos="4146550" algn="l"/>
                <a:tab pos="4975225" algn="l"/>
                <a:tab pos="5805488" algn="l"/>
                <a:tab pos="6634163" algn="l"/>
                <a:tab pos="7464425" algn="l"/>
                <a:tab pos="8293100" algn="l"/>
                <a:tab pos="9123363" algn="l"/>
                <a:tab pos="9371013" algn="l"/>
                <a:tab pos="9779000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28675" algn="l"/>
                <a:tab pos="1657350" algn="l"/>
                <a:tab pos="2487613" algn="l"/>
                <a:tab pos="3316288" algn="l"/>
                <a:tab pos="4146550" algn="l"/>
                <a:tab pos="4975225" algn="l"/>
                <a:tab pos="5805488" algn="l"/>
                <a:tab pos="6634163" algn="l"/>
                <a:tab pos="7464425" algn="l"/>
                <a:tab pos="8293100" algn="l"/>
                <a:tab pos="9123363" algn="l"/>
                <a:tab pos="9371013" algn="l"/>
                <a:tab pos="9779000" algn="l"/>
              </a:tabLst>
              <a:defRPr sz="21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lnSpc>
                <a:spcPct val="93000"/>
              </a:lnSpc>
              <a:spcAft>
                <a:spcPts val="6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28675" algn="l"/>
                <a:tab pos="1657350" algn="l"/>
                <a:tab pos="2487613" algn="l"/>
                <a:tab pos="3316288" algn="l"/>
                <a:tab pos="4146550" algn="l"/>
                <a:tab pos="4975225" algn="l"/>
                <a:tab pos="5805488" algn="l"/>
                <a:tab pos="6634163" algn="l"/>
                <a:tab pos="7464425" algn="l"/>
                <a:tab pos="8293100" algn="l"/>
                <a:tab pos="9123363" algn="l"/>
                <a:tab pos="9371013" algn="l"/>
                <a:tab pos="9779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lnSpc>
                <a:spcPct val="93000"/>
              </a:lnSpc>
              <a:spcAft>
                <a:spcPts val="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28675" algn="l"/>
                <a:tab pos="1657350" algn="l"/>
                <a:tab pos="2487613" algn="l"/>
                <a:tab pos="3316288" algn="l"/>
                <a:tab pos="4146550" algn="l"/>
                <a:tab pos="4975225" algn="l"/>
                <a:tab pos="5805488" algn="l"/>
                <a:tab pos="6634163" algn="l"/>
                <a:tab pos="7464425" algn="l"/>
                <a:tab pos="8293100" algn="l"/>
                <a:tab pos="9123363" algn="l"/>
                <a:tab pos="9371013" algn="l"/>
                <a:tab pos="9779000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lnSpc>
                <a:spcPct val="93000"/>
              </a:lnSpc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28675" algn="l"/>
                <a:tab pos="1657350" algn="l"/>
                <a:tab pos="2487613" algn="l"/>
                <a:tab pos="3316288" algn="l"/>
                <a:tab pos="4146550" algn="l"/>
                <a:tab pos="4975225" algn="l"/>
                <a:tab pos="5805488" algn="l"/>
                <a:tab pos="6634163" algn="l"/>
                <a:tab pos="7464425" algn="l"/>
                <a:tab pos="8293100" algn="l"/>
                <a:tab pos="9123363" algn="l"/>
                <a:tab pos="9371013" algn="l"/>
                <a:tab pos="9779000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28675" algn="l"/>
                <a:tab pos="1657350" algn="l"/>
                <a:tab pos="2487613" algn="l"/>
                <a:tab pos="3316288" algn="l"/>
                <a:tab pos="4146550" algn="l"/>
                <a:tab pos="4975225" algn="l"/>
                <a:tab pos="5805488" algn="l"/>
                <a:tab pos="6634163" algn="l"/>
                <a:tab pos="7464425" algn="l"/>
                <a:tab pos="8293100" algn="l"/>
                <a:tab pos="9123363" algn="l"/>
                <a:tab pos="9371013" algn="l"/>
                <a:tab pos="9779000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28675" algn="l"/>
                <a:tab pos="1657350" algn="l"/>
                <a:tab pos="2487613" algn="l"/>
                <a:tab pos="3316288" algn="l"/>
                <a:tab pos="4146550" algn="l"/>
                <a:tab pos="4975225" algn="l"/>
                <a:tab pos="5805488" algn="l"/>
                <a:tab pos="6634163" algn="l"/>
                <a:tab pos="7464425" algn="l"/>
                <a:tab pos="8293100" algn="l"/>
                <a:tab pos="9123363" algn="l"/>
                <a:tab pos="9371013" algn="l"/>
                <a:tab pos="9779000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28675" algn="l"/>
                <a:tab pos="1657350" algn="l"/>
                <a:tab pos="2487613" algn="l"/>
                <a:tab pos="3316288" algn="l"/>
                <a:tab pos="4146550" algn="l"/>
                <a:tab pos="4975225" algn="l"/>
                <a:tab pos="5805488" algn="l"/>
                <a:tab pos="6634163" algn="l"/>
                <a:tab pos="7464425" algn="l"/>
                <a:tab pos="8293100" algn="l"/>
                <a:tab pos="9123363" algn="l"/>
                <a:tab pos="9371013" algn="l"/>
                <a:tab pos="9779000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28675" algn="l"/>
                <a:tab pos="1657350" algn="l"/>
                <a:tab pos="2487613" algn="l"/>
                <a:tab pos="3316288" algn="l"/>
                <a:tab pos="4146550" algn="l"/>
                <a:tab pos="4975225" algn="l"/>
                <a:tab pos="5805488" algn="l"/>
                <a:tab pos="6634163" algn="l"/>
                <a:tab pos="7464425" algn="l"/>
                <a:tab pos="8293100" algn="l"/>
                <a:tab pos="9123363" algn="l"/>
                <a:tab pos="9371013" algn="l"/>
                <a:tab pos="9779000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</a:pPr>
            <a:r>
              <a:rPr lang="en-GB" sz="2700" noProof="0" dirty="0">
                <a:solidFill>
                  <a:schemeClr val="tx1"/>
                </a:solidFill>
                <a:latin typeface="Garamond" panose="02020404030301010803" pitchFamily="18" charset="0"/>
              </a:rPr>
              <a:t>Poles   	          21,993,000		68.9%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</a:pPr>
            <a:r>
              <a:rPr lang="en-GB" sz="2700" noProof="0" dirty="0">
                <a:solidFill>
                  <a:schemeClr val="tx1"/>
                </a:solidFill>
                <a:latin typeface="Garamond" panose="02020404030301010803" pitchFamily="18" charset="0"/>
              </a:rPr>
              <a:t>Ukrainians	   	4,442,000 		13.9%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</a:pPr>
            <a:r>
              <a:rPr lang="en-GB" sz="2700" noProof="0" dirty="0">
                <a:solidFill>
                  <a:schemeClr val="tx1"/>
                </a:solidFill>
                <a:latin typeface="Garamond" panose="02020404030301010803" pitchFamily="18" charset="0"/>
              </a:rPr>
              <a:t>Jews		   	2,733,000   		8.6%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</a:pPr>
            <a:r>
              <a:rPr lang="en-GB" sz="2700" noProof="0" dirty="0">
                <a:solidFill>
                  <a:schemeClr val="tx1"/>
                </a:solidFill>
                <a:latin typeface="Garamond" panose="02020404030301010803" pitchFamily="18" charset="0"/>
              </a:rPr>
              <a:t>Belarusians	      	990,000   		3.1%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</a:pPr>
            <a:r>
              <a:rPr lang="en-GB" sz="2700" noProof="0" dirty="0">
                <a:solidFill>
                  <a:schemeClr val="tx1"/>
                </a:solidFill>
                <a:latin typeface="Garamond" panose="02020404030301010803" pitchFamily="18" charset="0"/>
              </a:rPr>
              <a:t>Germans 	     	741,000   		2.3%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</a:pPr>
            <a:r>
              <a:rPr lang="en-GB" sz="2700" noProof="0" dirty="0" err="1">
                <a:solidFill>
                  <a:schemeClr val="tx1"/>
                </a:solidFill>
                <a:latin typeface="Garamond" panose="02020404030301010803" pitchFamily="18" charset="0"/>
              </a:rPr>
              <a:t>Tutejszi</a:t>
            </a:r>
            <a:r>
              <a:rPr lang="en-GB" sz="2700" noProof="0" dirty="0">
                <a:solidFill>
                  <a:schemeClr val="tx1"/>
                </a:solidFill>
                <a:latin typeface="Garamond" panose="02020404030301010803" pitchFamily="18" charset="0"/>
              </a:rPr>
              <a:t>	          707,000   		2.2%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</a:pPr>
            <a:r>
              <a:rPr lang="en-GB" sz="2700" noProof="0" dirty="0">
                <a:solidFill>
                  <a:schemeClr val="tx1"/>
                </a:solidFill>
                <a:latin typeface="Garamond" panose="02020404030301010803" pitchFamily="18" charset="0"/>
              </a:rPr>
              <a:t>Other		      	271,000   		1.0%</a:t>
            </a:r>
          </a:p>
        </p:txBody>
      </p:sp>
    </p:spTree>
    <p:extLst>
      <p:ext uri="{BB962C8B-B14F-4D97-AF65-F5344CB8AC3E}">
        <p14:creationId xmlns:p14="http://schemas.microsoft.com/office/powerpoint/2010/main" val="41899661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5B995F0-0896-6DEA-C764-D76125DC55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3767" y="0"/>
            <a:ext cx="86534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93015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59FA73D-EA31-6F73-D228-17378EAE9B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9787" y="0"/>
            <a:ext cx="61595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3" name="Text Box 2">
            <a:extLst>
              <a:ext uri="{FF2B5EF4-FFF2-40B4-BE49-F238E27FC236}">
                <a16:creationId xmlns:a16="http://schemas.microsoft.com/office/drawing/2014/main" id="{8EAC18A6-C838-678F-F1EB-87A5928DAF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7172" y="5769861"/>
            <a:ext cx="2934585" cy="771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lnSpc>
                <a:spcPct val="93000"/>
              </a:lnSpc>
              <a:spcAft>
                <a:spcPts val="10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1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lnSpc>
                <a:spcPct val="93000"/>
              </a:lnSpc>
              <a:spcAft>
                <a:spcPts val="6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lnSpc>
                <a:spcPct val="93000"/>
              </a:lnSpc>
              <a:spcAft>
                <a:spcPts val="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lnSpc>
                <a:spcPct val="93000"/>
              </a:lnSpc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ts val="1250"/>
              </a:spcBef>
              <a:spcAft>
                <a:spcPct val="0"/>
              </a:spcAft>
              <a:buClrTx/>
              <a:buFontTx/>
              <a:buNone/>
            </a:pPr>
            <a:r>
              <a:rPr lang="en-GB" sz="2200" noProof="0" dirty="0">
                <a:solidFill>
                  <a:schemeClr val="tx1"/>
                </a:solidFill>
                <a:latin typeface="Garamond" panose="02020404030301010803" pitchFamily="18" charset="0"/>
              </a:rPr>
              <a:t>Share of languages in Polish provinces, 1931</a:t>
            </a:r>
          </a:p>
        </p:txBody>
      </p:sp>
    </p:spTree>
    <p:extLst>
      <p:ext uri="{BB962C8B-B14F-4D97-AF65-F5344CB8AC3E}">
        <p14:creationId xmlns:p14="http://schemas.microsoft.com/office/powerpoint/2010/main" val="40027327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>
            <a:extLst>
              <a:ext uri="{FF2B5EF4-FFF2-40B4-BE49-F238E27FC236}">
                <a16:creationId xmlns:a16="http://schemas.microsoft.com/office/drawing/2014/main" id="{4CDB7ACD-DED6-7051-AAB2-53504A849F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155575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buClr>
                <a:srgbClr val="000000"/>
              </a:buClr>
              <a:buSzPct val="45000"/>
              <a:buFont typeface="Wingdings" pitchFamily="-106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/>
            </a:pPr>
            <a:r>
              <a:rPr lang="en-GB" sz="2600" noProof="0" dirty="0">
                <a:latin typeface="Garamond" panose="02020404030301010803" pitchFamily="18" charset="0"/>
              </a:rPr>
              <a:t>Response of Ukrainians in Poland to failed state-building</a:t>
            </a:r>
          </a:p>
        </p:txBody>
      </p:sp>
      <p:sp>
        <p:nvSpPr>
          <p:cNvPr id="3" name="Text Box 2">
            <a:extLst>
              <a:ext uri="{FF2B5EF4-FFF2-40B4-BE49-F238E27FC236}">
                <a16:creationId xmlns:a16="http://schemas.microsoft.com/office/drawing/2014/main" id="{D463292A-6858-45DB-1B07-8A3D37A703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97360" y="1273274"/>
            <a:ext cx="4038600" cy="4530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>
            <a:lvl1pPr marL="342900" indent="-34131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eaLnBrk="1" hangingPunct="1">
              <a:spcBef>
                <a:spcPts val="500"/>
              </a:spcBef>
              <a:buSzPct val="90000"/>
              <a:defRPr/>
            </a:pPr>
            <a:r>
              <a:rPr lang="en-GB" sz="2000" noProof="0" dirty="0">
                <a:solidFill>
                  <a:schemeClr val="tx1"/>
                </a:solidFill>
                <a:latin typeface="Garamond" panose="02020404030301010803" pitchFamily="18" charset="0"/>
              </a:rPr>
              <a:t>Radical nationalists</a:t>
            </a:r>
          </a:p>
          <a:p>
            <a:pPr eaLnBrk="1" hangingPunct="1">
              <a:spcBef>
                <a:spcPts val="500"/>
              </a:spcBef>
              <a:buClr>
                <a:srgbClr val="FFCC99"/>
              </a:buClr>
              <a:buSzPct val="45000"/>
              <a:buFont typeface="Wingdings" pitchFamily="2" charset="2"/>
              <a:buChar char=""/>
              <a:defRPr/>
            </a:pPr>
            <a:r>
              <a:rPr lang="en-GB" sz="2000" noProof="0" dirty="0">
                <a:solidFill>
                  <a:schemeClr val="tx1"/>
                </a:solidFill>
                <a:latin typeface="Garamond" panose="02020404030301010803" pitchFamily="18" charset="0"/>
              </a:rPr>
              <a:t>Boycott of elections in Poland</a:t>
            </a:r>
          </a:p>
          <a:p>
            <a:pPr eaLnBrk="1" hangingPunct="1">
              <a:spcBef>
                <a:spcPts val="500"/>
              </a:spcBef>
              <a:buClr>
                <a:srgbClr val="FFCC99"/>
              </a:buClr>
              <a:buSzPct val="45000"/>
              <a:buFont typeface="Wingdings" pitchFamily="2" charset="2"/>
              <a:buChar char=""/>
              <a:defRPr/>
            </a:pPr>
            <a:r>
              <a:rPr lang="en-GB" sz="2000" noProof="0" dirty="0">
                <a:solidFill>
                  <a:schemeClr val="tx1"/>
                </a:solidFill>
                <a:latin typeface="Garamond" panose="02020404030301010803" pitchFamily="18" charset="0"/>
              </a:rPr>
              <a:t>Secret military organisations (UVO – Ukrainian Military Organisation)</a:t>
            </a:r>
          </a:p>
          <a:p>
            <a:pPr eaLnBrk="1" hangingPunct="1">
              <a:spcBef>
                <a:spcPts val="500"/>
              </a:spcBef>
              <a:buClr>
                <a:srgbClr val="FFCC99"/>
              </a:buClr>
              <a:buSzPct val="45000"/>
              <a:buFont typeface="Wingdings" pitchFamily="2" charset="2"/>
              <a:buChar char=""/>
              <a:defRPr/>
            </a:pPr>
            <a:r>
              <a:rPr lang="en-GB" sz="2000" noProof="0" dirty="0">
                <a:solidFill>
                  <a:schemeClr val="tx1"/>
                </a:solidFill>
                <a:latin typeface="Garamond" panose="02020404030301010803" pitchFamily="18" charset="0"/>
              </a:rPr>
              <a:t>Terrorist attacks and assassination attempts</a:t>
            </a:r>
          </a:p>
          <a:p>
            <a:pPr eaLnBrk="1" hangingPunct="1">
              <a:spcBef>
                <a:spcPts val="500"/>
              </a:spcBef>
              <a:buClr>
                <a:srgbClr val="FFCC99"/>
              </a:buClr>
              <a:buSzPct val="45000"/>
              <a:buFont typeface="Wingdings" pitchFamily="2" charset="2"/>
              <a:buChar char=""/>
              <a:defRPr/>
            </a:pPr>
            <a:r>
              <a:rPr lang="en-GB" sz="2000" noProof="0" dirty="0">
                <a:solidFill>
                  <a:schemeClr val="tx1"/>
                </a:solidFill>
                <a:latin typeface="Garamond" panose="02020404030301010803" pitchFamily="18" charset="0"/>
              </a:rPr>
              <a:t>Foundation of the Organisation of Ukrainian Nationalists (OUN, 1929)</a:t>
            </a:r>
          </a:p>
          <a:p>
            <a:pPr eaLnBrk="1" hangingPunct="1">
              <a:spcBef>
                <a:spcPts val="500"/>
              </a:spcBef>
              <a:buClr>
                <a:srgbClr val="FFCC99"/>
              </a:buClr>
              <a:buSzPct val="45000"/>
              <a:buFont typeface="Wingdings" pitchFamily="2" charset="2"/>
              <a:buChar char=""/>
              <a:defRPr/>
            </a:pPr>
            <a:r>
              <a:rPr lang="en-GB" sz="2000" noProof="0" dirty="0">
                <a:solidFill>
                  <a:schemeClr val="tx1"/>
                </a:solidFill>
                <a:latin typeface="Garamond" panose="02020404030301010803" pitchFamily="18" charset="0"/>
              </a:rPr>
              <a:t>Integral nationalism: Dmytro </a:t>
            </a:r>
            <a:r>
              <a:rPr lang="en-GB" sz="2000" noProof="0" dirty="0" err="1">
                <a:solidFill>
                  <a:schemeClr val="tx1"/>
                </a:solidFill>
                <a:latin typeface="Garamond" panose="02020404030301010803" pitchFamily="18" charset="0"/>
              </a:rPr>
              <a:t>Dontsov</a:t>
            </a:r>
            <a:endParaRPr lang="en-GB" sz="2000" noProof="0" dirty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pPr eaLnBrk="1" hangingPunct="1">
              <a:spcBef>
                <a:spcPts val="500"/>
              </a:spcBef>
              <a:buClr>
                <a:srgbClr val="FFCC99"/>
              </a:buClr>
              <a:buSzPct val="45000"/>
              <a:buFont typeface="Wingdings" pitchFamily="2" charset="2"/>
              <a:buNone/>
              <a:defRPr/>
            </a:pPr>
            <a:endParaRPr lang="en-GB" sz="2000" noProof="0" dirty="0">
              <a:solidFill>
                <a:schemeClr val="tx1"/>
              </a:solidFill>
              <a:latin typeface="Garamond" panose="02020404030301010803" pitchFamily="18" charset="0"/>
            </a:endParaRPr>
          </a:p>
        </p:txBody>
      </p:sp>
      <p:sp>
        <p:nvSpPr>
          <p:cNvPr id="4" name="Text Box 3">
            <a:extLst>
              <a:ext uri="{FF2B5EF4-FFF2-40B4-BE49-F238E27FC236}">
                <a16:creationId xmlns:a16="http://schemas.microsoft.com/office/drawing/2014/main" id="{B1F698DC-6C50-62EC-F993-2056528B28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0" y="1273274"/>
            <a:ext cx="4474840" cy="518457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>
            <a:lvl1pPr marL="342900" indent="-34131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eaLnBrk="1" hangingPunct="1">
              <a:spcBef>
                <a:spcPts val="500"/>
              </a:spcBef>
              <a:buSzPct val="90000"/>
              <a:defRPr/>
            </a:pPr>
            <a:r>
              <a:rPr lang="en-GB" sz="2000" noProof="0" dirty="0">
                <a:solidFill>
                  <a:schemeClr val="tx1"/>
                </a:solidFill>
                <a:latin typeface="Garamond" panose="02020404030301010803" pitchFamily="18" charset="0"/>
              </a:rPr>
              <a:t>Moderates</a:t>
            </a:r>
          </a:p>
          <a:p>
            <a:pPr eaLnBrk="1" hangingPunct="1">
              <a:spcBef>
                <a:spcPts val="500"/>
              </a:spcBef>
              <a:buClr>
                <a:srgbClr val="FFCC99"/>
              </a:buClr>
              <a:buSzPct val="45000"/>
              <a:buFont typeface="Wingdings" pitchFamily="2" charset="2"/>
              <a:buChar char=""/>
              <a:defRPr/>
            </a:pPr>
            <a:r>
              <a:rPr lang="en-GB" sz="2000" noProof="0" dirty="0">
                <a:solidFill>
                  <a:schemeClr val="tx1"/>
                </a:solidFill>
                <a:latin typeface="Garamond" panose="02020404030301010803" pitchFamily="18" charset="0"/>
              </a:rPr>
              <a:t>Participation in elections</a:t>
            </a:r>
          </a:p>
          <a:p>
            <a:pPr eaLnBrk="1" hangingPunct="1">
              <a:spcBef>
                <a:spcPts val="500"/>
              </a:spcBef>
              <a:buClr>
                <a:srgbClr val="FFCC99"/>
              </a:buClr>
              <a:buSzPct val="45000"/>
              <a:buFont typeface="Wingdings" pitchFamily="2" charset="2"/>
              <a:buChar char=""/>
              <a:defRPr/>
            </a:pPr>
            <a:r>
              <a:rPr lang="en-GB" sz="2000" noProof="0" dirty="0">
                <a:solidFill>
                  <a:schemeClr val="tx1"/>
                </a:solidFill>
                <a:latin typeface="Garamond" panose="02020404030301010803" pitchFamily="18" charset="0"/>
              </a:rPr>
              <a:t>Political cooperation with other national minorities</a:t>
            </a:r>
          </a:p>
          <a:p>
            <a:pPr eaLnBrk="1" hangingPunct="1">
              <a:spcBef>
                <a:spcPts val="500"/>
              </a:spcBef>
              <a:buClr>
                <a:srgbClr val="FFCC99"/>
              </a:buClr>
              <a:buSzPct val="45000"/>
              <a:buFont typeface="Wingdings" pitchFamily="2" charset="2"/>
              <a:buChar char=""/>
              <a:defRPr/>
            </a:pPr>
            <a:r>
              <a:rPr lang="en-GB" sz="2000" noProof="0" dirty="0">
                <a:solidFill>
                  <a:schemeClr val="tx1"/>
                </a:solidFill>
                <a:latin typeface="Garamond" panose="02020404030301010803" pitchFamily="18" charset="0"/>
              </a:rPr>
              <a:t>‘Organic work’: cooperative movement</a:t>
            </a:r>
          </a:p>
          <a:p>
            <a:pPr eaLnBrk="1" hangingPunct="1">
              <a:spcBef>
                <a:spcPts val="500"/>
              </a:spcBef>
              <a:buClr>
                <a:srgbClr val="FFCC99"/>
              </a:buClr>
              <a:buSzPct val="45000"/>
              <a:buFont typeface="Wingdings" pitchFamily="2" charset="2"/>
              <a:buChar char=""/>
              <a:defRPr/>
            </a:pPr>
            <a:r>
              <a:rPr lang="en-GB" sz="2000" noProof="0" dirty="0">
                <a:solidFill>
                  <a:schemeClr val="tx1"/>
                </a:solidFill>
                <a:latin typeface="Garamond" panose="02020404030301010803" pitchFamily="18" charset="0"/>
              </a:rPr>
              <a:t>Limited cooperation with Polish authorities</a:t>
            </a:r>
          </a:p>
          <a:p>
            <a:pPr eaLnBrk="1" hangingPunct="1">
              <a:spcBef>
                <a:spcPts val="500"/>
              </a:spcBef>
              <a:buClr>
                <a:srgbClr val="FFCC99"/>
              </a:buClr>
              <a:buSzPct val="45000"/>
              <a:buFont typeface="Wingdings" pitchFamily="2" charset="2"/>
              <a:buChar char=""/>
              <a:defRPr/>
            </a:pPr>
            <a:r>
              <a:rPr lang="en-GB" sz="2000" noProof="0" dirty="0">
                <a:solidFill>
                  <a:schemeClr val="tx1"/>
                </a:solidFill>
                <a:latin typeface="Garamond" panose="02020404030301010803" pitchFamily="18" charset="0"/>
              </a:rPr>
              <a:t>Most important party: Ukrainian National-Democratic Alliance (UNDO)</a:t>
            </a:r>
          </a:p>
          <a:p>
            <a:pPr eaLnBrk="1" hangingPunct="1">
              <a:spcBef>
                <a:spcPts val="500"/>
              </a:spcBef>
              <a:buClr>
                <a:srgbClr val="FFCC99"/>
              </a:buClr>
              <a:buSzPct val="45000"/>
              <a:buFont typeface="Wingdings" pitchFamily="2" charset="2"/>
              <a:buChar char=""/>
              <a:defRPr/>
            </a:pPr>
            <a:r>
              <a:rPr lang="en-GB" sz="2000" noProof="0" dirty="0">
                <a:solidFill>
                  <a:schemeClr val="tx1"/>
                </a:solidFill>
                <a:latin typeface="Garamond" panose="02020404030301010803" pitchFamily="18" charset="0"/>
              </a:rPr>
              <a:t>But there are also a Western Ukrainian Communist Party, a Christian People’s Party, a Social-Democratic Party</a:t>
            </a:r>
          </a:p>
          <a:p>
            <a:pPr eaLnBrk="1" hangingPunct="1">
              <a:spcBef>
                <a:spcPts val="500"/>
              </a:spcBef>
              <a:buClr>
                <a:srgbClr val="FFCC99"/>
              </a:buClr>
              <a:buSzPct val="45000"/>
              <a:buFont typeface="Wingdings" pitchFamily="2" charset="2"/>
              <a:buNone/>
              <a:defRPr/>
            </a:pPr>
            <a:endParaRPr lang="en-GB" sz="2000" noProof="0" dirty="0">
              <a:solidFill>
                <a:schemeClr val="tx1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91093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DACD76E-CB17-844B-F456-D62CBB9437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noProof="0" dirty="0">
                <a:latin typeface="Garamond" panose="02020404030301010803" pitchFamily="18" charset="0"/>
              </a:rPr>
              <a:t>Polish Nationality Policy in 1920s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C0FDC96-2837-06AA-850E-F29C6F1B95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200" noProof="0" dirty="0">
                <a:latin typeface="Garamond" panose="02020404030301010803" pitchFamily="18" charset="0"/>
              </a:rPr>
              <a:t>Towards Ruthenians (Ukrainians): assimilation</a:t>
            </a:r>
          </a:p>
          <a:p>
            <a:r>
              <a:rPr lang="en-GB" sz="2200" noProof="0" dirty="0">
                <a:latin typeface="Garamond" panose="02020404030301010803" pitchFamily="18" charset="0"/>
              </a:rPr>
              <a:t>Towards Jews: exclusion (National Democrats) or assimilation (Pilsudski, Socialists)</a:t>
            </a:r>
          </a:p>
          <a:p>
            <a:r>
              <a:rPr lang="en-GB" sz="2200" noProof="0" dirty="0">
                <a:latin typeface="Garamond" panose="02020404030301010803" pitchFamily="18" charset="0"/>
              </a:rPr>
              <a:t>Strengthening of the Polish element in the </a:t>
            </a:r>
            <a:r>
              <a:rPr lang="en-GB" sz="2200" noProof="0" dirty="0" err="1">
                <a:latin typeface="Garamond" panose="02020404030301010803" pitchFamily="18" charset="0"/>
              </a:rPr>
              <a:t>kresy</a:t>
            </a:r>
            <a:r>
              <a:rPr lang="en-GB" sz="2200" noProof="0" dirty="0">
                <a:latin typeface="Garamond" panose="02020404030301010803" pitchFamily="18" charset="0"/>
              </a:rPr>
              <a:t> (Eastern borderlands) – Polish settlers </a:t>
            </a:r>
          </a:p>
          <a:p>
            <a:r>
              <a:rPr lang="en-GB" sz="2200" noProof="0" dirty="0">
                <a:latin typeface="Garamond" panose="02020404030301010803" pitchFamily="18" charset="0"/>
              </a:rPr>
              <a:t>Preferential treatment of ethnic Poles</a:t>
            </a:r>
          </a:p>
          <a:p>
            <a:r>
              <a:rPr lang="en-GB" sz="2200" noProof="0" dirty="0">
                <a:latin typeface="Garamond" panose="02020404030301010803" pitchFamily="18" charset="0"/>
              </a:rPr>
              <a:t>Closing of Ukrainian schools or transformation into bilingual schools</a:t>
            </a:r>
          </a:p>
          <a:p>
            <a:r>
              <a:rPr lang="en-GB" sz="2200" noProof="0" dirty="0" err="1">
                <a:latin typeface="Garamond" panose="02020404030301010803" pitchFamily="18" charset="0"/>
              </a:rPr>
              <a:t>Polonisation</a:t>
            </a:r>
            <a:r>
              <a:rPr lang="en-GB" sz="2200" noProof="0" dirty="0">
                <a:latin typeface="Garamond" panose="02020404030301010803" pitchFamily="18" charset="0"/>
              </a:rPr>
              <a:t> of universities and public space</a:t>
            </a:r>
          </a:p>
          <a:p>
            <a:r>
              <a:rPr lang="en-GB" sz="2200" noProof="0" dirty="0">
                <a:latin typeface="Garamond" panose="02020404030301010803" pitchFamily="18" charset="0"/>
              </a:rPr>
              <a:t>In </a:t>
            </a:r>
            <a:r>
              <a:rPr lang="en-GB" sz="2200" noProof="0" dirty="0" err="1">
                <a:latin typeface="Garamond" panose="02020404030301010803" pitchFamily="18" charset="0"/>
              </a:rPr>
              <a:t>Volhynia</a:t>
            </a:r>
            <a:r>
              <a:rPr lang="en-GB" sz="2200" noProof="0" dirty="0">
                <a:latin typeface="Garamond" panose="02020404030301010803" pitchFamily="18" charset="0"/>
              </a:rPr>
              <a:t> more flexible than in East Galicia</a:t>
            </a:r>
          </a:p>
        </p:txBody>
      </p:sp>
    </p:spTree>
    <p:extLst>
      <p:ext uri="{BB962C8B-B14F-4D97-AF65-F5344CB8AC3E}">
        <p14:creationId xmlns:p14="http://schemas.microsoft.com/office/powerpoint/2010/main" val="21280007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>
            <a:extLst>
              <a:ext uri="{FF2B5EF4-FFF2-40B4-BE49-F238E27FC236}">
                <a16:creationId xmlns:a16="http://schemas.microsoft.com/office/drawing/2014/main" id="{D02CAD52-60AD-E71E-2E7A-D0E48FFDAE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5637" y="23019"/>
            <a:ext cx="5389563" cy="681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5" name="Text Box 2">
            <a:extLst>
              <a:ext uri="{FF2B5EF4-FFF2-40B4-BE49-F238E27FC236}">
                <a16:creationId xmlns:a16="http://schemas.microsoft.com/office/drawing/2014/main" id="{A7B547F4-6D69-AD8A-BFAF-030BFDE032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82306" y="5447931"/>
            <a:ext cx="3135312" cy="14100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21240" rIns="0" bIns="0" anchor="ctr"/>
          <a:lstStyle>
            <a:lvl1pPr>
              <a:lnSpc>
                <a:spcPct val="93000"/>
              </a:lnSpc>
              <a:spcAft>
                <a:spcPts val="10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1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lnSpc>
                <a:spcPct val="93000"/>
              </a:lnSpc>
              <a:spcAft>
                <a:spcPts val="6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lnSpc>
                <a:spcPct val="93000"/>
              </a:lnSpc>
              <a:spcAft>
                <a:spcPts val="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lnSpc>
                <a:spcPct val="93000"/>
              </a:lnSpc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spcAft>
                <a:spcPct val="0"/>
              </a:spcAft>
              <a:buClrTx/>
              <a:buFontTx/>
              <a:buNone/>
            </a:pPr>
            <a:r>
              <a:rPr lang="en-GB" noProof="0" dirty="0">
                <a:solidFill>
                  <a:schemeClr val="tx1"/>
                </a:solidFill>
                <a:latin typeface="Garamond" panose="02020404030301010803" pitchFamily="18" charset="0"/>
              </a:rPr>
              <a:t>Henryk </a:t>
            </a:r>
            <a:r>
              <a:rPr lang="en-GB" noProof="0" dirty="0" err="1">
                <a:solidFill>
                  <a:schemeClr val="tx1"/>
                </a:solidFill>
                <a:latin typeface="Garamond" panose="02020404030301010803" pitchFamily="18" charset="0"/>
              </a:rPr>
              <a:t>Józewski</a:t>
            </a:r>
            <a:r>
              <a:rPr lang="en-GB" noProof="0" dirty="0">
                <a:solidFill>
                  <a:schemeClr val="tx1"/>
                </a:solidFill>
                <a:latin typeface="Garamond" panose="02020404030301010803" pitchFamily="18" charset="0"/>
              </a:rPr>
              <a:t> </a:t>
            </a:r>
          </a:p>
          <a:p>
            <a:pPr eaLnBrk="1" hangingPunct="1">
              <a:spcAft>
                <a:spcPct val="0"/>
              </a:spcAft>
              <a:buClrTx/>
              <a:buFontTx/>
              <a:buNone/>
            </a:pPr>
            <a:r>
              <a:rPr lang="en-GB" noProof="0" dirty="0">
                <a:solidFill>
                  <a:schemeClr val="tx1"/>
                </a:solidFill>
                <a:latin typeface="Garamond" panose="02020404030301010803" pitchFamily="18" charset="0"/>
              </a:rPr>
              <a:t>(1892 - 1981)</a:t>
            </a:r>
          </a:p>
        </p:txBody>
      </p:sp>
    </p:spTree>
    <p:extLst>
      <p:ext uri="{BB962C8B-B14F-4D97-AF65-F5344CB8AC3E}">
        <p14:creationId xmlns:p14="http://schemas.microsoft.com/office/powerpoint/2010/main" val="19926107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>
            <a:extLst>
              <a:ext uri="{FF2B5EF4-FFF2-40B4-BE49-F238E27FC236}">
                <a16:creationId xmlns:a16="http://schemas.microsoft.com/office/drawing/2014/main" id="{10D0A708-0551-9CDB-2111-9DB5DB9961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95662" y="5993100"/>
            <a:ext cx="5400675" cy="771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lnSpc>
                <a:spcPct val="93000"/>
              </a:lnSpc>
              <a:spcAft>
                <a:spcPts val="10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1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lnSpc>
                <a:spcPct val="93000"/>
              </a:lnSpc>
              <a:spcAft>
                <a:spcPts val="6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lnSpc>
                <a:spcPct val="93000"/>
              </a:lnSpc>
              <a:spcAft>
                <a:spcPts val="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lnSpc>
                <a:spcPct val="93000"/>
              </a:lnSpc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ts val="1250"/>
              </a:spcBef>
              <a:spcAft>
                <a:spcPct val="0"/>
              </a:spcAft>
              <a:buClrTx/>
              <a:buFontTx/>
              <a:buNone/>
            </a:pPr>
            <a:r>
              <a:rPr lang="en-GB" sz="2200" noProof="0" dirty="0">
                <a:solidFill>
                  <a:schemeClr val="tx1"/>
                </a:solidFill>
                <a:latin typeface="Garamond" panose="02020404030301010803" pitchFamily="18" charset="0"/>
              </a:rPr>
              <a:t>Founding congress of the Organisation of Ukrainian Nationalists, 1929 in Vienna</a:t>
            </a:r>
          </a:p>
        </p:txBody>
      </p:sp>
      <p:pic>
        <p:nvPicPr>
          <p:cNvPr id="3" name="Grafik 1">
            <a:extLst>
              <a:ext uri="{FF2B5EF4-FFF2-40B4-BE49-F238E27FC236}">
                <a16:creationId xmlns:a16="http://schemas.microsoft.com/office/drawing/2014/main" id="{DAF7531C-CE18-4197-3B0E-B4A6916EE8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1352" y="31201"/>
            <a:ext cx="8689296" cy="5961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1520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469A7A54-458E-C652-CC98-E577EADCAB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7905" y="-1"/>
            <a:ext cx="4356100" cy="5842000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5B628EBE-5D00-B4D0-DF04-63A9CF661D69}"/>
              </a:ext>
            </a:extLst>
          </p:cNvPr>
          <p:cNvSpPr txBox="1"/>
          <p:nvPr/>
        </p:nvSpPr>
        <p:spPr>
          <a:xfrm>
            <a:off x="1927755" y="6007682"/>
            <a:ext cx="32363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noProof="0" dirty="0">
                <a:latin typeface="Garamond" panose="02020404030301010803" pitchFamily="18" charset="0"/>
              </a:rPr>
              <a:t>Dmytro </a:t>
            </a:r>
            <a:r>
              <a:rPr lang="en-GB" sz="2000" noProof="0" dirty="0" err="1">
                <a:latin typeface="Garamond" panose="02020404030301010803" pitchFamily="18" charset="0"/>
              </a:rPr>
              <a:t>Dontsov</a:t>
            </a:r>
            <a:r>
              <a:rPr lang="en-GB" sz="2000" noProof="0" dirty="0">
                <a:latin typeface="Garamond" panose="02020404030301010803" pitchFamily="18" charset="0"/>
              </a:rPr>
              <a:t> (1883-1973) 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DFA989F8-C74E-5352-6107-855E9FA5D65B}"/>
              </a:ext>
            </a:extLst>
          </p:cNvPr>
          <p:cNvSpPr txBox="1"/>
          <p:nvPr/>
        </p:nvSpPr>
        <p:spPr>
          <a:xfrm>
            <a:off x="7291515" y="821581"/>
            <a:ext cx="25615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noProof="0" dirty="0">
                <a:latin typeface="Garamond" panose="02020404030301010803" pitchFamily="18" charset="0"/>
              </a:rPr>
              <a:t>Integral nationalism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1A57790B-151D-01BD-F57D-5156DB67213D}"/>
              </a:ext>
            </a:extLst>
          </p:cNvPr>
          <p:cNvSpPr txBox="1"/>
          <p:nvPr/>
        </p:nvSpPr>
        <p:spPr>
          <a:xfrm>
            <a:off x="7291515" y="1643727"/>
            <a:ext cx="424847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noProof="0" dirty="0">
                <a:latin typeface="Garamond" panose="02020404030301010803" pitchFamily="18" charset="0"/>
              </a:rPr>
              <a:t>Ethnically homogenous independent Ukrainian state</a:t>
            </a:r>
          </a:p>
          <a:p>
            <a:r>
              <a:rPr lang="en-GB" sz="2000" noProof="0" dirty="0">
                <a:latin typeface="Garamond" panose="02020404030301010803" pitchFamily="18" charset="0"/>
              </a:rPr>
              <a:t>Criticises Ukrainian state builders 1918-21 and their democratic principles</a:t>
            </a:r>
          </a:p>
          <a:p>
            <a:r>
              <a:rPr lang="en-GB" sz="2000" noProof="0" dirty="0">
                <a:latin typeface="Garamond" panose="02020404030301010803" pitchFamily="18" charset="0"/>
              </a:rPr>
              <a:t>Not reckless enough </a:t>
            </a:r>
          </a:p>
          <a:p>
            <a:r>
              <a:rPr lang="en-GB" sz="2000" noProof="0" dirty="0">
                <a:latin typeface="Garamond" panose="02020404030301010803" pitchFamily="18" charset="0"/>
              </a:rPr>
              <a:t>The end justifies the means</a:t>
            </a:r>
          </a:p>
          <a:p>
            <a:r>
              <a:rPr lang="en-GB" sz="2000" noProof="0" dirty="0">
                <a:latin typeface="Garamond" panose="02020404030301010803" pitchFamily="18" charset="0"/>
              </a:rPr>
              <a:t>All is justified for achieving Ukrainian independence</a:t>
            </a:r>
          </a:p>
        </p:txBody>
      </p:sp>
    </p:spTree>
    <p:extLst>
      <p:ext uri="{BB962C8B-B14F-4D97-AF65-F5344CB8AC3E}">
        <p14:creationId xmlns:p14="http://schemas.microsoft.com/office/powerpoint/2010/main" val="16776692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EBAF395E-7D52-496C-ACDD-468AEC1ADF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66C01AB-2831-4359-3717-AD9A67EA17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8" y="786384"/>
            <a:ext cx="3509192" cy="2008193"/>
          </a:xfrm>
        </p:spPr>
        <p:txBody>
          <a:bodyPr anchor="t">
            <a:normAutofit/>
          </a:bodyPr>
          <a:lstStyle/>
          <a:p>
            <a:r>
              <a:rPr lang="en-GB" b="1" noProof="0" dirty="0">
                <a:latin typeface="Garamond" panose="02020404030301010803" pitchFamily="18" charset="0"/>
              </a:rPr>
              <a:t>Outline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6BAADB1-054E-4A82-8D07-643BD1F433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68602" y="576201"/>
            <a:ext cx="1105479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C782C0-14A9-4391-61D3-CECF9C04C5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1208" y="2100943"/>
            <a:ext cx="3778649" cy="4003991"/>
          </a:xfrm>
        </p:spPr>
        <p:txBody>
          <a:bodyPr anchor="b">
            <a:noAutofit/>
          </a:bodyPr>
          <a:lstStyle/>
          <a:p>
            <a:pPr>
              <a:lnSpc>
                <a:spcPct val="100000"/>
              </a:lnSpc>
              <a:spcAft>
                <a:spcPct val="0"/>
              </a:spcAft>
              <a:buClr>
                <a:schemeClr val="tx1"/>
              </a:buClr>
            </a:pPr>
            <a:r>
              <a:rPr lang="en-GB" noProof="0" dirty="0" err="1">
                <a:latin typeface="Garamond" panose="02020404030301010803" pitchFamily="18" charset="0"/>
              </a:rPr>
              <a:t>Geostrategical</a:t>
            </a:r>
            <a:r>
              <a:rPr lang="en-GB" noProof="0" dirty="0">
                <a:latin typeface="Garamond" panose="02020404030301010803" pitchFamily="18" charset="0"/>
              </a:rPr>
              <a:t> position</a:t>
            </a:r>
          </a:p>
          <a:p>
            <a:pPr>
              <a:lnSpc>
                <a:spcPct val="100000"/>
              </a:lnSpc>
              <a:spcAft>
                <a:spcPct val="0"/>
              </a:spcAft>
              <a:buClr>
                <a:schemeClr val="tx1"/>
              </a:buClr>
            </a:pPr>
            <a:r>
              <a:rPr lang="en-GB" noProof="0" dirty="0">
                <a:latin typeface="Garamond" panose="02020404030301010803" pitchFamily="18" charset="0"/>
              </a:rPr>
              <a:t>Domestic policy</a:t>
            </a:r>
          </a:p>
          <a:p>
            <a:pPr>
              <a:lnSpc>
                <a:spcPct val="100000"/>
              </a:lnSpc>
              <a:spcAft>
                <a:spcPct val="0"/>
              </a:spcAft>
              <a:buClr>
                <a:schemeClr val="tx1"/>
              </a:buClr>
            </a:pPr>
            <a:r>
              <a:rPr lang="en-GB" noProof="0" dirty="0">
                <a:latin typeface="Garamond" panose="02020404030301010803" pitchFamily="18" charset="0"/>
              </a:rPr>
              <a:t>Poland – a nation state?</a:t>
            </a:r>
          </a:p>
          <a:p>
            <a:pPr>
              <a:lnSpc>
                <a:spcPct val="100000"/>
              </a:lnSpc>
              <a:spcAft>
                <a:spcPct val="0"/>
              </a:spcAft>
              <a:buClr>
                <a:schemeClr val="tx1"/>
              </a:buClr>
            </a:pPr>
            <a:r>
              <a:rPr lang="en-GB" noProof="0" dirty="0">
                <a:latin typeface="Garamond" panose="02020404030301010803" pitchFamily="18" charset="0"/>
              </a:rPr>
              <a:t>Ukrainians in Poland</a:t>
            </a:r>
          </a:p>
          <a:p>
            <a:pPr>
              <a:lnSpc>
                <a:spcPct val="100000"/>
              </a:lnSpc>
              <a:spcAft>
                <a:spcPct val="0"/>
              </a:spcAft>
            </a:pPr>
            <a:r>
              <a:rPr lang="en-GB" dirty="0">
                <a:latin typeface="Garamond" panose="02020404030301010803" pitchFamily="18" charset="0"/>
              </a:rPr>
              <a:t>Ukrainians in Czechoslovakia</a:t>
            </a:r>
          </a:p>
          <a:p>
            <a:pPr>
              <a:lnSpc>
                <a:spcPct val="100000"/>
              </a:lnSpc>
              <a:spcAft>
                <a:spcPct val="0"/>
              </a:spcAft>
            </a:pPr>
            <a:r>
              <a:rPr lang="en-GB" noProof="0" dirty="0">
                <a:latin typeface="Garamond" panose="02020404030301010803" pitchFamily="18" charset="0"/>
              </a:rPr>
              <a:t>Ukrainians in Romania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3121654-FB13-441C-AB60-76710D9170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419600" y="588336"/>
            <a:ext cx="0" cy="56981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58D2D3E-B980-4D6F-BBFB-DF7A3A9472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71500" y="6286500"/>
            <a:ext cx="1105479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undefined">
            <a:extLst>
              <a:ext uri="{FF2B5EF4-FFF2-40B4-BE49-F238E27FC236}">
                <a16:creationId xmlns:a16="http://schemas.microsoft.com/office/drawing/2014/main" id="{C48ED496-2C8D-FAC0-DD68-891E222963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2209" y="718490"/>
            <a:ext cx="5671495" cy="4601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DC19CEB-17C5-D224-8F0E-02A1D0A3D4DC}"/>
              </a:ext>
            </a:extLst>
          </p:cNvPr>
          <p:cNvSpPr txBox="1"/>
          <p:nvPr/>
        </p:nvSpPr>
        <p:spPr>
          <a:xfrm>
            <a:off x="5279570" y="5427859"/>
            <a:ext cx="56496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>
                <a:latin typeface="Garamond" panose="02020404030301010803" pitchFamily="18" charset="0"/>
              </a:rPr>
              <a:t>Lwow</a:t>
            </a:r>
            <a:r>
              <a:rPr lang="en-GB" sz="2000" dirty="0">
                <a:latin typeface="Garamond" panose="02020404030301010803" pitchFamily="18" charset="0"/>
              </a:rPr>
              <a:t>/Lviv Panorama before 1924</a:t>
            </a:r>
          </a:p>
        </p:txBody>
      </p:sp>
    </p:spTree>
    <p:extLst>
      <p:ext uri="{BB962C8B-B14F-4D97-AF65-F5344CB8AC3E}">
        <p14:creationId xmlns:p14="http://schemas.microsoft.com/office/powerpoint/2010/main" val="6403151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B713C05-6212-5FEB-7D9D-2E30AABEC4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92918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84DC466A-3534-2185-798D-DFEE0A76BE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29040" y="285750"/>
            <a:ext cx="3924300" cy="2864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lnSpc>
                <a:spcPct val="93000"/>
              </a:lnSpc>
              <a:spcAft>
                <a:spcPts val="10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1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lnSpc>
                <a:spcPct val="93000"/>
              </a:lnSpc>
              <a:spcAft>
                <a:spcPts val="6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lnSpc>
                <a:spcPct val="93000"/>
              </a:lnSpc>
              <a:spcAft>
                <a:spcPts val="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lnSpc>
                <a:spcPct val="93000"/>
              </a:lnSpc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GB" sz="2000" b="1" noProof="0" dirty="0">
                <a:solidFill>
                  <a:schemeClr val="tx1"/>
                </a:solidFill>
                <a:latin typeface="Garamond" panose="02020404030301010803" pitchFamily="18" charset="0"/>
              </a:rPr>
              <a:t>Evhen </a:t>
            </a:r>
            <a:r>
              <a:rPr lang="en-GB" sz="2000" b="1" noProof="0" dirty="0" err="1">
                <a:solidFill>
                  <a:schemeClr val="tx1"/>
                </a:solidFill>
                <a:latin typeface="Garamond" panose="02020404030301010803" pitchFamily="18" charset="0"/>
              </a:rPr>
              <a:t>Konovalets</a:t>
            </a:r>
            <a:r>
              <a:rPr lang="en-GB" sz="2000" b="1" noProof="0" dirty="0">
                <a:solidFill>
                  <a:schemeClr val="tx1"/>
                </a:solidFill>
                <a:latin typeface="Garamond" panose="02020404030301010803" pitchFamily="18" charset="0"/>
              </a:rPr>
              <a:t> (b. 14.6.1891, d. 23.5.1938)</a:t>
            </a:r>
            <a:r>
              <a:rPr lang="en-GB" sz="2000" noProof="0" dirty="0">
                <a:solidFill>
                  <a:schemeClr val="tx1"/>
                </a:solidFill>
                <a:latin typeface="Garamond" panose="02020404030301010803" pitchFamily="18" charset="0"/>
              </a:rPr>
              <a:t> — Colonel, Commander-in-Chief of the "</a:t>
            </a:r>
            <a:r>
              <a:rPr lang="en-GB" sz="2000" noProof="0" dirty="0" err="1">
                <a:solidFill>
                  <a:schemeClr val="tx1"/>
                </a:solidFill>
                <a:latin typeface="Garamond" panose="02020404030301010803" pitchFamily="18" charset="0"/>
              </a:rPr>
              <a:t>Sichovi</a:t>
            </a:r>
            <a:r>
              <a:rPr lang="en-GB" sz="2000" noProof="0" dirty="0">
                <a:solidFill>
                  <a:schemeClr val="tx1"/>
                </a:solidFill>
                <a:latin typeface="Garamond" panose="02020404030301010803" pitchFamily="18" charset="0"/>
              </a:rPr>
              <a:t> </a:t>
            </a:r>
            <a:r>
              <a:rPr lang="en-GB" sz="2000" noProof="0" dirty="0" err="1">
                <a:solidFill>
                  <a:schemeClr val="tx1"/>
                </a:solidFill>
                <a:latin typeface="Garamond" panose="02020404030301010803" pitchFamily="18" charset="0"/>
              </a:rPr>
              <a:t>Striltsi</a:t>
            </a:r>
            <a:r>
              <a:rPr lang="en-GB" sz="2000" noProof="0" dirty="0">
                <a:solidFill>
                  <a:schemeClr val="tx1"/>
                </a:solidFill>
                <a:latin typeface="Garamond" panose="02020404030301010803" pitchFamily="18" charset="0"/>
              </a:rPr>
              <a:t>" corps of the Ukrainian Army; founder and head of the Ukrainian Military Organization (UVO) and of the Organization of Ukrainian Nationalists (OUN); murdered by an NKVD agent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8E0C22A-1C65-244F-C0D2-9F23DC2CA887}"/>
              </a:ext>
            </a:extLst>
          </p:cNvPr>
          <p:cNvSpPr txBox="1"/>
          <p:nvPr/>
        </p:nvSpPr>
        <p:spPr>
          <a:xfrm>
            <a:off x="5929040" y="4501307"/>
            <a:ext cx="34060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 dirty="0">
                <a:latin typeface="Garamond" panose="02020404030301010803" pitchFamily="18" charset="0"/>
              </a:rPr>
              <a:t>OUN – terrorist attacks</a:t>
            </a:r>
          </a:p>
          <a:p>
            <a:endParaRPr lang="en-GB" noProof="0" dirty="0">
              <a:latin typeface="Garamond" panose="02020404030301010803" pitchFamily="18" charset="0"/>
            </a:endParaRPr>
          </a:p>
          <a:p>
            <a:r>
              <a:rPr lang="en-GB" noProof="0" dirty="0">
                <a:latin typeface="Garamond" panose="02020404030301010803" pitchFamily="18" charset="0"/>
              </a:rPr>
              <a:t>after 1933 connections to Nazi Germany</a:t>
            </a:r>
          </a:p>
        </p:txBody>
      </p:sp>
    </p:spTree>
    <p:extLst>
      <p:ext uri="{BB962C8B-B14F-4D97-AF65-F5344CB8AC3E}">
        <p14:creationId xmlns:p14="http://schemas.microsoft.com/office/powerpoint/2010/main" val="9876879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3DDE2E-D3A8-3F38-3C4F-02DADD1B39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noProof="0" dirty="0">
                <a:latin typeface="Garamond" panose="02020404030301010803" pitchFamily="18" charset="0"/>
              </a:rPr>
              <a:t>Policy of the Polish government in the 1930s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08DB54-E486-ABD9-D997-F66AE832F7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200" noProof="0" dirty="0">
                <a:latin typeface="Garamond" panose="02020404030301010803" pitchFamily="18" charset="0"/>
              </a:rPr>
              <a:t>‘Carrot and stick’</a:t>
            </a:r>
          </a:p>
          <a:p>
            <a:r>
              <a:rPr lang="en-GB" sz="2200" noProof="0" dirty="0">
                <a:latin typeface="Garamond" panose="02020404030301010803" pitchFamily="18" charset="0"/>
              </a:rPr>
              <a:t>‘Pacification’ of Ukrainian villages in reaction to terrorist attacks 1930/31, 1938/39</a:t>
            </a:r>
          </a:p>
          <a:p>
            <a:r>
              <a:rPr lang="en-GB" sz="2200" noProof="0" dirty="0">
                <a:latin typeface="Garamond" panose="02020404030301010803" pitchFamily="18" charset="0"/>
              </a:rPr>
              <a:t>Polish military settlers in </a:t>
            </a:r>
            <a:r>
              <a:rPr lang="en-GB" sz="2200" noProof="0" dirty="0" err="1">
                <a:latin typeface="Garamond" panose="02020404030301010803" pitchFamily="18" charset="0"/>
              </a:rPr>
              <a:t>kresy</a:t>
            </a:r>
            <a:r>
              <a:rPr lang="en-GB" sz="2200" noProof="0" dirty="0">
                <a:latin typeface="Garamond" panose="02020404030301010803" pitchFamily="18" charset="0"/>
              </a:rPr>
              <a:t> (eastern borderlands)</a:t>
            </a:r>
          </a:p>
          <a:p>
            <a:r>
              <a:rPr lang="en-GB" sz="2200" noProof="0" dirty="0">
                <a:latin typeface="Garamond" panose="02020404030301010803" pitchFamily="18" charset="0"/>
              </a:rPr>
              <a:t>Efforts to win over moderate Ukrainians</a:t>
            </a:r>
          </a:p>
          <a:p>
            <a:r>
              <a:rPr lang="en-GB" sz="2200" noProof="0" dirty="0">
                <a:latin typeface="Garamond" panose="02020404030301010803" pitchFamily="18" charset="0"/>
              </a:rPr>
              <a:t>Suppression of any resistance</a:t>
            </a:r>
          </a:p>
          <a:p>
            <a:r>
              <a:rPr lang="en-GB" sz="2200" noProof="0" dirty="0">
                <a:latin typeface="Garamond" panose="02020404030301010803" pitchFamily="18" charset="0"/>
              </a:rPr>
              <a:t>Growing anti-Semitism</a:t>
            </a:r>
          </a:p>
        </p:txBody>
      </p:sp>
    </p:spTree>
    <p:extLst>
      <p:ext uri="{BB962C8B-B14F-4D97-AF65-F5344CB8AC3E}">
        <p14:creationId xmlns:p14="http://schemas.microsoft.com/office/powerpoint/2010/main" val="38403245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>
            <a:extLst>
              <a:ext uri="{FF2B5EF4-FFF2-40B4-BE49-F238E27FC236}">
                <a16:creationId xmlns:a16="http://schemas.microsoft.com/office/drawing/2014/main" id="{7B26A2FC-8266-82CE-2508-916F42B255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3158" y="0"/>
            <a:ext cx="55784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5" name="Rectangle 2">
            <a:extLst>
              <a:ext uri="{FF2B5EF4-FFF2-40B4-BE49-F238E27FC236}">
                <a16:creationId xmlns:a16="http://schemas.microsoft.com/office/drawing/2014/main" id="{9F1106A5-28C5-31A8-A3D1-C7F489DB6983}"/>
              </a:ext>
            </a:extLst>
          </p:cNvPr>
          <p:cNvSpPr txBox="1">
            <a:spLocks noChangeArrowheads="1"/>
          </p:cNvSpPr>
          <p:nvPr/>
        </p:nvSpPr>
        <p:spPr>
          <a:xfrm>
            <a:off x="1391623" y="283683"/>
            <a:ext cx="3456384" cy="201295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spc="-100" baseline="0">
                <a:solidFill>
                  <a:schemeClr val="tx1"/>
                </a:solidFill>
                <a:latin typeface="Batang" panose="02030600000101010101" pitchFamily="18" charset="-127"/>
                <a:ea typeface="Batang" panose="02030600000101010101" pitchFamily="18" charset="-127"/>
                <a:cs typeface="+mj-cs"/>
              </a:defRPr>
            </a:lvl1pPr>
          </a:lstStyle>
          <a:p>
            <a: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en-GB" noProof="0" dirty="0"/>
              <a:t>Pacifications 1930</a:t>
            </a:r>
          </a:p>
        </p:txBody>
      </p:sp>
    </p:spTree>
    <p:extLst>
      <p:ext uri="{BB962C8B-B14F-4D97-AF65-F5344CB8AC3E}">
        <p14:creationId xmlns:p14="http://schemas.microsoft.com/office/powerpoint/2010/main" val="41213741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45F0274-5707-ED11-D43C-A0D84865C008}"/>
              </a:ext>
            </a:extLst>
          </p:cNvPr>
          <p:cNvSpPr txBox="1">
            <a:spLocks noChangeArrowheads="1"/>
          </p:cNvSpPr>
          <p:nvPr/>
        </p:nvSpPr>
        <p:spPr>
          <a:xfrm>
            <a:off x="1477926" y="5423897"/>
            <a:ext cx="3521961" cy="1008062"/>
          </a:xfrm>
          <a:prstGeom prst="rect">
            <a:avLst/>
          </a:prstGeom>
        </p:spPr>
        <p:txBody>
          <a:bodyPr tIns="21240" anchor="t"/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8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80000"/>
              <a:buFont typeface="Avenir Next LT Pro Light" panose="020B03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8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80000"/>
              <a:buFont typeface="Avenir Next LT Pro Light" panose="020B03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80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31800" indent="-320675">
              <a:buSzPct val="45000"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/>
            </a:pPr>
            <a:r>
              <a:rPr lang="en-GB" sz="2400" noProof="0" dirty="0">
                <a:latin typeface="Garamond" panose="02020404030301010803" pitchFamily="18" charset="0"/>
              </a:rPr>
              <a:t>Tadeusz </a:t>
            </a:r>
            <a:r>
              <a:rPr lang="en-GB" sz="2400" noProof="0" dirty="0" err="1">
                <a:latin typeface="Garamond" panose="02020404030301010803" pitchFamily="18" charset="0"/>
              </a:rPr>
              <a:t>Holówko</a:t>
            </a:r>
            <a:endParaRPr lang="en-GB" sz="2400" noProof="0" dirty="0">
              <a:latin typeface="Garamond" panose="02020404030301010803" pitchFamily="18" charset="0"/>
            </a:endParaRPr>
          </a:p>
          <a:p>
            <a:pPr marL="431800" indent="-320675">
              <a:spcAft>
                <a:spcPts val="1425"/>
              </a:spcAft>
              <a:buSzPct val="45000"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/>
            </a:pPr>
            <a:r>
              <a:rPr lang="en-GB" sz="2400" noProof="0" dirty="0">
                <a:latin typeface="Garamond" panose="02020404030301010803" pitchFamily="18" charset="0"/>
              </a:rPr>
              <a:t>(1889-1931)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972B32-1F2D-BB02-78FF-AEB73A8F51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7926" y="0"/>
            <a:ext cx="4083050" cy="522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2824F84-CE49-62E7-BA8B-B5A5842895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1137" y="652462"/>
            <a:ext cx="6040438" cy="6205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3037075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>
            <a:extLst>
              <a:ext uri="{FF2B5EF4-FFF2-40B4-BE49-F238E27FC236}">
                <a16:creationId xmlns:a16="http://schemas.microsoft.com/office/drawing/2014/main" id="{DC90A99D-72E7-F2CA-9516-C171085DE1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65767" y="435609"/>
            <a:ext cx="8534400" cy="5511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lnSpc>
                <a:spcPct val="93000"/>
              </a:lnSpc>
              <a:spcAft>
                <a:spcPts val="10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1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lnSpc>
                <a:spcPct val="93000"/>
              </a:lnSpc>
              <a:spcAft>
                <a:spcPts val="6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lnSpc>
                <a:spcPct val="93000"/>
              </a:lnSpc>
              <a:spcAft>
                <a:spcPts val="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lnSpc>
                <a:spcPct val="93000"/>
              </a:lnSpc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GB" sz="2200" noProof="0" dirty="0">
                <a:solidFill>
                  <a:schemeClr val="tx1"/>
                </a:solidFill>
                <a:latin typeface="Garamond" panose="02020404030301010803" pitchFamily="18" charset="0"/>
              </a:rPr>
              <a:t>Poles in Poland</a:t>
            </a:r>
          </a:p>
          <a:p>
            <a:pPr marL="342900" indent="-342900">
              <a:lnSpc>
                <a:spcPct val="100000"/>
              </a:lnSpc>
              <a:spcAft>
                <a:spcPct val="0"/>
              </a:spcAft>
              <a:buClrTx/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Garamond" panose="02020404030301010803" pitchFamily="18" charset="0"/>
              </a:rPr>
              <a:t> Nation-building in their own nation-state</a:t>
            </a:r>
            <a:r>
              <a:rPr lang="en-GB" sz="2200" noProof="0" dirty="0">
                <a:solidFill>
                  <a:schemeClr val="tx1"/>
                </a:solidFill>
                <a:latin typeface="Garamond" panose="02020404030301010803" pitchFamily="18" charset="0"/>
              </a:rPr>
              <a:t>. </a:t>
            </a:r>
          </a:p>
          <a:p>
            <a:pPr marL="342900" indent="-342900" eaLnBrk="1" hangingPunct="1">
              <a:lnSpc>
                <a:spcPct val="100000"/>
              </a:lnSpc>
              <a:spcAft>
                <a:spcPct val="0"/>
              </a:spcAft>
              <a:buClrTx/>
              <a:buFont typeface="Arial" panose="020B0604020202020204" pitchFamily="34" charset="0"/>
              <a:buChar char="•"/>
            </a:pPr>
            <a:r>
              <a:rPr lang="en-GB" sz="2200" noProof="0" dirty="0">
                <a:solidFill>
                  <a:schemeClr val="tx1"/>
                </a:solidFill>
                <a:latin typeface="Garamond" panose="02020404030301010803" pitchFamily="18" charset="0"/>
              </a:rPr>
              <a:t>Problem: Who belongs to the nation, and how to deal with ethnic minorities?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endParaRPr lang="en-GB" sz="2200" noProof="0" dirty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GB" sz="2200" noProof="0" dirty="0">
                <a:solidFill>
                  <a:schemeClr val="tx1"/>
                </a:solidFill>
                <a:latin typeface="Garamond" panose="02020404030301010803" pitchFamily="18" charset="0"/>
              </a:rPr>
              <a:t>Ukrainians in Poland </a:t>
            </a:r>
          </a:p>
          <a:p>
            <a:pPr marL="342900" indent="-342900" eaLnBrk="1" hangingPunct="1">
              <a:lnSpc>
                <a:spcPct val="100000"/>
              </a:lnSpc>
              <a:spcAft>
                <a:spcPct val="0"/>
              </a:spcAft>
              <a:buClrTx/>
              <a:buFont typeface="Arial" panose="020B0604020202020204" pitchFamily="34" charset="0"/>
              <a:buChar char="•"/>
            </a:pPr>
            <a:r>
              <a:rPr lang="en-GB" sz="2200" noProof="0" dirty="0">
                <a:solidFill>
                  <a:schemeClr val="tx1"/>
                </a:solidFill>
                <a:latin typeface="Garamond" panose="02020404030301010803" pitchFamily="18" charset="0"/>
              </a:rPr>
              <a:t>Organic work or armed resistance, fight against assimilationist tendencies. </a:t>
            </a:r>
          </a:p>
          <a:p>
            <a:pPr marL="342900" indent="-342900" eaLnBrk="1" hangingPunct="1">
              <a:lnSpc>
                <a:spcPct val="100000"/>
              </a:lnSpc>
              <a:spcAft>
                <a:spcPct val="0"/>
              </a:spcAft>
              <a:buClrTx/>
              <a:buFont typeface="Arial" panose="020B0604020202020204" pitchFamily="34" charset="0"/>
              <a:buChar char="•"/>
            </a:pPr>
            <a:r>
              <a:rPr lang="en-GB" sz="2200" noProof="0" dirty="0">
                <a:solidFill>
                  <a:schemeClr val="tx1"/>
                </a:solidFill>
                <a:latin typeface="Garamond" panose="02020404030301010803" pitchFamily="18" charset="0"/>
              </a:rPr>
              <a:t>Political goals: autonomy in Poland – not a preferred option and getting increasingly unattractive – cooperation with Polish authorities for moderates necessary to protect and improve the lot of Ukrainians – for radical nationalists, everything is subordinated to the fight for an independent Ukrainian state ‘end justifies means‘</a:t>
            </a:r>
          </a:p>
          <a:p>
            <a:pPr marL="342900" indent="-342900" eaLnBrk="1" hangingPunct="1">
              <a:lnSpc>
                <a:spcPct val="100000"/>
              </a:lnSpc>
              <a:spcAft>
                <a:spcPct val="0"/>
              </a:spcAft>
              <a:buClrTx/>
              <a:buFont typeface="Arial" panose="020B0604020202020204" pitchFamily="34" charset="0"/>
              <a:buChar char="•"/>
            </a:pPr>
            <a:r>
              <a:rPr lang="en-GB" sz="2200" noProof="0" dirty="0">
                <a:solidFill>
                  <a:schemeClr val="tx1"/>
                </a:solidFill>
                <a:latin typeface="Garamond" panose="02020404030301010803" pitchFamily="18" charset="0"/>
              </a:rPr>
              <a:t>UNDO democratic and liberal – OUN for a one-party state – deeply influenced by fascism </a:t>
            </a:r>
          </a:p>
          <a:p>
            <a:pPr marL="342900" indent="-342900" eaLnBrk="1" hangingPunct="1">
              <a:lnSpc>
                <a:spcPct val="100000"/>
              </a:lnSpc>
              <a:spcAft>
                <a:spcPct val="0"/>
              </a:spcAft>
              <a:buClrTx/>
              <a:buFont typeface="Arial" panose="020B0604020202020204" pitchFamily="34" charset="0"/>
              <a:buChar char="•"/>
            </a:pPr>
            <a:r>
              <a:rPr lang="en-GB" sz="2200" noProof="0" dirty="0">
                <a:solidFill>
                  <a:schemeClr val="tx1"/>
                </a:solidFill>
                <a:latin typeface="Garamond" panose="02020404030301010803" pitchFamily="18" charset="0"/>
              </a:rPr>
              <a:t>United in the aim to achieve Ukrainian independence, including all ethnographically Ukrainian territories</a:t>
            </a:r>
          </a:p>
        </p:txBody>
      </p:sp>
    </p:spTree>
    <p:extLst>
      <p:ext uri="{BB962C8B-B14F-4D97-AF65-F5344CB8AC3E}">
        <p14:creationId xmlns:p14="http://schemas.microsoft.com/office/powerpoint/2010/main" val="393588986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117" name="Rectangle 4116">
            <a:extLst>
              <a:ext uri="{FF2B5EF4-FFF2-40B4-BE49-F238E27FC236}">
                <a16:creationId xmlns:a16="http://schemas.microsoft.com/office/drawing/2014/main" id="{EBAF395E-7D52-496C-ACDD-468AEC1ADF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C745F0C-422A-A8E9-9BD9-32DE971CB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8" y="685491"/>
            <a:ext cx="11110427" cy="847984"/>
          </a:xfrm>
        </p:spPr>
        <p:txBody>
          <a:bodyPr anchor="ctr">
            <a:normAutofit/>
          </a:bodyPr>
          <a:lstStyle/>
          <a:p>
            <a:r>
              <a:rPr lang="en-GB" dirty="0"/>
              <a:t>Ukrainians in Czechoslovakia</a:t>
            </a:r>
          </a:p>
        </p:txBody>
      </p:sp>
      <p:cxnSp>
        <p:nvCxnSpPr>
          <p:cNvPr id="4118" name="Straight Connector 4117">
            <a:extLst>
              <a:ext uri="{FF2B5EF4-FFF2-40B4-BE49-F238E27FC236}">
                <a16:creationId xmlns:a16="http://schemas.microsoft.com/office/drawing/2014/main" id="{56BAADB1-054E-4A82-8D07-643BD1F433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68602" y="576201"/>
            <a:ext cx="1105479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19" name="Straight Connector 4118">
            <a:extLst>
              <a:ext uri="{FF2B5EF4-FFF2-40B4-BE49-F238E27FC236}">
                <a16:creationId xmlns:a16="http://schemas.microsoft.com/office/drawing/2014/main" id="{B3121654-FB13-441C-AB60-76710D9170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734300" y="1629923"/>
            <a:ext cx="0" cy="46540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20" name="Straight Connector 4119">
            <a:extLst>
              <a:ext uri="{FF2B5EF4-FFF2-40B4-BE49-F238E27FC236}">
                <a16:creationId xmlns:a16="http://schemas.microsoft.com/office/drawing/2014/main" id="{B60E2184-5CB3-4E83-A25F-90871164B0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68602" y="1629923"/>
            <a:ext cx="1105479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2">
            <a:extLst>
              <a:ext uri="{FF2B5EF4-FFF2-40B4-BE49-F238E27FC236}">
                <a16:creationId xmlns:a16="http://schemas.microsoft.com/office/drawing/2014/main" id="{BF71FAEB-323E-F134-F9A3-EC9C9471AA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80732" y="2383831"/>
            <a:ext cx="6838971" cy="3150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21" name="Content Placeholder 4">
            <a:extLst>
              <a:ext uri="{FF2B5EF4-FFF2-40B4-BE49-F238E27FC236}">
                <a16:creationId xmlns:a16="http://schemas.microsoft.com/office/drawing/2014/main" id="{633968F1-3CFF-ECA7-2E0C-C58F7A746A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84630" y="2031167"/>
            <a:ext cx="3446679" cy="3967235"/>
          </a:xfrm>
        </p:spPr>
        <p:txBody>
          <a:bodyPr>
            <a:normAutofit/>
          </a:bodyPr>
          <a:lstStyle/>
          <a:p>
            <a:r>
              <a:rPr lang="en-GB" dirty="0">
                <a:latin typeface="Garamond" panose="02020404030301010803" pitchFamily="18" charset="0"/>
              </a:rPr>
              <a:t>Czechoslovakia – liberal democracy not only in words</a:t>
            </a:r>
          </a:p>
          <a:p>
            <a:r>
              <a:rPr lang="en-GB" dirty="0">
                <a:latin typeface="Garamond" panose="02020404030301010803" pitchFamily="18" charset="0"/>
              </a:rPr>
              <a:t>More or less free elections</a:t>
            </a:r>
          </a:p>
          <a:p>
            <a:r>
              <a:rPr lang="en-GB" dirty="0">
                <a:latin typeface="Garamond" panose="02020404030301010803" pitchFamily="18" charset="0"/>
              </a:rPr>
              <a:t>Recognises ‘Rusyns’ (Ukrainians) as an important part of the state</a:t>
            </a:r>
          </a:p>
          <a:p>
            <a:r>
              <a:rPr lang="en-GB" dirty="0">
                <a:latin typeface="Garamond" panose="02020404030301010803" pitchFamily="18" charset="0"/>
              </a:rPr>
              <a:t>Certain cultural freedom</a:t>
            </a:r>
          </a:p>
          <a:p>
            <a:r>
              <a:rPr lang="en-GB" dirty="0">
                <a:latin typeface="Garamond" panose="02020404030301010803" pitchFamily="18" charset="0"/>
              </a:rPr>
              <a:t>Popularity of Communism among local Ukrainians</a:t>
            </a:r>
          </a:p>
        </p:txBody>
      </p:sp>
      <p:cxnSp>
        <p:nvCxnSpPr>
          <p:cNvPr id="4122" name="Straight Connector 4121">
            <a:extLst>
              <a:ext uri="{FF2B5EF4-FFF2-40B4-BE49-F238E27FC236}">
                <a16:creationId xmlns:a16="http://schemas.microsoft.com/office/drawing/2014/main" id="{C58D2D3E-B980-4D6F-BBFB-DF7A3A9472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68602" y="6287813"/>
            <a:ext cx="1105479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1DE6005D-923F-B255-908E-662FBAE8E851}"/>
              </a:ext>
            </a:extLst>
          </p:cNvPr>
          <p:cNvSpPr txBox="1"/>
          <p:nvPr/>
        </p:nvSpPr>
        <p:spPr>
          <a:xfrm>
            <a:off x="580732" y="5660571"/>
            <a:ext cx="67032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Garamond" panose="02020404030301010803" pitchFamily="18" charset="0"/>
              </a:rPr>
              <a:t>Ethnic map of Czechoslovakia in 1931 – Ukrainians/Rusyns/Ruthenians in orange</a:t>
            </a:r>
          </a:p>
        </p:txBody>
      </p:sp>
    </p:spTree>
    <p:extLst>
      <p:ext uri="{BB962C8B-B14F-4D97-AF65-F5344CB8AC3E}">
        <p14:creationId xmlns:p14="http://schemas.microsoft.com/office/powerpoint/2010/main" val="374981884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1" name="Rectangle 1030">
            <a:extLst>
              <a:ext uri="{FF2B5EF4-FFF2-40B4-BE49-F238E27FC236}">
                <a16:creationId xmlns:a16="http://schemas.microsoft.com/office/drawing/2014/main" id="{EBAF395E-7D52-496C-ACDD-468AEC1ADF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17220F-7290-C08F-A709-F68F7D50FF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8" y="786385"/>
            <a:ext cx="5567266" cy="748502"/>
          </a:xfrm>
        </p:spPr>
        <p:txBody>
          <a:bodyPr anchor="t">
            <a:normAutofit/>
          </a:bodyPr>
          <a:lstStyle/>
          <a:p>
            <a:r>
              <a:rPr lang="en-GB" sz="3000" dirty="0">
                <a:latin typeface="Garamond" panose="02020404030301010803" pitchFamily="18" charset="0"/>
              </a:rPr>
              <a:t>Ukrainians in Greater Romania</a:t>
            </a:r>
          </a:p>
        </p:txBody>
      </p:sp>
      <p:cxnSp>
        <p:nvCxnSpPr>
          <p:cNvPr id="1033" name="Straight Connector 1032">
            <a:extLst>
              <a:ext uri="{FF2B5EF4-FFF2-40B4-BE49-F238E27FC236}">
                <a16:creationId xmlns:a16="http://schemas.microsoft.com/office/drawing/2014/main" id="{56BAADB1-054E-4A82-8D07-643BD1F433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68602" y="576201"/>
            <a:ext cx="1105479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701D1C-4C01-32AA-40BA-8C9460A97A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501" y="2848396"/>
            <a:ext cx="5771725" cy="3018330"/>
          </a:xfrm>
        </p:spPr>
        <p:txBody>
          <a:bodyPr anchor="b">
            <a:noAutofit/>
          </a:bodyPr>
          <a:lstStyle/>
          <a:p>
            <a:r>
              <a:rPr lang="en-GB" sz="1900" dirty="0">
                <a:latin typeface="Garamond" panose="02020404030301010803" pitchFamily="18" charset="0"/>
              </a:rPr>
              <a:t>Ukrainians – majority in Northern Bukovina, Romanians in Southern Bukovina</a:t>
            </a:r>
          </a:p>
          <a:p>
            <a:r>
              <a:rPr lang="en-GB" sz="1900" dirty="0">
                <a:latin typeface="Garamond" panose="02020404030301010803" pitchFamily="18" charset="0"/>
              </a:rPr>
              <a:t>Linguistic, cultural, and educational </a:t>
            </a:r>
            <a:r>
              <a:rPr lang="en-GB" sz="1900" dirty="0" err="1">
                <a:latin typeface="Garamond" panose="02020404030301010803" pitchFamily="18" charset="0"/>
              </a:rPr>
              <a:t>Romanianisation</a:t>
            </a:r>
            <a:r>
              <a:rPr lang="en-GB" sz="1900" dirty="0">
                <a:latin typeface="Garamond" panose="02020404030301010803" pitchFamily="18" charset="0"/>
              </a:rPr>
              <a:t> </a:t>
            </a:r>
          </a:p>
          <a:p>
            <a:r>
              <a:rPr lang="en-GB" sz="1900" dirty="0">
                <a:latin typeface="Garamond" panose="02020404030301010803" pitchFamily="18" charset="0"/>
              </a:rPr>
              <a:t>Regional differences: Ukrainian education was preserved in Southern Bessarabia, but switched to Romanian in Bukovina</a:t>
            </a:r>
          </a:p>
          <a:p>
            <a:r>
              <a:rPr lang="en-GB" sz="1900" dirty="0">
                <a:latin typeface="Garamond" panose="02020404030301010803" pitchFamily="18" charset="0"/>
              </a:rPr>
              <a:t>Ukrainians are treated as Romanians who lost their identity, which should be recovered</a:t>
            </a:r>
          </a:p>
          <a:p>
            <a:r>
              <a:rPr lang="en-GB" sz="1900" dirty="0">
                <a:latin typeface="Garamond" panose="02020404030301010803" pitchFamily="18" charset="0"/>
              </a:rPr>
              <a:t>1930 census: approximately 600,000 Ukrainians in Romania</a:t>
            </a:r>
          </a:p>
        </p:txBody>
      </p:sp>
      <p:cxnSp>
        <p:nvCxnSpPr>
          <p:cNvPr id="1035" name="Straight Connector 1034">
            <a:extLst>
              <a:ext uri="{FF2B5EF4-FFF2-40B4-BE49-F238E27FC236}">
                <a16:creationId xmlns:a16="http://schemas.microsoft.com/office/drawing/2014/main" id="{B3121654-FB13-441C-AB60-76710D9170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629400" y="571500"/>
            <a:ext cx="0" cy="5715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undefined">
            <a:extLst>
              <a:ext uri="{FF2B5EF4-FFF2-40B4-BE49-F238E27FC236}">
                <a16:creationId xmlns:a16="http://schemas.microsoft.com/office/drawing/2014/main" id="{15700AF8-9B40-7B17-79C9-738B168DA5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914734" y="1709851"/>
            <a:ext cx="4705764" cy="3435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37" name="Straight Connector 1036">
            <a:extLst>
              <a:ext uri="{FF2B5EF4-FFF2-40B4-BE49-F238E27FC236}">
                <a16:creationId xmlns:a16="http://schemas.microsoft.com/office/drawing/2014/main" id="{C58D2D3E-B980-4D6F-BBFB-DF7A3A9472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71500" y="6286500"/>
            <a:ext cx="1105479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62CF40F6-1B03-0BB5-B6C5-7A7C545CCF29}"/>
              </a:ext>
            </a:extLst>
          </p:cNvPr>
          <p:cNvSpPr txBox="1"/>
          <p:nvPr/>
        </p:nvSpPr>
        <p:spPr>
          <a:xfrm>
            <a:off x="6914734" y="5301343"/>
            <a:ext cx="47057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Garamond" panose="02020404030301010803" pitchFamily="18" charset="0"/>
              </a:rPr>
              <a:t>Administrative Map of Romania in 1930</a:t>
            </a:r>
          </a:p>
        </p:txBody>
      </p:sp>
    </p:spTree>
    <p:extLst>
      <p:ext uri="{BB962C8B-B14F-4D97-AF65-F5344CB8AC3E}">
        <p14:creationId xmlns:p14="http://schemas.microsoft.com/office/powerpoint/2010/main" val="71356051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C2598E84-7561-9561-B873-5C1389332B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0457" y="354234"/>
            <a:ext cx="4740729" cy="6149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35CFAC0-FF17-DE62-8A4B-56D277355444}"/>
              </a:ext>
            </a:extLst>
          </p:cNvPr>
          <p:cNvSpPr txBox="1"/>
          <p:nvPr/>
        </p:nvSpPr>
        <p:spPr>
          <a:xfrm>
            <a:off x="7064829" y="4572000"/>
            <a:ext cx="436517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Garamond" panose="02020404030301010803" pitchFamily="18" charset="0"/>
              </a:rPr>
              <a:t>St. Nicholas Cathedral</a:t>
            </a:r>
            <a:r>
              <a:rPr lang="en-GB" sz="2000" b="1" dirty="0">
                <a:latin typeface="Garamond" panose="02020404030301010803" pitchFamily="18" charset="0"/>
              </a:rPr>
              <a:t>, </a:t>
            </a:r>
            <a:r>
              <a:rPr lang="en-GB" sz="2000" dirty="0">
                <a:latin typeface="Garamond" panose="02020404030301010803" pitchFamily="18" charset="0"/>
              </a:rPr>
              <a:t>‘Drunken Church’, Chernivtsi/</a:t>
            </a:r>
            <a:r>
              <a:rPr lang="en-GB" sz="2000" dirty="0" err="1">
                <a:latin typeface="Garamond" panose="02020404030301010803" pitchFamily="18" charset="0"/>
              </a:rPr>
              <a:t>Cernauti</a:t>
            </a:r>
            <a:endParaRPr lang="en-GB" sz="2000" dirty="0">
              <a:latin typeface="Garamond" panose="02020404030301010803" pitchFamily="18" charset="0"/>
            </a:endParaRPr>
          </a:p>
          <a:p>
            <a:r>
              <a:rPr lang="en-GB" sz="2000">
                <a:latin typeface="Garamond" panose="02020404030301010803" pitchFamily="18" charset="0"/>
              </a:rPr>
              <a:t>(</a:t>
            </a:r>
            <a:r>
              <a:rPr lang="en-GB" sz="2000" dirty="0">
                <a:latin typeface="Garamond" panose="02020404030301010803" pitchFamily="18" charset="0"/>
              </a:rPr>
              <a:t>built in the 1930s)</a:t>
            </a:r>
          </a:p>
          <a:p>
            <a:endParaRPr lang="en-GB" sz="2000" dirty="0">
              <a:latin typeface="Garamond" panose="02020404030301010803" pitchFamily="18" charset="0"/>
            </a:endParaRPr>
          </a:p>
          <a:p>
            <a:r>
              <a:rPr lang="en-GB" sz="2000" dirty="0">
                <a:latin typeface="Garamond" panose="02020404030301010803" pitchFamily="18" charset="0"/>
              </a:rPr>
              <a:t>Photo: </a:t>
            </a:r>
            <a:r>
              <a:rPr lang="en-GB" sz="2000" dirty="0" err="1">
                <a:latin typeface="Garamond" panose="02020404030301010803" pitchFamily="18" charset="0"/>
              </a:rPr>
              <a:t>Edward</a:t>
            </a:r>
            <a:r>
              <a:rPr lang="en-GB" sz="2000" i="1" dirty="0" err="1">
                <a:latin typeface="Garamond" panose="02020404030301010803" pitchFamily="18" charset="0"/>
              </a:rPr>
              <a:t>Tur</a:t>
            </a:r>
            <a:endParaRPr lang="en-GB" sz="20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38709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>
            <a:extLst>
              <a:ext uri="{FF2B5EF4-FFF2-40B4-BE49-F238E27FC236}">
                <a16:creationId xmlns:a16="http://schemas.microsoft.com/office/drawing/2014/main" id="{8B884AA5-0041-3E32-EE0C-AD5AD8B760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042" y="0"/>
            <a:ext cx="974878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33413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141F1D-CA64-8A23-13CF-D8FDF40679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noProof="0" dirty="0">
                <a:latin typeface="Garamond" panose="02020404030301010803" pitchFamily="18" charset="0"/>
              </a:rPr>
              <a:t>Second Polish Republic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678E19-79CE-6346-F6A3-B7C0D746E2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spcBef>
                <a:spcPts val="600"/>
              </a:spcBef>
            </a:pPr>
            <a:r>
              <a:rPr lang="en-GB" sz="1900" noProof="0" dirty="0">
                <a:latin typeface="Garamond" panose="02020404030301010803" pitchFamily="18" charset="0"/>
              </a:rPr>
              <a:t>398,000 </a:t>
            </a:r>
            <a:r>
              <a:rPr lang="en-GB" sz="1900" noProof="0" dirty="0" err="1">
                <a:latin typeface="Garamond" panose="02020404030301010803" pitchFamily="18" charset="0"/>
              </a:rPr>
              <a:t>sqkm</a:t>
            </a:r>
            <a:r>
              <a:rPr lang="en-GB" sz="1900" noProof="0" dirty="0">
                <a:latin typeface="Garamond" panose="02020404030301010803" pitchFamily="18" charset="0"/>
              </a:rPr>
              <a:t> with 27 Million people</a:t>
            </a:r>
          </a:p>
          <a:p>
            <a:pPr>
              <a:spcBef>
                <a:spcPts val="600"/>
              </a:spcBef>
            </a:pPr>
            <a:endParaRPr lang="en-GB" sz="1900" noProof="0" dirty="0">
              <a:latin typeface="Garamond" panose="02020404030301010803" pitchFamily="18" charset="0"/>
            </a:endParaRPr>
          </a:p>
          <a:p>
            <a:pPr>
              <a:spcBef>
                <a:spcPts val="600"/>
              </a:spcBef>
            </a:pPr>
            <a:r>
              <a:rPr lang="en-GB" sz="1900" noProof="0" dirty="0">
                <a:latin typeface="Garamond" panose="02020404030301010803" pitchFamily="18" charset="0"/>
              </a:rPr>
              <a:t>Excluding 40% of territory of 1772 and 16 Million people </a:t>
            </a:r>
          </a:p>
          <a:p>
            <a:pPr>
              <a:spcBef>
                <a:spcPts val="600"/>
              </a:spcBef>
            </a:pPr>
            <a:r>
              <a:rPr lang="en-GB" sz="1900" noProof="0" dirty="0">
                <a:latin typeface="Garamond" panose="02020404030301010803" pitchFamily="18" charset="0"/>
              </a:rPr>
              <a:t>Including 35,000 </a:t>
            </a:r>
            <a:r>
              <a:rPr lang="en-GB" sz="1900" noProof="0" dirty="0" err="1">
                <a:latin typeface="Garamond" panose="02020404030301010803" pitchFamily="18" charset="0"/>
              </a:rPr>
              <a:t>sqkm</a:t>
            </a:r>
            <a:r>
              <a:rPr lang="en-GB" sz="1900" noProof="0" dirty="0">
                <a:latin typeface="Garamond" panose="02020404030301010803" pitchFamily="18" charset="0"/>
              </a:rPr>
              <a:t> and 3 Million people which had not been part of Poland in 1772</a:t>
            </a:r>
          </a:p>
          <a:p>
            <a:pPr>
              <a:spcBef>
                <a:spcPts val="600"/>
              </a:spcBef>
            </a:pPr>
            <a:endParaRPr lang="en-GB" sz="1900" noProof="0" dirty="0">
              <a:latin typeface="Garamond" panose="02020404030301010803" pitchFamily="18" charset="0"/>
            </a:endParaRPr>
          </a:p>
          <a:p>
            <a:pPr>
              <a:spcBef>
                <a:spcPts val="600"/>
              </a:spcBef>
            </a:pPr>
            <a:r>
              <a:rPr lang="en-GB" sz="1900" noProof="0" dirty="0" err="1">
                <a:latin typeface="Garamond" panose="02020404030301010803" pitchFamily="18" charset="0"/>
              </a:rPr>
              <a:t>Dmowski</a:t>
            </a:r>
            <a:r>
              <a:rPr lang="en-GB" sz="1900" noProof="0" dirty="0">
                <a:latin typeface="Garamond" panose="02020404030301010803" pitchFamily="18" charset="0"/>
              </a:rPr>
              <a:t> in Paris: borders in West – ethnographical arguments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GB" sz="1900" noProof="0" dirty="0">
                <a:latin typeface="Garamond" panose="02020404030301010803" pitchFamily="18" charset="0"/>
              </a:rPr>
              <a:t>                                  borders in East – historical arguments</a:t>
            </a:r>
          </a:p>
          <a:p>
            <a:pPr>
              <a:spcBef>
                <a:spcPts val="600"/>
              </a:spcBef>
            </a:pPr>
            <a:r>
              <a:rPr lang="en-GB" sz="1900" noProof="0" dirty="0">
                <a:latin typeface="Garamond" panose="02020404030301010803" pitchFamily="18" charset="0"/>
              </a:rPr>
              <a:t>Borders in West: result of Peace Treaties, Uprisings (Upper Silesia and Posen) and plebiscites (East Prussia, Upper Silesia)</a:t>
            </a:r>
          </a:p>
          <a:p>
            <a:pPr>
              <a:spcBef>
                <a:spcPts val="600"/>
              </a:spcBef>
            </a:pPr>
            <a:r>
              <a:rPr lang="en-GB" sz="1900" noProof="0" dirty="0">
                <a:latin typeface="Garamond" panose="02020404030301010803" pitchFamily="18" charset="0"/>
              </a:rPr>
              <a:t>Borders in East: Military power, followed by treaties with Eastern neighbours</a:t>
            </a:r>
          </a:p>
        </p:txBody>
      </p:sp>
    </p:spTree>
    <p:extLst>
      <p:ext uri="{BB962C8B-B14F-4D97-AF65-F5344CB8AC3E}">
        <p14:creationId xmlns:p14="http://schemas.microsoft.com/office/powerpoint/2010/main" val="40921442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88C0CA-E6FE-F160-3A40-EB15031925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noProof="0" dirty="0">
                <a:latin typeface="Garamond" panose="02020404030301010803" pitchFamily="18" charset="0"/>
              </a:rPr>
              <a:t>Foreign Policy of Second Polish Republic – 1920s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48AB9D-FD0D-3ADA-03A2-E966EB5448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0689" y="1926833"/>
            <a:ext cx="11059811" cy="3910987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en-GB" noProof="0" dirty="0">
                <a:latin typeface="Garamond" panose="02020404030301010803" pitchFamily="18" charset="0"/>
              </a:rPr>
              <a:t> Borders confirmed by Allies (in Treaty of Versailles 1919, but Eastern borders only in 1924) and Treaty of Riga, 18 March 1921 with Soviet Russia</a:t>
            </a:r>
          </a:p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en-GB" noProof="0" dirty="0">
                <a:latin typeface="Garamond" panose="02020404030301010803" pitchFamily="18" charset="0"/>
              </a:rPr>
              <a:t> Status quo power and member of the League of Nations</a:t>
            </a:r>
          </a:p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en-GB" noProof="0" dirty="0">
                <a:latin typeface="Garamond" panose="02020404030301010803" pitchFamily="18" charset="0"/>
              </a:rPr>
              <a:t> Poland has to sign Minority Treaty in June 1919, recognising rights of her minorities, pushed by Paris peacemakers</a:t>
            </a:r>
          </a:p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en-GB" noProof="0" dirty="0">
                <a:latin typeface="Garamond" panose="02020404030301010803" pitchFamily="18" charset="0"/>
              </a:rPr>
              <a:t> Territorial disputes with Germany (Posen/</a:t>
            </a:r>
            <a:r>
              <a:rPr lang="en-GB" noProof="0" dirty="0" err="1">
                <a:latin typeface="Garamond" panose="02020404030301010803" pitchFamily="18" charset="0"/>
              </a:rPr>
              <a:t>Poznań</a:t>
            </a:r>
            <a:r>
              <a:rPr lang="en-GB" noProof="0" dirty="0">
                <a:latin typeface="Garamond" panose="02020404030301010803" pitchFamily="18" charset="0"/>
              </a:rPr>
              <a:t>, West Prussia, Upper Silesia), Soviet Union (Western Ukraine and Western Belarus), Czechoslovakia (Teschen/</a:t>
            </a:r>
            <a:r>
              <a:rPr lang="en-GB" noProof="0" dirty="0" err="1">
                <a:latin typeface="Garamond" panose="02020404030301010803" pitchFamily="18" charset="0"/>
              </a:rPr>
              <a:t>Cieszyn</a:t>
            </a:r>
            <a:r>
              <a:rPr lang="en-GB" noProof="0" dirty="0">
                <a:latin typeface="Garamond" panose="02020404030301010803" pitchFamily="18" charset="0"/>
              </a:rPr>
              <a:t>), Lithuania (Wilna/Wilno/Vilnius)</a:t>
            </a:r>
          </a:p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en-GB" noProof="0" dirty="0">
                <a:latin typeface="Garamond" panose="02020404030301010803" pitchFamily="18" charset="0"/>
              </a:rPr>
              <a:t> Between two revisionist powers: Germany and Soviet Union</a:t>
            </a:r>
          </a:p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en-GB" noProof="0" dirty="0">
                <a:latin typeface="Garamond" panose="02020404030301010803" pitchFamily="18" charset="0"/>
              </a:rPr>
              <a:t> Allies are France (and Britain)</a:t>
            </a:r>
          </a:p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en-GB" noProof="0" dirty="0">
                <a:latin typeface="Garamond" panose="02020404030301010803" pitchFamily="18" charset="0"/>
              </a:rPr>
              <a:t> 1925 Treaty of Locarno – Germany recognises western, but not eastern borders</a:t>
            </a:r>
          </a:p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en-GB" noProof="0" dirty="0">
                <a:latin typeface="Garamond" panose="02020404030301010803" pitchFamily="18" charset="0"/>
              </a:rPr>
              <a:t> 1925-1932 Polish-German Trade War</a:t>
            </a:r>
          </a:p>
          <a:p>
            <a:pPr marL="0" indent="0">
              <a:lnSpc>
                <a:spcPct val="100000"/>
              </a:lnSpc>
              <a:spcBef>
                <a:spcPts val="400"/>
              </a:spcBef>
              <a:buNone/>
            </a:pPr>
            <a:endParaRPr lang="en-GB" noProof="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87825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7CDBF5-0ED9-04EC-FF76-1F30632181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>
                <a:latin typeface="Garamond" panose="02020404030301010803" pitchFamily="18" charset="0"/>
              </a:rPr>
              <a:t>Foreign Policy of Second Polish Republic – 1930s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57B839-F55B-17AE-547E-321A18B51E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noProof="0" dirty="0">
                <a:latin typeface="Garamond" panose="02020404030301010803" pitchFamily="18" charset="0"/>
              </a:rPr>
              <a:t>1933 Hitler comes to power, Piłsudski thinks about preventive war</a:t>
            </a:r>
          </a:p>
          <a:p>
            <a:r>
              <a:rPr lang="en-GB" noProof="0" dirty="0">
                <a:latin typeface="Garamond" panose="02020404030301010803" pitchFamily="18" charset="0"/>
              </a:rPr>
              <a:t> 1934 Polish German Non-Aggression Treaty</a:t>
            </a:r>
          </a:p>
          <a:p>
            <a:r>
              <a:rPr lang="en-GB" noProof="0" dirty="0">
                <a:latin typeface="Garamond" panose="02020404030301010803" pitchFamily="18" charset="0"/>
              </a:rPr>
              <a:t> 1938 Munich Agreement between Britain, France, Italy, and Nazi Germany</a:t>
            </a:r>
          </a:p>
          <a:p>
            <a:r>
              <a:rPr lang="en-GB" noProof="0" dirty="0">
                <a:latin typeface="Garamond" panose="02020404030301010803" pitchFamily="18" charset="0"/>
              </a:rPr>
              <a:t> 2 October 1938 Polish Occupation of Teschen, following German annexation of Sudeten region</a:t>
            </a:r>
          </a:p>
          <a:p>
            <a:r>
              <a:rPr lang="en-GB" noProof="0" dirty="0">
                <a:latin typeface="Garamond" panose="02020404030301010803" pitchFamily="18" charset="0"/>
              </a:rPr>
              <a:t> 23 August 1939 German-Soviet Non-</a:t>
            </a:r>
            <a:r>
              <a:rPr lang="en-GB" noProof="0" dirty="0" err="1">
                <a:latin typeface="Garamond" panose="02020404030301010803" pitchFamily="18" charset="0"/>
              </a:rPr>
              <a:t>Agression</a:t>
            </a:r>
            <a:r>
              <a:rPr lang="en-GB" noProof="0" dirty="0">
                <a:latin typeface="Garamond" panose="02020404030301010803" pitchFamily="18" charset="0"/>
              </a:rPr>
              <a:t> Treaty ((Molotov-Ribbentrop Pact))</a:t>
            </a:r>
          </a:p>
          <a:p>
            <a:r>
              <a:rPr lang="en-GB" noProof="0" dirty="0">
                <a:latin typeface="Garamond" panose="02020404030301010803" pitchFamily="18" charset="0"/>
              </a:rPr>
              <a:t> 1 September 1939 German attack</a:t>
            </a:r>
          </a:p>
          <a:p>
            <a:r>
              <a:rPr lang="en-GB" noProof="0" dirty="0">
                <a:latin typeface="Garamond" panose="02020404030301010803" pitchFamily="18" charset="0"/>
              </a:rPr>
              <a:t> 17 September 1939 Soviet attack</a:t>
            </a:r>
          </a:p>
        </p:txBody>
      </p:sp>
    </p:spTree>
    <p:extLst>
      <p:ext uri="{BB962C8B-B14F-4D97-AF65-F5344CB8AC3E}">
        <p14:creationId xmlns:p14="http://schemas.microsoft.com/office/powerpoint/2010/main" val="8801522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79" name="Rectangle 3078">
            <a:extLst>
              <a:ext uri="{FF2B5EF4-FFF2-40B4-BE49-F238E27FC236}">
                <a16:creationId xmlns:a16="http://schemas.microsoft.com/office/drawing/2014/main" id="{EBAF395E-7D52-496C-ACDD-468AEC1ADF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ADAE041-4A92-447A-FEF4-5F01943585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7" y="786384"/>
            <a:ext cx="6233755" cy="1707775"/>
          </a:xfrm>
        </p:spPr>
        <p:txBody>
          <a:bodyPr anchor="t">
            <a:normAutofit/>
          </a:bodyPr>
          <a:lstStyle/>
          <a:p>
            <a:r>
              <a:rPr lang="en-GB" dirty="0">
                <a:latin typeface="Garamond" panose="02020404030301010803" pitchFamily="18" charset="0"/>
              </a:rPr>
              <a:t>The Soviet Factor</a:t>
            </a:r>
          </a:p>
        </p:txBody>
      </p:sp>
      <p:cxnSp>
        <p:nvCxnSpPr>
          <p:cNvPr id="3081" name="Straight Connector 3080">
            <a:extLst>
              <a:ext uri="{FF2B5EF4-FFF2-40B4-BE49-F238E27FC236}">
                <a16:creationId xmlns:a16="http://schemas.microsoft.com/office/drawing/2014/main" id="{56BAADB1-054E-4A82-8D07-643BD1F433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68602" y="576201"/>
            <a:ext cx="1105479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B63100-58C6-55A7-0975-872526EBFD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501" y="2494159"/>
            <a:ext cx="6893730" cy="3510129"/>
          </a:xfrm>
        </p:spPr>
        <p:txBody>
          <a:bodyPr anchor="b">
            <a:noAutofit/>
          </a:bodyPr>
          <a:lstStyle/>
          <a:p>
            <a:pPr>
              <a:spcBef>
                <a:spcPts val="400"/>
              </a:spcBef>
            </a:pPr>
            <a:r>
              <a:rPr lang="en-GB" dirty="0">
                <a:latin typeface="Garamond" panose="02020404030301010803" pitchFamily="18" charset="0"/>
              </a:rPr>
              <a:t>Soviet Ukraine as a ‘Piedmont’ for all Ukrainians outside of the Soviet Union (Mykola </a:t>
            </a:r>
            <a:r>
              <a:rPr lang="en-GB" dirty="0" err="1">
                <a:latin typeface="Garamond" panose="02020404030301010803" pitchFamily="18" charset="0"/>
              </a:rPr>
              <a:t>Skrypnyk</a:t>
            </a:r>
            <a:r>
              <a:rPr lang="en-GB" dirty="0">
                <a:latin typeface="Garamond" panose="02020404030301010803" pitchFamily="18" charset="0"/>
              </a:rPr>
              <a:t> – the main advocate)</a:t>
            </a:r>
          </a:p>
          <a:p>
            <a:pPr>
              <a:spcBef>
                <a:spcPts val="400"/>
              </a:spcBef>
            </a:pPr>
            <a:r>
              <a:rPr lang="en-GB" dirty="0">
                <a:latin typeface="Garamond" panose="02020404030301010803" pitchFamily="18" charset="0"/>
              </a:rPr>
              <a:t>Blending social and national liberation in Ukrainian-inhabited contested borderlands of Poland, Romania, and Czechoslovakia</a:t>
            </a:r>
          </a:p>
          <a:p>
            <a:pPr>
              <a:spcBef>
                <a:spcPts val="400"/>
              </a:spcBef>
            </a:pPr>
            <a:r>
              <a:rPr lang="en-GB" dirty="0">
                <a:latin typeface="Garamond" panose="02020404030301010803" pitchFamily="18" charset="0"/>
              </a:rPr>
              <a:t>Exploiting national sentiments of local Ukrainians, pushing the argument of their ‘oppression’ by the governing regimes</a:t>
            </a:r>
          </a:p>
          <a:p>
            <a:pPr>
              <a:spcBef>
                <a:spcPts val="400"/>
              </a:spcBef>
            </a:pPr>
            <a:r>
              <a:rPr lang="en-GB" dirty="0">
                <a:latin typeface="Garamond" panose="02020404030301010803" pitchFamily="18" charset="0"/>
              </a:rPr>
              <a:t>Communist parties face persecution (Czechoslovakia – exception) – creation of legal worker and peasant-oriented parties</a:t>
            </a:r>
          </a:p>
          <a:p>
            <a:pPr>
              <a:spcBef>
                <a:spcPts val="400"/>
              </a:spcBef>
            </a:pPr>
            <a:r>
              <a:rPr lang="en-GB" dirty="0">
                <a:latin typeface="Garamond" panose="02020404030301010803" pitchFamily="18" charset="0"/>
              </a:rPr>
              <a:t>But: Holodomor and changes in Soviet nationality policies undermine the appeal</a:t>
            </a:r>
          </a:p>
        </p:txBody>
      </p:sp>
      <p:cxnSp>
        <p:nvCxnSpPr>
          <p:cNvPr id="3083" name="Straight Connector 3082">
            <a:extLst>
              <a:ext uri="{FF2B5EF4-FFF2-40B4-BE49-F238E27FC236}">
                <a16:creationId xmlns:a16="http://schemas.microsoft.com/office/drawing/2014/main" id="{B3121654-FB13-441C-AB60-76710D9170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734300" y="576201"/>
            <a:ext cx="0" cy="5715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 descr="undefined">
            <a:extLst>
              <a:ext uri="{FF2B5EF4-FFF2-40B4-BE49-F238E27FC236}">
                <a16:creationId xmlns:a16="http://schemas.microsoft.com/office/drawing/2014/main" id="{3B784E17-FE0E-5272-5526-224F141742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4" b="5501"/>
          <a:stretch>
            <a:fillRect/>
          </a:stretch>
        </p:blipFill>
        <p:spPr bwMode="auto">
          <a:xfrm>
            <a:off x="8036732" y="853712"/>
            <a:ext cx="3583768" cy="5150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085" name="Straight Connector 3084">
            <a:extLst>
              <a:ext uri="{FF2B5EF4-FFF2-40B4-BE49-F238E27FC236}">
                <a16:creationId xmlns:a16="http://schemas.microsoft.com/office/drawing/2014/main" id="{C58D2D3E-B980-4D6F-BBFB-DF7A3A9472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71500" y="6286500"/>
            <a:ext cx="1105479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96133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C4D51452-CCC7-FF2E-9293-9CFAF5E57E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1963" y="0"/>
            <a:ext cx="8021638" cy="6259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D97BBB0-1CAA-8F30-5814-3961F413069B}"/>
              </a:ext>
            </a:extLst>
          </p:cNvPr>
          <p:cNvSpPr txBox="1"/>
          <p:nvPr/>
        </p:nvSpPr>
        <p:spPr>
          <a:xfrm>
            <a:off x="3062177" y="6358270"/>
            <a:ext cx="590107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noProof="0" dirty="0">
                <a:latin typeface="Garamond" panose="02020404030301010803" pitchFamily="18" charset="0"/>
              </a:rPr>
              <a:t>Poland in the  20th century (source: </a:t>
            </a:r>
            <a:r>
              <a:rPr lang="en-GB" sz="2200" noProof="0" dirty="0" err="1">
                <a:latin typeface="Garamond" panose="02020404030301010803" pitchFamily="18" charset="0"/>
              </a:rPr>
              <a:t>Putzger</a:t>
            </a:r>
            <a:r>
              <a:rPr lang="en-GB" sz="2200" noProof="0" dirty="0">
                <a:latin typeface="Garamond" panose="02020404030301010803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026810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216427-FCF1-C948-E318-01EBB401AA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noProof="0" dirty="0">
                <a:latin typeface="Garamond" panose="02020404030301010803" pitchFamily="18" charset="0"/>
              </a:rPr>
              <a:t>Domestic Policy</a:t>
            </a:r>
            <a:endParaRPr lang="en-GB" noProof="0" dirty="0">
              <a:latin typeface="Garamond" panose="02020404030301010803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43DAC1-4FA5-2E1B-307B-BFE3455BDB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0689" y="1873669"/>
            <a:ext cx="11059811" cy="3910987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GB" sz="1800" noProof="0" dirty="0">
                <a:latin typeface="Garamond" panose="02020404030301010803" pitchFamily="18" charset="0"/>
              </a:rPr>
              <a:t> Destruction in First World War, Polish-Soviet War and Polish-Ukrainian War</a:t>
            </a:r>
          </a:p>
          <a:p>
            <a:pPr>
              <a:spcBef>
                <a:spcPts val="0"/>
              </a:spcBef>
            </a:pPr>
            <a:r>
              <a:rPr lang="en-GB" sz="1800" noProof="0" dirty="0">
                <a:latin typeface="Garamond" panose="02020404030301010803" pitchFamily="18" charset="0"/>
              </a:rPr>
              <a:t> Three different judicial and administrative systems</a:t>
            </a:r>
          </a:p>
          <a:p>
            <a:pPr>
              <a:spcBef>
                <a:spcPts val="0"/>
              </a:spcBef>
            </a:pPr>
            <a:r>
              <a:rPr lang="en-GB" sz="1800" noProof="0" dirty="0">
                <a:latin typeface="Garamond" panose="02020404030301010803" pitchFamily="18" charset="0"/>
              </a:rPr>
              <a:t> Previously, infrastructure and communication had to serve imperial interests (for example railway system: Railway Lwów – Vienna, </a:t>
            </a:r>
            <a:r>
              <a:rPr lang="en-GB" sz="1800" noProof="0" dirty="0" err="1">
                <a:latin typeface="Garamond" panose="02020404030301010803" pitchFamily="18" charset="0"/>
              </a:rPr>
              <a:t>Poznań</a:t>
            </a:r>
            <a:r>
              <a:rPr lang="en-GB" sz="1800" noProof="0" dirty="0">
                <a:latin typeface="Garamond" panose="02020404030301010803" pitchFamily="18" charset="0"/>
              </a:rPr>
              <a:t> – Berlin, Warsaw-Moscow, but not </a:t>
            </a:r>
            <a:r>
              <a:rPr lang="en-GB" sz="1800" noProof="0" dirty="0" err="1">
                <a:latin typeface="Garamond" panose="02020404030301010803" pitchFamily="18" charset="0"/>
              </a:rPr>
              <a:t>Poznań</a:t>
            </a:r>
            <a:r>
              <a:rPr lang="en-GB" sz="1800" noProof="0" dirty="0">
                <a:latin typeface="Garamond" panose="02020404030301010803" pitchFamily="18" charset="0"/>
              </a:rPr>
              <a:t>-Lwów-Warsaw)</a:t>
            </a:r>
          </a:p>
          <a:p>
            <a:pPr>
              <a:spcBef>
                <a:spcPts val="0"/>
              </a:spcBef>
            </a:pPr>
            <a:r>
              <a:rPr lang="en-GB" sz="1800" noProof="0" dirty="0">
                <a:latin typeface="Garamond" panose="02020404030301010803" pitchFamily="18" charset="0"/>
              </a:rPr>
              <a:t> Different mentalities after 123 years partition; Uneven development: Poland A (West) and Poland B (East)</a:t>
            </a:r>
          </a:p>
          <a:p>
            <a:pPr>
              <a:spcBef>
                <a:spcPts val="0"/>
              </a:spcBef>
            </a:pPr>
            <a:r>
              <a:rPr lang="en-GB" sz="1800" noProof="0" dirty="0">
                <a:latin typeface="Garamond" panose="02020404030301010803" pitchFamily="18" charset="0"/>
              </a:rPr>
              <a:t> Hyperinflation  1922/23 until new currency ‘</a:t>
            </a:r>
            <a:r>
              <a:rPr lang="en-GB" sz="1800" noProof="0" dirty="0" err="1">
                <a:latin typeface="Garamond" panose="02020404030301010803" pitchFamily="18" charset="0"/>
              </a:rPr>
              <a:t>złoty</a:t>
            </a:r>
            <a:r>
              <a:rPr lang="en-GB" sz="1800" noProof="0" dirty="0">
                <a:latin typeface="Garamond" panose="02020404030301010803" pitchFamily="18" charset="0"/>
              </a:rPr>
              <a:t>’ was introduced</a:t>
            </a:r>
          </a:p>
          <a:p>
            <a:pPr>
              <a:spcBef>
                <a:spcPts val="0"/>
              </a:spcBef>
            </a:pPr>
            <a:r>
              <a:rPr lang="en-GB" sz="1800" noProof="0" dirty="0">
                <a:latin typeface="Garamond" panose="02020404030301010803" pitchFamily="18" charset="0"/>
              </a:rPr>
              <a:t> Political divisions: 1921 – 1926 Poland parliamentary democracy but no party has majority. First elected president </a:t>
            </a:r>
            <a:r>
              <a:rPr lang="en-GB" sz="1800" noProof="0" dirty="0" err="1">
                <a:latin typeface="Garamond" panose="02020404030301010803" pitchFamily="18" charset="0"/>
              </a:rPr>
              <a:t>Narutowicz</a:t>
            </a:r>
            <a:r>
              <a:rPr lang="en-GB" sz="1800" noProof="0" dirty="0">
                <a:latin typeface="Garamond" panose="02020404030301010803" pitchFamily="18" charset="0"/>
              </a:rPr>
              <a:t> murdered by a national democrat</a:t>
            </a:r>
          </a:p>
          <a:p>
            <a:pPr>
              <a:spcBef>
                <a:spcPts val="0"/>
              </a:spcBef>
            </a:pPr>
            <a:r>
              <a:rPr lang="en-GB" sz="1800" noProof="0" dirty="0">
                <a:latin typeface="Garamond" panose="02020404030301010803" pitchFamily="18" charset="0"/>
              </a:rPr>
              <a:t> Bloc of Minorities in Sejm (Parliament): Integration of minorities and growing antisemitism</a:t>
            </a:r>
          </a:p>
          <a:p>
            <a:pPr>
              <a:spcBef>
                <a:spcPts val="0"/>
              </a:spcBef>
            </a:pPr>
            <a:r>
              <a:rPr lang="en-GB" sz="1800" noProof="0" dirty="0">
                <a:latin typeface="Garamond" panose="02020404030301010803" pitchFamily="18" charset="0"/>
              </a:rPr>
              <a:t> Widespread dissatisfaction with new Polish state</a:t>
            </a:r>
          </a:p>
          <a:p>
            <a:pPr>
              <a:spcBef>
                <a:spcPts val="0"/>
              </a:spcBef>
            </a:pPr>
            <a:r>
              <a:rPr lang="en-GB" sz="1800" noProof="0" dirty="0">
                <a:latin typeface="Garamond" panose="02020404030301010803" pitchFamily="18" charset="0"/>
              </a:rPr>
              <a:t> 1926 Coup of Piłsudski: </a:t>
            </a:r>
            <a:r>
              <a:rPr lang="en-GB" sz="1800" noProof="0" dirty="0" err="1">
                <a:latin typeface="Garamond" panose="02020404030301010803" pitchFamily="18" charset="0"/>
              </a:rPr>
              <a:t>Sanacja</a:t>
            </a:r>
            <a:r>
              <a:rPr lang="en-GB" sz="1800" noProof="0" dirty="0">
                <a:latin typeface="Garamond" panose="02020404030301010803" pitchFamily="18" charset="0"/>
              </a:rPr>
              <a:t> (sanitation) regime, authoritarian</a:t>
            </a:r>
          </a:p>
          <a:p>
            <a:pPr>
              <a:spcBef>
                <a:spcPts val="0"/>
              </a:spcBef>
            </a:pPr>
            <a:r>
              <a:rPr lang="en-GB" sz="1800" noProof="0" dirty="0">
                <a:latin typeface="Garamond" panose="02020404030301010803" pitchFamily="18" charset="0"/>
              </a:rPr>
              <a:t> After 1930 dictatorship: 1935-1939 (after Piłsudski’s death: regime of the colonels)</a:t>
            </a:r>
          </a:p>
          <a:p>
            <a:pPr>
              <a:spcBef>
                <a:spcPts val="0"/>
              </a:spcBef>
            </a:pPr>
            <a:r>
              <a:rPr lang="en-GB" sz="1800" noProof="0" dirty="0">
                <a:latin typeface="Garamond" panose="02020404030301010803" pitchFamily="18" charset="0"/>
              </a:rPr>
              <a:t> Economic crisis 1930 ff</a:t>
            </a:r>
          </a:p>
        </p:txBody>
      </p:sp>
    </p:spTree>
    <p:extLst>
      <p:ext uri="{BB962C8B-B14F-4D97-AF65-F5344CB8AC3E}">
        <p14:creationId xmlns:p14="http://schemas.microsoft.com/office/powerpoint/2010/main" val="1753820489"/>
      </p:ext>
    </p:extLst>
  </p:cSld>
  <p:clrMapOvr>
    <a:masterClrMapping/>
  </p:clrMapOvr>
</p:sld>
</file>

<file path=ppt/theme/theme1.xml><?xml version="1.0" encoding="utf-8"?>
<a:theme xmlns:a="http://schemas.openxmlformats.org/drawingml/2006/main" name="AlignmentVTI">
  <a:themeElements>
    <a:clrScheme name="Alignment">
      <a:dk1>
        <a:sysClr val="windowText" lastClr="000000"/>
      </a:dk1>
      <a:lt1>
        <a:sysClr val="window" lastClr="FFFFFF"/>
      </a:lt1>
      <a:dk2>
        <a:srgbClr val="3B3D38"/>
      </a:dk2>
      <a:lt2>
        <a:srgbClr val="F7F2EE"/>
      </a:lt2>
      <a:accent1>
        <a:srgbClr val="928A63"/>
      </a:accent1>
      <a:accent2>
        <a:srgbClr val="B57B6B"/>
      </a:accent2>
      <a:accent3>
        <a:srgbClr val="9E8484"/>
      </a:accent3>
      <a:accent4>
        <a:srgbClr val="7C8A75"/>
      </a:accent4>
      <a:accent5>
        <a:srgbClr val="8C8578"/>
      </a:accent5>
      <a:accent6>
        <a:srgbClr val="A18563"/>
      </a:accent6>
      <a:hlink>
        <a:srgbClr val="B57B6B"/>
      </a:hlink>
      <a:folHlink>
        <a:srgbClr val="7C8A75"/>
      </a:folHlink>
    </a:clrScheme>
    <a:fontScheme name="Custom 1">
      <a:majorFont>
        <a:latin typeface="Batang"/>
        <a:ea typeface=""/>
        <a:cs typeface=""/>
      </a:majorFont>
      <a:minorFont>
        <a:latin typeface="Avenir Next LT Pr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lignmentVTI" id="{606D7720-FAA0-4ADC-B967-3239DA8ECA1A}" vid="{10074623-6FCC-4A3C-AAA5-58644BD8FF1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1011</TotalTime>
  <Words>1481</Words>
  <Application>Microsoft Office PowerPoint</Application>
  <PresentationFormat>Widescreen</PresentationFormat>
  <Paragraphs>176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4" baseType="lpstr">
      <vt:lpstr>Batang</vt:lpstr>
      <vt:lpstr>Aptos</vt:lpstr>
      <vt:lpstr>Arial</vt:lpstr>
      <vt:lpstr>Avenir Next LT Pro Light</vt:lpstr>
      <vt:lpstr>Garamond</vt:lpstr>
      <vt:lpstr>Wingdings</vt:lpstr>
      <vt:lpstr>AlignmentVTI</vt:lpstr>
      <vt:lpstr>Entangled History: Ukraine and her neighbours from the Middle Ages to the present</vt:lpstr>
      <vt:lpstr>Outline</vt:lpstr>
      <vt:lpstr>PowerPoint Presentation</vt:lpstr>
      <vt:lpstr>Second Polish Republic</vt:lpstr>
      <vt:lpstr>Foreign Policy of Second Polish Republic – 1920s</vt:lpstr>
      <vt:lpstr>Foreign Policy of Second Polish Republic – 1930s</vt:lpstr>
      <vt:lpstr>The Soviet Factor</vt:lpstr>
      <vt:lpstr>PowerPoint Presentation</vt:lpstr>
      <vt:lpstr>Domestic Policy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Polish Nationality Policy in 1920s</vt:lpstr>
      <vt:lpstr>PowerPoint Presentation</vt:lpstr>
      <vt:lpstr>PowerPoint Presentation</vt:lpstr>
      <vt:lpstr>PowerPoint Presentation</vt:lpstr>
      <vt:lpstr>PowerPoint Presentation</vt:lpstr>
      <vt:lpstr>Policy of the Polish government in the 1930s</vt:lpstr>
      <vt:lpstr>PowerPoint Presentation</vt:lpstr>
      <vt:lpstr>PowerPoint Presentation</vt:lpstr>
      <vt:lpstr>PowerPoint Presentation</vt:lpstr>
      <vt:lpstr>Ukrainians in Czechoslovakia</vt:lpstr>
      <vt:lpstr>Ukrainians in Greater Romania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Voronovici, Alexandr</dc:creator>
  <cp:lastModifiedBy>Voronovici, Alexandr</cp:lastModifiedBy>
  <cp:revision>91</cp:revision>
  <dcterms:created xsi:type="dcterms:W3CDTF">2025-10-15T18:16:58Z</dcterms:created>
  <dcterms:modified xsi:type="dcterms:W3CDTF">2026-03-05T13:02:25Z</dcterms:modified>
</cp:coreProperties>
</file>