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24"/>
  </p:notesMasterIdLst>
  <p:sldIdLst>
    <p:sldId id="256" r:id="rId2"/>
    <p:sldId id="257" r:id="rId3"/>
    <p:sldId id="258" r:id="rId4"/>
    <p:sldId id="259" r:id="rId5"/>
    <p:sldId id="260" r:id="rId6"/>
    <p:sldId id="261" r:id="rId7"/>
    <p:sldId id="262" r:id="rId8"/>
    <p:sldId id="263" r:id="rId9"/>
    <p:sldId id="277"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p:scale>
          <a:sx n="80" d="100"/>
          <a:sy n="80" d="100"/>
        </p:scale>
        <p:origin x="13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75D9AA-64B1-4E27-8949-3AEDDCE02F59}" type="doc">
      <dgm:prSet loTypeId="urn:microsoft.com/office/officeart/2005/8/layout/vList2" loCatId="list" qsTypeId="urn:microsoft.com/office/officeart/2005/8/quickstyle/simple2" qsCatId="simple" csTypeId="urn:microsoft.com/office/officeart/2005/8/colors/accent3_2" csCatId="accent3"/>
      <dgm:spPr/>
      <dgm:t>
        <a:bodyPr/>
        <a:lstStyle/>
        <a:p>
          <a:endParaRPr lang="en-US"/>
        </a:p>
      </dgm:t>
    </dgm:pt>
    <dgm:pt modelId="{AB4BA80B-E2A7-4C29-8E0B-B55A89EF997B}">
      <dgm:prSet custT="1"/>
      <dgm:spPr/>
      <dgm:t>
        <a:bodyPr/>
        <a:lstStyle/>
        <a:p>
          <a:r>
            <a:rPr lang="de-DE" sz="1800">
              <a:latin typeface="Garamond" panose="02020404030301010803" pitchFamily="18" charset="0"/>
            </a:rPr>
            <a:t>1933, 30 January: Hitler becomes German Chancellor</a:t>
          </a:r>
          <a:endParaRPr lang="en-US" sz="1800">
            <a:latin typeface="Garamond" panose="02020404030301010803" pitchFamily="18" charset="0"/>
          </a:endParaRPr>
        </a:p>
      </dgm:t>
    </dgm:pt>
    <dgm:pt modelId="{47B5E40B-A802-495A-AD8A-0D197DB15E16}" type="parTrans" cxnId="{C92EC52C-AC5A-4CAD-8BAD-226F29F6FB75}">
      <dgm:prSet/>
      <dgm:spPr/>
      <dgm:t>
        <a:bodyPr/>
        <a:lstStyle/>
        <a:p>
          <a:endParaRPr lang="en-US" sz="1800"/>
        </a:p>
      </dgm:t>
    </dgm:pt>
    <dgm:pt modelId="{6C89A28F-5C09-402D-AE23-FBB373ED446A}" type="sibTrans" cxnId="{C92EC52C-AC5A-4CAD-8BAD-226F29F6FB75}">
      <dgm:prSet/>
      <dgm:spPr/>
      <dgm:t>
        <a:bodyPr/>
        <a:lstStyle/>
        <a:p>
          <a:endParaRPr lang="en-US" sz="1800"/>
        </a:p>
      </dgm:t>
    </dgm:pt>
    <dgm:pt modelId="{5FB7F581-5EE8-48DC-8566-5B19E465F983}">
      <dgm:prSet custT="1"/>
      <dgm:spPr/>
      <dgm:t>
        <a:bodyPr/>
        <a:lstStyle/>
        <a:p>
          <a:r>
            <a:rPr lang="de-DE" sz="1800">
              <a:latin typeface="Garamond" panose="02020404030301010803" pitchFamily="18" charset="0"/>
            </a:rPr>
            <a:t>1934</a:t>
          </a:r>
          <a:r>
            <a:rPr lang="en-GB" sz="1800">
              <a:latin typeface="Garamond" panose="02020404030301010803" pitchFamily="18" charset="0"/>
            </a:rPr>
            <a:t>:</a:t>
          </a:r>
          <a:r>
            <a:rPr lang="de-DE" sz="1800">
              <a:latin typeface="Garamond" panose="02020404030301010803" pitchFamily="18" charset="0"/>
            </a:rPr>
            <a:t> Polish-German treaty </a:t>
          </a:r>
          <a:endParaRPr lang="en-US" sz="1800">
            <a:latin typeface="Garamond" panose="02020404030301010803" pitchFamily="18" charset="0"/>
          </a:endParaRPr>
        </a:p>
      </dgm:t>
    </dgm:pt>
    <dgm:pt modelId="{E36EBCF8-173E-44D0-8086-E80283541EF7}" type="parTrans" cxnId="{536D492F-C59A-4D64-8EFF-6EFF7037A7E6}">
      <dgm:prSet/>
      <dgm:spPr/>
      <dgm:t>
        <a:bodyPr/>
        <a:lstStyle/>
        <a:p>
          <a:endParaRPr lang="en-US" sz="1800"/>
        </a:p>
      </dgm:t>
    </dgm:pt>
    <dgm:pt modelId="{8FFB460A-6367-47FE-A617-A9802BEEB4EE}" type="sibTrans" cxnId="{536D492F-C59A-4D64-8EFF-6EFF7037A7E6}">
      <dgm:prSet/>
      <dgm:spPr/>
      <dgm:t>
        <a:bodyPr/>
        <a:lstStyle/>
        <a:p>
          <a:endParaRPr lang="en-US" sz="1800"/>
        </a:p>
      </dgm:t>
    </dgm:pt>
    <dgm:pt modelId="{8079A10C-667B-4837-A91B-022F158F76B6}">
      <dgm:prSet custT="1"/>
      <dgm:spPr/>
      <dgm:t>
        <a:bodyPr/>
        <a:lstStyle/>
        <a:p>
          <a:r>
            <a:rPr lang="de-DE" sz="1800">
              <a:latin typeface="Garamond" panose="02020404030301010803" pitchFamily="18" charset="0"/>
            </a:rPr>
            <a:t>1934</a:t>
          </a:r>
          <a:r>
            <a:rPr lang="en-GB" sz="1800">
              <a:latin typeface="Garamond" panose="02020404030301010803" pitchFamily="18" charset="0"/>
            </a:rPr>
            <a:t>:</a:t>
          </a:r>
          <a:r>
            <a:rPr lang="de-DE" sz="1800">
              <a:latin typeface="Garamond" panose="02020404030301010803" pitchFamily="18" charset="0"/>
            </a:rPr>
            <a:t> Admission of Soviet Union to League of Nations</a:t>
          </a:r>
          <a:endParaRPr lang="en-US" sz="1800">
            <a:latin typeface="Garamond" panose="02020404030301010803" pitchFamily="18" charset="0"/>
          </a:endParaRPr>
        </a:p>
      </dgm:t>
    </dgm:pt>
    <dgm:pt modelId="{0F38591B-EBF8-4ED3-872A-0EAD32C00E5E}" type="parTrans" cxnId="{FC928356-15E1-4B1C-8693-43B2E0791579}">
      <dgm:prSet/>
      <dgm:spPr/>
      <dgm:t>
        <a:bodyPr/>
        <a:lstStyle/>
        <a:p>
          <a:endParaRPr lang="en-US" sz="1800"/>
        </a:p>
      </dgm:t>
    </dgm:pt>
    <dgm:pt modelId="{715F2FEF-4AE4-45DE-AEE0-3E411B072DFF}" type="sibTrans" cxnId="{FC928356-15E1-4B1C-8693-43B2E0791579}">
      <dgm:prSet/>
      <dgm:spPr/>
      <dgm:t>
        <a:bodyPr/>
        <a:lstStyle/>
        <a:p>
          <a:endParaRPr lang="en-US" sz="1800"/>
        </a:p>
      </dgm:t>
    </dgm:pt>
    <dgm:pt modelId="{B268316C-3B92-4C7F-A7E9-48D365B6097C}">
      <dgm:prSet custT="1"/>
      <dgm:spPr/>
      <dgm:t>
        <a:bodyPr/>
        <a:lstStyle/>
        <a:p>
          <a:r>
            <a:rPr lang="de-DE" sz="1800">
              <a:latin typeface="Garamond" panose="02020404030301010803" pitchFamily="18" charset="0"/>
            </a:rPr>
            <a:t>1938, March: German invasion and annexation of Austria</a:t>
          </a:r>
          <a:endParaRPr lang="en-US" sz="1800">
            <a:latin typeface="Garamond" panose="02020404030301010803" pitchFamily="18" charset="0"/>
          </a:endParaRPr>
        </a:p>
      </dgm:t>
    </dgm:pt>
    <dgm:pt modelId="{F0F8464B-27CD-4E88-BCE5-57173D01F92F}" type="parTrans" cxnId="{D3D0A092-9ADE-414A-9FFF-420E921677B8}">
      <dgm:prSet/>
      <dgm:spPr/>
      <dgm:t>
        <a:bodyPr/>
        <a:lstStyle/>
        <a:p>
          <a:endParaRPr lang="en-US" sz="1800"/>
        </a:p>
      </dgm:t>
    </dgm:pt>
    <dgm:pt modelId="{6641EC6C-4816-40B6-BA63-27612D013EF1}" type="sibTrans" cxnId="{D3D0A092-9ADE-414A-9FFF-420E921677B8}">
      <dgm:prSet/>
      <dgm:spPr/>
      <dgm:t>
        <a:bodyPr/>
        <a:lstStyle/>
        <a:p>
          <a:endParaRPr lang="en-US" sz="1800"/>
        </a:p>
      </dgm:t>
    </dgm:pt>
    <dgm:pt modelId="{1C08EA37-573F-405C-91B6-FF529EFD2764}">
      <dgm:prSet custT="1"/>
      <dgm:spPr/>
      <dgm:t>
        <a:bodyPr/>
        <a:lstStyle/>
        <a:p>
          <a:r>
            <a:rPr lang="de-DE" sz="1800">
              <a:latin typeface="Garamond" panose="02020404030301010803" pitchFamily="18" charset="0"/>
            </a:rPr>
            <a:t>1938, September:  Munich Conference and Agreement</a:t>
          </a:r>
          <a:endParaRPr lang="en-US" sz="1800">
            <a:latin typeface="Garamond" panose="02020404030301010803" pitchFamily="18" charset="0"/>
          </a:endParaRPr>
        </a:p>
      </dgm:t>
    </dgm:pt>
    <dgm:pt modelId="{C1D951AE-0522-4962-9D58-ADEA5A3328D7}" type="parTrans" cxnId="{00962182-7148-4420-BD29-29EAB9C0BC02}">
      <dgm:prSet/>
      <dgm:spPr/>
      <dgm:t>
        <a:bodyPr/>
        <a:lstStyle/>
        <a:p>
          <a:endParaRPr lang="en-US" sz="1800"/>
        </a:p>
      </dgm:t>
    </dgm:pt>
    <dgm:pt modelId="{A240FD0A-C2B3-4941-9287-AD96C87287D3}" type="sibTrans" cxnId="{00962182-7148-4420-BD29-29EAB9C0BC02}">
      <dgm:prSet/>
      <dgm:spPr/>
      <dgm:t>
        <a:bodyPr/>
        <a:lstStyle/>
        <a:p>
          <a:endParaRPr lang="en-US" sz="1800"/>
        </a:p>
      </dgm:t>
    </dgm:pt>
    <dgm:pt modelId="{AE76E5E0-E7B9-47F1-ACEE-5937DB1F6E9B}">
      <dgm:prSet custT="1"/>
      <dgm:spPr/>
      <dgm:t>
        <a:bodyPr/>
        <a:lstStyle/>
        <a:p>
          <a:r>
            <a:rPr lang="de-DE" sz="1800" dirty="0">
              <a:latin typeface="Garamond" panose="02020404030301010803" pitchFamily="18" charset="0"/>
            </a:rPr>
            <a:t>1938, October: Germany annexes Sudeten region - Poland takes Cieszyn </a:t>
          </a:r>
          <a:endParaRPr lang="en-US" sz="1800" dirty="0">
            <a:latin typeface="Garamond" panose="02020404030301010803" pitchFamily="18" charset="0"/>
          </a:endParaRPr>
        </a:p>
      </dgm:t>
    </dgm:pt>
    <dgm:pt modelId="{594DBE85-79B4-40A2-9217-3BBD0A880B62}" type="parTrans" cxnId="{1DC718ED-2C24-4DDE-B597-61991E19C113}">
      <dgm:prSet/>
      <dgm:spPr/>
      <dgm:t>
        <a:bodyPr/>
        <a:lstStyle/>
        <a:p>
          <a:endParaRPr lang="en-US" sz="1800"/>
        </a:p>
      </dgm:t>
    </dgm:pt>
    <dgm:pt modelId="{60174545-9C82-41E5-8D7A-111C84D1991A}" type="sibTrans" cxnId="{1DC718ED-2C24-4DDE-B597-61991E19C113}">
      <dgm:prSet/>
      <dgm:spPr/>
      <dgm:t>
        <a:bodyPr/>
        <a:lstStyle/>
        <a:p>
          <a:endParaRPr lang="en-US" sz="1800"/>
        </a:p>
      </dgm:t>
    </dgm:pt>
    <dgm:pt modelId="{82C28090-7A03-4F6D-8BB6-871272FAB21B}">
      <dgm:prSet custT="1"/>
      <dgm:spPr/>
      <dgm:t>
        <a:bodyPr/>
        <a:lstStyle/>
        <a:p>
          <a:r>
            <a:rPr lang="en-GB" sz="1800">
              <a:latin typeface="Garamond" panose="02020404030301010803" pitchFamily="18" charset="0"/>
            </a:rPr>
            <a:t>1939, </a:t>
          </a:r>
          <a:r>
            <a:rPr lang="de-DE" sz="1800">
              <a:latin typeface="Garamond" panose="02020404030301010803" pitchFamily="18" charset="0"/>
            </a:rPr>
            <a:t>14 March</a:t>
          </a:r>
          <a:r>
            <a:rPr lang="en-GB" sz="1800">
              <a:latin typeface="Garamond" panose="02020404030301010803" pitchFamily="18" charset="0"/>
            </a:rPr>
            <a:t>:</a:t>
          </a:r>
          <a:r>
            <a:rPr lang="de-DE" sz="1800">
              <a:latin typeface="Garamond" panose="02020404030301010803" pitchFamily="18" charset="0"/>
            </a:rPr>
            <a:t> Slovakia independent</a:t>
          </a:r>
          <a:endParaRPr lang="en-US" sz="1800">
            <a:latin typeface="Garamond" panose="02020404030301010803" pitchFamily="18" charset="0"/>
          </a:endParaRPr>
        </a:p>
      </dgm:t>
    </dgm:pt>
    <dgm:pt modelId="{C72C3E1F-05E7-4CFD-AF93-5FC1BD61BC5C}" type="parTrans" cxnId="{B1659E47-FAD0-4443-941C-88FD52EDDD8F}">
      <dgm:prSet/>
      <dgm:spPr/>
      <dgm:t>
        <a:bodyPr/>
        <a:lstStyle/>
        <a:p>
          <a:endParaRPr lang="en-US" sz="1800"/>
        </a:p>
      </dgm:t>
    </dgm:pt>
    <dgm:pt modelId="{12F262C7-4C43-46B6-A5F1-A25435785979}" type="sibTrans" cxnId="{B1659E47-FAD0-4443-941C-88FD52EDDD8F}">
      <dgm:prSet/>
      <dgm:spPr/>
      <dgm:t>
        <a:bodyPr/>
        <a:lstStyle/>
        <a:p>
          <a:endParaRPr lang="en-US" sz="1800"/>
        </a:p>
      </dgm:t>
    </dgm:pt>
    <dgm:pt modelId="{90D14FC6-5469-4C6D-B495-A23A9A6FF05B}">
      <dgm:prSet custT="1"/>
      <dgm:spPr/>
      <dgm:t>
        <a:bodyPr/>
        <a:lstStyle/>
        <a:p>
          <a:r>
            <a:rPr lang="en-GB" sz="1800">
              <a:latin typeface="Garamond" panose="02020404030301010803" pitchFamily="18" charset="0"/>
            </a:rPr>
            <a:t>1939, </a:t>
          </a:r>
          <a:r>
            <a:rPr lang="de-DE" sz="1800">
              <a:latin typeface="Garamond" panose="02020404030301010803" pitchFamily="18" charset="0"/>
            </a:rPr>
            <a:t>15 March</a:t>
          </a:r>
          <a:r>
            <a:rPr lang="en-GB" sz="1800">
              <a:latin typeface="Garamond" panose="02020404030301010803" pitchFamily="18" charset="0"/>
            </a:rPr>
            <a:t>:</a:t>
          </a:r>
          <a:r>
            <a:rPr lang="de-DE" sz="1800">
              <a:latin typeface="Garamond" panose="02020404030301010803" pitchFamily="18" charset="0"/>
            </a:rPr>
            <a:t> German occupation of remaining part of Czechia</a:t>
          </a:r>
          <a:r>
            <a:rPr lang="en-GB" sz="1800">
              <a:latin typeface="Garamond" panose="02020404030301010803" pitchFamily="18" charset="0"/>
            </a:rPr>
            <a:t>; </a:t>
          </a:r>
          <a:r>
            <a:rPr lang="de-DE" sz="1800">
              <a:latin typeface="Garamond" panose="02020404030301010803" pitchFamily="18" charset="0"/>
            </a:rPr>
            <a:t>Declaration of Independence of Carpatho-Ukraine</a:t>
          </a:r>
          <a:endParaRPr lang="en-US" sz="1800">
            <a:latin typeface="Garamond" panose="02020404030301010803" pitchFamily="18" charset="0"/>
          </a:endParaRPr>
        </a:p>
      </dgm:t>
    </dgm:pt>
    <dgm:pt modelId="{70442C5B-9371-4E7C-B9A0-0F8BB506B32F}" type="parTrans" cxnId="{8CD0E3B8-D5B7-4F37-8EC4-74CD9818C1D1}">
      <dgm:prSet/>
      <dgm:spPr/>
      <dgm:t>
        <a:bodyPr/>
        <a:lstStyle/>
        <a:p>
          <a:endParaRPr lang="en-US" sz="1800"/>
        </a:p>
      </dgm:t>
    </dgm:pt>
    <dgm:pt modelId="{4E8CB19F-C189-46D4-A305-AB1442D3D1B5}" type="sibTrans" cxnId="{8CD0E3B8-D5B7-4F37-8EC4-74CD9818C1D1}">
      <dgm:prSet/>
      <dgm:spPr/>
      <dgm:t>
        <a:bodyPr/>
        <a:lstStyle/>
        <a:p>
          <a:endParaRPr lang="en-US" sz="1800"/>
        </a:p>
      </dgm:t>
    </dgm:pt>
    <dgm:pt modelId="{529EC52C-FC16-4D6C-B7E3-6C1CE5FFECB8}">
      <dgm:prSet custT="1"/>
      <dgm:spPr/>
      <dgm:t>
        <a:bodyPr/>
        <a:lstStyle/>
        <a:p>
          <a:r>
            <a:rPr lang="en-GB" sz="1800">
              <a:latin typeface="Garamond" panose="02020404030301010803" pitchFamily="18" charset="0"/>
            </a:rPr>
            <a:t>1939,</a:t>
          </a:r>
          <a:r>
            <a:rPr lang="de-DE" sz="1800">
              <a:latin typeface="Garamond" panose="02020404030301010803" pitchFamily="18" charset="0"/>
            </a:rPr>
            <a:t>18 March</a:t>
          </a:r>
          <a:r>
            <a:rPr lang="en-GB" sz="1800">
              <a:latin typeface="Garamond" panose="02020404030301010803" pitchFamily="18" charset="0"/>
            </a:rPr>
            <a:t>:</a:t>
          </a:r>
          <a:r>
            <a:rPr lang="de-DE" sz="1800">
              <a:latin typeface="Garamond" panose="02020404030301010803" pitchFamily="18" charset="0"/>
            </a:rPr>
            <a:t> Hungary invades Carpatho-Ukraine</a:t>
          </a:r>
          <a:endParaRPr lang="en-US" sz="1800">
            <a:latin typeface="Garamond" panose="02020404030301010803" pitchFamily="18" charset="0"/>
          </a:endParaRPr>
        </a:p>
      </dgm:t>
    </dgm:pt>
    <dgm:pt modelId="{BAA8F422-5391-425E-9F31-9FDC42B6C8A4}" type="parTrans" cxnId="{E95FBED4-66C5-4DC8-A44F-084A0A8D4D1F}">
      <dgm:prSet/>
      <dgm:spPr/>
      <dgm:t>
        <a:bodyPr/>
        <a:lstStyle/>
        <a:p>
          <a:endParaRPr lang="en-US" sz="1800"/>
        </a:p>
      </dgm:t>
    </dgm:pt>
    <dgm:pt modelId="{D761F1E9-A86B-4361-87DA-9C7B84AE0CA6}" type="sibTrans" cxnId="{E95FBED4-66C5-4DC8-A44F-084A0A8D4D1F}">
      <dgm:prSet/>
      <dgm:spPr/>
      <dgm:t>
        <a:bodyPr/>
        <a:lstStyle/>
        <a:p>
          <a:endParaRPr lang="en-US" sz="1800"/>
        </a:p>
      </dgm:t>
    </dgm:pt>
    <dgm:pt modelId="{70B50689-5DB1-4F04-84A0-17A4EC9FF954}">
      <dgm:prSet custT="1"/>
      <dgm:spPr/>
      <dgm:t>
        <a:bodyPr/>
        <a:lstStyle/>
        <a:p>
          <a:r>
            <a:rPr lang="en-GB" sz="1800">
              <a:latin typeface="Garamond" panose="02020404030301010803" pitchFamily="18" charset="0"/>
            </a:rPr>
            <a:t>1939, 23 March: </a:t>
          </a:r>
          <a:r>
            <a:rPr lang="de-DE" sz="1800">
              <a:latin typeface="Garamond" panose="02020404030301010803" pitchFamily="18" charset="0"/>
            </a:rPr>
            <a:t>Germany occupies Memel</a:t>
          </a:r>
          <a:endParaRPr lang="en-US" sz="1800">
            <a:latin typeface="Garamond" panose="02020404030301010803" pitchFamily="18" charset="0"/>
          </a:endParaRPr>
        </a:p>
      </dgm:t>
    </dgm:pt>
    <dgm:pt modelId="{3E6149DD-FA97-44AA-9F3A-B32ECEF95330}" type="parTrans" cxnId="{636A951D-A237-4F0F-BC4E-E7D392816C57}">
      <dgm:prSet/>
      <dgm:spPr/>
      <dgm:t>
        <a:bodyPr/>
        <a:lstStyle/>
        <a:p>
          <a:endParaRPr lang="en-US" sz="1800"/>
        </a:p>
      </dgm:t>
    </dgm:pt>
    <dgm:pt modelId="{1A190B80-F4AF-4627-B197-EECC239484A9}" type="sibTrans" cxnId="{636A951D-A237-4F0F-BC4E-E7D392816C57}">
      <dgm:prSet/>
      <dgm:spPr/>
      <dgm:t>
        <a:bodyPr/>
        <a:lstStyle/>
        <a:p>
          <a:endParaRPr lang="en-US" sz="1800"/>
        </a:p>
      </dgm:t>
    </dgm:pt>
    <dgm:pt modelId="{62178220-E4E6-49FE-BED8-3DC54D421E30}">
      <dgm:prSet custT="1"/>
      <dgm:spPr/>
      <dgm:t>
        <a:bodyPr/>
        <a:lstStyle/>
        <a:p>
          <a:r>
            <a:rPr lang="de-DE" sz="1800">
              <a:latin typeface="Garamond" panose="02020404030301010803" pitchFamily="18" charset="0"/>
            </a:rPr>
            <a:t>1939</a:t>
          </a:r>
          <a:r>
            <a:rPr lang="en-GB" sz="1800">
              <a:latin typeface="Garamond" panose="02020404030301010803" pitchFamily="18" charset="0"/>
            </a:rPr>
            <a:t>:</a:t>
          </a:r>
          <a:r>
            <a:rPr lang="de-DE" sz="1800">
              <a:latin typeface="Garamond" panose="02020404030301010803" pitchFamily="18" charset="0"/>
            </a:rPr>
            <a:t> German overtures to Poland, British and French guarantees for Poland (March)</a:t>
          </a:r>
          <a:endParaRPr lang="en-US" sz="1800">
            <a:latin typeface="Garamond" panose="02020404030301010803" pitchFamily="18" charset="0"/>
          </a:endParaRPr>
        </a:p>
      </dgm:t>
    </dgm:pt>
    <dgm:pt modelId="{FFAB88D5-56E7-456C-9AFD-DB37E4F56B1B}" type="parTrans" cxnId="{4053A7EF-7958-482A-B478-7D06AD044217}">
      <dgm:prSet/>
      <dgm:spPr/>
      <dgm:t>
        <a:bodyPr/>
        <a:lstStyle/>
        <a:p>
          <a:endParaRPr lang="en-US" sz="1800"/>
        </a:p>
      </dgm:t>
    </dgm:pt>
    <dgm:pt modelId="{3CB2EAA7-A31E-4C09-98DF-E08CA9C1FC1B}" type="sibTrans" cxnId="{4053A7EF-7958-482A-B478-7D06AD044217}">
      <dgm:prSet/>
      <dgm:spPr/>
      <dgm:t>
        <a:bodyPr/>
        <a:lstStyle/>
        <a:p>
          <a:endParaRPr lang="en-US" sz="1800"/>
        </a:p>
      </dgm:t>
    </dgm:pt>
    <dgm:pt modelId="{CDF31076-1CDD-4527-A6FF-568FB6682667}">
      <dgm:prSet custT="1"/>
      <dgm:spPr/>
      <dgm:t>
        <a:bodyPr/>
        <a:lstStyle/>
        <a:p>
          <a:r>
            <a:rPr lang="de-DE" sz="1800">
              <a:latin typeface="Garamond" panose="02020404030301010803" pitchFamily="18" charset="0"/>
            </a:rPr>
            <a:t>23 August 1939</a:t>
          </a:r>
          <a:r>
            <a:rPr lang="en-GB" sz="1800">
              <a:latin typeface="Garamond" panose="02020404030301010803" pitchFamily="18" charset="0"/>
            </a:rPr>
            <a:t>:</a:t>
          </a:r>
          <a:r>
            <a:rPr lang="de-DE" sz="1800">
              <a:latin typeface="Garamond" panose="02020404030301010803" pitchFamily="18" charset="0"/>
            </a:rPr>
            <a:t> German-Soviet non-agression treaty (Nazi-Soviet pact) with secret articles</a:t>
          </a:r>
          <a:r>
            <a:rPr lang="en-GB" sz="1800">
              <a:latin typeface="Garamond" panose="02020404030301010803" pitchFamily="18" charset="0"/>
            </a:rPr>
            <a:t>: Partition of Eastern Europe</a:t>
          </a:r>
          <a:endParaRPr lang="en-US" sz="1800">
            <a:latin typeface="Garamond" panose="02020404030301010803" pitchFamily="18" charset="0"/>
          </a:endParaRPr>
        </a:p>
      </dgm:t>
    </dgm:pt>
    <dgm:pt modelId="{8CBE0224-11AE-4C93-926A-A53E86106477}" type="parTrans" cxnId="{BDA45FCC-C9E2-4A24-BD95-D91DFF3FAE8E}">
      <dgm:prSet/>
      <dgm:spPr/>
      <dgm:t>
        <a:bodyPr/>
        <a:lstStyle/>
        <a:p>
          <a:endParaRPr lang="en-US" sz="1800"/>
        </a:p>
      </dgm:t>
    </dgm:pt>
    <dgm:pt modelId="{DD43D919-3A91-4F40-86E4-824621E383EE}" type="sibTrans" cxnId="{BDA45FCC-C9E2-4A24-BD95-D91DFF3FAE8E}">
      <dgm:prSet/>
      <dgm:spPr/>
      <dgm:t>
        <a:bodyPr/>
        <a:lstStyle/>
        <a:p>
          <a:endParaRPr lang="en-US" sz="1800"/>
        </a:p>
      </dgm:t>
    </dgm:pt>
    <dgm:pt modelId="{1DBB444B-B834-49C7-AB18-348EAE1277A5}" type="pres">
      <dgm:prSet presAssocID="{1075D9AA-64B1-4E27-8949-3AEDDCE02F59}" presName="linear" presStyleCnt="0">
        <dgm:presLayoutVars>
          <dgm:animLvl val="lvl"/>
          <dgm:resizeHandles val="exact"/>
        </dgm:presLayoutVars>
      </dgm:prSet>
      <dgm:spPr/>
    </dgm:pt>
    <dgm:pt modelId="{8CC56BB7-D38E-49A1-A109-3C68352FD0CB}" type="pres">
      <dgm:prSet presAssocID="{AB4BA80B-E2A7-4C29-8E0B-B55A89EF997B}" presName="parentText" presStyleLbl="node1" presStyleIdx="0" presStyleCnt="12">
        <dgm:presLayoutVars>
          <dgm:chMax val="0"/>
          <dgm:bulletEnabled val="1"/>
        </dgm:presLayoutVars>
      </dgm:prSet>
      <dgm:spPr/>
    </dgm:pt>
    <dgm:pt modelId="{CAEE7A0D-8DB4-416D-87C5-6B3CD5ED4241}" type="pres">
      <dgm:prSet presAssocID="{6C89A28F-5C09-402D-AE23-FBB373ED446A}" presName="spacer" presStyleCnt="0"/>
      <dgm:spPr/>
    </dgm:pt>
    <dgm:pt modelId="{65103F66-48DC-4C36-856A-2A3716806F00}" type="pres">
      <dgm:prSet presAssocID="{5FB7F581-5EE8-48DC-8566-5B19E465F983}" presName="parentText" presStyleLbl="node1" presStyleIdx="1" presStyleCnt="12">
        <dgm:presLayoutVars>
          <dgm:chMax val="0"/>
          <dgm:bulletEnabled val="1"/>
        </dgm:presLayoutVars>
      </dgm:prSet>
      <dgm:spPr/>
    </dgm:pt>
    <dgm:pt modelId="{327CDA16-13F5-43B4-9EAD-7CAB2C1A2C0C}" type="pres">
      <dgm:prSet presAssocID="{8FFB460A-6367-47FE-A617-A9802BEEB4EE}" presName="spacer" presStyleCnt="0"/>
      <dgm:spPr/>
    </dgm:pt>
    <dgm:pt modelId="{9461DDA4-DE9D-490B-91B6-D9FB08867E1D}" type="pres">
      <dgm:prSet presAssocID="{8079A10C-667B-4837-A91B-022F158F76B6}" presName="parentText" presStyleLbl="node1" presStyleIdx="2" presStyleCnt="12">
        <dgm:presLayoutVars>
          <dgm:chMax val="0"/>
          <dgm:bulletEnabled val="1"/>
        </dgm:presLayoutVars>
      </dgm:prSet>
      <dgm:spPr/>
    </dgm:pt>
    <dgm:pt modelId="{7B1502D8-21F5-4201-A539-1F083CBA10FB}" type="pres">
      <dgm:prSet presAssocID="{715F2FEF-4AE4-45DE-AEE0-3E411B072DFF}" presName="spacer" presStyleCnt="0"/>
      <dgm:spPr/>
    </dgm:pt>
    <dgm:pt modelId="{A4539A14-C112-4282-8A13-89FA8BFF57E0}" type="pres">
      <dgm:prSet presAssocID="{B268316C-3B92-4C7F-A7E9-48D365B6097C}" presName="parentText" presStyleLbl="node1" presStyleIdx="3" presStyleCnt="12">
        <dgm:presLayoutVars>
          <dgm:chMax val="0"/>
          <dgm:bulletEnabled val="1"/>
        </dgm:presLayoutVars>
      </dgm:prSet>
      <dgm:spPr/>
    </dgm:pt>
    <dgm:pt modelId="{EA59A126-C747-415D-9293-3469F22E6617}" type="pres">
      <dgm:prSet presAssocID="{6641EC6C-4816-40B6-BA63-27612D013EF1}" presName="spacer" presStyleCnt="0"/>
      <dgm:spPr/>
    </dgm:pt>
    <dgm:pt modelId="{78108ED4-53B3-49E6-81F2-4C8DD20EB8FF}" type="pres">
      <dgm:prSet presAssocID="{1C08EA37-573F-405C-91B6-FF529EFD2764}" presName="parentText" presStyleLbl="node1" presStyleIdx="4" presStyleCnt="12">
        <dgm:presLayoutVars>
          <dgm:chMax val="0"/>
          <dgm:bulletEnabled val="1"/>
        </dgm:presLayoutVars>
      </dgm:prSet>
      <dgm:spPr/>
    </dgm:pt>
    <dgm:pt modelId="{340CBDF4-DF3C-4801-B4A0-D4C9A6A7051A}" type="pres">
      <dgm:prSet presAssocID="{A240FD0A-C2B3-4941-9287-AD96C87287D3}" presName="spacer" presStyleCnt="0"/>
      <dgm:spPr/>
    </dgm:pt>
    <dgm:pt modelId="{F622DBE5-A0E6-475A-A11F-B86B19EF80D5}" type="pres">
      <dgm:prSet presAssocID="{AE76E5E0-E7B9-47F1-ACEE-5937DB1F6E9B}" presName="parentText" presStyleLbl="node1" presStyleIdx="5" presStyleCnt="12">
        <dgm:presLayoutVars>
          <dgm:chMax val="0"/>
          <dgm:bulletEnabled val="1"/>
        </dgm:presLayoutVars>
      </dgm:prSet>
      <dgm:spPr/>
    </dgm:pt>
    <dgm:pt modelId="{2F1BB555-47E3-421B-894D-AC7AB9F9D4A9}" type="pres">
      <dgm:prSet presAssocID="{60174545-9C82-41E5-8D7A-111C84D1991A}" presName="spacer" presStyleCnt="0"/>
      <dgm:spPr/>
    </dgm:pt>
    <dgm:pt modelId="{153CD93F-76AE-4577-9114-87D74BA62640}" type="pres">
      <dgm:prSet presAssocID="{82C28090-7A03-4F6D-8BB6-871272FAB21B}" presName="parentText" presStyleLbl="node1" presStyleIdx="6" presStyleCnt="12">
        <dgm:presLayoutVars>
          <dgm:chMax val="0"/>
          <dgm:bulletEnabled val="1"/>
        </dgm:presLayoutVars>
      </dgm:prSet>
      <dgm:spPr/>
    </dgm:pt>
    <dgm:pt modelId="{997E6873-0491-4D05-B48C-83962F174FF6}" type="pres">
      <dgm:prSet presAssocID="{12F262C7-4C43-46B6-A5F1-A25435785979}" presName="spacer" presStyleCnt="0"/>
      <dgm:spPr/>
    </dgm:pt>
    <dgm:pt modelId="{5941BFE4-DB38-412A-998D-0B1870A615C9}" type="pres">
      <dgm:prSet presAssocID="{90D14FC6-5469-4C6D-B495-A23A9A6FF05B}" presName="parentText" presStyleLbl="node1" presStyleIdx="7" presStyleCnt="12">
        <dgm:presLayoutVars>
          <dgm:chMax val="0"/>
          <dgm:bulletEnabled val="1"/>
        </dgm:presLayoutVars>
      </dgm:prSet>
      <dgm:spPr/>
    </dgm:pt>
    <dgm:pt modelId="{141CA467-E52E-4425-81CA-B190FC60F267}" type="pres">
      <dgm:prSet presAssocID="{4E8CB19F-C189-46D4-A305-AB1442D3D1B5}" presName="spacer" presStyleCnt="0"/>
      <dgm:spPr/>
    </dgm:pt>
    <dgm:pt modelId="{22341239-0365-4F11-87E7-8031F117AEB8}" type="pres">
      <dgm:prSet presAssocID="{529EC52C-FC16-4D6C-B7E3-6C1CE5FFECB8}" presName="parentText" presStyleLbl="node1" presStyleIdx="8" presStyleCnt="12">
        <dgm:presLayoutVars>
          <dgm:chMax val="0"/>
          <dgm:bulletEnabled val="1"/>
        </dgm:presLayoutVars>
      </dgm:prSet>
      <dgm:spPr/>
    </dgm:pt>
    <dgm:pt modelId="{FF283F66-90B0-423C-9252-CB9D751DFB2B}" type="pres">
      <dgm:prSet presAssocID="{D761F1E9-A86B-4361-87DA-9C7B84AE0CA6}" presName="spacer" presStyleCnt="0"/>
      <dgm:spPr/>
    </dgm:pt>
    <dgm:pt modelId="{D7F2C327-C67F-458D-A1FE-9AE4A7C7F4CB}" type="pres">
      <dgm:prSet presAssocID="{70B50689-5DB1-4F04-84A0-17A4EC9FF954}" presName="parentText" presStyleLbl="node1" presStyleIdx="9" presStyleCnt="12">
        <dgm:presLayoutVars>
          <dgm:chMax val="0"/>
          <dgm:bulletEnabled val="1"/>
        </dgm:presLayoutVars>
      </dgm:prSet>
      <dgm:spPr/>
    </dgm:pt>
    <dgm:pt modelId="{C715665F-A23C-4BE9-A847-F471B313830E}" type="pres">
      <dgm:prSet presAssocID="{1A190B80-F4AF-4627-B197-EECC239484A9}" presName="spacer" presStyleCnt="0"/>
      <dgm:spPr/>
    </dgm:pt>
    <dgm:pt modelId="{EE04B2D3-4D2A-4B1B-A42B-60C6EC023D2C}" type="pres">
      <dgm:prSet presAssocID="{62178220-E4E6-49FE-BED8-3DC54D421E30}" presName="parentText" presStyleLbl="node1" presStyleIdx="10" presStyleCnt="12">
        <dgm:presLayoutVars>
          <dgm:chMax val="0"/>
          <dgm:bulletEnabled val="1"/>
        </dgm:presLayoutVars>
      </dgm:prSet>
      <dgm:spPr/>
    </dgm:pt>
    <dgm:pt modelId="{AE3A291B-A894-4933-B39A-5C78CC1C943F}" type="pres">
      <dgm:prSet presAssocID="{3CB2EAA7-A31E-4C09-98DF-E08CA9C1FC1B}" presName="spacer" presStyleCnt="0"/>
      <dgm:spPr/>
    </dgm:pt>
    <dgm:pt modelId="{4576A9B8-0C98-41F8-9200-8F8AFD5651AC}" type="pres">
      <dgm:prSet presAssocID="{CDF31076-1CDD-4527-A6FF-568FB6682667}" presName="parentText" presStyleLbl="node1" presStyleIdx="11" presStyleCnt="12">
        <dgm:presLayoutVars>
          <dgm:chMax val="0"/>
          <dgm:bulletEnabled val="1"/>
        </dgm:presLayoutVars>
      </dgm:prSet>
      <dgm:spPr/>
    </dgm:pt>
  </dgm:ptLst>
  <dgm:cxnLst>
    <dgm:cxn modelId="{D1490502-2942-4698-A6D2-BBBADF755616}" type="presOf" srcId="{5FB7F581-5EE8-48DC-8566-5B19E465F983}" destId="{65103F66-48DC-4C36-856A-2A3716806F00}" srcOrd="0" destOrd="0" presId="urn:microsoft.com/office/officeart/2005/8/layout/vList2"/>
    <dgm:cxn modelId="{8D982A18-AFBB-42EC-886A-052A02E7745B}" type="presOf" srcId="{AE76E5E0-E7B9-47F1-ACEE-5937DB1F6E9B}" destId="{F622DBE5-A0E6-475A-A11F-B86B19EF80D5}" srcOrd="0" destOrd="0" presId="urn:microsoft.com/office/officeart/2005/8/layout/vList2"/>
    <dgm:cxn modelId="{636A951D-A237-4F0F-BC4E-E7D392816C57}" srcId="{1075D9AA-64B1-4E27-8949-3AEDDCE02F59}" destId="{70B50689-5DB1-4F04-84A0-17A4EC9FF954}" srcOrd="9" destOrd="0" parTransId="{3E6149DD-FA97-44AA-9F3A-B32ECEF95330}" sibTransId="{1A190B80-F4AF-4627-B197-EECC239484A9}"/>
    <dgm:cxn modelId="{C92EC52C-AC5A-4CAD-8BAD-226F29F6FB75}" srcId="{1075D9AA-64B1-4E27-8949-3AEDDCE02F59}" destId="{AB4BA80B-E2A7-4C29-8E0B-B55A89EF997B}" srcOrd="0" destOrd="0" parTransId="{47B5E40B-A802-495A-AD8A-0D197DB15E16}" sibTransId="{6C89A28F-5C09-402D-AE23-FBB373ED446A}"/>
    <dgm:cxn modelId="{536D492F-C59A-4D64-8EFF-6EFF7037A7E6}" srcId="{1075D9AA-64B1-4E27-8949-3AEDDCE02F59}" destId="{5FB7F581-5EE8-48DC-8566-5B19E465F983}" srcOrd="1" destOrd="0" parTransId="{E36EBCF8-173E-44D0-8086-E80283541EF7}" sibTransId="{8FFB460A-6367-47FE-A617-A9802BEEB4EE}"/>
    <dgm:cxn modelId="{CDDD9361-E3EB-496D-962D-C67473519193}" type="presOf" srcId="{CDF31076-1CDD-4527-A6FF-568FB6682667}" destId="{4576A9B8-0C98-41F8-9200-8F8AFD5651AC}" srcOrd="0" destOrd="0" presId="urn:microsoft.com/office/officeart/2005/8/layout/vList2"/>
    <dgm:cxn modelId="{2439A264-266A-4921-BF1E-FF105ECE3D72}" type="presOf" srcId="{62178220-E4E6-49FE-BED8-3DC54D421E30}" destId="{EE04B2D3-4D2A-4B1B-A42B-60C6EC023D2C}" srcOrd="0" destOrd="0" presId="urn:microsoft.com/office/officeart/2005/8/layout/vList2"/>
    <dgm:cxn modelId="{B1659E47-FAD0-4443-941C-88FD52EDDD8F}" srcId="{1075D9AA-64B1-4E27-8949-3AEDDCE02F59}" destId="{82C28090-7A03-4F6D-8BB6-871272FAB21B}" srcOrd="6" destOrd="0" parTransId="{C72C3E1F-05E7-4CFD-AF93-5FC1BD61BC5C}" sibTransId="{12F262C7-4C43-46B6-A5F1-A25435785979}"/>
    <dgm:cxn modelId="{AF0B8348-CA51-4B69-853F-476DDB5278DF}" type="presOf" srcId="{1C08EA37-573F-405C-91B6-FF529EFD2764}" destId="{78108ED4-53B3-49E6-81F2-4C8DD20EB8FF}" srcOrd="0" destOrd="0" presId="urn:microsoft.com/office/officeart/2005/8/layout/vList2"/>
    <dgm:cxn modelId="{4042CE6E-C2BC-4648-874F-0B5BA9E66569}" type="presOf" srcId="{1075D9AA-64B1-4E27-8949-3AEDDCE02F59}" destId="{1DBB444B-B834-49C7-AB18-348EAE1277A5}" srcOrd="0" destOrd="0" presId="urn:microsoft.com/office/officeart/2005/8/layout/vList2"/>
    <dgm:cxn modelId="{308DDC74-413C-44DF-BBED-8BDE8CD6DA97}" type="presOf" srcId="{B268316C-3B92-4C7F-A7E9-48D365B6097C}" destId="{A4539A14-C112-4282-8A13-89FA8BFF57E0}" srcOrd="0" destOrd="0" presId="urn:microsoft.com/office/officeart/2005/8/layout/vList2"/>
    <dgm:cxn modelId="{FC928356-15E1-4B1C-8693-43B2E0791579}" srcId="{1075D9AA-64B1-4E27-8949-3AEDDCE02F59}" destId="{8079A10C-667B-4837-A91B-022F158F76B6}" srcOrd="2" destOrd="0" parTransId="{0F38591B-EBF8-4ED3-872A-0EAD32C00E5E}" sibTransId="{715F2FEF-4AE4-45DE-AEE0-3E411B072DFF}"/>
    <dgm:cxn modelId="{00962182-7148-4420-BD29-29EAB9C0BC02}" srcId="{1075D9AA-64B1-4E27-8949-3AEDDCE02F59}" destId="{1C08EA37-573F-405C-91B6-FF529EFD2764}" srcOrd="4" destOrd="0" parTransId="{C1D951AE-0522-4962-9D58-ADEA5A3328D7}" sibTransId="{A240FD0A-C2B3-4941-9287-AD96C87287D3}"/>
    <dgm:cxn modelId="{D3D0A092-9ADE-414A-9FFF-420E921677B8}" srcId="{1075D9AA-64B1-4E27-8949-3AEDDCE02F59}" destId="{B268316C-3B92-4C7F-A7E9-48D365B6097C}" srcOrd="3" destOrd="0" parTransId="{F0F8464B-27CD-4E88-BCE5-57173D01F92F}" sibTransId="{6641EC6C-4816-40B6-BA63-27612D013EF1}"/>
    <dgm:cxn modelId="{2ACF78AA-A5FD-4588-A086-805F5996E59B}" type="presOf" srcId="{8079A10C-667B-4837-A91B-022F158F76B6}" destId="{9461DDA4-DE9D-490B-91B6-D9FB08867E1D}" srcOrd="0" destOrd="0" presId="urn:microsoft.com/office/officeart/2005/8/layout/vList2"/>
    <dgm:cxn modelId="{2E0FD0B0-F71F-4693-BA1C-2376E3845136}" type="presOf" srcId="{82C28090-7A03-4F6D-8BB6-871272FAB21B}" destId="{153CD93F-76AE-4577-9114-87D74BA62640}" srcOrd="0" destOrd="0" presId="urn:microsoft.com/office/officeart/2005/8/layout/vList2"/>
    <dgm:cxn modelId="{8CD0E3B8-D5B7-4F37-8EC4-74CD9818C1D1}" srcId="{1075D9AA-64B1-4E27-8949-3AEDDCE02F59}" destId="{90D14FC6-5469-4C6D-B495-A23A9A6FF05B}" srcOrd="7" destOrd="0" parTransId="{70442C5B-9371-4E7C-B9A0-0F8BB506B32F}" sibTransId="{4E8CB19F-C189-46D4-A305-AB1442D3D1B5}"/>
    <dgm:cxn modelId="{37515CC1-6A91-4BB9-A633-E4499B5EA663}" type="presOf" srcId="{AB4BA80B-E2A7-4C29-8E0B-B55A89EF997B}" destId="{8CC56BB7-D38E-49A1-A109-3C68352FD0CB}" srcOrd="0" destOrd="0" presId="urn:microsoft.com/office/officeart/2005/8/layout/vList2"/>
    <dgm:cxn modelId="{BDA45FCC-C9E2-4A24-BD95-D91DFF3FAE8E}" srcId="{1075D9AA-64B1-4E27-8949-3AEDDCE02F59}" destId="{CDF31076-1CDD-4527-A6FF-568FB6682667}" srcOrd="11" destOrd="0" parTransId="{8CBE0224-11AE-4C93-926A-A53E86106477}" sibTransId="{DD43D919-3A91-4F40-86E4-824621E383EE}"/>
    <dgm:cxn modelId="{2D205BD0-1B97-45AB-8269-AD3B134700CE}" type="presOf" srcId="{529EC52C-FC16-4D6C-B7E3-6C1CE5FFECB8}" destId="{22341239-0365-4F11-87E7-8031F117AEB8}" srcOrd="0" destOrd="0" presId="urn:microsoft.com/office/officeart/2005/8/layout/vList2"/>
    <dgm:cxn modelId="{E95FBED4-66C5-4DC8-A44F-084A0A8D4D1F}" srcId="{1075D9AA-64B1-4E27-8949-3AEDDCE02F59}" destId="{529EC52C-FC16-4D6C-B7E3-6C1CE5FFECB8}" srcOrd="8" destOrd="0" parTransId="{BAA8F422-5391-425E-9F31-9FDC42B6C8A4}" sibTransId="{D761F1E9-A86B-4361-87DA-9C7B84AE0CA6}"/>
    <dgm:cxn modelId="{F373F3EB-4873-4ED0-8E0A-8697D252BFC3}" type="presOf" srcId="{90D14FC6-5469-4C6D-B495-A23A9A6FF05B}" destId="{5941BFE4-DB38-412A-998D-0B1870A615C9}" srcOrd="0" destOrd="0" presId="urn:microsoft.com/office/officeart/2005/8/layout/vList2"/>
    <dgm:cxn modelId="{1DC718ED-2C24-4DDE-B597-61991E19C113}" srcId="{1075D9AA-64B1-4E27-8949-3AEDDCE02F59}" destId="{AE76E5E0-E7B9-47F1-ACEE-5937DB1F6E9B}" srcOrd="5" destOrd="0" parTransId="{594DBE85-79B4-40A2-9217-3BBD0A880B62}" sibTransId="{60174545-9C82-41E5-8D7A-111C84D1991A}"/>
    <dgm:cxn modelId="{32C47EED-4286-428A-B3F8-B86DF7AD2397}" type="presOf" srcId="{70B50689-5DB1-4F04-84A0-17A4EC9FF954}" destId="{D7F2C327-C67F-458D-A1FE-9AE4A7C7F4CB}" srcOrd="0" destOrd="0" presId="urn:microsoft.com/office/officeart/2005/8/layout/vList2"/>
    <dgm:cxn modelId="{4053A7EF-7958-482A-B478-7D06AD044217}" srcId="{1075D9AA-64B1-4E27-8949-3AEDDCE02F59}" destId="{62178220-E4E6-49FE-BED8-3DC54D421E30}" srcOrd="10" destOrd="0" parTransId="{FFAB88D5-56E7-456C-9AFD-DB37E4F56B1B}" sibTransId="{3CB2EAA7-A31E-4C09-98DF-E08CA9C1FC1B}"/>
    <dgm:cxn modelId="{C5352EA7-5349-4D0A-A018-66DB5D1B5AC1}" type="presParOf" srcId="{1DBB444B-B834-49C7-AB18-348EAE1277A5}" destId="{8CC56BB7-D38E-49A1-A109-3C68352FD0CB}" srcOrd="0" destOrd="0" presId="urn:microsoft.com/office/officeart/2005/8/layout/vList2"/>
    <dgm:cxn modelId="{566C3535-7075-4E9D-B965-DE3E41DE0715}" type="presParOf" srcId="{1DBB444B-B834-49C7-AB18-348EAE1277A5}" destId="{CAEE7A0D-8DB4-416D-87C5-6B3CD5ED4241}" srcOrd="1" destOrd="0" presId="urn:microsoft.com/office/officeart/2005/8/layout/vList2"/>
    <dgm:cxn modelId="{C1734E30-F3F0-484D-9F3E-4AE9442B598B}" type="presParOf" srcId="{1DBB444B-B834-49C7-AB18-348EAE1277A5}" destId="{65103F66-48DC-4C36-856A-2A3716806F00}" srcOrd="2" destOrd="0" presId="urn:microsoft.com/office/officeart/2005/8/layout/vList2"/>
    <dgm:cxn modelId="{42D44ABD-5B82-4224-A679-4424AC01A9A3}" type="presParOf" srcId="{1DBB444B-B834-49C7-AB18-348EAE1277A5}" destId="{327CDA16-13F5-43B4-9EAD-7CAB2C1A2C0C}" srcOrd="3" destOrd="0" presId="urn:microsoft.com/office/officeart/2005/8/layout/vList2"/>
    <dgm:cxn modelId="{998B98A7-DA70-49C6-9E64-4272E39CFD30}" type="presParOf" srcId="{1DBB444B-B834-49C7-AB18-348EAE1277A5}" destId="{9461DDA4-DE9D-490B-91B6-D9FB08867E1D}" srcOrd="4" destOrd="0" presId="urn:microsoft.com/office/officeart/2005/8/layout/vList2"/>
    <dgm:cxn modelId="{E6D09EAA-FCC1-40AA-906B-032F1A1824BE}" type="presParOf" srcId="{1DBB444B-B834-49C7-AB18-348EAE1277A5}" destId="{7B1502D8-21F5-4201-A539-1F083CBA10FB}" srcOrd="5" destOrd="0" presId="urn:microsoft.com/office/officeart/2005/8/layout/vList2"/>
    <dgm:cxn modelId="{F8AD4362-A226-42F3-B300-877E8D9F17DE}" type="presParOf" srcId="{1DBB444B-B834-49C7-AB18-348EAE1277A5}" destId="{A4539A14-C112-4282-8A13-89FA8BFF57E0}" srcOrd="6" destOrd="0" presId="urn:microsoft.com/office/officeart/2005/8/layout/vList2"/>
    <dgm:cxn modelId="{E290FCA9-55E1-43C7-9000-E65DCE40F196}" type="presParOf" srcId="{1DBB444B-B834-49C7-AB18-348EAE1277A5}" destId="{EA59A126-C747-415D-9293-3469F22E6617}" srcOrd="7" destOrd="0" presId="urn:microsoft.com/office/officeart/2005/8/layout/vList2"/>
    <dgm:cxn modelId="{597730CC-216B-4DF8-A30C-8D82CA7B1015}" type="presParOf" srcId="{1DBB444B-B834-49C7-AB18-348EAE1277A5}" destId="{78108ED4-53B3-49E6-81F2-4C8DD20EB8FF}" srcOrd="8" destOrd="0" presId="urn:microsoft.com/office/officeart/2005/8/layout/vList2"/>
    <dgm:cxn modelId="{593790B8-3587-43BE-B09E-8209ED7EA173}" type="presParOf" srcId="{1DBB444B-B834-49C7-AB18-348EAE1277A5}" destId="{340CBDF4-DF3C-4801-B4A0-D4C9A6A7051A}" srcOrd="9" destOrd="0" presId="urn:microsoft.com/office/officeart/2005/8/layout/vList2"/>
    <dgm:cxn modelId="{87BADC1F-0265-4512-9AEF-B8F7C2EB295C}" type="presParOf" srcId="{1DBB444B-B834-49C7-AB18-348EAE1277A5}" destId="{F622DBE5-A0E6-475A-A11F-B86B19EF80D5}" srcOrd="10" destOrd="0" presId="urn:microsoft.com/office/officeart/2005/8/layout/vList2"/>
    <dgm:cxn modelId="{C4292D38-061C-4E92-9A0F-35EF58C88C3E}" type="presParOf" srcId="{1DBB444B-B834-49C7-AB18-348EAE1277A5}" destId="{2F1BB555-47E3-421B-894D-AC7AB9F9D4A9}" srcOrd="11" destOrd="0" presId="urn:microsoft.com/office/officeart/2005/8/layout/vList2"/>
    <dgm:cxn modelId="{8154042D-8484-43FD-8564-EB7DC2DE6917}" type="presParOf" srcId="{1DBB444B-B834-49C7-AB18-348EAE1277A5}" destId="{153CD93F-76AE-4577-9114-87D74BA62640}" srcOrd="12" destOrd="0" presId="urn:microsoft.com/office/officeart/2005/8/layout/vList2"/>
    <dgm:cxn modelId="{2CA88ADE-BC01-4670-BB09-9B0A711EB6E9}" type="presParOf" srcId="{1DBB444B-B834-49C7-AB18-348EAE1277A5}" destId="{997E6873-0491-4D05-B48C-83962F174FF6}" srcOrd="13" destOrd="0" presId="urn:microsoft.com/office/officeart/2005/8/layout/vList2"/>
    <dgm:cxn modelId="{B89122DC-1C8E-4DBA-9D3A-13D905A3103D}" type="presParOf" srcId="{1DBB444B-B834-49C7-AB18-348EAE1277A5}" destId="{5941BFE4-DB38-412A-998D-0B1870A615C9}" srcOrd="14" destOrd="0" presId="urn:microsoft.com/office/officeart/2005/8/layout/vList2"/>
    <dgm:cxn modelId="{06D5F75F-0DA7-4E6C-8E2B-928F0006F4C7}" type="presParOf" srcId="{1DBB444B-B834-49C7-AB18-348EAE1277A5}" destId="{141CA467-E52E-4425-81CA-B190FC60F267}" srcOrd="15" destOrd="0" presId="urn:microsoft.com/office/officeart/2005/8/layout/vList2"/>
    <dgm:cxn modelId="{87AE34A1-A3FF-44B6-A6A8-2AABEFED77B2}" type="presParOf" srcId="{1DBB444B-B834-49C7-AB18-348EAE1277A5}" destId="{22341239-0365-4F11-87E7-8031F117AEB8}" srcOrd="16" destOrd="0" presId="urn:microsoft.com/office/officeart/2005/8/layout/vList2"/>
    <dgm:cxn modelId="{71EC4786-F191-4296-93CA-5D0C1FF55ECE}" type="presParOf" srcId="{1DBB444B-B834-49C7-AB18-348EAE1277A5}" destId="{FF283F66-90B0-423C-9252-CB9D751DFB2B}" srcOrd="17" destOrd="0" presId="urn:microsoft.com/office/officeart/2005/8/layout/vList2"/>
    <dgm:cxn modelId="{444BD0AC-BE9C-4D15-9A6B-7BE50B220623}" type="presParOf" srcId="{1DBB444B-B834-49C7-AB18-348EAE1277A5}" destId="{D7F2C327-C67F-458D-A1FE-9AE4A7C7F4CB}" srcOrd="18" destOrd="0" presId="urn:microsoft.com/office/officeart/2005/8/layout/vList2"/>
    <dgm:cxn modelId="{5E05ABA7-817A-4C7C-8B33-AABD64BEDB79}" type="presParOf" srcId="{1DBB444B-B834-49C7-AB18-348EAE1277A5}" destId="{C715665F-A23C-4BE9-A847-F471B313830E}" srcOrd="19" destOrd="0" presId="urn:microsoft.com/office/officeart/2005/8/layout/vList2"/>
    <dgm:cxn modelId="{0D4CDC67-BF90-485F-926D-FFF50FD1ADF4}" type="presParOf" srcId="{1DBB444B-B834-49C7-AB18-348EAE1277A5}" destId="{EE04B2D3-4D2A-4B1B-A42B-60C6EC023D2C}" srcOrd="20" destOrd="0" presId="urn:microsoft.com/office/officeart/2005/8/layout/vList2"/>
    <dgm:cxn modelId="{14911A72-8B51-4641-9407-38633C22F0AC}" type="presParOf" srcId="{1DBB444B-B834-49C7-AB18-348EAE1277A5}" destId="{AE3A291B-A894-4933-B39A-5C78CC1C943F}" srcOrd="21" destOrd="0" presId="urn:microsoft.com/office/officeart/2005/8/layout/vList2"/>
    <dgm:cxn modelId="{9C023EB6-AB94-46AE-B610-32FF18C13565}" type="presParOf" srcId="{1DBB444B-B834-49C7-AB18-348EAE1277A5}" destId="{4576A9B8-0C98-41F8-9200-8F8AFD5651AC}" srcOrd="2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56BB7-D38E-49A1-A109-3C68352FD0CB}">
      <dsp:nvSpPr>
        <dsp:cNvPr id="0" name=""/>
        <dsp:cNvSpPr/>
      </dsp:nvSpPr>
      <dsp:spPr>
        <a:xfrm>
          <a:off x="0" y="125"/>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latin typeface="Garamond" panose="02020404030301010803" pitchFamily="18" charset="0"/>
            </a:rPr>
            <a:t>1933, 30 January: Hitler becomes German Chancellor</a:t>
          </a:r>
          <a:endParaRPr lang="en-US" sz="1800" kern="1200">
            <a:latin typeface="Garamond" panose="02020404030301010803" pitchFamily="18" charset="0"/>
          </a:endParaRPr>
        </a:p>
      </dsp:txBody>
      <dsp:txXfrm>
        <a:off x="20033" y="20158"/>
        <a:ext cx="6659478" cy="370310"/>
      </dsp:txXfrm>
    </dsp:sp>
    <dsp:sp modelId="{65103F66-48DC-4C36-856A-2A3716806F00}">
      <dsp:nvSpPr>
        <dsp:cNvPr id="0" name=""/>
        <dsp:cNvSpPr/>
      </dsp:nvSpPr>
      <dsp:spPr>
        <a:xfrm>
          <a:off x="0" y="419305"/>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latin typeface="Garamond" panose="02020404030301010803" pitchFamily="18" charset="0"/>
            </a:rPr>
            <a:t>1934</a:t>
          </a:r>
          <a:r>
            <a:rPr lang="en-GB" sz="1800" kern="1200">
              <a:latin typeface="Garamond" panose="02020404030301010803" pitchFamily="18" charset="0"/>
            </a:rPr>
            <a:t>:</a:t>
          </a:r>
          <a:r>
            <a:rPr lang="de-DE" sz="1800" kern="1200">
              <a:latin typeface="Garamond" panose="02020404030301010803" pitchFamily="18" charset="0"/>
            </a:rPr>
            <a:t> Polish-German treaty </a:t>
          </a:r>
          <a:endParaRPr lang="en-US" sz="1800" kern="1200">
            <a:latin typeface="Garamond" panose="02020404030301010803" pitchFamily="18" charset="0"/>
          </a:endParaRPr>
        </a:p>
      </dsp:txBody>
      <dsp:txXfrm>
        <a:off x="20033" y="439338"/>
        <a:ext cx="6659478" cy="370310"/>
      </dsp:txXfrm>
    </dsp:sp>
    <dsp:sp modelId="{9461DDA4-DE9D-490B-91B6-D9FB08867E1D}">
      <dsp:nvSpPr>
        <dsp:cNvPr id="0" name=""/>
        <dsp:cNvSpPr/>
      </dsp:nvSpPr>
      <dsp:spPr>
        <a:xfrm>
          <a:off x="0" y="838485"/>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latin typeface="Garamond" panose="02020404030301010803" pitchFamily="18" charset="0"/>
            </a:rPr>
            <a:t>1934</a:t>
          </a:r>
          <a:r>
            <a:rPr lang="en-GB" sz="1800" kern="1200">
              <a:latin typeface="Garamond" panose="02020404030301010803" pitchFamily="18" charset="0"/>
            </a:rPr>
            <a:t>:</a:t>
          </a:r>
          <a:r>
            <a:rPr lang="de-DE" sz="1800" kern="1200">
              <a:latin typeface="Garamond" panose="02020404030301010803" pitchFamily="18" charset="0"/>
            </a:rPr>
            <a:t> Admission of Soviet Union to League of Nations</a:t>
          </a:r>
          <a:endParaRPr lang="en-US" sz="1800" kern="1200">
            <a:latin typeface="Garamond" panose="02020404030301010803" pitchFamily="18" charset="0"/>
          </a:endParaRPr>
        </a:p>
      </dsp:txBody>
      <dsp:txXfrm>
        <a:off x="20033" y="858518"/>
        <a:ext cx="6659478" cy="370310"/>
      </dsp:txXfrm>
    </dsp:sp>
    <dsp:sp modelId="{A4539A14-C112-4282-8A13-89FA8BFF57E0}">
      <dsp:nvSpPr>
        <dsp:cNvPr id="0" name=""/>
        <dsp:cNvSpPr/>
      </dsp:nvSpPr>
      <dsp:spPr>
        <a:xfrm>
          <a:off x="0" y="1257665"/>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latin typeface="Garamond" panose="02020404030301010803" pitchFamily="18" charset="0"/>
            </a:rPr>
            <a:t>1938, March: German invasion and annexation of Austria</a:t>
          </a:r>
          <a:endParaRPr lang="en-US" sz="1800" kern="1200">
            <a:latin typeface="Garamond" panose="02020404030301010803" pitchFamily="18" charset="0"/>
          </a:endParaRPr>
        </a:p>
      </dsp:txBody>
      <dsp:txXfrm>
        <a:off x="20033" y="1277698"/>
        <a:ext cx="6659478" cy="370310"/>
      </dsp:txXfrm>
    </dsp:sp>
    <dsp:sp modelId="{78108ED4-53B3-49E6-81F2-4C8DD20EB8FF}">
      <dsp:nvSpPr>
        <dsp:cNvPr id="0" name=""/>
        <dsp:cNvSpPr/>
      </dsp:nvSpPr>
      <dsp:spPr>
        <a:xfrm>
          <a:off x="0" y="1676845"/>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latin typeface="Garamond" panose="02020404030301010803" pitchFamily="18" charset="0"/>
            </a:rPr>
            <a:t>1938, September:  Munich Conference and Agreement</a:t>
          </a:r>
          <a:endParaRPr lang="en-US" sz="1800" kern="1200">
            <a:latin typeface="Garamond" panose="02020404030301010803" pitchFamily="18" charset="0"/>
          </a:endParaRPr>
        </a:p>
      </dsp:txBody>
      <dsp:txXfrm>
        <a:off x="20033" y="1696878"/>
        <a:ext cx="6659478" cy="370310"/>
      </dsp:txXfrm>
    </dsp:sp>
    <dsp:sp modelId="{F622DBE5-A0E6-475A-A11F-B86B19EF80D5}">
      <dsp:nvSpPr>
        <dsp:cNvPr id="0" name=""/>
        <dsp:cNvSpPr/>
      </dsp:nvSpPr>
      <dsp:spPr>
        <a:xfrm>
          <a:off x="0" y="2096026"/>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dirty="0">
              <a:latin typeface="Garamond" panose="02020404030301010803" pitchFamily="18" charset="0"/>
            </a:rPr>
            <a:t>1938, October: Germany annexes Sudeten region - Poland takes Cieszyn </a:t>
          </a:r>
          <a:endParaRPr lang="en-US" sz="1800" kern="1200" dirty="0">
            <a:latin typeface="Garamond" panose="02020404030301010803" pitchFamily="18" charset="0"/>
          </a:endParaRPr>
        </a:p>
      </dsp:txBody>
      <dsp:txXfrm>
        <a:off x="20033" y="2116059"/>
        <a:ext cx="6659478" cy="370310"/>
      </dsp:txXfrm>
    </dsp:sp>
    <dsp:sp modelId="{153CD93F-76AE-4577-9114-87D74BA62640}">
      <dsp:nvSpPr>
        <dsp:cNvPr id="0" name=""/>
        <dsp:cNvSpPr/>
      </dsp:nvSpPr>
      <dsp:spPr>
        <a:xfrm>
          <a:off x="0" y="2515206"/>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latin typeface="Garamond" panose="02020404030301010803" pitchFamily="18" charset="0"/>
            </a:rPr>
            <a:t>1939, </a:t>
          </a:r>
          <a:r>
            <a:rPr lang="de-DE" sz="1800" kern="1200">
              <a:latin typeface="Garamond" panose="02020404030301010803" pitchFamily="18" charset="0"/>
            </a:rPr>
            <a:t>14 March</a:t>
          </a:r>
          <a:r>
            <a:rPr lang="en-GB" sz="1800" kern="1200">
              <a:latin typeface="Garamond" panose="02020404030301010803" pitchFamily="18" charset="0"/>
            </a:rPr>
            <a:t>:</a:t>
          </a:r>
          <a:r>
            <a:rPr lang="de-DE" sz="1800" kern="1200">
              <a:latin typeface="Garamond" panose="02020404030301010803" pitchFamily="18" charset="0"/>
            </a:rPr>
            <a:t> Slovakia independent</a:t>
          </a:r>
          <a:endParaRPr lang="en-US" sz="1800" kern="1200">
            <a:latin typeface="Garamond" panose="02020404030301010803" pitchFamily="18" charset="0"/>
          </a:endParaRPr>
        </a:p>
      </dsp:txBody>
      <dsp:txXfrm>
        <a:off x="20033" y="2535239"/>
        <a:ext cx="6659478" cy="370310"/>
      </dsp:txXfrm>
    </dsp:sp>
    <dsp:sp modelId="{5941BFE4-DB38-412A-998D-0B1870A615C9}">
      <dsp:nvSpPr>
        <dsp:cNvPr id="0" name=""/>
        <dsp:cNvSpPr/>
      </dsp:nvSpPr>
      <dsp:spPr>
        <a:xfrm>
          <a:off x="0" y="2934386"/>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latin typeface="Garamond" panose="02020404030301010803" pitchFamily="18" charset="0"/>
            </a:rPr>
            <a:t>1939, </a:t>
          </a:r>
          <a:r>
            <a:rPr lang="de-DE" sz="1800" kern="1200">
              <a:latin typeface="Garamond" panose="02020404030301010803" pitchFamily="18" charset="0"/>
            </a:rPr>
            <a:t>15 March</a:t>
          </a:r>
          <a:r>
            <a:rPr lang="en-GB" sz="1800" kern="1200">
              <a:latin typeface="Garamond" panose="02020404030301010803" pitchFamily="18" charset="0"/>
            </a:rPr>
            <a:t>:</a:t>
          </a:r>
          <a:r>
            <a:rPr lang="de-DE" sz="1800" kern="1200">
              <a:latin typeface="Garamond" panose="02020404030301010803" pitchFamily="18" charset="0"/>
            </a:rPr>
            <a:t> German occupation of remaining part of Czechia</a:t>
          </a:r>
          <a:r>
            <a:rPr lang="en-GB" sz="1800" kern="1200">
              <a:latin typeface="Garamond" panose="02020404030301010803" pitchFamily="18" charset="0"/>
            </a:rPr>
            <a:t>; </a:t>
          </a:r>
          <a:r>
            <a:rPr lang="de-DE" sz="1800" kern="1200">
              <a:latin typeface="Garamond" panose="02020404030301010803" pitchFamily="18" charset="0"/>
            </a:rPr>
            <a:t>Declaration of Independence of Carpatho-Ukraine</a:t>
          </a:r>
          <a:endParaRPr lang="en-US" sz="1800" kern="1200">
            <a:latin typeface="Garamond" panose="02020404030301010803" pitchFamily="18" charset="0"/>
          </a:endParaRPr>
        </a:p>
      </dsp:txBody>
      <dsp:txXfrm>
        <a:off x="20033" y="2954419"/>
        <a:ext cx="6659478" cy="370310"/>
      </dsp:txXfrm>
    </dsp:sp>
    <dsp:sp modelId="{22341239-0365-4F11-87E7-8031F117AEB8}">
      <dsp:nvSpPr>
        <dsp:cNvPr id="0" name=""/>
        <dsp:cNvSpPr/>
      </dsp:nvSpPr>
      <dsp:spPr>
        <a:xfrm>
          <a:off x="0" y="3353566"/>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latin typeface="Garamond" panose="02020404030301010803" pitchFamily="18" charset="0"/>
            </a:rPr>
            <a:t>1939,</a:t>
          </a:r>
          <a:r>
            <a:rPr lang="de-DE" sz="1800" kern="1200">
              <a:latin typeface="Garamond" panose="02020404030301010803" pitchFamily="18" charset="0"/>
            </a:rPr>
            <a:t>18 March</a:t>
          </a:r>
          <a:r>
            <a:rPr lang="en-GB" sz="1800" kern="1200">
              <a:latin typeface="Garamond" panose="02020404030301010803" pitchFamily="18" charset="0"/>
            </a:rPr>
            <a:t>:</a:t>
          </a:r>
          <a:r>
            <a:rPr lang="de-DE" sz="1800" kern="1200">
              <a:latin typeface="Garamond" panose="02020404030301010803" pitchFamily="18" charset="0"/>
            </a:rPr>
            <a:t> Hungary invades Carpatho-Ukraine</a:t>
          </a:r>
          <a:endParaRPr lang="en-US" sz="1800" kern="1200">
            <a:latin typeface="Garamond" panose="02020404030301010803" pitchFamily="18" charset="0"/>
          </a:endParaRPr>
        </a:p>
      </dsp:txBody>
      <dsp:txXfrm>
        <a:off x="20033" y="3373599"/>
        <a:ext cx="6659478" cy="370310"/>
      </dsp:txXfrm>
    </dsp:sp>
    <dsp:sp modelId="{D7F2C327-C67F-458D-A1FE-9AE4A7C7F4CB}">
      <dsp:nvSpPr>
        <dsp:cNvPr id="0" name=""/>
        <dsp:cNvSpPr/>
      </dsp:nvSpPr>
      <dsp:spPr>
        <a:xfrm>
          <a:off x="0" y="3772746"/>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latin typeface="Garamond" panose="02020404030301010803" pitchFamily="18" charset="0"/>
            </a:rPr>
            <a:t>1939, 23 March: </a:t>
          </a:r>
          <a:r>
            <a:rPr lang="de-DE" sz="1800" kern="1200">
              <a:latin typeface="Garamond" panose="02020404030301010803" pitchFamily="18" charset="0"/>
            </a:rPr>
            <a:t>Germany occupies Memel</a:t>
          </a:r>
          <a:endParaRPr lang="en-US" sz="1800" kern="1200">
            <a:latin typeface="Garamond" panose="02020404030301010803" pitchFamily="18" charset="0"/>
          </a:endParaRPr>
        </a:p>
      </dsp:txBody>
      <dsp:txXfrm>
        <a:off x="20033" y="3792779"/>
        <a:ext cx="6659478" cy="370310"/>
      </dsp:txXfrm>
    </dsp:sp>
    <dsp:sp modelId="{EE04B2D3-4D2A-4B1B-A42B-60C6EC023D2C}">
      <dsp:nvSpPr>
        <dsp:cNvPr id="0" name=""/>
        <dsp:cNvSpPr/>
      </dsp:nvSpPr>
      <dsp:spPr>
        <a:xfrm>
          <a:off x="0" y="4191926"/>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latin typeface="Garamond" panose="02020404030301010803" pitchFamily="18" charset="0"/>
            </a:rPr>
            <a:t>1939</a:t>
          </a:r>
          <a:r>
            <a:rPr lang="en-GB" sz="1800" kern="1200">
              <a:latin typeface="Garamond" panose="02020404030301010803" pitchFamily="18" charset="0"/>
            </a:rPr>
            <a:t>:</a:t>
          </a:r>
          <a:r>
            <a:rPr lang="de-DE" sz="1800" kern="1200">
              <a:latin typeface="Garamond" panose="02020404030301010803" pitchFamily="18" charset="0"/>
            </a:rPr>
            <a:t> German overtures to Poland, British and French guarantees for Poland (March)</a:t>
          </a:r>
          <a:endParaRPr lang="en-US" sz="1800" kern="1200">
            <a:latin typeface="Garamond" panose="02020404030301010803" pitchFamily="18" charset="0"/>
          </a:endParaRPr>
        </a:p>
      </dsp:txBody>
      <dsp:txXfrm>
        <a:off x="20033" y="4211959"/>
        <a:ext cx="6659478" cy="370310"/>
      </dsp:txXfrm>
    </dsp:sp>
    <dsp:sp modelId="{4576A9B8-0C98-41F8-9200-8F8AFD5651AC}">
      <dsp:nvSpPr>
        <dsp:cNvPr id="0" name=""/>
        <dsp:cNvSpPr/>
      </dsp:nvSpPr>
      <dsp:spPr>
        <a:xfrm>
          <a:off x="0" y="4611106"/>
          <a:ext cx="6699544" cy="41037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latin typeface="Garamond" panose="02020404030301010803" pitchFamily="18" charset="0"/>
            </a:rPr>
            <a:t>23 August 1939</a:t>
          </a:r>
          <a:r>
            <a:rPr lang="en-GB" sz="1800" kern="1200">
              <a:latin typeface="Garamond" panose="02020404030301010803" pitchFamily="18" charset="0"/>
            </a:rPr>
            <a:t>:</a:t>
          </a:r>
          <a:r>
            <a:rPr lang="de-DE" sz="1800" kern="1200">
              <a:latin typeface="Garamond" panose="02020404030301010803" pitchFamily="18" charset="0"/>
            </a:rPr>
            <a:t> German-Soviet non-agression treaty (Nazi-Soviet pact) with secret articles</a:t>
          </a:r>
          <a:r>
            <a:rPr lang="en-GB" sz="1800" kern="1200">
              <a:latin typeface="Garamond" panose="02020404030301010803" pitchFamily="18" charset="0"/>
            </a:rPr>
            <a:t>: Partition of Eastern Europe</a:t>
          </a:r>
          <a:endParaRPr lang="en-US" sz="1800" kern="1200">
            <a:latin typeface="Garamond" panose="02020404030301010803" pitchFamily="18" charset="0"/>
          </a:endParaRPr>
        </a:p>
      </dsp:txBody>
      <dsp:txXfrm>
        <a:off x="20033" y="4631139"/>
        <a:ext cx="6659478" cy="3703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C12967-8107-4E6A-A3B2-08A7BD9762E8}" type="datetimeFigureOut">
              <a:rPr lang="en-GB" smtClean="0"/>
              <a:t>12/03/2026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717960-57DD-47E2-92AE-5FE4C540E21B}" type="slidenum">
              <a:rPr lang="en-GB" smtClean="0"/>
              <a:t>‹#›</a:t>
            </a:fld>
            <a:endParaRPr lang="en-GB"/>
          </a:p>
        </p:txBody>
      </p:sp>
    </p:spTree>
    <p:extLst>
      <p:ext uri="{BB962C8B-B14F-4D97-AF65-F5344CB8AC3E}">
        <p14:creationId xmlns:p14="http://schemas.microsoft.com/office/powerpoint/2010/main" val="319746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3/12/2026</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22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3/12/2026</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3/12/2026</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76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3/12/2026</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9715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3/12/2026</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94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3/12/2026</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20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3/12/2026</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65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3/12/2026</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15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3/12/2026</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4449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3/12/2026</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60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3/12/2026</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04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3/12/2026</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858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png"/><Relationship Id="rId7" Type="http://schemas.openxmlformats.org/officeDocument/2006/relationships/diagramColors" Target="../diagrams/colors1.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gi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68FD3396-D72F-BAC4-3884-3ADFB95F26B1}"/>
              </a:ext>
            </a:extLst>
          </p:cNvPr>
          <p:cNvSpPr>
            <a:spLocks noGrp="1"/>
          </p:cNvSpPr>
          <p:nvPr>
            <p:ph type="ctrTitle"/>
          </p:nvPr>
        </p:nvSpPr>
        <p:spPr>
          <a:xfrm>
            <a:off x="521208" y="822960"/>
            <a:ext cx="3463784" cy="3454604"/>
          </a:xfrm>
        </p:spPr>
        <p:txBody>
          <a:bodyPr>
            <a:normAutofit/>
          </a:bodyPr>
          <a:lstStyle/>
          <a:p>
            <a:r>
              <a:rPr lang="en-GB" sz="3700" b="1" noProof="0" dirty="0">
                <a:latin typeface="Garamond" panose="02020404030301010803" pitchFamily="18" charset="0"/>
              </a:rPr>
              <a:t>Entangled History: Ukraine and her neighbours from the Middle Ages to the present</a:t>
            </a:r>
          </a:p>
        </p:txBody>
      </p:sp>
      <p:sp>
        <p:nvSpPr>
          <p:cNvPr id="3" name="Subtitle 2">
            <a:extLst>
              <a:ext uri="{FF2B5EF4-FFF2-40B4-BE49-F238E27FC236}">
                <a16:creationId xmlns:a16="http://schemas.microsoft.com/office/drawing/2014/main" id="{BF3F58DA-A2D1-BB54-975C-73F732A4AB5D}"/>
              </a:ext>
            </a:extLst>
          </p:cNvPr>
          <p:cNvSpPr>
            <a:spLocks noGrp="1"/>
          </p:cNvSpPr>
          <p:nvPr>
            <p:ph type="subTitle" idx="1"/>
          </p:nvPr>
        </p:nvSpPr>
        <p:spPr>
          <a:xfrm>
            <a:off x="539496" y="4446150"/>
            <a:ext cx="3474600" cy="1457405"/>
          </a:xfrm>
        </p:spPr>
        <p:txBody>
          <a:bodyPr>
            <a:normAutofit/>
          </a:bodyPr>
          <a:lstStyle/>
          <a:p>
            <a:pPr>
              <a:buSzPct val="100000"/>
            </a:pPr>
            <a:r>
              <a:rPr lang="en-GB" b="1" noProof="0" dirty="0">
                <a:latin typeface="Garamond" panose="02020404030301010803" pitchFamily="18" charset="0"/>
              </a:rPr>
              <a:t>Lecture 15</a:t>
            </a:r>
          </a:p>
          <a:p>
            <a:pPr>
              <a:buSzPct val="100000"/>
            </a:pPr>
            <a:r>
              <a:rPr lang="en-GB" altLang="en-GB" b="1" dirty="0">
                <a:latin typeface="Garamond" panose="02020404030301010803" pitchFamily="18" charset="0"/>
                <a:ea typeface="Arial Unicode MS" panose="020B0604020202020204" pitchFamily="34" charset="-128"/>
              </a:rPr>
              <a:t>Bloodlands I: Soviet Rule</a:t>
            </a:r>
            <a:endParaRPr lang="en-GB" b="1" noProof="0" dirty="0">
              <a:latin typeface="Garamond" panose="02020404030301010803" pitchFamily="18" charset="0"/>
              <a:ea typeface="Arial Unicode MS" panose="020B0604020202020204" pitchFamily="34" charset="-128"/>
            </a:endParaRPr>
          </a:p>
        </p:txBody>
      </p:sp>
      <p:cxnSp>
        <p:nvCxnSpPr>
          <p:cNvPr id="44" name="Straight Connector 43">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undefined">
            <a:extLst>
              <a:ext uri="{FF2B5EF4-FFF2-40B4-BE49-F238E27FC236}">
                <a16:creationId xmlns:a16="http://schemas.microsoft.com/office/drawing/2014/main" id="{F0582234-7C9F-AF02-05A8-7A4AC27E36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5105" y="761336"/>
            <a:ext cx="6581881" cy="495365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E316C72-5707-A142-648F-681BD1FD147C}"/>
              </a:ext>
            </a:extLst>
          </p:cNvPr>
          <p:cNvSpPr txBox="1"/>
          <p:nvPr/>
        </p:nvSpPr>
        <p:spPr>
          <a:xfrm>
            <a:off x="4972872" y="5816078"/>
            <a:ext cx="6286345" cy="369332"/>
          </a:xfrm>
          <a:prstGeom prst="rect">
            <a:avLst/>
          </a:prstGeom>
          <a:noFill/>
        </p:spPr>
        <p:txBody>
          <a:bodyPr wrap="square" rtlCol="0">
            <a:spAutoFit/>
          </a:bodyPr>
          <a:lstStyle/>
          <a:p>
            <a:r>
              <a:rPr lang="en-GB" dirty="0">
                <a:latin typeface="Garamond" panose="02020404030301010803" pitchFamily="18" charset="0"/>
              </a:rPr>
              <a:t>Soviet parade in Lviv, September 1939, after the city’s surrender</a:t>
            </a:r>
          </a:p>
        </p:txBody>
      </p:sp>
    </p:spTree>
    <p:extLst>
      <p:ext uri="{BB962C8B-B14F-4D97-AF65-F5344CB8AC3E}">
        <p14:creationId xmlns:p14="http://schemas.microsoft.com/office/powerpoint/2010/main" val="835523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BFBEC06A-CD2E-0462-17A2-499F800A26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964" y="1358446"/>
            <a:ext cx="5383436" cy="448806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6">
            <a:extLst>
              <a:ext uri="{FF2B5EF4-FFF2-40B4-BE49-F238E27FC236}">
                <a16:creationId xmlns:a16="http://schemas.microsoft.com/office/drawing/2014/main" id="{E0D07E47-CB0F-0669-F2B1-80E3EB19B38B}"/>
              </a:ext>
            </a:extLst>
          </p:cNvPr>
          <p:cNvSpPr txBox="1">
            <a:spLocks noRot="1" noChangeArrowheads="1"/>
          </p:cNvSpPr>
          <p:nvPr/>
        </p:nvSpPr>
        <p:spPr>
          <a:xfrm>
            <a:off x="483964" y="14511"/>
            <a:ext cx="3455988" cy="1143000"/>
          </a:xfrm>
          <a:prstGeom prst="rect">
            <a:avLst/>
          </a:prstGeom>
        </p:spPr>
        <p:txBody>
          <a:bodyPr/>
          <a:lst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a:lstStyle>
          <a:p>
            <a:r>
              <a:rPr lang="de-DE" altLang="de-GB" sz="3600" dirty="0">
                <a:latin typeface="Garamond" panose="02020404030301010803" pitchFamily="18" charset="0"/>
              </a:rPr>
              <a:t>Blitzkrieg strategy</a:t>
            </a:r>
            <a:endParaRPr lang="en-GB" altLang="de-GB" sz="3600" dirty="0">
              <a:latin typeface="Garamond" panose="02020404030301010803" pitchFamily="18" charset="0"/>
            </a:endParaRPr>
          </a:p>
        </p:txBody>
      </p:sp>
      <p:pic>
        <p:nvPicPr>
          <p:cNvPr id="6" name="Picture 7">
            <a:extLst>
              <a:ext uri="{FF2B5EF4-FFF2-40B4-BE49-F238E27FC236}">
                <a16:creationId xmlns:a16="http://schemas.microsoft.com/office/drawing/2014/main" id="{5CFF522C-7C70-5C91-D845-262F751A6E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144611" y="0"/>
            <a:ext cx="5563425" cy="6858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782460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28A608D7-AB3D-4CF5-E101-C74101519253}"/>
              </a:ext>
            </a:extLst>
          </p:cNvPr>
          <p:cNvSpPr>
            <a:spLocks noChangeArrowheads="1"/>
          </p:cNvSpPr>
          <p:nvPr/>
        </p:nvSpPr>
        <p:spPr bwMode="auto">
          <a:xfrm>
            <a:off x="268288" y="538514"/>
            <a:ext cx="42672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de-GB" sz="2200" dirty="0">
                <a:latin typeface="Garamond" panose="02020404030301010803" pitchFamily="18" charset="0"/>
              </a:rPr>
              <a:t>   [from: Tadeusz Piotrowski, </a:t>
            </a:r>
            <a:r>
              <a:rPr lang="en-GB" altLang="de-GB" sz="2200" u="sng" dirty="0">
                <a:latin typeface="Garamond" panose="02020404030301010803" pitchFamily="18" charset="0"/>
              </a:rPr>
              <a:t>Poland's Holocaust.</a:t>
            </a:r>
            <a:r>
              <a:rPr lang="en-GB" altLang="de-GB" sz="2200" dirty="0">
                <a:latin typeface="Garamond" panose="02020404030301010803" pitchFamily="18" charset="0"/>
              </a:rPr>
              <a:t> Note the two different German-Soviet demarcation lines of Aug. 23 and Sept. 28, 1939</a:t>
            </a:r>
            <a:r>
              <a:rPr lang="en-GB" altLang="de-GB" sz="2200" u="sng" dirty="0">
                <a:latin typeface="Garamond" panose="02020404030301010803" pitchFamily="18" charset="0"/>
              </a:rPr>
              <a:t>]</a:t>
            </a:r>
            <a:r>
              <a:rPr lang="en-GB" altLang="de-GB" sz="2200" dirty="0">
                <a:latin typeface="Garamond" panose="02020404030301010803" pitchFamily="18" charset="0"/>
              </a:rPr>
              <a:t> </a:t>
            </a:r>
          </a:p>
        </p:txBody>
      </p:sp>
      <p:pic>
        <p:nvPicPr>
          <p:cNvPr id="3" name="Picture 3" descr="germsovietmap">
            <a:extLst>
              <a:ext uri="{FF2B5EF4-FFF2-40B4-BE49-F238E27FC236}">
                <a16:creationId xmlns:a16="http://schemas.microsoft.com/office/drawing/2014/main" id="{77107D07-B751-3C4F-8448-225D0241D9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7060" y="0"/>
            <a:ext cx="57261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506EF51E-1273-73AD-C18F-8656CD377935}"/>
              </a:ext>
            </a:extLst>
          </p:cNvPr>
          <p:cNvPicPr>
            <a:picLocks noChangeAspect="1"/>
          </p:cNvPicPr>
          <p:nvPr/>
        </p:nvPicPr>
        <p:blipFill>
          <a:blip r:embed="rId3"/>
          <a:stretch>
            <a:fillRect/>
          </a:stretch>
        </p:blipFill>
        <p:spPr>
          <a:xfrm>
            <a:off x="896258" y="2584133"/>
            <a:ext cx="4267200" cy="4273867"/>
          </a:xfrm>
          <a:prstGeom prst="rect">
            <a:avLst/>
          </a:prstGeom>
        </p:spPr>
      </p:pic>
    </p:spTree>
    <p:extLst>
      <p:ext uri="{BB962C8B-B14F-4D97-AF65-F5344CB8AC3E}">
        <p14:creationId xmlns:p14="http://schemas.microsoft.com/office/powerpoint/2010/main" val="34331249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E527F-4F9D-CDF5-C5B3-7FB094E3BF16}"/>
              </a:ext>
            </a:extLst>
          </p:cNvPr>
          <p:cNvSpPr>
            <a:spLocks noGrp="1"/>
          </p:cNvSpPr>
          <p:nvPr>
            <p:ph type="title"/>
          </p:nvPr>
        </p:nvSpPr>
        <p:spPr/>
        <p:txBody>
          <a:bodyPr/>
          <a:lstStyle/>
          <a:p>
            <a:r>
              <a:rPr lang="en-GB" dirty="0">
                <a:latin typeface="Garamond" panose="02020404030301010803" pitchFamily="18" charset="0"/>
              </a:rPr>
              <a:t>Sovietisation I</a:t>
            </a:r>
          </a:p>
        </p:txBody>
      </p:sp>
      <p:sp>
        <p:nvSpPr>
          <p:cNvPr id="3" name="Content Placeholder 2">
            <a:extLst>
              <a:ext uri="{FF2B5EF4-FFF2-40B4-BE49-F238E27FC236}">
                <a16:creationId xmlns:a16="http://schemas.microsoft.com/office/drawing/2014/main" id="{A0DA980E-9D92-9D4A-A280-53DF9C4A53D1}"/>
              </a:ext>
            </a:extLst>
          </p:cNvPr>
          <p:cNvSpPr>
            <a:spLocks noGrp="1"/>
          </p:cNvSpPr>
          <p:nvPr>
            <p:ph idx="1"/>
          </p:nvPr>
        </p:nvSpPr>
        <p:spPr>
          <a:xfrm>
            <a:off x="566094" y="1892808"/>
            <a:ext cx="11059811" cy="3910987"/>
          </a:xfrm>
        </p:spPr>
        <p:txBody>
          <a:bodyPr>
            <a:noAutofit/>
          </a:bodyPr>
          <a:lstStyle/>
          <a:p>
            <a:pPr>
              <a:spcBef>
                <a:spcPts val="400"/>
              </a:spcBef>
            </a:pPr>
            <a:r>
              <a:rPr lang="en-US" sz="1800" dirty="0">
                <a:latin typeface="Garamond" panose="02020404030301010803" pitchFamily="18" charset="0"/>
              </a:rPr>
              <a:t>Terror and class war</a:t>
            </a:r>
          </a:p>
          <a:p>
            <a:pPr>
              <a:spcBef>
                <a:spcPts val="400"/>
              </a:spcBef>
            </a:pPr>
            <a:r>
              <a:rPr lang="en-US" sz="1800" dirty="0">
                <a:latin typeface="Garamond" panose="02020404030301010803" pitchFamily="18" charset="0"/>
              </a:rPr>
              <a:t>Moscow time introduced</a:t>
            </a:r>
          </a:p>
          <a:p>
            <a:pPr>
              <a:spcBef>
                <a:spcPts val="400"/>
              </a:spcBef>
            </a:pPr>
            <a:r>
              <a:rPr lang="en-US" sz="1800" dirty="0">
                <a:latin typeface="Garamond" panose="02020404030301010803" pitchFamily="18" charset="0"/>
              </a:rPr>
              <a:t>Influx of officials, party </a:t>
            </a:r>
            <a:r>
              <a:rPr lang="en-US" sz="1800" dirty="0" err="1">
                <a:latin typeface="Garamond" panose="02020404030301010803" pitchFamily="18" charset="0"/>
              </a:rPr>
              <a:t>organisations</a:t>
            </a:r>
            <a:r>
              <a:rPr lang="en-US" sz="1800" dirty="0">
                <a:latin typeface="Garamond" panose="02020404030301010803" pitchFamily="18" charset="0"/>
              </a:rPr>
              <a:t>, security forces, army from old Soviet Union</a:t>
            </a:r>
          </a:p>
          <a:p>
            <a:pPr>
              <a:spcBef>
                <a:spcPts val="400"/>
              </a:spcBef>
            </a:pPr>
            <a:r>
              <a:rPr lang="en-US" sz="1800" dirty="0">
                <a:latin typeface="Garamond" panose="02020404030301010803" pitchFamily="18" charset="0"/>
              </a:rPr>
              <a:t>Anti-religious campaigns: closing of churches and synagogues, heavy taxes on parishes, arrest and deportation of priests</a:t>
            </a:r>
          </a:p>
          <a:p>
            <a:pPr>
              <a:spcBef>
                <a:spcPts val="400"/>
              </a:spcBef>
            </a:pPr>
            <a:r>
              <a:rPr lang="en-US" sz="1800" dirty="0">
                <a:latin typeface="Garamond" panose="02020404030301010803" pitchFamily="18" charset="0"/>
              </a:rPr>
              <a:t>Beginning of </a:t>
            </a:r>
            <a:r>
              <a:rPr lang="en-US" sz="1800" dirty="0" err="1">
                <a:latin typeface="Garamond" panose="02020404030301010803" pitchFamily="18" charset="0"/>
              </a:rPr>
              <a:t>dekulakisation</a:t>
            </a:r>
            <a:endParaRPr lang="en-US" sz="1800" dirty="0">
              <a:latin typeface="Garamond" panose="02020404030301010803" pitchFamily="18" charset="0"/>
            </a:endParaRPr>
          </a:p>
          <a:p>
            <a:pPr>
              <a:spcBef>
                <a:spcPts val="400"/>
              </a:spcBef>
            </a:pPr>
            <a:r>
              <a:rPr lang="en-US" sz="1800" dirty="0" err="1">
                <a:latin typeface="Garamond" panose="02020404030301010803" pitchFamily="18" charset="0"/>
              </a:rPr>
              <a:t>Nationalisation</a:t>
            </a:r>
            <a:r>
              <a:rPr lang="en-US" sz="1800" dirty="0">
                <a:latin typeface="Garamond" panose="02020404030301010803" pitchFamily="18" charset="0"/>
              </a:rPr>
              <a:t> of means of production, banks, shops</a:t>
            </a:r>
          </a:p>
          <a:p>
            <a:pPr>
              <a:spcBef>
                <a:spcPts val="400"/>
              </a:spcBef>
            </a:pPr>
            <a:r>
              <a:rPr lang="en-US" sz="1800" dirty="0" err="1">
                <a:latin typeface="Garamond" panose="02020404030301010803" pitchFamily="18" charset="0"/>
              </a:rPr>
              <a:t>Sovietisation</a:t>
            </a:r>
            <a:r>
              <a:rPr lang="en-US" sz="1800" dirty="0">
                <a:latin typeface="Garamond" panose="02020404030301010803" pitchFamily="18" charset="0"/>
              </a:rPr>
              <a:t> of culture</a:t>
            </a:r>
          </a:p>
          <a:p>
            <a:pPr>
              <a:spcBef>
                <a:spcPts val="400"/>
              </a:spcBef>
            </a:pPr>
            <a:r>
              <a:rPr lang="en-US" sz="1800" dirty="0" err="1">
                <a:latin typeface="Garamond" panose="02020404030301010803" pitchFamily="18" charset="0"/>
              </a:rPr>
              <a:t>Ukrainianisation</a:t>
            </a:r>
            <a:r>
              <a:rPr lang="en-US" sz="1800" dirty="0">
                <a:latin typeface="Garamond" panose="02020404030301010803" pitchFamily="18" charset="0"/>
              </a:rPr>
              <a:t> </a:t>
            </a:r>
          </a:p>
          <a:p>
            <a:pPr>
              <a:spcBef>
                <a:spcPts val="400"/>
              </a:spcBef>
            </a:pPr>
            <a:r>
              <a:rPr lang="en-US" sz="1800" dirty="0">
                <a:latin typeface="Garamond" panose="02020404030301010803" pitchFamily="18" charset="0"/>
              </a:rPr>
              <a:t>Execution and deportation of members of the pre-war elites and ‘enemies’ to the Soviet Union 1939-1941</a:t>
            </a:r>
          </a:p>
          <a:p>
            <a:pPr>
              <a:spcBef>
                <a:spcPts val="400"/>
              </a:spcBef>
            </a:pPr>
            <a:r>
              <a:rPr lang="en-US" sz="1800" dirty="0">
                <a:latin typeface="Garamond" panose="02020404030301010803" pitchFamily="18" charset="0"/>
              </a:rPr>
              <a:t>Unfree elections and ‘referenda’: Western Ukrainian people’s assembly asks for annexation by Soviet Ukraine</a:t>
            </a:r>
          </a:p>
          <a:p>
            <a:pPr>
              <a:spcBef>
                <a:spcPts val="400"/>
              </a:spcBef>
            </a:pPr>
            <a:r>
              <a:rPr lang="en-US" sz="1800" dirty="0">
                <a:latin typeface="Garamond" panose="02020404030301010803" pitchFamily="18" charset="0"/>
              </a:rPr>
              <a:t>Katyn and the murder of members of the Polish-pre-war elite – ‘decapitation’ of the Polish nation, preparing the field for a communist Poland</a:t>
            </a:r>
          </a:p>
        </p:txBody>
      </p:sp>
    </p:spTree>
    <p:extLst>
      <p:ext uri="{BB962C8B-B14F-4D97-AF65-F5344CB8AC3E}">
        <p14:creationId xmlns:p14="http://schemas.microsoft.com/office/powerpoint/2010/main" val="1190367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2">
            <a:extLst>
              <a:ext uri="{FF2B5EF4-FFF2-40B4-BE49-F238E27FC236}">
                <a16:creationId xmlns:a16="http://schemas.microsoft.com/office/drawing/2014/main" id="{89626468-462D-6CF2-FBA8-215E80DA2811}"/>
              </a:ext>
            </a:extLst>
          </p:cNvPr>
          <p:cNvPicPr>
            <a:picLocks noChangeAspect="1"/>
          </p:cNvPicPr>
          <p:nvPr/>
        </p:nvPicPr>
        <p:blipFill>
          <a:blip r:embed="rId2">
            <a:extLst>
              <a:ext uri="{28A0092B-C50C-407E-A947-70E740481C1C}">
                <a14:useLocalDpi xmlns:a14="http://schemas.microsoft.com/office/drawing/2010/main" val="0"/>
              </a:ext>
            </a:extLst>
          </a:blip>
          <a:srcRect t="1099" b="1099"/>
          <a:stretch>
            <a:fillRect/>
          </a:stretch>
        </p:blipFill>
        <p:spPr>
          <a:xfrm>
            <a:off x="2340429" y="1066800"/>
            <a:ext cx="7772400" cy="5486400"/>
          </a:xfrm>
          <a:prstGeom prst="rect">
            <a:avLst/>
          </a:prstGeom>
        </p:spPr>
      </p:pic>
      <p:sp>
        <p:nvSpPr>
          <p:cNvPr id="5" name="TextBox 1">
            <a:extLst>
              <a:ext uri="{FF2B5EF4-FFF2-40B4-BE49-F238E27FC236}">
                <a16:creationId xmlns:a16="http://schemas.microsoft.com/office/drawing/2014/main" id="{B6CFFACB-C1B8-FD4C-C80A-8973F03671BA}"/>
              </a:ext>
            </a:extLst>
          </p:cNvPr>
          <p:cNvSpPr txBox="1">
            <a:spLocks noChangeArrowheads="1"/>
          </p:cNvSpPr>
          <p:nvPr/>
        </p:nvSpPr>
        <p:spPr bwMode="auto">
          <a:xfrm>
            <a:off x="3571511" y="192088"/>
            <a:ext cx="531023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de-GB" sz="3600" dirty="0">
                <a:latin typeface="Garamond" panose="02020404030301010803" pitchFamily="18" charset="0"/>
              </a:rPr>
              <a:t>Soviet deportations 1940/41</a:t>
            </a:r>
          </a:p>
        </p:txBody>
      </p:sp>
    </p:spTree>
    <p:extLst>
      <p:ext uri="{BB962C8B-B14F-4D97-AF65-F5344CB8AC3E}">
        <p14:creationId xmlns:p14="http://schemas.microsoft.com/office/powerpoint/2010/main" val="3124865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2">
            <a:extLst>
              <a:ext uri="{FF2B5EF4-FFF2-40B4-BE49-F238E27FC236}">
                <a16:creationId xmlns:a16="http://schemas.microsoft.com/office/drawing/2014/main" id="{FF30CDA0-7135-4AC3-853B-325472E90125}"/>
              </a:ext>
            </a:extLst>
          </p:cNvPr>
          <p:cNvPicPr>
            <a:picLocks noChangeAspect="1"/>
          </p:cNvPicPr>
          <p:nvPr/>
        </p:nvPicPr>
        <p:blipFill>
          <a:blip r:embed="rId2">
            <a:extLst>
              <a:ext uri="{28A0092B-C50C-407E-A947-70E740481C1C}">
                <a14:useLocalDpi xmlns:a14="http://schemas.microsoft.com/office/drawing/2010/main" val="0"/>
              </a:ext>
            </a:extLst>
          </a:blip>
          <a:srcRect t="2940" b="2940"/>
          <a:stretch>
            <a:fillRect/>
          </a:stretch>
        </p:blipFill>
        <p:spPr>
          <a:xfrm>
            <a:off x="2209799" y="1222100"/>
            <a:ext cx="7772400" cy="5486400"/>
          </a:xfrm>
          <a:prstGeom prst="rect">
            <a:avLst/>
          </a:prstGeom>
        </p:spPr>
      </p:pic>
      <p:sp>
        <p:nvSpPr>
          <p:cNvPr id="3" name="TextBox 1">
            <a:extLst>
              <a:ext uri="{FF2B5EF4-FFF2-40B4-BE49-F238E27FC236}">
                <a16:creationId xmlns:a16="http://schemas.microsoft.com/office/drawing/2014/main" id="{167D6E83-6E9C-4A7B-F6E1-12E180CB6F47}"/>
              </a:ext>
            </a:extLst>
          </p:cNvPr>
          <p:cNvSpPr txBox="1">
            <a:spLocks noChangeArrowheads="1"/>
          </p:cNvSpPr>
          <p:nvPr/>
        </p:nvSpPr>
        <p:spPr bwMode="auto">
          <a:xfrm>
            <a:off x="2568047" y="0"/>
            <a:ext cx="705590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de-GB" sz="3600" dirty="0">
                <a:latin typeface="Garamond" panose="02020404030301010803" pitchFamily="18" charset="0"/>
              </a:rPr>
              <a:t>Katyn – Soviet war crime mass grave, exhumed by German Army in 1943</a:t>
            </a:r>
          </a:p>
        </p:txBody>
      </p:sp>
    </p:spTree>
    <p:extLst>
      <p:ext uri="{BB962C8B-B14F-4D97-AF65-F5344CB8AC3E}">
        <p14:creationId xmlns:p14="http://schemas.microsoft.com/office/powerpoint/2010/main" val="3335684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BDA2F22-686B-72E5-2918-3231BB13BF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0"/>
            <a:ext cx="4535859" cy="392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 name="Rectangle 2">
            <a:extLst>
              <a:ext uri="{FF2B5EF4-FFF2-40B4-BE49-F238E27FC236}">
                <a16:creationId xmlns:a16="http://schemas.microsoft.com/office/drawing/2014/main" id="{F6D9B6C1-73EE-E5B6-378B-71521E2409A6}"/>
              </a:ext>
            </a:extLst>
          </p:cNvPr>
          <p:cNvSpPr>
            <a:spLocks noChangeArrowheads="1"/>
          </p:cNvSpPr>
          <p:nvPr/>
        </p:nvSpPr>
        <p:spPr bwMode="auto">
          <a:xfrm>
            <a:off x="467544" y="4149080"/>
            <a:ext cx="4344863" cy="710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sz="2000" dirty="0">
                <a:solidFill>
                  <a:schemeClr val="tx1"/>
                </a:solidFill>
                <a:latin typeface="Garamond" panose="02020404030301010803" pitchFamily="18" charset="0"/>
              </a:rPr>
              <a:t>http://</a:t>
            </a:r>
            <a:r>
              <a:rPr lang="de-DE" altLang="de-GB" sz="2000" dirty="0" err="1">
                <a:solidFill>
                  <a:schemeClr val="tx1"/>
                </a:solidFill>
                <a:latin typeface="Garamond" panose="02020404030301010803" pitchFamily="18" charset="0"/>
              </a:rPr>
              <a:t>www.electronicmuseum.ca</a:t>
            </a:r>
            <a:r>
              <a:rPr lang="de-DE" altLang="de-GB" sz="2000" dirty="0">
                <a:solidFill>
                  <a:schemeClr val="tx1"/>
                </a:solidFill>
                <a:latin typeface="Garamond" panose="02020404030301010803" pitchFamily="18" charset="0"/>
              </a:rPr>
              <a:t>/Poland-WW2/</a:t>
            </a:r>
            <a:r>
              <a:rPr lang="de-DE" altLang="de-GB" sz="2000" dirty="0" err="1">
                <a:solidFill>
                  <a:schemeClr val="tx1"/>
                </a:solidFill>
                <a:latin typeface="Garamond" panose="02020404030301010803" pitchFamily="18" charset="0"/>
              </a:rPr>
              <a:t>katyn_memorial_wall</a:t>
            </a:r>
            <a:r>
              <a:rPr lang="de-DE" altLang="de-GB" sz="2000" dirty="0">
                <a:solidFill>
                  <a:schemeClr val="tx1"/>
                </a:solidFill>
                <a:latin typeface="Garamond" panose="02020404030301010803" pitchFamily="18" charset="0"/>
              </a:rPr>
              <a:t>/</a:t>
            </a:r>
            <a:r>
              <a:rPr lang="de-DE" altLang="de-GB" sz="2000" dirty="0" err="1">
                <a:solidFill>
                  <a:schemeClr val="tx1"/>
                </a:solidFill>
                <a:latin typeface="Garamond" panose="02020404030301010803" pitchFamily="18" charset="0"/>
              </a:rPr>
              <a:t>kmw.html</a:t>
            </a:r>
            <a:endParaRPr lang="de-DE" altLang="de-GB" sz="2000" dirty="0">
              <a:solidFill>
                <a:schemeClr val="tx1"/>
              </a:solidFill>
              <a:latin typeface="Garamond" panose="02020404030301010803" pitchFamily="18" charset="0"/>
            </a:endParaRPr>
          </a:p>
        </p:txBody>
      </p:sp>
      <p:sp>
        <p:nvSpPr>
          <p:cNvPr id="4" name="Textfeld 1">
            <a:extLst>
              <a:ext uri="{FF2B5EF4-FFF2-40B4-BE49-F238E27FC236}">
                <a16:creationId xmlns:a16="http://schemas.microsoft.com/office/drawing/2014/main" id="{01B775C1-DEE7-5615-CAC2-F3682A2A62A2}"/>
              </a:ext>
            </a:extLst>
          </p:cNvPr>
          <p:cNvSpPr txBox="1"/>
          <p:nvPr/>
        </p:nvSpPr>
        <p:spPr>
          <a:xfrm>
            <a:off x="5708342" y="621436"/>
            <a:ext cx="3184138" cy="1015663"/>
          </a:xfrm>
          <a:prstGeom prst="rect">
            <a:avLst/>
          </a:prstGeom>
          <a:noFill/>
        </p:spPr>
        <p:txBody>
          <a:bodyPr wrap="square" rtlCol="0">
            <a:spAutoFit/>
          </a:bodyPr>
          <a:lstStyle/>
          <a:p>
            <a:r>
              <a:rPr lang="de-GB" sz="2000" dirty="0">
                <a:latin typeface="Garamond" panose="02020404030301010803" pitchFamily="18" charset="0"/>
              </a:rPr>
              <a:t>Katyn massacre part of Soviet attack on pre-war Polish elite and Polish nation</a:t>
            </a:r>
          </a:p>
        </p:txBody>
      </p:sp>
      <p:sp>
        <p:nvSpPr>
          <p:cNvPr id="5" name="Textfeld 2">
            <a:extLst>
              <a:ext uri="{FF2B5EF4-FFF2-40B4-BE49-F238E27FC236}">
                <a16:creationId xmlns:a16="http://schemas.microsoft.com/office/drawing/2014/main" id="{7A4F793E-0345-CF5F-3F6B-FAAA7580E8BF}"/>
              </a:ext>
            </a:extLst>
          </p:cNvPr>
          <p:cNvSpPr txBox="1"/>
          <p:nvPr/>
        </p:nvSpPr>
        <p:spPr>
          <a:xfrm>
            <a:off x="5832629" y="2104008"/>
            <a:ext cx="2987843" cy="1323439"/>
          </a:xfrm>
          <a:prstGeom prst="rect">
            <a:avLst/>
          </a:prstGeom>
          <a:noFill/>
        </p:spPr>
        <p:txBody>
          <a:bodyPr wrap="square" rtlCol="0">
            <a:spAutoFit/>
          </a:bodyPr>
          <a:lstStyle/>
          <a:p>
            <a:r>
              <a:rPr lang="de-GB" sz="2000" dirty="0">
                <a:latin typeface="Garamond" panose="02020404030301010803" pitchFamily="18" charset="0"/>
              </a:rPr>
              <a:t>In Katyn 4400 Polish prisoners of war (Officers), intellectuals, politicians, priests shot by NKVD</a:t>
            </a:r>
          </a:p>
        </p:txBody>
      </p:sp>
      <p:sp>
        <p:nvSpPr>
          <p:cNvPr id="6" name="Textfeld 3">
            <a:extLst>
              <a:ext uri="{FF2B5EF4-FFF2-40B4-BE49-F238E27FC236}">
                <a16:creationId xmlns:a16="http://schemas.microsoft.com/office/drawing/2014/main" id="{956F52DD-17F6-8EEE-6467-DC6B119A8D60}"/>
              </a:ext>
            </a:extLst>
          </p:cNvPr>
          <p:cNvSpPr txBox="1"/>
          <p:nvPr/>
        </p:nvSpPr>
        <p:spPr>
          <a:xfrm>
            <a:off x="5696197" y="4350058"/>
            <a:ext cx="3044069" cy="1015663"/>
          </a:xfrm>
          <a:prstGeom prst="rect">
            <a:avLst/>
          </a:prstGeom>
          <a:noFill/>
        </p:spPr>
        <p:txBody>
          <a:bodyPr wrap="square" rtlCol="0">
            <a:spAutoFit/>
          </a:bodyPr>
          <a:lstStyle/>
          <a:p>
            <a:r>
              <a:rPr lang="de-GB" sz="2000" dirty="0">
                <a:latin typeface="Garamond" panose="02020404030301010803" pitchFamily="18" charset="0"/>
              </a:rPr>
              <a:t>In 1940 NKVD executes 20,000 – 25,000 members of Polish pre-war elite</a:t>
            </a:r>
          </a:p>
        </p:txBody>
      </p:sp>
      <p:pic>
        <p:nvPicPr>
          <p:cNvPr id="7" name="Picture 2">
            <a:extLst>
              <a:ext uri="{FF2B5EF4-FFF2-40B4-BE49-F238E27FC236}">
                <a16:creationId xmlns:a16="http://schemas.microsoft.com/office/drawing/2014/main" id="{EDDA9F3F-0350-61D3-3F0A-8EEC6A0E32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7931" y="2510977"/>
            <a:ext cx="3044069" cy="4347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5049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14D84-04C7-6EC9-D260-B94396F5E7E4}"/>
              </a:ext>
            </a:extLst>
          </p:cNvPr>
          <p:cNvSpPr>
            <a:spLocks noGrp="1"/>
          </p:cNvSpPr>
          <p:nvPr>
            <p:ph type="title"/>
          </p:nvPr>
        </p:nvSpPr>
        <p:spPr/>
        <p:txBody>
          <a:bodyPr>
            <a:normAutofit/>
          </a:bodyPr>
          <a:lstStyle/>
          <a:p>
            <a:r>
              <a:rPr lang="en-GB" dirty="0">
                <a:latin typeface="Garamond" panose="02020404030301010803" pitchFamily="18" charset="0"/>
              </a:rPr>
              <a:t>Sovietisation II</a:t>
            </a:r>
          </a:p>
        </p:txBody>
      </p:sp>
      <p:sp>
        <p:nvSpPr>
          <p:cNvPr id="3" name="Content Placeholder 2">
            <a:extLst>
              <a:ext uri="{FF2B5EF4-FFF2-40B4-BE49-F238E27FC236}">
                <a16:creationId xmlns:a16="http://schemas.microsoft.com/office/drawing/2014/main" id="{B5773597-A0A4-8F52-0E9F-961C62896B78}"/>
              </a:ext>
            </a:extLst>
          </p:cNvPr>
          <p:cNvSpPr>
            <a:spLocks noGrp="1"/>
          </p:cNvSpPr>
          <p:nvPr>
            <p:ph idx="1"/>
          </p:nvPr>
        </p:nvSpPr>
        <p:spPr/>
        <p:txBody>
          <a:bodyPr>
            <a:noAutofit/>
          </a:bodyPr>
          <a:lstStyle/>
          <a:p>
            <a:r>
              <a:rPr lang="en-US" sz="2200" dirty="0">
                <a:latin typeface="Garamond" panose="02020404030301010803" pitchFamily="18" charset="0"/>
              </a:rPr>
              <a:t>Resettlement of ethnic Germans from territories now under Soviet occupation</a:t>
            </a:r>
          </a:p>
          <a:p>
            <a:r>
              <a:rPr lang="en-US" sz="2200" dirty="0">
                <a:latin typeface="Garamond" panose="02020404030301010803" pitchFamily="18" charset="0"/>
              </a:rPr>
              <a:t>Jews try to escape German occupation, hundreds of thousands arrive in Soviet zone of occupation – but also movement in other direction</a:t>
            </a:r>
          </a:p>
          <a:p>
            <a:r>
              <a:rPr lang="en-US" sz="2200" dirty="0" err="1">
                <a:latin typeface="Garamond" panose="02020404030301010803" pitchFamily="18" charset="0"/>
              </a:rPr>
              <a:t>Passportisation</a:t>
            </a:r>
            <a:r>
              <a:rPr lang="en-US" sz="2200" dirty="0">
                <a:latin typeface="Garamond" panose="02020404030301010803" pitchFamily="18" charset="0"/>
              </a:rPr>
              <a:t> – deportation of tens of thousands of refugees to other parts of Soviet Union</a:t>
            </a:r>
          </a:p>
          <a:p>
            <a:r>
              <a:rPr lang="en-US" sz="2200" dirty="0">
                <a:latin typeface="Garamond" panose="02020404030301010803" pitchFamily="18" charset="0"/>
              </a:rPr>
              <a:t>Soviet leadership considers people in annexed territories Soviet citizens</a:t>
            </a:r>
          </a:p>
          <a:p>
            <a:r>
              <a:rPr lang="en-US" sz="2200" dirty="0">
                <a:latin typeface="Garamond" panose="02020404030301010803" pitchFamily="18" charset="0"/>
              </a:rPr>
              <a:t>Last wave of Soviet arrests directed against Ukrainian nationalists</a:t>
            </a:r>
          </a:p>
          <a:p>
            <a:r>
              <a:rPr lang="en-US" sz="2200" dirty="0">
                <a:latin typeface="Garamond" panose="02020404030301010803" pitchFamily="18" charset="0"/>
              </a:rPr>
              <a:t>When Nazi-Germany attacks on 22 June 1941 Soviet prisons full of Ukrainians (but also Jews and Poles).</a:t>
            </a:r>
          </a:p>
        </p:txBody>
      </p:sp>
    </p:spTree>
    <p:extLst>
      <p:ext uri="{BB962C8B-B14F-4D97-AF65-F5344CB8AC3E}">
        <p14:creationId xmlns:p14="http://schemas.microsoft.com/office/powerpoint/2010/main" val="146727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904035-5376-ECC5-0DC6-BDB8ED0BC361}"/>
              </a:ext>
            </a:extLst>
          </p:cNvPr>
          <p:cNvPicPr>
            <a:picLocks noChangeAspect="1"/>
          </p:cNvPicPr>
          <p:nvPr/>
        </p:nvPicPr>
        <p:blipFill>
          <a:blip r:embed="rId2"/>
          <a:stretch>
            <a:fillRect/>
          </a:stretch>
        </p:blipFill>
        <p:spPr>
          <a:xfrm>
            <a:off x="2209800" y="973106"/>
            <a:ext cx="7772400" cy="5622036"/>
          </a:xfrm>
          <a:prstGeom prst="rect">
            <a:avLst/>
          </a:prstGeom>
        </p:spPr>
      </p:pic>
      <p:sp>
        <p:nvSpPr>
          <p:cNvPr id="5" name="TextBox 4">
            <a:extLst>
              <a:ext uri="{FF2B5EF4-FFF2-40B4-BE49-F238E27FC236}">
                <a16:creationId xmlns:a16="http://schemas.microsoft.com/office/drawing/2014/main" id="{1DE2318B-3076-84F5-0B70-2A7F7F2E1A49}"/>
              </a:ext>
            </a:extLst>
          </p:cNvPr>
          <p:cNvSpPr txBox="1"/>
          <p:nvPr/>
        </p:nvSpPr>
        <p:spPr>
          <a:xfrm>
            <a:off x="1980065" y="262858"/>
            <a:ext cx="8231869" cy="461665"/>
          </a:xfrm>
          <a:prstGeom prst="rect">
            <a:avLst/>
          </a:prstGeom>
          <a:noFill/>
        </p:spPr>
        <p:txBody>
          <a:bodyPr wrap="none" rtlCol="0">
            <a:spAutoFit/>
          </a:bodyPr>
          <a:lstStyle/>
          <a:p>
            <a:r>
              <a:rPr lang="en-US" sz="2400" dirty="0">
                <a:latin typeface="Garamond" panose="02020404030301010803" pitchFamily="18" charset="0"/>
              </a:rPr>
              <a:t>Nazi propaganda map on the resettlement of ethnic Germans 1940</a:t>
            </a:r>
          </a:p>
        </p:txBody>
      </p:sp>
    </p:spTree>
    <p:extLst>
      <p:ext uri="{BB962C8B-B14F-4D97-AF65-F5344CB8AC3E}">
        <p14:creationId xmlns:p14="http://schemas.microsoft.com/office/powerpoint/2010/main" val="938072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34427-1090-F321-4BA2-75000EEF3FED}"/>
              </a:ext>
            </a:extLst>
          </p:cNvPr>
          <p:cNvSpPr>
            <a:spLocks noGrp="1"/>
          </p:cNvSpPr>
          <p:nvPr>
            <p:ph type="title"/>
          </p:nvPr>
        </p:nvSpPr>
        <p:spPr/>
        <p:txBody>
          <a:bodyPr/>
          <a:lstStyle/>
          <a:p>
            <a:r>
              <a:rPr lang="en-GB" dirty="0">
                <a:latin typeface="Garamond" panose="02020404030301010803" pitchFamily="18" charset="0"/>
              </a:rPr>
              <a:t>Organisation of Ukrainian Nationalists</a:t>
            </a:r>
          </a:p>
        </p:txBody>
      </p:sp>
      <p:sp>
        <p:nvSpPr>
          <p:cNvPr id="3" name="Content Placeholder 2">
            <a:extLst>
              <a:ext uri="{FF2B5EF4-FFF2-40B4-BE49-F238E27FC236}">
                <a16:creationId xmlns:a16="http://schemas.microsoft.com/office/drawing/2014/main" id="{9E32B22D-D980-3473-27CF-9C29E2235938}"/>
              </a:ext>
            </a:extLst>
          </p:cNvPr>
          <p:cNvSpPr>
            <a:spLocks noGrp="1"/>
          </p:cNvSpPr>
          <p:nvPr>
            <p:ph idx="1"/>
          </p:nvPr>
        </p:nvSpPr>
        <p:spPr/>
        <p:txBody>
          <a:bodyPr>
            <a:noAutofit/>
          </a:bodyPr>
          <a:lstStyle/>
          <a:p>
            <a:pPr>
              <a:spcBef>
                <a:spcPts val="600"/>
              </a:spcBef>
            </a:pPr>
            <a:r>
              <a:rPr lang="en-US" sz="2100" dirty="0">
                <a:latin typeface="Garamond" panose="02020404030301010803" pitchFamily="18" charset="0"/>
              </a:rPr>
              <a:t>After Soviet attack on 17 September 1939, OUN leaders leave Western Ukraine </a:t>
            </a:r>
          </a:p>
          <a:p>
            <a:pPr>
              <a:spcBef>
                <a:spcPts val="600"/>
              </a:spcBef>
            </a:pPr>
            <a:r>
              <a:rPr lang="en-US" sz="2100" dirty="0">
                <a:latin typeface="Garamond" panose="02020404030301010803" pitchFamily="18" charset="0"/>
              </a:rPr>
              <a:t>Division of OUN in OUN-B (Bandera) and OUN-M (Melnyk) – competing and fighting against each other</a:t>
            </a:r>
          </a:p>
          <a:p>
            <a:pPr>
              <a:spcBef>
                <a:spcPts val="600"/>
              </a:spcBef>
            </a:pPr>
            <a:r>
              <a:rPr lang="en-US" sz="2100" dirty="0">
                <a:latin typeface="Garamond" panose="02020404030301010803" pitchFamily="18" charset="0"/>
              </a:rPr>
              <a:t>German military security (Abwehr) trains OUN members </a:t>
            </a:r>
          </a:p>
          <a:p>
            <a:pPr>
              <a:spcBef>
                <a:spcPts val="600"/>
              </a:spcBef>
            </a:pPr>
            <a:r>
              <a:rPr lang="en-US" sz="2100" dirty="0">
                <a:latin typeface="Garamond" panose="02020404030301010803" pitchFamily="18" charset="0"/>
              </a:rPr>
              <a:t>Formation of two Ukrainian </a:t>
            </a:r>
            <a:r>
              <a:rPr lang="en-US" sz="2100" dirty="0" err="1">
                <a:latin typeface="Garamond" panose="02020404030301010803" pitchFamily="18" charset="0"/>
              </a:rPr>
              <a:t>batallions</a:t>
            </a:r>
            <a:r>
              <a:rPr lang="en-US" sz="2100" dirty="0">
                <a:latin typeface="Garamond" panose="02020404030301010803" pitchFamily="18" charset="0"/>
              </a:rPr>
              <a:t> in occupied Poland (</a:t>
            </a:r>
            <a:r>
              <a:rPr lang="en-US" sz="2100" dirty="0" err="1">
                <a:latin typeface="Garamond" panose="02020404030301010803" pitchFamily="18" charset="0"/>
              </a:rPr>
              <a:t>Generalgouvernment</a:t>
            </a:r>
            <a:r>
              <a:rPr lang="en-US" sz="2100" dirty="0">
                <a:latin typeface="Garamond" panose="02020404030301010803" pitchFamily="18" charset="0"/>
              </a:rPr>
              <a:t>) within Abwehr (with Ukrainian officers, but under German command) most prominent </a:t>
            </a:r>
            <a:r>
              <a:rPr lang="en-US" sz="2100" dirty="0" err="1">
                <a:latin typeface="Garamond" panose="02020404030301010803" pitchFamily="18" charset="0"/>
              </a:rPr>
              <a:t>batallion</a:t>
            </a:r>
            <a:r>
              <a:rPr lang="en-US" sz="2100" dirty="0">
                <a:latin typeface="Garamond" panose="02020404030301010803" pitchFamily="18" charset="0"/>
              </a:rPr>
              <a:t>  is called Nachtigall </a:t>
            </a:r>
          </a:p>
          <a:p>
            <a:pPr>
              <a:spcBef>
                <a:spcPts val="600"/>
              </a:spcBef>
            </a:pPr>
            <a:r>
              <a:rPr lang="en-US" sz="2100" dirty="0">
                <a:latin typeface="Garamond" panose="02020404030301010803" pitchFamily="18" charset="0"/>
              </a:rPr>
              <a:t>OUN disappointed by Nazi-Soviet collusion but leaders set their hope on a future German-Soviet war – conditional support for German war effort </a:t>
            </a:r>
          </a:p>
          <a:p>
            <a:pPr>
              <a:spcBef>
                <a:spcPts val="600"/>
              </a:spcBef>
            </a:pPr>
            <a:r>
              <a:rPr lang="en-US" sz="2100" dirty="0">
                <a:latin typeface="Garamond" panose="02020404030301010803" pitchFamily="18" charset="0"/>
              </a:rPr>
              <a:t>Expressions of strong antisemitic views in OUN and in Lviv branch of Polish military resistance</a:t>
            </a:r>
          </a:p>
        </p:txBody>
      </p:sp>
    </p:spTree>
    <p:extLst>
      <p:ext uri="{BB962C8B-B14F-4D97-AF65-F5344CB8AC3E}">
        <p14:creationId xmlns:p14="http://schemas.microsoft.com/office/powerpoint/2010/main" val="25447572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0F1E2479-0C44-7F34-B260-DFB96D2EA7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8888" y="1127686"/>
            <a:ext cx="2895600" cy="417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 Box 2">
            <a:extLst>
              <a:ext uri="{FF2B5EF4-FFF2-40B4-BE49-F238E27FC236}">
                <a16:creationId xmlns:a16="http://schemas.microsoft.com/office/drawing/2014/main" id="{1ECDB1E1-0C96-8A37-565E-E1DC1ADC289B}"/>
              </a:ext>
            </a:extLst>
          </p:cNvPr>
          <p:cNvSpPr txBox="1">
            <a:spLocks noChangeArrowheads="1"/>
          </p:cNvSpPr>
          <p:nvPr/>
        </p:nvSpPr>
        <p:spPr bwMode="auto">
          <a:xfrm>
            <a:off x="2528888" y="5303446"/>
            <a:ext cx="3671887" cy="111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GB" altLang="en-US" sz="2200" dirty="0">
                <a:latin typeface="Garamond" panose="02020404030301010803" pitchFamily="18" charset="0"/>
                <a:ea typeface="Arial Unicode MS" panose="020B0604020202020204" pitchFamily="34" charset="-128"/>
                <a:cs typeface="Arial Unicode MS" panose="020B0604020202020204" pitchFamily="34" charset="-128"/>
              </a:rPr>
              <a:t>Stepan Bandera</a:t>
            </a:r>
          </a:p>
          <a:p>
            <a:pPr eaLnBrk="1" hangingPunct="1">
              <a:spcBef>
                <a:spcPct val="0"/>
              </a:spcBef>
              <a:buFontTx/>
              <a:buNone/>
            </a:pPr>
            <a:r>
              <a:rPr lang="en-GB" altLang="en-US" sz="2200" dirty="0">
                <a:latin typeface="Garamond" panose="02020404030301010803" pitchFamily="18" charset="0"/>
                <a:ea typeface="Arial Unicode MS" panose="020B0604020202020204" pitchFamily="34" charset="-128"/>
                <a:cs typeface="Arial Unicode MS" panose="020B0604020202020204" pitchFamily="34" charset="-128"/>
              </a:rPr>
              <a:t>Leader of the Organisation of Ukrainian Nationalists, OUN-B</a:t>
            </a:r>
          </a:p>
        </p:txBody>
      </p:sp>
      <p:pic>
        <p:nvPicPr>
          <p:cNvPr id="6" name="Picture 3">
            <a:extLst>
              <a:ext uri="{FF2B5EF4-FFF2-40B4-BE49-F238E27FC236}">
                <a16:creationId xmlns:a16="http://schemas.microsoft.com/office/drawing/2014/main" id="{53AA4F7B-1FA5-3564-792F-6FCE0449CA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4398" y="1145148"/>
            <a:ext cx="2895600" cy="407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Text Box 4">
            <a:extLst>
              <a:ext uri="{FF2B5EF4-FFF2-40B4-BE49-F238E27FC236}">
                <a16:creationId xmlns:a16="http://schemas.microsoft.com/office/drawing/2014/main" id="{D14554C1-437B-9CB2-1091-90B327B55607}"/>
              </a:ext>
            </a:extLst>
          </p:cNvPr>
          <p:cNvSpPr txBox="1">
            <a:spLocks noChangeArrowheads="1"/>
          </p:cNvSpPr>
          <p:nvPr/>
        </p:nvSpPr>
        <p:spPr bwMode="auto">
          <a:xfrm>
            <a:off x="7764398" y="5392738"/>
            <a:ext cx="2719376" cy="77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GB" altLang="en-US" sz="2200" dirty="0">
                <a:latin typeface="Garamond" panose="02020404030301010803" pitchFamily="18" charset="0"/>
                <a:ea typeface="Arial Unicode MS" panose="020B0604020202020204" pitchFamily="34" charset="-128"/>
                <a:cs typeface="Arial Unicode MS" panose="020B0604020202020204" pitchFamily="34" charset="-128"/>
              </a:rPr>
              <a:t>Andrii Melnik,</a:t>
            </a:r>
          </a:p>
          <a:p>
            <a:pPr eaLnBrk="1" hangingPunct="1">
              <a:spcBef>
                <a:spcPct val="0"/>
              </a:spcBef>
              <a:buFontTx/>
              <a:buNone/>
            </a:pPr>
            <a:r>
              <a:rPr lang="en-GB" altLang="en-US" sz="2200" dirty="0">
                <a:latin typeface="Garamond" panose="02020404030301010803" pitchFamily="18" charset="0"/>
                <a:ea typeface="Arial Unicode MS" panose="020B0604020202020204" pitchFamily="34" charset="-128"/>
                <a:cs typeface="Arial Unicode MS" panose="020B0604020202020204" pitchFamily="34" charset="-128"/>
              </a:rPr>
              <a:t>Leader of the OUN-M</a:t>
            </a:r>
          </a:p>
        </p:txBody>
      </p:sp>
      <p:sp>
        <p:nvSpPr>
          <p:cNvPr id="8" name="Textfeld 2">
            <a:extLst>
              <a:ext uri="{FF2B5EF4-FFF2-40B4-BE49-F238E27FC236}">
                <a16:creationId xmlns:a16="http://schemas.microsoft.com/office/drawing/2014/main" id="{74759E5E-3904-0EEE-7884-F71758835D6B}"/>
              </a:ext>
            </a:extLst>
          </p:cNvPr>
          <p:cNvSpPr txBox="1"/>
          <p:nvPr/>
        </p:nvSpPr>
        <p:spPr>
          <a:xfrm>
            <a:off x="1890265" y="254189"/>
            <a:ext cx="8411470" cy="523220"/>
          </a:xfrm>
          <a:prstGeom prst="rect">
            <a:avLst/>
          </a:prstGeom>
          <a:noFill/>
        </p:spPr>
        <p:txBody>
          <a:bodyPr wrap="none" rtlCol="0">
            <a:spAutoFit/>
          </a:bodyPr>
          <a:lstStyle/>
          <a:p>
            <a:r>
              <a:rPr lang="de-GB" sz="2800" dirty="0">
                <a:latin typeface="Garamond" panose="02020404030301010803" pitchFamily="18" charset="0"/>
              </a:rPr>
              <a:t>Split of the Organisation of Ukrainian Nationalists in 1940</a:t>
            </a:r>
          </a:p>
        </p:txBody>
      </p:sp>
    </p:spTree>
    <p:extLst>
      <p:ext uri="{BB962C8B-B14F-4D97-AF65-F5344CB8AC3E}">
        <p14:creationId xmlns:p14="http://schemas.microsoft.com/office/powerpoint/2010/main" val="2651844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F66C01AB-2831-4359-3717-AD9A67EA173C}"/>
              </a:ext>
            </a:extLst>
          </p:cNvPr>
          <p:cNvSpPr>
            <a:spLocks noGrp="1"/>
          </p:cNvSpPr>
          <p:nvPr>
            <p:ph type="title"/>
          </p:nvPr>
        </p:nvSpPr>
        <p:spPr>
          <a:xfrm>
            <a:off x="521208" y="786384"/>
            <a:ext cx="3509192" cy="2008193"/>
          </a:xfrm>
        </p:spPr>
        <p:txBody>
          <a:bodyPr anchor="t">
            <a:normAutofit/>
          </a:bodyPr>
          <a:lstStyle/>
          <a:p>
            <a:r>
              <a:rPr lang="en-GB" b="1" noProof="0" dirty="0">
                <a:latin typeface="Garamond" panose="02020404030301010803" pitchFamily="18" charset="0"/>
              </a:rPr>
              <a:t>Outline</a:t>
            </a:r>
          </a:p>
        </p:txBody>
      </p:sp>
      <p:cxnSp>
        <p:nvCxnSpPr>
          <p:cNvPr id="13" name="Straight Connector 1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2C782C0-14A9-4391-61D3-CECF9C04C548}"/>
              </a:ext>
            </a:extLst>
          </p:cNvPr>
          <p:cNvSpPr>
            <a:spLocks noGrp="1"/>
          </p:cNvSpPr>
          <p:nvPr>
            <p:ph idx="1"/>
          </p:nvPr>
        </p:nvSpPr>
        <p:spPr>
          <a:xfrm>
            <a:off x="521208" y="2100943"/>
            <a:ext cx="3778649" cy="4003991"/>
          </a:xfrm>
        </p:spPr>
        <p:txBody>
          <a:bodyPr anchor="b">
            <a:noAutofit/>
          </a:bodyPr>
          <a:lstStyle/>
          <a:p>
            <a:pPr>
              <a:lnSpc>
                <a:spcPct val="100000"/>
              </a:lnSpc>
              <a:spcAft>
                <a:spcPct val="0"/>
              </a:spcAft>
              <a:buClr>
                <a:schemeClr val="tx1"/>
              </a:buClr>
            </a:pPr>
            <a:r>
              <a:rPr lang="en-GB" noProof="0" dirty="0">
                <a:latin typeface="Garamond" panose="02020404030301010803" pitchFamily="18" charset="0"/>
              </a:rPr>
              <a:t>Introduction</a:t>
            </a:r>
          </a:p>
          <a:p>
            <a:pPr>
              <a:lnSpc>
                <a:spcPct val="100000"/>
              </a:lnSpc>
              <a:spcAft>
                <a:spcPct val="0"/>
              </a:spcAft>
              <a:buClr>
                <a:schemeClr val="tx1"/>
              </a:buClr>
            </a:pPr>
            <a:r>
              <a:rPr lang="en-GB" noProof="0" dirty="0">
                <a:latin typeface="Garamond" panose="02020404030301010803" pitchFamily="18" charset="0"/>
              </a:rPr>
              <a:t>Nazi-Soviet Pact</a:t>
            </a:r>
          </a:p>
          <a:p>
            <a:pPr>
              <a:lnSpc>
                <a:spcPct val="100000"/>
              </a:lnSpc>
              <a:spcAft>
                <a:spcPct val="0"/>
              </a:spcAft>
              <a:buClr>
                <a:schemeClr val="tx1"/>
              </a:buClr>
            </a:pPr>
            <a:r>
              <a:rPr lang="en-GB" noProof="0" dirty="0">
                <a:latin typeface="Garamond" panose="02020404030301010803" pitchFamily="18" charset="0"/>
              </a:rPr>
              <a:t>Soviet occupation policy 1939-1941</a:t>
            </a:r>
          </a:p>
          <a:p>
            <a:pPr>
              <a:lnSpc>
                <a:spcPct val="100000"/>
              </a:lnSpc>
              <a:spcAft>
                <a:spcPct val="0"/>
              </a:spcAft>
              <a:buClr>
                <a:schemeClr val="tx1"/>
              </a:buClr>
            </a:pPr>
            <a:r>
              <a:rPr lang="en-GB" noProof="0" dirty="0">
                <a:latin typeface="Garamond" panose="02020404030301010803" pitchFamily="18" charset="0"/>
              </a:rPr>
              <a:t>Ethnic relations </a:t>
            </a:r>
          </a:p>
          <a:p>
            <a:pPr>
              <a:lnSpc>
                <a:spcPct val="100000"/>
              </a:lnSpc>
              <a:spcAft>
                <a:spcPct val="0"/>
              </a:spcAft>
              <a:buClr>
                <a:schemeClr val="tx1"/>
              </a:buClr>
            </a:pPr>
            <a:r>
              <a:rPr lang="en-GB" noProof="0" dirty="0">
                <a:latin typeface="Garamond" panose="02020404030301010803" pitchFamily="18" charset="0"/>
              </a:rPr>
              <a:t>Conclusion</a:t>
            </a:r>
          </a:p>
        </p:txBody>
      </p:sp>
      <p:cxnSp>
        <p:nvCxnSpPr>
          <p:cNvPr id="15" name="Straight Connector 1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50" name="Picture 2" descr="A photo of a German and a Soviet officer shaking hands at the end of the invasion of Poland.">
            <a:extLst>
              <a:ext uri="{FF2B5EF4-FFF2-40B4-BE49-F238E27FC236}">
                <a16:creationId xmlns:a16="http://schemas.microsoft.com/office/drawing/2014/main" id="{39F64C07-9A51-AC13-788E-41A87F9D40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7677" y="731873"/>
            <a:ext cx="6300560" cy="47154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62D1B7E-BEF1-B6C0-A499-2A14ED944E10}"/>
              </a:ext>
            </a:extLst>
          </p:cNvPr>
          <p:cNvSpPr txBox="1"/>
          <p:nvPr/>
        </p:nvSpPr>
        <p:spPr>
          <a:xfrm>
            <a:off x="5062851" y="5524589"/>
            <a:ext cx="6170211" cy="646331"/>
          </a:xfrm>
          <a:prstGeom prst="rect">
            <a:avLst/>
          </a:prstGeom>
          <a:noFill/>
        </p:spPr>
        <p:txBody>
          <a:bodyPr wrap="square" rtlCol="0">
            <a:spAutoFit/>
          </a:bodyPr>
          <a:lstStyle/>
          <a:p>
            <a:pPr algn="ctr"/>
            <a:r>
              <a:rPr lang="en-GB" dirty="0">
                <a:latin typeface="Garamond" panose="02020404030301010803" pitchFamily="18" charset="0"/>
              </a:rPr>
              <a:t>German and Soviet officers shaking hands on the demarcation line, following the invasion of Poland, September 1939</a:t>
            </a:r>
          </a:p>
        </p:txBody>
      </p:sp>
    </p:spTree>
    <p:extLst>
      <p:ext uri="{BB962C8B-B14F-4D97-AF65-F5344CB8AC3E}">
        <p14:creationId xmlns:p14="http://schemas.microsoft.com/office/powerpoint/2010/main" val="640315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E1F26D9-70B3-273D-71B2-4CB5403C765D}"/>
              </a:ext>
            </a:extLst>
          </p:cNvPr>
          <p:cNvGrpSpPr>
            <a:grpSpLocks/>
          </p:cNvGrpSpPr>
          <p:nvPr/>
        </p:nvGrpSpPr>
        <p:grpSpPr bwMode="auto">
          <a:xfrm>
            <a:off x="0" y="0"/>
            <a:ext cx="5900738" cy="6856413"/>
            <a:chOff x="0" y="0"/>
            <a:chExt cx="3717" cy="4319"/>
          </a:xfrm>
        </p:grpSpPr>
        <p:pic>
          <p:nvPicPr>
            <p:cNvPr id="3" name="Picture 2">
              <a:extLst>
                <a:ext uri="{FF2B5EF4-FFF2-40B4-BE49-F238E27FC236}">
                  <a16:creationId xmlns:a16="http://schemas.microsoft.com/office/drawing/2014/main" id="{666E4010-DE83-5E00-29A4-F558999AD8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717" cy="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ext Box 3">
              <a:extLst>
                <a:ext uri="{FF2B5EF4-FFF2-40B4-BE49-F238E27FC236}">
                  <a16:creationId xmlns:a16="http://schemas.microsoft.com/office/drawing/2014/main" id="{AFCFD71D-73B4-1D75-6F42-64F1CD6D5C3D}"/>
                </a:ext>
              </a:extLst>
            </p:cNvPr>
            <p:cNvSpPr txBox="1">
              <a:spLocks noChangeArrowheads="1"/>
            </p:cNvSpPr>
            <p:nvPr/>
          </p:nvSpPr>
          <p:spPr bwMode="auto">
            <a:xfrm>
              <a:off x="0" y="0"/>
              <a:ext cx="3717" cy="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tx1"/>
                </a:solidFill>
                <a:latin typeface="Garamond" panose="02020404030301010803" pitchFamily="18" charset="0"/>
              </a:endParaRPr>
            </a:p>
          </p:txBody>
        </p:sp>
      </p:grpSp>
      <p:sp>
        <p:nvSpPr>
          <p:cNvPr id="5" name="Text Box 4">
            <a:extLst>
              <a:ext uri="{FF2B5EF4-FFF2-40B4-BE49-F238E27FC236}">
                <a16:creationId xmlns:a16="http://schemas.microsoft.com/office/drawing/2014/main" id="{670B08AD-EC8C-15AB-F0FD-92844EEBF0C7}"/>
              </a:ext>
            </a:extLst>
          </p:cNvPr>
          <p:cNvSpPr txBox="1">
            <a:spLocks noChangeArrowheads="1"/>
          </p:cNvSpPr>
          <p:nvPr/>
        </p:nvSpPr>
        <p:spPr bwMode="auto">
          <a:xfrm>
            <a:off x="5900738" y="385751"/>
            <a:ext cx="4307794" cy="1448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125"/>
              </a:spcBef>
              <a:spcAft>
                <a:spcPct val="0"/>
              </a:spcAft>
              <a:buClrTx/>
              <a:buFontTx/>
              <a:buNone/>
            </a:pPr>
            <a:r>
              <a:rPr lang="en-GB" altLang="en-US" sz="2200" dirty="0">
                <a:solidFill>
                  <a:schemeClr val="tx1"/>
                </a:solidFill>
                <a:latin typeface="Garamond" panose="02020404030301010803" pitchFamily="18" charset="0"/>
              </a:rPr>
              <a:t>Lviv - Monument of the leader of the Organisation of Ukrainian Nationalists (B), Stepan Bandera, unveiled in November 2007 in Lviv</a:t>
            </a:r>
          </a:p>
        </p:txBody>
      </p:sp>
      <p:pic>
        <p:nvPicPr>
          <p:cNvPr id="6" name="Picture 1">
            <a:extLst>
              <a:ext uri="{FF2B5EF4-FFF2-40B4-BE49-F238E27FC236}">
                <a16:creationId xmlns:a16="http://schemas.microsoft.com/office/drawing/2014/main" id="{E80D9365-EFD5-BA3D-D085-95FC6BA018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3657" y="2253765"/>
            <a:ext cx="4062796" cy="304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Text Box 2">
            <a:extLst>
              <a:ext uri="{FF2B5EF4-FFF2-40B4-BE49-F238E27FC236}">
                <a16:creationId xmlns:a16="http://schemas.microsoft.com/office/drawing/2014/main" id="{FB2E856D-9417-5BDB-46C4-D71D2965C832}"/>
              </a:ext>
            </a:extLst>
          </p:cNvPr>
          <p:cNvSpPr txBox="1">
            <a:spLocks noChangeArrowheads="1"/>
          </p:cNvSpPr>
          <p:nvPr/>
        </p:nvSpPr>
        <p:spPr bwMode="auto">
          <a:xfrm>
            <a:off x="8033657" y="5454405"/>
            <a:ext cx="3132137" cy="1017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2000" dirty="0">
                <a:solidFill>
                  <a:schemeClr val="tx1"/>
                </a:solidFill>
                <a:latin typeface="Garamond" panose="02020404030301010803" pitchFamily="18" charset="0"/>
              </a:rPr>
              <a:t>New monument of Stepan Bandera in </a:t>
            </a:r>
            <a:r>
              <a:rPr lang="en-GB" altLang="en-US" sz="2000" dirty="0" err="1">
                <a:solidFill>
                  <a:schemeClr val="tx1"/>
                </a:solidFill>
                <a:latin typeface="Garamond" panose="02020404030301010803" pitchFamily="18" charset="0"/>
              </a:rPr>
              <a:t>Drohobych</a:t>
            </a:r>
            <a:r>
              <a:rPr lang="en-GB" altLang="en-US" sz="2000" dirty="0">
                <a:solidFill>
                  <a:schemeClr val="tx1"/>
                </a:solidFill>
                <a:latin typeface="Garamond" panose="02020404030301010803" pitchFamily="18" charset="0"/>
              </a:rPr>
              <a:t>, Western Ukraine</a:t>
            </a:r>
          </a:p>
        </p:txBody>
      </p:sp>
    </p:spTree>
    <p:extLst>
      <p:ext uri="{BB962C8B-B14F-4D97-AF65-F5344CB8AC3E}">
        <p14:creationId xmlns:p14="http://schemas.microsoft.com/office/powerpoint/2010/main" val="10867599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53CBA-6F9E-CFD8-DCB5-FE51806A192D}"/>
              </a:ext>
            </a:extLst>
          </p:cNvPr>
          <p:cNvSpPr>
            <a:spLocks noGrp="1"/>
          </p:cNvSpPr>
          <p:nvPr>
            <p:ph type="title"/>
          </p:nvPr>
        </p:nvSpPr>
        <p:spPr/>
        <p:txBody>
          <a:bodyPr/>
          <a:lstStyle/>
          <a:p>
            <a:r>
              <a:rPr lang="en-US" dirty="0">
                <a:latin typeface="Garamond" panose="02020404030301010803" pitchFamily="18" charset="0"/>
              </a:rPr>
              <a:t>Ethnic relations under Soviet occupation</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1B550B0F-A333-201D-A072-254E40697572}"/>
              </a:ext>
            </a:extLst>
          </p:cNvPr>
          <p:cNvSpPr>
            <a:spLocks noGrp="1"/>
          </p:cNvSpPr>
          <p:nvPr>
            <p:ph idx="1"/>
          </p:nvPr>
        </p:nvSpPr>
        <p:spPr>
          <a:xfrm>
            <a:off x="560689" y="1868859"/>
            <a:ext cx="11059811" cy="3910987"/>
          </a:xfrm>
        </p:spPr>
        <p:txBody>
          <a:bodyPr>
            <a:noAutofit/>
          </a:bodyPr>
          <a:lstStyle/>
          <a:p>
            <a:pPr>
              <a:spcBef>
                <a:spcPts val="400"/>
              </a:spcBef>
            </a:pPr>
            <a:r>
              <a:rPr lang="en-US" sz="1800" dirty="0">
                <a:latin typeface="Garamond" panose="02020404030301010803" pitchFamily="18" charset="0"/>
              </a:rPr>
              <a:t>Soviet militia – ethnic composition: Jews over-represented</a:t>
            </a:r>
          </a:p>
          <a:p>
            <a:pPr>
              <a:spcBef>
                <a:spcPts val="400"/>
              </a:spcBef>
            </a:pPr>
            <a:r>
              <a:rPr lang="en-US" sz="1800" dirty="0">
                <a:latin typeface="Garamond" panose="02020404030301010803" pitchFamily="18" charset="0"/>
              </a:rPr>
              <a:t>Ukrainians theoretically privileged: ‘titular nation‘, but locals not trusted</a:t>
            </a:r>
          </a:p>
          <a:p>
            <a:pPr>
              <a:spcBef>
                <a:spcPts val="400"/>
              </a:spcBef>
            </a:pPr>
            <a:r>
              <a:rPr lang="en-US" sz="1800" dirty="0">
                <a:latin typeface="Garamond" panose="02020404030301010803" pitchFamily="18" charset="0"/>
              </a:rPr>
              <a:t>Pre-war elites – class war: Poles overrepresented under victims, followed by Jews</a:t>
            </a:r>
          </a:p>
          <a:p>
            <a:pPr>
              <a:spcBef>
                <a:spcPts val="400"/>
              </a:spcBef>
            </a:pPr>
            <a:r>
              <a:rPr lang="en-US" sz="1800" dirty="0">
                <a:latin typeface="Garamond" panose="02020404030301010803" pitchFamily="18" charset="0"/>
              </a:rPr>
              <a:t>Poles – proportionally most targeted</a:t>
            </a:r>
          </a:p>
          <a:p>
            <a:pPr>
              <a:spcBef>
                <a:spcPts val="400"/>
              </a:spcBef>
            </a:pPr>
            <a:r>
              <a:rPr lang="en-US" sz="1800" dirty="0">
                <a:latin typeface="Garamond" panose="02020404030301010803" pitchFamily="18" charset="0"/>
              </a:rPr>
              <a:t>Zionists, Jewish Youth </a:t>
            </a:r>
            <a:r>
              <a:rPr lang="en-US" sz="1800" dirty="0" err="1">
                <a:latin typeface="Garamond" panose="02020404030301010803" pitchFamily="18" charset="0"/>
              </a:rPr>
              <a:t>organisations</a:t>
            </a:r>
            <a:r>
              <a:rPr lang="en-US" sz="1800" dirty="0">
                <a:latin typeface="Garamond" panose="02020404030301010803" pitchFamily="18" charset="0"/>
              </a:rPr>
              <a:t>, Jewish economic elite – targeted</a:t>
            </a:r>
          </a:p>
          <a:p>
            <a:pPr>
              <a:spcBef>
                <a:spcPts val="400"/>
              </a:spcBef>
            </a:pPr>
            <a:r>
              <a:rPr lang="en-US" sz="1800" dirty="0">
                <a:latin typeface="Garamond" panose="02020404030301010803" pitchFamily="18" charset="0"/>
              </a:rPr>
              <a:t>Trying to win over Ukrainian intellectuals – also Polish intellectuals</a:t>
            </a:r>
          </a:p>
          <a:p>
            <a:pPr>
              <a:spcBef>
                <a:spcPts val="400"/>
              </a:spcBef>
            </a:pPr>
            <a:r>
              <a:rPr lang="en-US" sz="1800" dirty="0">
                <a:latin typeface="Garamond" panose="02020404030301010803" pitchFamily="18" charset="0"/>
              </a:rPr>
              <a:t>Soviet cultural </a:t>
            </a:r>
            <a:r>
              <a:rPr lang="en-US" sz="1800" dirty="0" err="1">
                <a:latin typeface="Garamond" panose="02020404030301010803" pitchFamily="18" charset="0"/>
              </a:rPr>
              <a:t>organisations</a:t>
            </a:r>
            <a:r>
              <a:rPr lang="en-US" sz="1800" dirty="0">
                <a:latin typeface="Garamond" panose="02020404030301010803" pitchFamily="18" charset="0"/>
              </a:rPr>
              <a:t> turn up: collaboration of some intellectuals</a:t>
            </a:r>
          </a:p>
          <a:p>
            <a:pPr>
              <a:spcBef>
                <a:spcPts val="400"/>
              </a:spcBef>
            </a:pPr>
            <a:r>
              <a:rPr lang="en-US" sz="1800" dirty="0">
                <a:latin typeface="Garamond" panose="02020404030301010803" pitchFamily="18" charset="0"/>
              </a:rPr>
              <a:t>Resistance difficult; Ukrainian nationalists arrested and deported</a:t>
            </a:r>
          </a:p>
          <a:p>
            <a:pPr>
              <a:spcBef>
                <a:spcPts val="400"/>
              </a:spcBef>
            </a:pPr>
            <a:r>
              <a:rPr lang="en-US" sz="1800" dirty="0">
                <a:latin typeface="Garamond" panose="02020404030301010803" pitchFamily="18" charset="0"/>
              </a:rPr>
              <a:t>Surveillance</a:t>
            </a:r>
          </a:p>
          <a:p>
            <a:pPr>
              <a:spcBef>
                <a:spcPts val="400"/>
              </a:spcBef>
            </a:pPr>
            <a:r>
              <a:rPr lang="en-US" sz="1800" dirty="0">
                <a:latin typeface="Garamond" panose="02020404030301010803" pitchFamily="18" charset="0"/>
              </a:rPr>
              <a:t>Material problems</a:t>
            </a:r>
          </a:p>
          <a:p>
            <a:pPr>
              <a:spcBef>
                <a:spcPts val="400"/>
              </a:spcBef>
            </a:pPr>
            <a:r>
              <a:rPr lang="en-US" sz="1800" dirty="0">
                <a:latin typeface="Garamond" panose="02020404030301010803" pitchFamily="18" charset="0"/>
              </a:rPr>
              <a:t>Growth of anti-Jewish sentiments in gentile population (question of perception)</a:t>
            </a:r>
          </a:p>
        </p:txBody>
      </p:sp>
    </p:spTree>
    <p:extLst>
      <p:ext uri="{BB962C8B-B14F-4D97-AF65-F5344CB8AC3E}">
        <p14:creationId xmlns:p14="http://schemas.microsoft.com/office/powerpoint/2010/main" val="3795040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958C684A-C73E-0717-F895-855FBA572571}"/>
              </a:ext>
            </a:extLst>
          </p:cNvPr>
          <p:cNvSpPr txBox="1">
            <a:spLocks/>
          </p:cNvSpPr>
          <p:nvPr/>
        </p:nvSpPr>
        <p:spPr>
          <a:xfrm>
            <a:off x="4680857" y="430163"/>
            <a:ext cx="2830285" cy="644298"/>
          </a:xfrm>
          <a:prstGeom prst="rect">
            <a:avLst/>
          </a:prstGeom>
        </p:spPr>
        <p:txBody>
          <a:bodyPr/>
          <a:lst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a:lstStyle>
          <a:p>
            <a:r>
              <a:rPr lang="en-US" sz="2600" dirty="0">
                <a:latin typeface="Garamond" panose="02020404030301010803" pitchFamily="18" charset="0"/>
              </a:rPr>
              <a:t>Aims of </a:t>
            </a:r>
            <a:r>
              <a:rPr lang="en-US" sz="2600" dirty="0" err="1">
                <a:latin typeface="Garamond" panose="02020404030301010803" pitchFamily="18" charset="0"/>
              </a:rPr>
              <a:t>Sovietisation</a:t>
            </a:r>
            <a:endParaRPr lang="en-US" sz="2600" dirty="0">
              <a:latin typeface="Garamond" panose="02020404030301010803" pitchFamily="18" charset="0"/>
            </a:endParaRPr>
          </a:p>
        </p:txBody>
      </p:sp>
      <p:sp>
        <p:nvSpPr>
          <p:cNvPr id="5" name="Content Placeholder 5">
            <a:extLst>
              <a:ext uri="{FF2B5EF4-FFF2-40B4-BE49-F238E27FC236}">
                <a16:creationId xmlns:a16="http://schemas.microsoft.com/office/drawing/2014/main" id="{24D6879E-D1C3-4898-52DF-52AE99DE7B9D}"/>
              </a:ext>
            </a:extLst>
          </p:cNvPr>
          <p:cNvSpPr txBox="1">
            <a:spLocks/>
          </p:cNvSpPr>
          <p:nvPr/>
        </p:nvSpPr>
        <p:spPr>
          <a:xfrm>
            <a:off x="1981992" y="1168152"/>
            <a:ext cx="8228013" cy="2260848"/>
          </a:xfrm>
          <a:prstGeom prst="rect">
            <a:avLst/>
          </a:prstGeom>
        </p:spPr>
        <p:txBody>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tx1"/>
              </a:buClr>
              <a:buSzPct val="120000"/>
            </a:pPr>
            <a:r>
              <a:rPr lang="de-DE" sz="2200" dirty="0">
                <a:latin typeface="Garamond" panose="02020404030301010803" pitchFamily="18" charset="0"/>
              </a:rPr>
              <a:t>E</a:t>
            </a:r>
            <a:r>
              <a:rPr lang="de-GB" sz="2200" dirty="0">
                <a:latin typeface="Garamond" panose="02020404030301010803" pitchFamily="18" charset="0"/>
              </a:rPr>
              <a:t>limination of old elites</a:t>
            </a:r>
            <a:r>
              <a:rPr lang="de-DE" sz="2200" dirty="0">
                <a:latin typeface="Garamond" panose="02020404030301010803" pitchFamily="18" charset="0"/>
              </a:rPr>
              <a:t> and destruction of ‘bourgeois natinalism‘</a:t>
            </a:r>
          </a:p>
          <a:p>
            <a:pPr>
              <a:buClr>
                <a:schemeClr val="tx1"/>
              </a:buClr>
              <a:buSzPct val="120000"/>
            </a:pPr>
            <a:r>
              <a:rPr lang="de-DE" sz="2200" dirty="0">
                <a:latin typeface="Garamond" panose="02020404030301010803" pitchFamily="18" charset="0"/>
              </a:rPr>
              <a:t>T</a:t>
            </a:r>
            <a:r>
              <a:rPr lang="de-GB" sz="2200" dirty="0">
                <a:latin typeface="Garamond" panose="02020404030301010803" pitchFamily="18" charset="0"/>
              </a:rPr>
              <a:t>ransformation of society, </a:t>
            </a:r>
            <a:endParaRPr lang="de-DE" sz="2200" dirty="0">
              <a:latin typeface="Garamond" panose="02020404030301010803" pitchFamily="18" charset="0"/>
            </a:endParaRPr>
          </a:p>
          <a:p>
            <a:pPr>
              <a:buClr>
                <a:schemeClr val="tx1"/>
              </a:buClr>
              <a:buSzPct val="120000"/>
            </a:pPr>
            <a:r>
              <a:rPr lang="de-DE" sz="2200" dirty="0">
                <a:latin typeface="Garamond" panose="02020404030301010803" pitchFamily="18" charset="0"/>
              </a:rPr>
              <a:t>Promotion of </a:t>
            </a:r>
            <a:r>
              <a:rPr lang="de-GB" sz="2200" dirty="0">
                <a:latin typeface="Garamond" panose="02020404030301010803" pitchFamily="18" charset="0"/>
              </a:rPr>
              <a:t>class struggle</a:t>
            </a:r>
            <a:endParaRPr lang="de-DE" sz="2200" dirty="0">
              <a:latin typeface="Garamond" panose="02020404030301010803" pitchFamily="18" charset="0"/>
            </a:endParaRPr>
          </a:p>
          <a:p>
            <a:pPr>
              <a:buClr>
                <a:schemeClr val="tx1"/>
              </a:buClr>
              <a:buSzPct val="120000"/>
            </a:pPr>
            <a:r>
              <a:rPr lang="de-DE" sz="2200" dirty="0">
                <a:latin typeface="Garamond" panose="02020404030301010803" pitchFamily="18" charset="0"/>
              </a:rPr>
              <a:t>T</a:t>
            </a:r>
            <a:r>
              <a:rPr lang="de-GB" sz="2200" dirty="0">
                <a:latin typeface="Garamond" panose="02020404030301010803" pitchFamily="18" charset="0"/>
              </a:rPr>
              <a:t>ransformation</a:t>
            </a:r>
            <a:r>
              <a:rPr lang="de-DE" sz="2200" dirty="0">
                <a:latin typeface="Garamond" panose="02020404030301010803" pitchFamily="18" charset="0"/>
              </a:rPr>
              <a:t> of society in annexed territories</a:t>
            </a:r>
            <a:r>
              <a:rPr lang="de-GB" sz="2200" dirty="0">
                <a:latin typeface="Garamond" panose="02020404030301010803" pitchFamily="18" charset="0"/>
              </a:rPr>
              <a:t> </a:t>
            </a:r>
            <a:r>
              <a:rPr lang="de-DE" sz="2200" dirty="0">
                <a:latin typeface="Garamond" panose="02020404030301010803" pitchFamily="18" charset="0"/>
              </a:rPr>
              <a:t>according Soviet lines </a:t>
            </a:r>
            <a:r>
              <a:rPr lang="de-GB" sz="2200" dirty="0">
                <a:latin typeface="Garamond" panose="02020404030301010803" pitchFamily="18" charset="0"/>
              </a:rPr>
              <a:t>in accelerated form</a:t>
            </a:r>
            <a:endParaRPr lang="de-DE" sz="2200" dirty="0">
              <a:latin typeface="Garamond" panose="02020404030301010803" pitchFamily="18" charset="0"/>
            </a:endParaRPr>
          </a:p>
          <a:p>
            <a:pPr>
              <a:buClr>
                <a:srgbClr val="FF0000"/>
              </a:buClr>
              <a:buSzPct val="120000"/>
            </a:pPr>
            <a:endParaRPr lang="en-US" sz="2200" dirty="0">
              <a:latin typeface="Garamond" panose="02020404030301010803" pitchFamily="18" charset="0"/>
            </a:endParaRPr>
          </a:p>
        </p:txBody>
      </p:sp>
      <p:sp>
        <p:nvSpPr>
          <p:cNvPr id="6" name="TextBox 5">
            <a:extLst>
              <a:ext uri="{FF2B5EF4-FFF2-40B4-BE49-F238E27FC236}">
                <a16:creationId xmlns:a16="http://schemas.microsoft.com/office/drawing/2014/main" id="{BED46917-9A75-39BC-2E3B-D2C1C0917468}"/>
              </a:ext>
            </a:extLst>
          </p:cNvPr>
          <p:cNvSpPr txBox="1"/>
          <p:nvPr/>
        </p:nvSpPr>
        <p:spPr>
          <a:xfrm>
            <a:off x="3813161" y="3924543"/>
            <a:ext cx="4565673" cy="492443"/>
          </a:xfrm>
          <a:prstGeom prst="rect">
            <a:avLst/>
          </a:prstGeom>
          <a:noFill/>
        </p:spPr>
        <p:txBody>
          <a:bodyPr wrap="none" rtlCol="0">
            <a:spAutoFit/>
          </a:bodyPr>
          <a:lstStyle/>
          <a:p>
            <a:r>
              <a:rPr lang="en-US" sz="2600" dirty="0">
                <a:latin typeface="Garamond" panose="02020404030301010803" pitchFamily="18" charset="0"/>
              </a:rPr>
              <a:t>Consequences for ethnic relations</a:t>
            </a:r>
          </a:p>
        </p:txBody>
      </p:sp>
      <p:sp>
        <p:nvSpPr>
          <p:cNvPr id="7" name="TextBox 6">
            <a:extLst>
              <a:ext uri="{FF2B5EF4-FFF2-40B4-BE49-F238E27FC236}">
                <a16:creationId xmlns:a16="http://schemas.microsoft.com/office/drawing/2014/main" id="{AD853399-A833-5E26-3D43-D69E59B5F57B}"/>
              </a:ext>
            </a:extLst>
          </p:cNvPr>
          <p:cNvSpPr txBox="1"/>
          <p:nvPr/>
        </p:nvSpPr>
        <p:spPr>
          <a:xfrm>
            <a:off x="2110060" y="4797296"/>
            <a:ext cx="7971874" cy="1785104"/>
          </a:xfrm>
          <a:prstGeom prst="rect">
            <a:avLst/>
          </a:prstGeom>
          <a:noFill/>
        </p:spPr>
        <p:txBody>
          <a:bodyPr wrap="square" rtlCol="0">
            <a:spAutoFit/>
          </a:bodyPr>
          <a:lstStyle/>
          <a:p>
            <a:pPr marL="285750" indent="-285750">
              <a:buClr>
                <a:schemeClr val="tx1"/>
              </a:buClr>
              <a:buSzPct val="120000"/>
              <a:buFont typeface="Arial" panose="020B0604020202020204" pitchFamily="34" charset="0"/>
              <a:buChar char="•"/>
            </a:pPr>
            <a:r>
              <a:rPr lang="en-US" sz="2200" dirty="0">
                <a:latin typeface="Garamond" panose="02020404030301010803" pitchFamily="18" charset="0"/>
              </a:rPr>
              <a:t>Widespread dissatisfaction with Soviet rule, its representatives and collaborators in local society</a:t>
            </a:r>
          </a:p>
          <a:p>
            <a:pPr marL="285750" indent="-285750">
              <a:buClr>
                <a:schemeClr val="tx1"/>
              </a:buClr>
              <a:buSzPct val="120000"/>
              <a:buFont typeface="Arial" panose="020B0604020202020204" pitchFamily="34" charset="0"/>
              <a:buChar char="•"/>
            </a:pPr>
            <a:r>
              <a:rPr lang="en-US" sz="2200" dirty="0">
                <a:latin typeface="Garamond" panose="02020404030301010803" pitchFamily="18" charset="0"/>
              </a:rPr>
              <a:t>Growing tensions between Poles and Ukrainians</a:t>
            </a:r>
          </a:p>
          <a:p>
            <a:pPr marL="285750" indent="-285750">
              <a:buClr>
                <a:schemeClr val="tx1"/>
              </a:buClr>
              <a:buSzPct val="120000"/>
              <a:buFont typeface="Arial" panose="020B0604020202020204" pitchFamily="34" charset="0"/>
              <a:buChar char="•"/>
            </a:pPr>
            <a:r>
              <a:rPr lang="en-US" sz="2200" dirty="0">
                <a:latin typeface="Garamond" panose="02020404030301010803" pitchFamily="18" charset="0"/>
              </a:rPr>
              <a:t>Growing antisemitism</a:t>
            </a:r>
          </a:p>
          <a:p>
            <a:pPr marL="285750" indent="-285750">
              <a:buClr>
                <a:schemeClr val="tx1"/>
              </a:buClr>
              <a:buSzPct val="120000"/>
              <a:buFont typeface="Arial" panose="020B0604020202020204" pitchFamily="34" charset="0"/>
              <a:buChar char="•"/>
            </a:pPr>
            <a:r>
              <a:rPr lang="en-US" sz="2200" dirty="0">
                <a:latin typeface="Garamond" panose="02020404030301010803" pitchFamily="18" charset="0"/>
              </a:rPr>
              <a:t>Growing influence of militant </a:t>
            </a:r>
            <a:r>
              <a:rPr lang="en-US" sz="2200" dirty="0" err="1">
                <a:latin typeface="Garamond" panose="02020404030301010803" pitchFamily="18" charset="0"/>
              </a:rPr>
              <a:t>organisations</a:t>
            </a:r>
            <a:endParaRPr lang="en-US" sz="2200" dirty="0">
              <a:latin typeface="Garamond" panose="02020404030301010803" pitchFamily="18" charset="0"/>
            </a:endParaRPr>
          </a:p>
        </p:txBody>
      </p:sp>
    </p:spTree>
    <p:extLst>
      <p:ext uri="{BB962C8B-B14F-4D97-AF65-F5344CB8AC3E}">
        <p14:creationId xmlns:p14="http://schemas.microsoft.com/office/powerpoint/2010/main" val="1432540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A6814345-41DE-42C5-8657-66C1417DF8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E68E419-3727-4F5E-8840-AF149B33B0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519B6EC-D7AE-452F-8D0C-D11BD3377F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098DE696-3B4F-ADD7-4031-AD24CB53E2BE}"/>
              </a:ext>
            </a:extLst>
          </p:cNvPr>
          <p:cNvSpPr txBox="1"/>
          <p:nvPr/>
        </p:nvSpPr>
        <p:spPr>
          <a:xfrm>
            <a:off x="571501" y="2494159"/>
            <a:ext cx="6591294" cy="3510129"/>
          </a:xfrm>
          <a:prstGeom prst="rect">
            <a:avLst/>
          </a:prstGeom>
        </p:spPr>
        <p:txBody>
          <a:bodyPr vert="horz" lIns="91440" tIns="45720" rIns="91440" bIns="45720" rtlCol="0" anchor="b">
            <a:noAutofit/>
          </a:bodyPr>
          <a:lstStyle/>
          <a:p>
            <a:pPr marL="285750" indent="-228600">
              <a:buSzPct val="80000"/>
              <a:buFont typeface="Arial" panose="020B0604020202020204" pitchFamily="34" charset="0"/>
              <a:buChar char="•"/>
            </a:pPr>
            <a:r>
              <a:rPr lang="en-US" sz="2000" dirty="0">
                <a:latin typeface="Garamond" panose="02020404030301010803" pitchFamily="18" charset="0"/>
              </a:rPr>
              <a:t>‘Bloodlands’ - region between Nazi Germany and the Soviet Union (Poland, Ukraine, Belarus, the Baltic states), where the two regimes’ policies overlapped and caused mass civilian deaths</a:t>
            </a:r>
          </a:p>
          <a:p>
            <a:pPr marL="285750" indent="-228600">
              <a:buSzPct val="80000"/>
              <a:buFont typeface="Arial" panose="020B0604020202020204" pitchFamily="34" charset="0"/>
              <a:buChar char="•"/>
            </a:pPr>
            <a:r>
              <a:rPr lang="en-GB" sz="2000" dirty="0">
                <a:latin typeface="Garamond" panose="02020404030301010803" pitchFamily="18" charset="0"/>
              </a:rPr>
              <a:t>Hitler’s and Stalin’s policies intersected, magnifying violence.</a:t>
            </a:r>
          </a:p>
          <a:p>
            <a:pPr marL="285750" indent="-228600">
              <a:buSzPct val="80000"/>
              <a:buFont typeface="Arial" panose="020B0604020202020204" pitchFamily="34" charset="0"/>
              <a:buChar char="•"/>
            </a:pPr>
            <a:r>
              <a:rPr lang="en-GB" sz="2000" dirty="0">
                <a:latin typeface="Garamond" panose="02020404030301010803" pitchFamily="18" charset="0"/>
              </a:rPr>
              <a:t>State‑Engineered Mass Killing – an era defined by deliberate state policies aimed at reshaping populations</a:t>
            </a:r>
          </a:p>
          <a:p>
            <a:pPr marL="285750" indent="-228600">
              <a:buSzPct val="80000"/>
              <a:buFont typeface="Arial" panose="020B0604020202020204" pitchFamily="34" charset="0"/>
              <a:buChar char="•"/>
            </a:pPr>
            <a:r>
              <a:rPr lang="en-GB" sz="2000" dirty="0">
                <a:latin typeface="Garamond" panose="02020404030301010803" pitchFamily="18" charset="0"/>
              </a:rPr>
              <a:t>Bloodlands as a space for radical social and demographic transformation.</a:t>
            </a:r>
          </a:p>
          <a:p>
            <a:pPr marL="285750" indent="-228600">
              <a:buSzPct val="80000"/>
              <a:buFont typeface="Arial" panose="020B0604020202020204" pitchFamily="34" charset="0"/>
              <a:buChar char="•"/>
            </a:pPr>
            <a:r>
              <a:rPr lang="en-GB" sz="2000" dirty="0">
                <a:latin typeface="Garamond" panose="02020404030301010803" pitchFamily="18" charset="0"/>
              </a:rPr>
              <a:t>Nazi–Soviet interactions intensified violence; each regime learned from, competed with, and exploited the other’s brutality</a:t>
            </a:r>
          </a:p>
          <a:p>
            <a:pPr marL="285750" indent="-228600">
              <a:buSzPct val="80000"/>
              <a:buFont typeface="Arial" panose="020B0604020202020204" pitchFamily="34" charset="0"/>
              <a:buChar char="•"/>
            </a:pPr>
            <a:r>
              <a:rPr lang="en-GB" sz="2000" dirty="0">
                <a:latin typeface="Garamond" panose="02020404030301010803" pitchFamily="18" charset="0"/>
              </a:rPr>
              <a:t>For Snyder, the difference between the regimes eventually gets blurred in the overwhelming story of violence and repression (some historians challenge that approach</a:t>
            </a:r>
            <a:endParaRPr lang="en-US" sz="2000" dirty="0">
              <a:latin typeface="Garamond" panose="02020404030301010803" pitchFamily="18" charset="0"/>
            </a:endParaRPr>
          </a:p>
        </p:txBody>
      </p:sp>
      <p:cxnSp>
        <p:nvCxnSpPr>
          <p:cNvPr id="20" name="Straight Connector 19">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2" descr="bloodlandsweb.jpg">
            <a:extLst>
              <a:ext uri="{FF2B5EF4-FFF2-40B4-BE49-F238E27FC236}">
                <a16:creationId xmlns:a16="http://schemas.microsoft.com/office/drawing/2014/main" id="{AB380948-866B-8CA5-B5EC-9C12DD5FCA3F}"/>
              </a:ext>
            </a:extLst>
          </p:cNvPr>
          <p:cNvPicPr>
            <a:picLocks noChangeAspect="1"/>
          </p:cNvPicPr>
          <p:nvPr/>
        </p:nvPicPr>
        <p:blipFill>
          <a:blip r:embed="rId2">
            <a:extLst>
              <a:ext uri="{28A0092B-C50C-407E-A947-70E740481C1C}">
                <a14:useLocalDpi xmlns:a14="http://schemas.microsoft.com/office/drawing/2010/main" val="0"/>
              </a:ext>
            </a:extLst>
          </a:blip>
          <a:srcRect r="3" b="3352"/>
          <a:stretch>
            <a:fillRect/>
          </a:stretch>
        </p:blipFill>
        <p:spPr bwMode="auto">
          <a:xfrm>
            <a:off x="8036732" y="853712"/>
            <a:ext cx="3583768" cy="51505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Straight Connector 21">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787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The image “http://www.spartacus.schoolnet.co.uk/JlowSp.jpg” cannot be displayed, because it contains errors.">
            <a:extLst>
              <a:ext uri="{FF2B5EF4-FFF2-40B4-BE49-F238E27FC236}">
                <a16:creationId xmlns:a16="http://schemas.microsoft.com/office/drawing/2014/main" id="{CF2F22F1-2A09-D748-0A04-25879717A8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9542" y="162378"/>
            <a:ext cx="8496300"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7673944D-0A10-CFAE-3C93-30D6E0B3B49E}"/>
              </a:ext>
            </a:extLst>
          </p:cNvPr>
          <p:cNvSpPr txBox="1"/>
          <p:nvPr/>
        </p:nvSpPr>
        <p:spPr>
          <a:xfrm>
            <a:off x="2155371" y="5780313"/>
            <a:ext cx="7217229" cy="430887"/>
          </a:xfrm>
          <a:prstGeom prst="rect">
            <a:avLst/>
          </a:prstGeom>
          <a:noFill/>
        </p:spPr>
        <p:txBody>
          <a:bodyPr wrap="square" rtlCol="0">
            <a:spAutoFit/>
          </a:bodyPr>
          <a:lstStyle/>
          <a:p>
            <a:pPr algn="ctr"/>
            <a:r>
              <a:rPr lang="en-GB" altLang="de-GB" sz="2200" dirty="0">
                <a:latin typeface="Garamond" panose="02020404030301010803" pitchFamily="18" charset="0"/>
              </a:rPr>
              <a:t>David Lowe, Evening Standard 8 July 1936</a:t>
            </a:r>
          </a:p>
        </p:txBody>
      </p:sp>
    </p:spTree>
    <p:extLst>
      <p:ext uri="{BB962C8B-B14F-4D97-AF65-F5344CB8AC3E}">
        <p14:creationId xmlns:p14="http://schemas.microsoft.com/office/powerpoint/2010/main" val="2369452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A6814345-41DE-42C5-8657-66C1417DF8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E68E419-3727-4F5E-8840-AF149B33B0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519B6EC-D7AE-452F-8D0C-D11BD3377F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37" name="Rectangle 36">
            <a:extLst>
              <a:ext uri="{FF2B5EF4-FFF2-40B4-BE49-F238E27FC236}">
                <a16:creationId xmlns:a16="http://schemas.microsoft.com/office/drawing/2014/main" id="{5D28D120-1389-4B3F-BECB-0949DCCAC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2" y="0"/>
            <a:ext cx="1219878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feld 4">
            <a:extLst>
              <a:ext uri="{FF2B5EF4-FFF2-40B4-BE49-F238E27FC236}">
                <a16:creationId xmlns:a16="http://schemas.microsoft.com/office/drawing/2014/main" id="{9F656CBF-D2A1-4CA8-C4F1-45AA5A8F953A}"/>
              </a:ext>
            </a:extLst>
          </p:cNvPr>
          <p:cNvSpPr txBox="1"/>
          <p:nvPr/>
        </p:nvSpPr>
        <p:spPr>
          <a:xfrm>
            <a:off x="521208" y="786384"/>
            <a:ext cx="3656083" cy="2665614"/>
          </a:xfrm>
          <a:prstGeom prst="rect">
            <a:avLst/>
          </a:prstGeom>
        </p:spPr>
        <p:txBody>
          <a:bodyPr vert="horz" lIns="91440" tIns="45720" rIns="91440" bIns="45720" rtlCol="0" anchor="t">
            <a:normAutofit/>
          </a:bodyPr>
          <a:lstStyle/>
          <a:p>
            <a:pPr>
              <a:lnSpc>
                <a:spcPct val="90000"/>
              </a:lnSpc>
              <a:spcBef>
                <a:spcPct val="0"/>
              </a:spcBef>
              <a:spcAft>
                <a:spcPts val="600"/>
              </a:spcAft>
            </a:pPr>
            <a:r>
              <a:rPr lang="en-US" sz="4000" b="1" spc="-100" dirty="0">
                <a:latin typeface="Garamond" panose="02020404030301010803" pitchFamily="18" charset="0"/>
                <a:ea typeface="Batang" panose="02030600000101010101" pitchFamily="18" charset="-127"/>
                <a:cs typeface="+mj-cs"/>
              </a:rPr>
              <a:t>Run-up to the Second World War</a:t>
            </a:r>
          </a:p>
        </p:txBody>
      </p:sp>
      <p:cxnSp>
        <p:nvCxnSpPr>
          <p:cNvPr id="39" name="Straight Connector 38">
            <a:extLst>
              <a:ext uri="{FF2B5EF4-FFF2-40B4-BE49-F238E27FC236}">
                <a16:creationId xmlns:a16="http://schemas.microsoft.com/office/drawing/2014/main" id="{D927055D-9ECF-487E-91DD-FFA84AB92DB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333" y="571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Grafik 2">
            <a:extLst>
              <a:ext uri="{FF2B5EF4-FFF2-40B4-BE49-F238E27FC236}">
                <a16:creationId xmlns:a16="http://schemas.microsoft.com/office/drawing/2014/main" id="{000D1331-3E45-2D2C-C546-C9419D37AD3C}"/>
              </a:ext>
            </a:extLst>
          </p:cNvPr>
          <p:cNvPicPr>
            <a:picLocks noChangeAspect="1"/>
          </p:cNvPicPr>
          <p:nvPr/>
        </p:nvPicPr>
        <p:blipFill>
          <a:blip r:embed="rId2"/>
          <a:stretch>
            <a:fillRect/>
          </a:stretch>
        </p:blipFill>
        <p:spPr>
          <a:xfrm>
            <a:off x="1107036" y="4046278"/>
            <a:ext cx="2774938" cy="2095076"/>
          </a:xfrm>
          <a:prstGeom prst="rect">
            <a:avLst/>
          </a:prstGeom>
        </p:spPr>
      </p:pic>
      <p:pic>
        <p:nvPicPr>
          <p:cNvPr id="5" name="Picture 4">
            <a:extLst>
              <a:ext uri="{FF2B5EF4-FFF2-40B4-BE49-F238E27FC236}">
                <a16:creationId xmlns:a16="http://schemas.microsoft.com/office/drawing/2014/main" id="{DB62D44D-C978-61B6-DE79-BD719237BA9C}"/>
              </a:ext>
            </a:extLst>
          </p:cNvPr>
          <p:cNvPicPr>
            <a:picLocks noChangeAspect="1"/>
          </p:cNvPicPr>
          <p:nvPr/>
        </p:nvPicPr>
        <p:blipFill>
          <a:blip r:embed="rId3"/>
          <a:stretch>
            <a:fillRect/>
          </a:stretch>
        </p:blipFill>
        <p:spPr>
          <a:xfrm>
            <a:off x="1590870" y="1966147"/>
            <a:ext cx="2629795" cy="1834879"/>
          </a:xfrm>
          <a:prstGeom prst="rect">
            <a:avLst/>
          </a:prstGeom>
        </p:spPr>
      </p:pic>
      <p:cxnSp>
        <p:nvCxnSpPr>
          <p:cNvPr id="41" name="Straight Connector 40">
            <a:extLst>
              <a:ext uri="{FF2B5EF4-FFF2-40B4-BE49-F238E27FC236}">
                <a16:creationId xmlns:a16="http://schemas.microsoft.com/office/drawing/2014/main" id="{F0DC1883-8AF7-483D-9074-3C6D8AF575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CF89D75-E5AC-4C45-9D87-228849A4C7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22916"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2D8A575-95B7-4313-8E04-D7A82EA68D8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6366" y="4012345"/>
            <a:ext cx="38465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7" name="Textfeld 1">
            <a:extLst>
              <a:ext uri="{FF2B5EF4-FFF2-40B4-BE49-F238E27FC236}">
                <a16:creationId xmlns:a16="http://schemas.microsoft.com/office/drawing/2014/main" id="{26EFA7AB-CFB6-7B6F-4F85-36F667C65FF4}"/>
              </a:ext>
            </a:extLst>
          </p:cNvPr>
          <p:cNvGraphicFramePr/>
          <p:nvPr>
            <p:extLst>
              <p:ext uri="{D42A27DB-BD31-4B8C-83A1-F6EECF244321}">
                <p14:modId xmlns:p14="http://schemas.microsoft.com/office/powerpoint/2010/main" val="2892715108"/>
              </p:ext>
            </p:extLst>
          </p:nvPr>
        </p:nvGraphicFramePr>
        <p:xfrm>
          <a:off x="4931765" y="989350"/>
          <a:ext cx="6699544" cy="50216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61903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EA6593B9-F01C-F4F7-7CAA-BD020A4970BF}"/>
              </a:ext>
            </a:extLst>
          </p:cNvPr>
          <p:cNvSpPr txBox="1">
            <a:spLocks noChangeArrowheads="1"/>
          </p:cNvSpPr>
          <p:nvPr/>
        </p:nvSpPr>
        <p:spPr>
          <a:xfrm>
            <a:off x="611560" y="404664"/>
            <a:ext cx="8362950" cy="1112986"/>
          </a:xfrm>
          <a:prstGeom prst="rect">
            <a:avLst/>
          </a:prstGeom>
        </p:spPr>
        <p:txBody>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30000"/>
              </a:spcBef>
              <a:buNone/>
            </a:pPr>
            <a:r>
              <a:rPr lang="en-GB" altLang="de-GB" sz="3000" dirty="0">
                <a:latin typeface="Garamond" panose="02020404030301010803" pitchFamily="18" charset="0"/>
                <a:ea typeface="ＭＳ Ｐゴシック" panose="020B0600070205080204" pitchFamily="34" charset="-128"/>
              </a:rPr>
              <a:t>Nazi-Soviet pact, 23 August 1939</a:t>
            </a:r>
          </a:p>
          <a:p>
            <a:pPr>
              <a:spcBef>
                <a:spcPct val="30000"/>
              </a:spcBef>
              <a:buFontTx/>
              <a:buNone/>
            </a:pPr>
            <a:endParaRPr lang="en-GB" altLang="de-GB" sz="3000" dirty="0">
              <a:latin typeface="Garamond" panose="02020404030301010803" pitchFamily="18" charset="0"/>
              <a:ea typeface="ＭＳ Ｐゴシック" panose="020B0600070205080204" pitchFamily="34" charset="-128"/>
            </a:endParaRPr>
          </a:p>
        </p:txBody>
      </p:sp>
      <p:pic>
        <p:nvPicPr>
          <p:cNvPr id="3" name="Picture 3" descr="Ribbentrop_Molotow">
            <a:extLst>
              <a:ext uri="{FF2B5EF4-FFF2-40B4-BE49-F238E27FC236}">
                <a16:creationId xmlns:a16="http://schemas.microsoft.com/office/drawing/2014/main" id="{20399C47-A9FA-328B-3E9B-5B7DE766B4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604929"/>
            <a:ext cx="3586843" cy="4848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a:extLst>
              <a:ext uri="{FF2B5EF4-FFF2-40B4-BE49-F238E27FC236}">
                <a16:creationId xmlns:a16="http://schemas.microsoft.com/office/drawing/2014/main" id="{38934FD8-AEEE-8E65-AD94-4F6EDA777A7E}"/>
              </a:ext>
            </a:extLst>
          </p:cNvPr>
          <p:cNvSpPr>
            <a:spLocks noChangeArrowheads="1"/>
          </p:cNvSpPr>
          <p:nvPr/>
        </p:nvSpPr>
        <p:spPr bwMode="auto">
          <a:xfrm>
            <a:off x="4620986" y="2932055"/>
            <a:ext cx="335597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de-GB" sz="2400" dirty="0">
                <a:latin typeface="Garamond" panose="02020404030301010803" pitchFamily="18" charset="0"/>
              </a:rPr>
              <a:t>Molotov signs the German-Soviet non-aggression pact. Behind him are Ribbentrop and Stalin.</a:t>
            </a:r>
          </a:p>
        </p:txBody>
      </p:sp>
      <p:pic>
        <p:nvPicPr>
          <p:cNvPr id="5" name="Picture 5" descr="[Abbildung]">
            <a:extLst>
              <a:ext uri="{FF2B5EF4-FFF2-40B4-BE49-F238E27FC236}">
                <a16:creationId xmlns:a16="http://schemas.microsoft.com/office/drawing/2014/main" id="{06E767D2-2EC3-3AEB-57A2-8FCE83F317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7263" y="456604"/>
            <a:ext cx="3255508" cy="549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6554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60F6041-3875-4AB9-B749-62F7B4048354}"/>
              </a:ext>
            </a:extLst>
          </p:cNvPr>
          <p:cNvSpPr txBox="1"/>
          <p:nvPr/>
        </p:nvSpPr>
        <p:spPr>
          <a:xfrm>
            <a:off x="364671" y="111273"/>
            <a:ext cx="11462657" cy="6894195"/>
          </a:xfrm>
          <a:prstGeom prst="rect">
            <a:avLst/>
          </a:prstGeom>
          <a:noFill/>
        </p:spPr>
        <p:txBody>
          <a:bodyPr wrap="square">
            <a:spAutoFit/>
          </a:bodyPr>
          <a:lstStyle/>
          <a:p>
            <a:pPr algn="ctr"/>
            <a:r>
              <a:rPr lang="en-US" sz="1700" b="1" dirty="0">
                <a:latin typeface="Garamond" panose="02020404030301010803" pitchFamily="18" charset="0"/>
              </a:rPr>
              <a:t>Text of the Nazi-Soviet Non-Aggression Pact</a:t>
            </a:r>
            <a:br>
              <a:rPr lang="en-US" sz="1700" b="1" dirty="0">
                <a:latin typeface="Garamond" panose="02020404030301010803" pitchFamily="18" charset="0"/>
              </a:rPr>
            </a:br>
            <a:endParaRPr lang="en-US" sz="1700" b="1" dirty="0">
              <a:latin typeface="Garamond" panose="02020404030301010803" pitchFamily="18" charset="0"/>
            </a:endParaRPr>
          </a:p>
          <a:p>
            <a:r>
              <a:rPr lang="en-US" sz="1700" dirty="0">
                <a:latin typeface="Garamond" panose="02020404030301010803" pitchFamily="18" charset="0"/>
              </a:rPr>
              <a:t>Article I. Both High Contracting Parties obligate themselves to desist from any act of violence, any aggressive action, and any attack on each other, either individually or jointly with other Powers. </a:t>
            </a:r>
          </a:p>
          <a:p>
            <a:endParaRPr lang="en-US" sz="1700" dirty="0">
              <a:latin typeface="Garamond" panose="02020404030301010803" pitchFamily="18" charset="0"/>
            </a:endParaRPr>
          </a:p>
          <a:p>
            <a:r>
              <a:rPr lang="en-US" sz="1700" dirty="0">
                <a:latin typeface="Garamond" panose="02020404030301010803" pitchFamily="18" charset="0"/>
              </a:rPr>
              <a:t>Article II. Should one of the High Contracting Parties become the object of belligerent action by a third Power, the other High Contracting Party shall in no manner lend its support to this third Power…</a:t>
            </a:r>
          </a:p>
          <a:p>
            <a:endParaRPr lang="en-US" sz="1700" dirty="0">
              <a:latin typeface="Garamond" panose="02020404030301010803" pitchFamily="18" charset="0"/>
            </a:endParaRPr>
          </a:p>
          <a:p>
            <a:pPr algn="ctr"/>
            <a:r>
              <a:rPr lang="en-US" sz="1700" b="1" dirty="0">
                <a:latin typeface="Garamond" panose="02020404030301010803" pitchFamily="18" charset="0"/>
              </a:rPr>
              <a:t>Secret Additional Protocol. </a:t>
            </a:r>
          </a:p>
          <a:p>
            <a:r>
              <a:rPr lang="en-US" sz="1700" dirty="0">
                <a:latin typeface="Garamond" panose="02020404030301010803" pitchFamily="18" charset="0"/>
              </a:rPr>
              <a:t>Article I. In the event of a territorial and political rearrangement in the areas belonging to the Baltic States (Finland, Estonia, Latvia, Lithuania), the northern boundary of Lithuania shall represent the boundary of the spheres of influence of Germany and U.S.S.R. In this connection the interest of Lithuania in the Vilna area is recognized by each party. </a:t>
            </a:r>
          </a:p>
          <a:p>
            <a:r>
              <a:rPr lang="en-US" sz="1700" dirty="0">
                <a:latin typeface="Garamond" panose="02020404030301010803" pitchFamily="18" charset="0"/>
              </a:rPr>
              <a:t>Article II. In the event of a territorial and political rearrangement of the areas belonging to the Polish state, the spheres of influence of Germany and the U.S.S.R. shall be bounded approximately by the line of the rivers Narev, Vistula and San. </a:t>
            </a:r>
          </a:p>
          <a:p>
            <a:r>
              <a:rPr lang="en-US" sz="1700" dirty="0">
                <a:latin typeface="Garamond" panose="02020404030301010803" pitchFamily="18" charset="0"/>
              </a:rPr>
              <a:t>The question of whether the interests of both parties make desirable the maintenance of an independent Polish States and how such a state should be bounded can only be definitely determined in the course of further political developments. </a:t>
            </a:r>
          </a:p>
          <a:p>
            <a:r>
              <a:rPr lang="en-US" sz="1700" dirty="0">
                <a:latin typeface="Garamond" panose="02020404030301010803" pitchFamily="18" charset="0"/>
              </a:rPr>
              <a:t>In any event both Governments will resolve this question by means of a friendly agreement. </a:t>
            </a:r>
          </a:p>
          <a:p>
            <a:r>
              <a:rPr lang="en-US" sz="1700" dirty="0">
                <a:latin typeface="Garamond" panose="02020404030301010803" pitchFamily="18" charset="0"/>
              </a:rPr>
              <a:t>Article III. With regard to Southeastern Europe attention is called by the Soviet side to its interest in Bessarabia. The German side declares its complete political disinterestedness in these areas. </a:t>
            </a:r>
          </a:p>
          <a:p>
            <a:r>
              <a:rPr lang="en-US" sz="1700" dirty="0">
                <a:latin typeface="Garamond" panose="02020404030301010803" pitchFamily="18" charset="0"/>
              </a:rPr>
              <a:t>Article IV. This protocol shall be treated by both parties as strictly secret. </a:t>
            </a:r>
            <a:br>
              <a:rPr lang="en-US" sz="1700" dirty="0">
                <a:latin typeface="Garamond" panose="02020404030301010803" pitchFamily="18" charset="0"/>
              </a:rPr>
            </a:br>
            <a:endParaRPr lang="en-US" sz="1700" dirty="0">
              <a:latin typeface="Garamond" panose="02020404030301010803" pitchFamily="18" charset="0"/>
            </a:endParaRPr>
          </a:p>
          <a:p>
            <a:pPr algn="ctr"/>
            <a:r>
              <a:rPr lang="en-US" sz="1700" b="1" dirty="0">
                <a:latin typeface="Garamond" panose="02020404030301010803" pitchFamily="18" charset="0"/>
              </a:rPr>
              <a:t>Moscow, August 23, 1939. </a:t>
            </a:r>
            <a:br>
              <a:rPr lang="en-US" sz="1700" b="1" dirty="0">
                <a:latin typeface="Garamond" panose="02020404030301010803" pitchFamily="18" charset="0"/>
              </a:rPr>
            </a:br>
            <a:endParaRPr lang="en-US" sz="1700" b="1" dirty="0">
              <a:latin typeface="Garamond" panose="02020404030301010803" pitchFamily="18" charset="0"/>
            </a:endParaRPr>
          </a:p>
          <a:p>
            <a:pPr algn="ctr"/>
            <a:r>
              <a:rPr lang="en-US" sz="1700" b="1" dirty="0">
                <a:latin typeface="Garamond" panose="02020404030301010803" pitchFamily="18" charset="0"/>
              </a:rPr>
              <a:t>For the Government of the German Reich v. Ribbentrop </a:t>
            </a:r>
          </a:p>
          <a:p>
            <a:pPr algn="ctr"/>
            <a:r>
              <a:rPr lang="en-US" sz="1700" b="1" dirty="0">
                <a:latin typeface="Garamond" panose="02020404030301010803" pitchFamily="18" charset="0"/>
              </a:rPr>
              <a:t>Plenipotentiary of the Government of the U.S.S.R. V. Molotov </a:t>
            </a:r>
          </a:p>
        </p:txBody>
      </p:sp>
    </p:spTree>
    <p:extLst>
      <p:ext uri="{BB962C8B-B14F-4D97-AF65-F5344CB8AC3E}">
        <p14:creationId xmlns:p14="http://schemas.microsoft.com/office/powerpoint/2010/main" val="2807522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C3B78-37DC-7682-B139-2F9EDA3D4E7F}"/>
              </a:ext>
            </a:extLst>
          </p:cNvPr>
          <p:cNvSpPr>
            <a:spLocks noGrp="1"/>
          </p:cNvSpPr>
          <p:nvPr>
            <p:ph type="title"/>
          </p:nvPr>
        </p:nvSpPr>
        <p:spPr/>
        <p:txBody>
          <a:bodyPr/>
          <a:lstStyle/>
          <a:p>
            <a:r>
              <a:rPr lang="en-GB" dirty="0">
                <a:latin typeface="Garamond" panose="02020404030301010803" pitchFamily="18" charset="0"/>
              </a:rPr>
              <a:t>Timeline 1939/40</a:t>
            </a:r>
          </a:p>
        </p:txBody>
      </p:sp>
      <p:sp>
        <p:nvSpPr>
          <p:cNvPr id="3" name="Content Placeholder 2">
            <a:extLst>
              <a:ext uri="{FF2B5EF4-FFF2-40B4-BE49-F238E27FC236}">
                <a16:creationId xmlns:a16="http://schemas.microsoft.com/office/drawing/2014/main" id="{DCB81D75-D390-4CF0-6B8B-43424E55C923}"/>
              </a:ext>
            </a:extLst>
          </p:cNvPr>
          <p:cNvSpPr>
            <a:spLocks noGrp="1"/>
          </p:cNvSpPr>
          <p:nvPr>
            <p:ph idx="1"/>
          </p:nvPr>
        </p:nvSpPr>
        <p:spPr/>
        <p:txBody>
          <a:bodyPr>
            <a:normAutofit lnSpcReduction="10000"/>
          </a:bodyPr>
          <a:lstStyle/>
          <a:p>
            <a:r>
              <a:rPr lang="en-US" dirty="0">
                <a:latin typeface="Garamond" panose="02020404030301010803" pitchFamily="18" charset="0"/>
              </a:rPr>
              <a:t>23 August 1939: Nazi-Soviet pact </a:t>
            </a:r>
          </a:p>
          <a:p>
            <a:r>
              <a:rPr lang="en-US" dirty="0">
                <a:latin typeface="Garamond" panose="02020404030301010803" pitchFamily="18" charset="0"/>
              </a:rPr>
              <a:t>1 September 1939: German attack on Poland</a:t>
            </a:r>
          </a:p>
          <a:p>
            <a:r>
              <a:rPr lang="en-US" dirty="0">
                <a:latin typeface="Garamond" panose="02020404030301010803" pitchFamily="18" charset="0"/>
              </a:rPr>
              <a:t>17 September 1939: Soviet Army invades Eastern Poland (Western Ukraine, Western Belarus)</a:t>
            </a:r>
          </a:p>
          <a:p>
            <a:r>
              <a:rPr lang="en-US" dirty="0">
                <a:latin typeface="Garamond" panose="02020404030301010803" pitchFamily="18" charset="0"/>
              </a:rPr>
              <a:t>Justified as ‘social and national liberation’ of Ukrainian and Belarusian peasants from ‘yoke’ of Polish masters</a:t>
            </a:r>
          </a:p>
          <a:p>
            <a:r>
              <a:rPr lang="en-US" dirty="0">
                <a:latin typeface="Garamond" panose="02020404030301010803" pitchFamily="18" charset="0"/>
              </a:rPr>
              <a:t>Polish resistance, Jewish and Ukrainian population ambivalent, attacks of Ukrainian farmers on Polish (military) settlers, Arches in some villages to welcome Soviet troops – reports about attacks of Jewish communist youth on Polish soldiers</a:t>
            </a:r>
          </a:p>
          <a:p>
            <a:r>
              <a:rPr lang="en-US" dirty="0">
                <a:latin typeface="Garamond" panose="02020404030301010803" pitchFamily="18" charset="0"/>
              </a:rPr>
              <a:t>Soviet occupation and annexation of Bessarabia, Lithuania (including Vilnius), Estonia, Latvia</a:t>
            </a:r>
            <a:endParaRPr lang="en-GB" dirty="0">
              <a:latin typeface="Garamond" panose="02020404030301010803" pitchFamily="18" charset="0"/>
            </a:endParaRPr>
          </a:p>
        </p:txBody>
      </p:sp>
    </p:spTree>
    <p:extLst>
      <p:ext uri="{BB962C8B-B14F-4D97-AF65-F5344CB8AC3E}">
        <p14:creationId xmlns:p14="http://schemas.microsoft.com/office/powerpoint/2010/main" val="1984147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ndefined">
            <a:extLst>
              <a:ext uri="{FF2B5EF4-FFF2-40B4-BE49-F238E27FC236}">
                <a16:creationId xmlns:a16="http://schemas.microsoft.com/office/drawing/2014/main" id="{406D4C4E-1221-82EA-6FF6-1383680CE0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422" y="536424"/>
            <a:ext cx="3125732" cy="409123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undefined">
            <a:extLst>
              <a:ext uri="{FF2B5EF4-FFF2-40B4-BE49-F238E27FC236}">
                <a16:creationId xmlns:a16="http://schemas.microsoft.com/office/drawing/2014/main" id="{01687C64-13D4-E582-9437-FECE2FF3E5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5158" y="628649"/>
            <a:ext cx="3678514" cy="491583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undefined">
            <a:extLst>
              <a:ext uri="{FF2B5EF4-FFF2-40B4-BE49-F238E27FC236}">
                <a16:creationId xmlns:a16="http://schemas.microsoft.com/office/drawing/2014/main" id="{40397180-BFC6-9DA0-3717-8AAA4636E4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5543" y="1749238"/>
            <a:ext cx="3576878" cy="478813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615845C-3E51-12E8-21FA-4374FDCDC654}"/>
              </a:ext>
            </a:extLst>
          </p:cNvPr>
          <p:cNvSpPr txBox="1"/>
          <p:nvPr/>
        </p:nvSpPr>
        <p:spPr>
          <a:xfrm>
            <a:off x="271422" y="4874150"/>
            <a:ext cx="2932954" cy="923330"/>
          </a:xfrm>
          <a:prstGeom prst="rect">
            <a:avLst/>
          </a:prstGeom>
          <a:noFill/>
        </p:spPr>
        <p:txBody>
          <a:bodyPr wrap="square" rtlCol="0">
            <a:spAutoFit/>
          </a:bodyPr>
          <a:lstStyle/>
          <a:p>
            <a:r>
              <a:rPr lang="en-GB" dirty="0">
                <a:latin typeface="Garamond" panose="02020404030301010803" pitchFamily="18" charset="0"/>
              </a:rPr>
              <a:t>Soviet poster depicting the ‘liberation’ of Ukrainian peasants from the Polish yoke</a:t>
            </a:r>
          </a:p>
        </p:txBody>
      </p:sp>
      <p:sp>
        <p:nvSpPr>
          <p:cNvPr id="6" name="TextBox 5">
            <a:extLst>
              <a:ext uri="{FF2B5EF4-FFF2-40B4-BE49-F238E27FC236}">
                <a16:creationId xmlns:a16="http://schemas.microsoft.com/office/drawing/2014/main" id="{68A1AB50-5BD2-0155-F60A-EB939ED5DD3B}"/>
              </a:ext>
            </a:extLst>
          </p:cNvPr>
          <p:cNvSpPr txBox="1"/>
          <p:nvPr/>
        </p:nvSpPr>
        <p:spPr>
          <a:xfrm>
            <a:off x="3943847" y="700742"/>
            <a:ext cx="3267986" cy="923330"/>
          </a:xfrm>
          <a:prstGeom prst="rect">
            <a:avLst/>
          </a:prstGeom>
          <a:noFill/>
        </p:spPr>
        <p:txBody>
          <a:bodyPr wrap="square" rtlCol="0">
            <a:spAutoFit/>
          </a:bodyPr>
          <a:lstStyle/>
          <a:p>
            <a:r>
              <a:rPr lang="en-GB" dirty="0">
                <a:latin typeface="Garamond" panose="02020404030301010803" pitchFamily="18" charset="0"/>
              </a:rPr>
              <a:t>Soviet postmarks ‘Liberation of brotherly peoples of Western Ukraine and Western Belarus</a:t>
            </a:r>
          </a:p>
        </p:txBody>
      </p:sp>
      <p:sp>
        <p:nvSpPr>
          <p:cNvPr id="8" name="TextBox 7">
            <a:extLst>
              <a:ext uri="{FF2B5EF4-FFF2-40B4-BE49-F238E27FC236}">
                <a16:creationId xmlns:a16="http://schemas.microsoft.com/office/drawing/2014/main" id="{7499F779-EFCF-15A4-7132-E297B38C5F16}"/>
              </a:ext>
            </a:extLst>
          </p:cNvPr>
          <p:cNvSpPr txBox="1"/>
          <p:nvPr/>
        </p:nvSpPr>
        <p:spPr>
          <a:xfrm>
            <a:off x="7975158" y="5645426"/>
            <a:ext cx="3567195" cy="923330"/>
          </a:xfrm>
          <a:prstGeom prst="rect">
            <a:avLst/>
          </a:prstGeom>
          <a:noFill/>
        </p:spPr>
        <p:txBody>
          <a:bodyPr wrap="square" rtlCol="0">
            <a:spAutoFit/>
          </a:bodyPr>
          <a:lstStyle/>
          <a:p>
            <a:r>
              <a:rPr lang="en-GB" dirty="0">
                <a:latin typeface="Garamond" panose="02020404030301010803" pitchFamily="18" charset="0"/>
              </a:rPr>
              <a:t>Soviet poster depicting the ‘liberation’ of Ukrainian and Belarusian peasants from Polish rule</a:t>
            </a:r>
          </a:p>
        </p:txBody>
      </p:sp>
    </p:spTree>
    <p:extLst>
      <p:ext uri="{BB962C8B-B14F-4D97-AF65-F5344CB8AC3E}">
        <p14:creationId xmlns:p14="http://schemas.microsoft.com/office/powerpoint/2010/main" val="2617075843"/>
      </p:ext>
    </p:extLst>
  </p:cSld>
  <p:clrMapOvr>
    <a:masterClrMapping/>
  </p:clrMapOvr>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928</TotalTime>
  <Words>1501</Words>
  <Application>Microsoft Office PowerPoint</Application>
  <PresentationFormat>Widescreen</PresentationFormat>
  <Paragraphs>122</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Batang</vt:lpstr>
      <vt:lpstr>Aptos</vt:lpstr>
      <vt:lpstr>Arial</vt:lpstr>
      <vt:lpstr>Avenir Next LT Pro Light</vt:lpstr>
      <vt:lpstr>Garamond</vt:lpstr>
      <vt:lpstr>AlignmentVTI</vt:lpstr>
      <vt:lpstr>Entangled History: Ukraine and her neighbours from the Middle Ages to the present</vt:lpstr>
      <vt:lpstr>Outline</vt:lpstr>
      <vt:lpstr>PowerPoint Presentation</vt:lpstr>
      <vt:lpstr>PowerPoint Presentation</vt:lpstr>
      <vt:lpstr>PowerPoint Presentation</vt:lpstr>
      <vt:lpstr>PowerPoint Presentation</vt:lpstr>
      <vt:lpstr>PowerPoint Presentation</vt:lpstr>
      <vt:lpstr>Timeline 1939/40</vt:lpstr>
      <vt:lpstr>PowerPoint Presentation</vt:lpstr>
      <vt:lpstr>PowerPoint Presentation</vt:lpstr>
      <vt:lpstr>PowerPoint Presentation</vt:lpstr>
      <vt:lpstr>Sovietisation I</vt:lpstr>
      <vt:lpstr>PowerPoint Presentation</vt:lpstr>
      <vt:lpstr>PowerPoint Presentation</vt:lpstr>
      <vt:lpstr>PowerPoint Presentation</vt:lpstr>
      <vt:lpstr>Sovietisation II</vt:lpstr>
      <vt:lpstr>PowerPoint Presentation</vt:lpstr>
      <vt:lpstr>Organisation of Ukrainian Nationalists</vt:lpstr>
      <vt:lpstr>PowerPoint Presentation</vt:lpstr>
      <vt:lpstr>PowerPoint Presentation</vt:lpstr>
      <vt:lpstr>Ethnic relations under Soviet occupation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Voronovici, Alexandr</dc:creator>
  <cp:lastModifiedBy>Voronovici, Alexandr</cp:lastModifiedBy>
  <cp:revision>90</cp:revision>
  <dcterms:created xsi:type="dcterms:W3CDTF">2025-10-15T18:16:58Z</dcterms:created>
  <dcterms:modified xsi:type="dcterms:W3CDTF">2026-03-12T12:54:54Z</dcterms:modified>
</cp:coreProperties>
</file>