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84" r:id="rId18"/>
    <p:sldId id="285"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1" d="100"/>
          <a:sy n="71" d="100"/>
        </p:scale>
        <p:origin x="4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12967-8107-4E6A-A3B2-08A7BD9762E8}" type="datetimeFigureOut">
              <a:rPr lang="en-GB" smtClean="0"/>
              <a:t>19/03/2026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3/19/2026</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3/19/2026</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hyperlink" Target="https://doi.org/10.1177/0022009413493948"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5" Type="http://schemas.openxmlformats.org/officeDocument/2006/relationships/hyperlink" Target="https://upload.wikimedia.org/wikipedia/en/3/3d/Rodina_mat_Kiev_%28arms%29.jpg" TargetMode="External"/><Relationship Id="rId4" Type="http://schemas.openxmlformats.org/officeDocument/2006/relationships/hyperlink" Target="https://upload.wikimedia.org/wikipedia/en/4/43/%C2%AB%D0%91%D0%B0%D1%82%D1%8C%D0%BA%D1%96%D0%B2%D1%89%D0%B8%D0%BD%D0%B0-%D0%9C%D0%B0%D1%82%D0%B8_%D0%BD%D0%B0_%D1%84%D0%BE%D0%BD%D1%96_%D0%BF%D0%BE%D1%85%D0%BC%D1%83%D1%80%D0%BE%D0%B3%D0%BE_%D0%BD%D0%B5%D0%B1%D0%B0%C2%BB.jp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warsawuprising.com/photos.htm" TargetMode="Externa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47" name="Rectangle 1046">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a:normAutofit/>
          </a:bodyPr>
          <a:lstStyle/>
          <a:p>
            <a:r>
              <a:rPr lang="en-GB" sz="3700" b="1" noProof="0">
                <a:latin typeface="Garamond" panose="02020404030301010803" pitchFamily="18" charset="0"/>
              </a:rPr>
              <a:t>Entangled History: Ukraine and her neighbours from the Middle Ages to the present</a:t>
            </a: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a:normAutofit/>
          </a:bodyPr>
          <a:lstStyle/>
          <a:p>
            <a:pPr>
              <a:buSzPct val="100000"/>
            </a:pPr>
            <a:r>
              <a:rPr lang="en-GB" b="1" noProof="0" dirty="0">
                <a:latin typeface="Garamond" panose="02020404030301010803" pitchFamily="18" charset="0"/>
              </a:rPr>
              <a:t>Lecture 16</a:t>
            </a:r>
          </a:p>
          <a:p>
            <a:pPr>
              <a:buSzPct val="100000"/>
            </a:pPr>
            <a:r>
              <a:rPr lang="en-GB" b="1" noProof="0" dirty="0">
                <a:latin typeface="Garamond" panose="02020404030301010803" pitchFamily="18" charset="0"/>
              </a:rPr>
              <a:t>Bloodlands II: German Rule</a:t>
            </a:r>
          </a:p>
        </p:txBody>
      </p:sp>
      <p:cxnSp>
        <p:nvCxnSpPr>
          <p:cNvPr id="1049" name="Straight Connector 1048">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1" name="Straight Connector 1050">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9323BF2B-092A-FCB9-539F-893F625E0AA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833092" y="822960"/>
            <a:ext cx="3758307" cy="5148367"/>
          </a:xfrm>
          <a:prstGeom prst="rect">
            <a:avLst/>
          </a:prstGeom>
          <a:noFill/>
          <a:extLst>
            <a:ext uri="{909E8E84-426E-40DD-AFC4-6F175D3DCCD1}">
              <a14:hiddenFill xmlns:a14="http://schemas.microsoft.com/office/drawing/2010/main">
                <a:solidFill>
                  <a:srgbClr val="FFFFFF"/>
                </a:solidFill>
              </a14:hiddenFill>
            </a:ext>
          </a:extLst>
        </p:spPr>
      </p:pic>
      <p:cxnSp>
        <p:nvCxnSpPr>
          <p:cNvPr id="1053" name="Straight Connector 1052">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37D96D7-4B94-B991-D564-A33679C74910}"/>
              </a:ext>
            </a:extLst>
          </p:cNvPr>
          <p:cNvSpPr txBox="1"/>
          <p:nvPr/>
        </p:nvSpPr>
        <p:spPr>
          <a:xfrm>
            <a:off x="5063779" y="4232301"/>
            <a:ext cx="2438396" cy="1754326"/>
          </a:xfrm>
          <a:prstGeom prst="rect">
            <a:avLst/>
          </a:prstGeom>
          <a:noFill/>
        </p:spPr>
        <p:txBody>
          <a:bodyPr wrap="square" rtlCol="0">
            <a:spAutoFit/>
          </a:bodyPr>
          <a:lstStyle/>
          <a:p>
            <a:r>
              <a:rPr lang="en-GB" dirty="0">
                <a:latin typeface="Garamond" panose="02020404030301010803" pitchFamily="18" charset="0"/>
              </a:rPr>
              <a:t>German soldiers crossing the Soviet border in Lviv Oblast of Ukraine during Operation Barbarossa on 22 June 1941</a:t>
            </a:r>
            <a:endParaRPr lang="en-GB" dirty="0"/>
          </a:p>
        </p:txBody>
      </p:sp>
    </p:spTree>
    <p:extLst>
      <p:ext uri="{BB962C8B-B14F-4D97-AF65-F5344CB8AC3E}">
        <p14:creationId xmlns:p14="http://schemas.microsoft.com/office/powerpoint/2010/main" val="835523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a:extLst>
              <a:ext uri="{FF2B5EF4-FFF2-40B4-BE49-F238E27FC236}">
                <a16:creationId xmlns:a16="http://schemas.microsoft.com/office/drawing/2014/main" id="{AABE1EBE-371C-29D5-AE35-87E6C49FB823}"/>
              </a:ext>
            </a:extLst>
          </p:cNvPr>
          <p:cNvSpPr txBox="1">
            <a:spLocks noChangeArrowheads="1"/>
          </p:cNvSpPr>
          <p:nvPr/>
        </p:nvSpPr>
        <p:spPr bwMode="auto">
          <a:xfrm>
            <a:off x="1066800" y="4800600"/>
            <a:ext cx="2142872" cy="40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2000" dirty="0">
                <a:solidFill>
                  <a:schemeClr val="tx1"/>
                </a:solidFill>
                <a:latin typeface="Garamond" panose="02020404030301010803" pitchFamily="18" charset="0"/>
              </a:rPr>
              <a:t>Overy, Russia‘s War</a:t>
            </a:r>
          </a:p>
        </p:txBody>
      </p:sp>
      <p:pic>
        <p:nvPicPr>
          <p:cNvPr id="5" name="Picture 2">
            <a:extLst>
              <a:ext uri="{FF2B5EF4-FFF2-40B4-BE49-F238E27FC236}">
                <a16:creationId xmlns:a16="http://schemas.microsoft.com/office/drawing/2014/main" id="{82ED428D-5065-B572-301C-586CAAA039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5725886" cy="456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 name="Picture 1">
            <a:extLst>
              <a:ext uri="{FF2B5EF4-FFF2-40B4-BE49-F238E27FC236}">
                <a16:creationId xmlns:a16="http://schemas.microsoft.com/office/drawing/2014/main" id="{06B54CF9-0CBE-F00E-008F-B6FD9A7B9B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9652" y="0"/>
            <a:ext cx="4589462"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 Box 2">
            <a:extLst>
              <a:ext uri="{FF2B5EF4-FFF2-40B4-BE49-F238E27FC236}">
                <a16:creationId xmlns:a16="http://schemas.microsoft.com/office/drawing/2014/main" id="{92A4BB66-6E73-591D-ED9D-F0AC5F1AF24F}"/>
              </a:ext>
            </a:extLst>
          </p:cNvPr>
          <p:cNvSpPr txBox="1">
            <a:spLocks noChangeArrowheads="1"/>
          </p:cNvSpPr>
          <p:nvPr/>
        </p:nvSpPr>
        <p:spPr bwMode="auto">
          <a:xfrm>
            <a:off x="6829651" y="5791200"/>
            <a:ext cx="3283177" cy="710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2000" dirty="0">
                <a:solidFill>
                  <a:schemeClr val="tx1"/>
                </a:solidFill>
                <a:latin typeface="Garamond" panose="02020404030301010803" pitchFamily="18" charset="0"/>
              </a:rPr>
              <a:t>German prisoners of war after the Battle of Stalingrad</a:t>
            </a:r>
          </a:p>
        </p:txBody>
      </p:sp>
    </p:spTree>
    <p:extLst>
      <p:ext uri="{BB962C8B-B14F-4D97-AF65-F5344CB8AC3E}">
        <p14:creationId xmlns:p14="http://schemas.microsoft.com/office/powerpoint/2010/main" val="1746721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42C4785-BE02-212E-CC84-7D0F03EB53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1" y="7210"/>
            <a:ext cx="9013372" cy="685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871088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184EE-E66D-4349-CE67-A7F1AB464B52}"/>
              </a:ext>
            </a:extLst>
          </p:cNvPr>
          <p:cNvSpPr>
            <a:spLocks noGrp="1"/>
          </p:cNvSpPr>
          <p:nvPr>
            <p:ph type="title"/>
          </p:nvPr>
        </p:nvSpPr>
        <p:spPr/>
        <p:txBody>
          <a:bodyPr/>
          <a:lstStyle/>
          <a:p>
            <a:pPr algn="ctr"/>
            <a:r>
              <a:rPr lang="de-DE" altLang="de-GB" dirty="0">
                <a:latin typeface="Garamond" panose="02020404030301010803" pitchFamily="18" charset="0"/>
                <a:ea typeface="ＭＳ Ｐゴシック" panose="020B0600070205080204" pitchFamily="34" charset="-128"/>
              </a:rPr>
              <a:t>Ukrainian war experiences</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DA5AE675-55C5-F1F1-E6E9-CF051D6B5DDD}"/>
              </a:ext>
            </a:extLst>
          </p:cNvPr>
          <p:cNvSpPr>
            <a:spLocks noGrp="1"/>
          </p:cNvSpPr>
          <p:nvPr>
            <p:ph sz="half" idx="1"/>
          </p:nvPr>
        </p:nvSpPr>
        <p:spPr/>
        <p:txBody>
          <a:bodyPr>
            <a:noAutofit/>
          </a:bodyPr>
          <a:lstStyle/>
          <a:p>
            <a:pPr marL="0" indent="0" algn="ctr">
              <a:spcBef>
                <a:spcPts val="400"/>
              </a:spcBef>
              <a:buNone/>
            </a:pPr>
            <a:r>
              <a:rPr lang="en-GB" sz="1900" dirty="0">
                <a:latin typeface="Garamond" panose="02020404030301010803" pitchFamily="18" charset="0"/>
              </a:rPr>
              <a:t>Western Ukraine</a:t>
            </a:r>
          </a:p>
          <a:p>
            <a:pPr>
              <a:spcBef>
                <a:spcPts val="400"/>
              </a:spcBef>
            </a:pPr>
            <a:r>
              <a:rPr lang="en-GB" sz="1900" dirty="0">
                <a:latin typeface="Garamond" panose="02020404030301010803" pitchFamily="18" charset="0"/>
              </a:rPr>
              <a:t>OUN divided in OUN-B and OUN-M</a:t>
            </a:r>
          </a:p>
          <a:p>
            <a:pPr>
              <a:spcBef>
                <a:spcPts val="400"/>
              </a:spcBef>
            </a:pPr>
            <a:r>
              <a:rPr lang="en-GB" sz="1900" dirty="0">
                <a:latin typeface="Garamond" panose="02020404030301010803" pitchFamily="18" charset="0"/>
              </a:rPr>
              <a:t>Proclamation of a Ukrainian State in Lviv, June 30, 1941</a:t>
            </a:r>
          </a:p>
          <a:p>
            <a:pPr>
              <a:spcBef>
                <a:spcPts val="400"/>
              </a:spcBef>
            </a:pPr>
            <a:r>
              <a:rPr lang="en-GB" sz="1900" dirty="0">
                <a:latin typeface="Garamond" panose="02020404030301010803" pitchFamily="18" charset="0"/>
              </a:rPr>
              <a:t>Ukrainian Insurgent Army (UPA)</a:t>
            </a:r>
          </a:p>
          <a:p>
            <a:pPr>
              <a:spcBef>
                <a:spcPts val="400"/>
              </a:spcBef>
            </a:pPr>
            <a:r>
              <a:rPr lang="en-GB" sz="1900" dirty="0">
                <a:latin typeface="Garamond" panose="02020404030301010803" pitchFamily="18" charset="0"/>
              </a:rPr>
              <a:t>Collaboration and anti-Semitism</a:t>
            </a:r>
          </a:p>
          <a:p>
            <a:pPr>
              <a:spcBef>
                <a:spcPts val="400"/>
              </a:spcBef>
            </a:pPr>
            <a:r>
              <a:rPr lang="en-GB" sz="1900" dirty="0">
                <a:latin typeface="Garamond" panose="02020404030301010803" pitchFamily="18" charset="0"/>
              </a:rPr>
              <a:t>SS Division Galicia</a:t>
            </a:r>
          </a:p>
          <a:p>
            <a:pPr>
              <a:spcBef>
                <a:spcPts val="400"/>
              </a:spcBef>
            </a:pPr>
            <a:r>
              <a:rPr lang="en-GB" sz="1900" dirty="0">
                <a:latin typeface="Garamond" panose="02020404030301010803" pitchFamily="18" charset="0"/>
              </a:rPr>
              <a:t>War of nationalist partisans against the German Wehrmacht and the Red Army</a:t>
            </a:r>
          </a:p>
          <a:p>
            <a:pPr>
              <a:spcBef>
                <a:spcPts val="400"/>
              </a:spcBef>
            </a:pPr>
            <a:r>
              <a:rPr lang="en-GB" sz="1900" dirty="0">
                <a:latin typeface="Garamond" panose="02020404030301010803" pitchFamily="18" charset="0"/>
              </a:rPr>
              <a:t>Massacres of Poles in </a:t>
            </a:r>
            <a:r>
              <a:rPr lang="en-GB" sz="1900" dirty="0" err="1">
                <a:latin typeface="Garamond" panose="02020404030301010803" pitchFamily="18" charset="0"/>
              </a:rPr>
              <a:t>Volhynia</a:t>
            </a:r>
            <a:r>
              <a:rPr lang="en-GB" sz="1900" dirty="0">
                <a:latin typeface="Garamond" panose="02020404030301010803" pitchFamily="18" charset="0"/>
              </a:rPr>
              <a:t> and Eastern Galicia</a:t>
            </a:r>
          </a:p>
          <a:p>
            <a:pPr>
              <a:spcBef>
                <a:spcPts val="400"/>
              </a:spcBef>
            </a:pPr>
            <a:endParaRPr lang="en-GB" sz="1900" dirty="0">
              <a:latin typeface="Garamond" panose="02020404030301010803" pitchFamily="18" charset="0"/>
            </a:endParaRPr>
          </a:p>
          <a:p>
            <a:pPr>
              <a:spcBef>
                <a:spcPts val="400"/>
              </a:spcBef>
            </a:pPr>
            <a:endParaRPr lang="en-GB" sz="1900" dirty="0">
              <a:latin typeface="Garamond" panose="02020404030301010803" pitchFamily="18" charset="0"/>
            </a:endParaRPr>
          </a:p>
          <a:p>
            <a:pPr>
              <a:spcBef>
                <a:spcPts val="400"/>
              </a:spcBef>
            </a:pPr>
            <a:endParaRPr lang="en-GB" sz="1900" dirty="0">
              <a:latin typeface="Garamond" panose="02020404030301010803" pitchFamily="18" charset="0"/>
            </a:endParaRPr>
          </a:p>
        </p:txBody>
      </p:sp>
      <p:sp>
        <p:nvSpPr>
          <p:cNvPr id="4" name="Content Placeholder 3">
            <a:extLst>
              <a:ext uri="{FF2B5EF4-FFF2-40B4-BE49-F238E27FC236}">
                <a16:creationId xmlns:a16="http://schemas.microsoft.com/office/drawing/2014/main" id="{0DCFA9CB-36EB-AF6B-4603-70AE2879C0DD}"/>
              </a:ext>
            </a:extLst>
          </p:cNvPr>
          <p:cNvSpPr>
            <a:spLocks noGrp="1"/>
          </p:cNvSpPr>
          <p:nvPr>
            <p:ph sz="half" idx="2"/>
          </p:nvPr>
        </p:nvSpPr>
        <p:spPr/>
        <p:txBody>
          <a:bodyPr>
            <a:normAutofit lnSpcReduction="10000"/>
          </a:bodyPr>
          <a:lstStyle/>
          <a:p>
            <a:pPr marL="0" indent="0" algn="ctr">
              <a:buNone/>
            </a:pPr>
            <a:r>
              <a:rPr lang="en-US" dirty="0">
                <a:latin typeface="Garamond" panose="02020404030301010803" pitchFamily="18" charset="0"/>
              </a:rPr>
              <a:t>Central and Eastern Ukraine</a:t>
            </a:r>
          </a:p>
          <a:p>
            <a:r>
              <a:rPr lang="en-US" dirty="0">
                <a:latin typeface="Garamond" panose="02020404030301010803" pitchFamily="18" charset="0"/>
              </a:rPr>
              <a:t>Occupation of Soviet Ukraine by the Germans</a:t>
            </a:r>
          </a:p>
          <a:p>
            <a:r>
              <a:rPr lang="en-US" dirty="0">
                <a:latin typeface="Garamond" panose="02020404030301010803" pitchFamily="18" charset="0"/>
              </a:rPr>
              <a:t>Mass killing </a:t>
            </a:r>
          </a:p>
          <a:p>
            <a:r>
              <a:rPr lang="en-US" dirty="0">
                <a:latin typeface="Garamond" panose="02020404030301010803" pitchFamily="18" charset="0"/>
              </a:rPr>
              <a:t>Collaboration and anti-Semitism</a:t>
            </a:r>
          </a:p>
          <a:p>
            <a:r>
              <a:rPr lang="en-US" dirty="0">
                <a:latin typeface="Garamond" panose="02020404030301010803" pitchFamily="18" charset="0"/>
              </a:rPr>
              <a:t>Fight of Soviet Ukrainian partisans against the Wehrmacht</a:t>
            </a:r>
          </a:p>
          <a:p>
            <a:r>
              <a:rPr lang="en-US" dirty="0">
                <a:latin typeface="Garamond" panose="02020404030301010803" pitchFamily="18" charset="0"/>
              </a:rPr>
              <a:t>Fight of Ukrainian soldiers in the Red Army</a:t>
            </a:r>
          </a:p>
          <a:p>
            <a:r>
              <a:rPr lang="en-US" dirty="0">
                <a:latin typeface="Garamond" panose="02020404030301010803" pitchFamily="18" charset="0"/>
              </a:rPr>
              <a:t>Victorious battles against the Germans	</a:t>
            </a:r>
            <a:r>
              <a:rPr lang="en-US" dirty="0"/>
              <a:t>	</a:t>
            </a:r>
          </a:p>
          <a:p>
            <a:endParaRPr lang="en-US" dirty="0"/>
          </a:p>
          <a:p>
            <a:endParaRPr lang="en-GB" dirty="0"/>
          </a:p>
        </p:txBody>
      </p:sp>
    </p:spTree>
    <p:extLst>
      <p:ext uri="{BB962C8B-B14F-4D97-AF65-F5344CB8AC3E}">
        <p14:creationId xmlns:p14="http://schemas.microsoft.com/office/powerpoint/2010/main" val="2024590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a:extLst>
              <a:ext uri="{FF2B5EF4-FFF2-40B4-BE49-F238E27FC236}">
                <a16:creationId xmlns:a16="http://schemas.microsoft.com/office/drawing/2014/main" id="{F6EB159A-BDCD-E60C-6756-91CC65138B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257" y="0"/>
            <a:ext cx="4819650" cy="681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Rectangle 2">
            <a:extLst>
              <a:ext uri="{FF2B5EF4-FFF2-40B4-BE49-F238E27FC236}">
                <a16:creationId xmlns:a16="http://schemas.microsoft.com/office/drawing/2014/main" id="{DF77E8CF-5659-4D46-56F5-79627C159D4E}"/>
              </a:ext>
            </a:extLst>
          </p:cNvPr>
          <p:cNvSpPr>
            <a:spLocks noChangeArrowheads="1"/>
          </p:cNvSpPr>
          <p:nvPr/>
        </p:nvSpPr>
        <p:spPr bwMode="auto">
          <a:xfrm>
            <a:off x="6507842" y="4711884"/>
            <a:ext cx="4819649" cy="16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dirty="0">
                <a:solidFill>
                  <a:schemeClr val="tx1"/>
                </a:solidFill>
                <a:latin typeface="Garamond" panose="02020404030301010803" pitchFamily="18" charset="0"/>
              </a:rPr>
              <a:t>"For an independent and sovereign Ukrainian State" </a:t>
            </a:r>
            <a:br>
              <a:rPr lang="en-GB" altLang="en-US" sz="2000" dirty="0">
                <a:solidFill>
                  <a:schemeClr val="tx1"/>
                </a:solidFill>
                <a:latin typeface="Garamond" panose="02020404030301010803" pitchFamily="18" charset="0"/>
              </a:rPr>
            </a:br>
            <a:r>
              <a:rPr lang="en-GB" altLang="en-US" sz="2000" dirty="0">
                <a:solidFill>
                  <a:schemeClr val="tx1"/>
                </a:solidFill>
                <a:latin typeface="Garamond" panose="02020404030301010803" pitchFamily="18" charset="0"/>
              </a:rPr>
              <a:t>On the flag: "For Liberty and a better life." </a:t>
            </a:r>
            <a:br>
              <a:rPr lang="en-GB" altLang="en-US" sz="2000" dirty="0">
                <a:solidFill>
                  <a:schemeClr val="tx1"/>
                </a:solidFill>
                <a:latin typeface="Garamond" panose="02020404030301010803" pitchFamily="18" charset="0"/>
              </a:rPr>
            </a:br>
            <a:r>
              <a:rPr lang="en-GB" altLang="en-US" sz="2000" dirty="0">
                <a:solidFill>
                  <a:schemeClr val="tx1"/>
                </a:solidFill>
                <a:latin typeface="Garamond" panose="02020404030301010803" pitchFamily="18" charset="0"/>
              </a:rPr>
              <a:t>A woodcut by Nil </a:t>
            </a:r>
            <a:r>
              <a:rPr lang="en-GB" altLang="en-US" sz="2000" dirty="0" err="1">
                <a:solidFill>
                  <a:schemeClr val="tx1"/>
                </a:solidFill>
                <a:latin typeface="Garamond" panose="02020404030301010803" pitchFamily="18" charset="0"/>
              </a:rPr>
              <a:t>Khasevich</a:t>
            </a:r>
            <a:r>
              <a:rPr lang="en-GB" altLang="en-US" sz="2000" dirty="0">
                <a:solidFill>
                  <a:schemeClr val="tx1"/>
                </a:solidFill>
                <a:latin typeface="Garamond" panose="02020404030301010803" pitchFamily="18" charset="0"/>
              </a:rPr>
              <a:t>, an underground UPA artist </a:t>
            </a:r>
          </a:p>
        </p:txBody>
      </p:sp>
    </p:spTree>
    <p:extLst>
      <p:ext uri="{BB962C8B-B14F-4D97-AF65-F5344CB8AC3E}">
        <p14:creationId xmlns:p14="http://schemas.microsoft.com/office/powerpoint/2010/main" val="227373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0447A340-2E2A-3217-483E-6E226F85FCF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203325"/>
            <a:ext cx="9144000" cy="565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3">
            <a:extLst>
              <a:ext uri="{FF2B5EF4-FFF2-40B4-BE49-F238E27FC236}">
                <a16:creationId xmlns:a16="http://schemas.microsoft.com/office/drawing/2014/main" id="{8E8DCCDA-23AB-47FF-1C39-9DFB64A8A440}"/>
              </a:ext>
            </a:extLst>
          </p:cNvPr>
          <p:cNvSpPr txBox="1">
            <a:spLocks noChangeArrowheads="1"/>
          </p:cNvSpPr>
          <p:nvPr/>
        </p:nvSpPr>
        <p:spPr bwMode="auto">
          <a:xfrm>
            <a:off x="1752600" y="268288"/>
            <a:ext cx="74882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2400" dirty="0">
                <a:latin typeface="Garamond" panose="02020404030301010803" pitchFamily="18" charset="0"/>
              </a:rPr>
              <a:t>General governor Hans Frank and volunteers of the SS Division Galicia, 1943</a:t>
            </a:r>
          </a:p>
        </p:txBody>
      </p:sp>
    </p:spTree>
    <p:extLst>
      <p:ext uri="{BB962C8B-B14F-4D97-AF65-F5344CB8AC3E}">
        <p14:creationId xmlns:p14="http://schemas.microsoft.com/office/powerpoint/2010/main" val="956167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22F0C0-EBD8-12C6-4CDD-3E2FC19C9849}"/>
              </a:ext>
            </a:extLst>
          </p:cNvPr>
          <p:cNvSpPr>
            <a:spLocks noChangeArrowheads="1"/>
          </p:cNvSpPr>
          <p:nvPr/>
        </p:nvSpPr>
        <p:spPr bwMode="auto">
          <a:xfrm>
            <a:off x="343465" y="5373688"/>
            <a:ext cx="4716463" cy="710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2000" dirty="0">
                <a:solidFill>
                  <a:schemeClr val="tx1"/>
                </a:solidFill>
                <a:latin typeface="Garamond" panose="02020404030301010803" pitchFamily="18" charset="0"/>
              </a:rPr>
              <a:t>  Don't wait for the fate, but take arms in</a:t>
            </a:r>
            <a:br>
              <a:rPr lang="de-DE" altLang="de-GB" sz="2000" dirty="0">
                <a:solidFill>
                  <a:schemeClr val="tx1"/>
                </a:solidFill>
                <a:latin typeface="Garamond" panose="02020404030301010803" pitchFamily="18" charset="0"/>
              </a:rPr>
            </a:br>
            <a:r>
              <a:rPr lang="de-DE" altLang="de-GB" sz="2000" dirty="0">
                <a:solidFill>
                  <a:schemeClr val="tx1"/>
                </a:solidFill>
                <a:latin typeface="Garamond" panose="02020404030301010803" pitchFamily="18" charset="0"/>
              </a:rPr>
              <a:t>  your hands.</a:t>
            </a:r>
          </a:p>
        </p:txBody>
      </p:sp>
      <p:pic>
        <p:nvPicPr>
          <p:cNvPr id="3" name="Picture 2">
            <a:extLst>
              <a:ext uri="{FF2B5EF4-FFF2-40B4-BE49-F238E27FC236}">
                <a16:creationId xmlns:a16="http://schemas.microsoft.com/office/drawing/2014/main" id="{96E7836C-467D-0A09-C748-AA19944AA5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060" y="0"/>
            <a:ext cx="3597275" cy="515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4" name="Group 3">
            <a:extLst>
              <a:ext uri="{FF2B5EF4-FFF2-40B4-BE49-F238E27FC236}">
                <a16:creationId xmlns:a16="http://schemas.microsoft.com/office/drawing/2014/main" id="{FADDFA9B-E55C-17EC-E99D-0947D88FE6D5}"/>
              </a:ext>
            </a:extLst>
          </p:cNvPr>
          <p:cNvGraphicFramePr>
            <a:graphicFrameLocks noGrp="1"/>
          </p:cNvGraphicFramePr>
          <p:nvPr>
            <p:extLst>
              <p:ext uri="{D42A27DB-BD31-4B8C-83A1-F6EECF244321}">
                <p14:modId xmlns:p14="http://schemas.microsoft.com/office/powerpoint/2010/main" val="649187546"/>
              </p:ext>
            </p:extLst>
          </p:nvPr>
        </p:nvGraphicFramePr>
        <p:xfrm>
          <a:off x="6219371" y="5551487"/>
          <a:ext cx="3749675" cy="1008063"/>
        </p:xfrm>
        <a:graphic>
          <a:graphicData uri="http://schemas.openxmlformats.org/drawingml/2006/table">
            <a:tbl>
              <a:tblPr/>
              <a:tblGrid>
                <a:gridCol w="3749675">
                  <a:extLst>
                    <a:ext uri="{9D8B030D-6E8A-4147-A177-3AD203B41FA5}">
                      <a16:colId xmlns:a16="http://schemas.microsoft.com/office/drawing/2014/main" val="9858951"/>
                    </a:ext>
                  </a:extLst>
                </a:gridCol>
              </a:tblGrid>
              <a:tr h="1008063">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22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Stand up to fight Bolshevism in the ranks of the Galicia Div.</a:t>
                      </a:r>
                    </a:p>
                  </a:txBody>
                  <a:tcPr marL="90000" marR="90000" marT="46800" marB="4680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171032287"/>
                  </a:ext>
                </a:extLst>
              </a:tr>
            </a:tbl>
          </a:graphicData>
        </a:graphic>
      </p:graphicFrame>
      <p:pic>
        <p:nvPicPr>
          <p:cNvPr id="5" name="Picture 5">
            <a:extLst>
              <a:ext uri="{FF2B5EF4-FFF2-40B4-BE49-F238E27FC236}">
                <a16:creationId xmlns:a16="http://schemas.microsoft.com/office/drawing/2014/main" id="{3C1D199A-E9FF-5DBB-E0CB-17690D5BAF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9371" y="0"/>
            <a:ext cx="3749675" cy="537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968039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9AE518E-0665-3508-BE6D-DFDB1430B506}"/>
              </a:ext>
            </a:extLst>
          </p:cNvPr>
          <p:cNvSpPr txBox="1"/>
          <p:nvPr/>
        </p:nvSpPr>
        <p:spPr>
          <a:xfrm>
            <a:off x="4666987" y="344261"/>
            <a:ext cx="2858026" cy="492443"/>
          </a:xfrm>
          <a:prstGeom prst="rect">
            <a:avLst/>
          </a:prstGeom>
          <a:noFill/>
        </p:spPr>
        <p:txBody>
          <a:bodyPr wrap="none" rtlCol="0">
            <a:spAutoFit/>
          </a:bodyPr>
          <a:lstStyle/>
          <a:p>
            <a:r>
              <a:rPr lang="en-US" sz="2600" dirty="0">
                <a:latin typeface="Garamond" panose="02020404030301010803" pitchFamily="18" charset="0"/>
              </a:rPr>
              <a:t>Volhynian massacres</a:t>
            </a:r>
          </a:p>
        </p:txBody>
      </p:sp>
      <p:sp>
        <p:nvSpPr>
          <p:cNvPr id="3" name="TextBox 2">
            <a:extLst>
              <a:ext uri="{FF2B5EF4-FFF2-40B4-BE49-F238E27FC236}">
                <a16:creationId xmlns:a16="http://schemas.microsoft.com/office/drawing/2014/main" id="{D49F22F1-8410-879A-2937-C5FF0F623FC8}"/>
              </a:ext>
            </a:extLst>
          </p:cNvPr>
          <p:cNvSpPr txBox="1"/>
          <p:nvPr/>
        </p:nvSpPr>
        <p:spPr>
          <a:xfrm>
            <a:off x="2722600" y="1447941"/>
            <a:ext cx="6279604" cy="707886"/>
          </a:xfrm>
          <a:prstGeom prst="rect">
            <a:avLst/>
          </a:prstGeom>
          <a:noFill/>
        </p:spPr>
        <p:txBody>
          <a:bodyPr wrap="square" rtlCol="0">
            <a:spAutoFit/>
          </a:bodyPr>
          <a:lstStyle/>
          <a:p>
            <a:r>
              <a:rPr lang="en-US" sz="2000" dirty="0">
                <a:latin typeface="Garamond" panose="02020404030301010803" pitchFamily="18" charset="0"/>
              </a:rPr>
              <a:t>Ca 50,000 - 70,000 Polish villagers murdered by Ukrainian nationalist partisans in </a:t>
            </a:r>
            <a:r>
              <a:rPr lang="en-US" sz="2000" dirty="0" err="1">
                <a:latin typeface="Garamond" panose="02020404030301010803" pitchFamily="18" charset="0"/>
              </a:rPr>
              <a:t>Volhynia</a:t>
            </a:r>
            <a:r>
              <a:rPr lang="en-US" sz="2000" dirty="0">
                <a:latin typeface="Garamond" panose="02020404030301010803" pitchFamily="18" charset="0"/>
              </a:rPr>
              <a:t>, spilling over to East Galicia</a:t>
            </a:r>
          </a:p>
        </p:txBody>
      </p:sp>
      <p:pic>
        <p:nvPicPr>
          <p:cNvPr id="4" name="Picture 3">
            <a:extLst>
              <a:ext uri="{FF2B5EF4-FFF2-40B4-BE49-F238E27FC236}">
                <a16:creationId xmlns:a16="http://schemas.microsoft.com/office/drawing/2014/main" id="{7B9DC31C-9EA9-C98E-8802-A618DC5E8B47}"/>
              </a:ext>
            </a:extLst>
          </p:cNvPr>
          <p:cNvPicPr>
            <a:picLocks noChangeAspect="1"/>
          </p:cNvPicPr>
          <p:nvPr/>
        </p:nvPicPr>
        <p:blipFill>
          <a:blip r:embed="rId2"/>
          <a:stretch>
            <a:fillRect/>
          </a:stretch>
        </p:blipFill>
        <p:spPr>
          <a:xfrm>
            <a:off x="148568" y="3547219"/>
            <a:ext cx="5148064" cy="3222567"/>
          </a:xfrm>
          <a:prstGeom prst="rect">
            <a:avLst/>
          </a:prstGeom>
        </p:spPr>
      </p:pic>
      <p:sp>
        <p:nvSpPr>
          <p:cNvPr id="5" name="TextBox 4">
            <a:extLst>
              <a:ext uri="{FF2B5EF4-FFF2-40B4-BE49-F238E27FC236}">
                <a16:creationId xmlns:a16="http://schemas.microsoft.com/office/drawing/2014/main" id="{660AE564-53E5-BCF9-E15A-91689193DE16}"/>
              </a:ext>
            </a:extLst>
          </p:cNvPr>
          <p:cNvSpPr txBox="1"/>
          <p:nvPr/>
        </p:nvSpPr>
        <p:spPr>
          <a:xfrm>
            <a:off x="2586038" y="2295119"/>
            <a:ext cx="6552728" cy="1015663"/>
          </a:xfrm>
          <a:prstGeom prst="rect">
            <a:avLst/>
          </a:prstGeom>
          <a:noFill/>
        </p:spPr>
        <p:txBody>
          <a:bodyPr wrap="square" rtlCol="0">
            <a:spAutoFit/>
          </a:bodyPr>
          <a:lstStyle/>
          <a:p>
            <a:r>
              <a:rPr lang="en-US" sz="2000" dirty="0">
                <a:latin typeface="Garamond" panose="02020404030301010803" pitchFamily="18" charset="0"/>
              </a:rPr>
              <a:t>In acts of retribution by Polish auxiliary Police in </a:t>
            </a:r>
            <a:r>
              <a:rPr lang="en-US" sz="2000" dirty="0" err="1">
                <a:latin typeface="Garamond" panose="02020404030301010803" pitchFamily="18" charset="0"/>
              </a:rPr>
              <a:t>Volhynia</a:t>
            </a:r>
            <a:r>
              <a:rPr lang="en-US" sz="2000" dirty="0">
                <a:latin typeface="Garamond" panose="02020404030301010803" pitchFamily="18" charset="0"/>
              </a:rPr>
              <a:t> and </a:t>
            </a:r>
            <a:r>
              <a:rPr lang="en-US" sz="2000" dirty="0" err="1">
                <a:latin typeface="Garamond" panose="02020404030301010803" pitchFamily="18" charset="0"/>
              </a:rPr>
              <a:t>Armia</a:t>
            </a:r>
            <a:r>
              <a:rPr lang="en-US" sz="2000" dirty="0">
                <a:latin typeface="Garamond" panose="02020404030301010803" pitchFamily="18" charset="0"/>
              </a:rPr>
              <a:t> Krajowa in East Galicia several thousand Ukrainian villagers murdered</a:t>
            </a:r>
          </a:p>
        </p:txBody>
      </p:sp>
    </p:spTree>
    <p:extLst>
      <p:ext uri="{BB962C8B-B14F-4D97-AF65-F5344CB8AC3E}">
        <p14:creationId xmlns:p14="http://schemas.microsoft.com/office/powerpoint/2010/main" val="1693604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7F49-D568-9BB7-8CE1-263B43920BC1}"/>
              </a:ext>
            </a:extLst>
          </p:cNvPr>
          <p:cNvSpPr>
            <a:spLocks noGrp="1"/>
          </p:cNvSpPr>
          <p:nvPr>
            <p:ph type="title"/>
          </p:nvPr>
        </p:nvSpPr>
        <p:spPr/>
        <p:txBody>
          <a:bodyPr/>
          <a:lstStyle/>
          <a:p>
            <a:r>
              <a:rPr lang="en-US" dirty="0"/>
              <a:t>Nazis and Islam</a:t>
            </a:r>
            <a:endParaRPr lang="en-GB" dirty="0"/>
          </a:p>
        </p:txBody>
      </p:sp>
      <p:sp>
        <p:nvSpPr>
          <p:cNvPr id="3" name="Content Placeholder 2">
            <a:extLst>
              <a:ext uri="{FF2B5EF4-FFF2-40B4-BE49-F238E27FC236}">
                <a16:creationId xmlns:a16="http://schemas.microsoft.com/office/drawing/2014/main" id="{7480E022-C5A4-4918-8EC4-AD54FC2259E8}"/>
              </a:ext>
            </a:extLst>
          </p:cNvPr>
          <p:cNvSpPr>
            <a:spLocks noGrp="1"/>
          </p:cNvSpPr>
          <p:nvPr>
            <p:ph idx="1"/>
          </p:nvPr>
        </p:nvSpPr>
        <p:spPr/>
        <p:txBody>
          <a:bodyPr>
            <a:normAutofit lnSpcReduction="10000"/>
          </a:bodyPr>
          <a:lstStyle/>
          <a:p>
            <a:r>
              <a:rPr lang="en-US" dirty="0">
                <a:latin typeface="Garamond" panose="02020404030301010803" pitchFamily="18" charset="0"/>
              </a:rPr>
              <a:t>An attempt to use Muslim population in the occupied regions (Crimean Tatars, </a:t>
            </a:r>
            <a:r>
              <a:rPr lang="en-GB" dirty="0">
                <a:latin typeface="Garamond" panose="02020404030301010803" pitchFamily="18" charset="0"/>
              </a:rPr>
              <a:t>North Caucasian peoples)</a:t>
            </a:r>
          </a:p>
          <a:p>
            <a:r>
              <a:rPr lang="en-GB" dirty="0">
                <a:latin typeface="Garamond" panose="02020404030301010803" pitchFamily="18" charset="0"/>
              </a:rPr>
              <a:t>Motive: Muslims as ideologically and historically opposed to Bolshevism and Moscow</a:t>
            </a:r>
          </a:p>
          <a:p>
            <a:r>
              <a:rPr lang="en-GB" dirty="0">
                <a:latin typeface="Garamond" panose="02020404030301010803" pitchFamily="18" charset="0"/>
              </a:rPr>
              <a:t>Controlled ‘revival’ of Islam and limited religious freedoms (also valid for other religions)</a:t>
            </a:r>
          </a:p>
          <a:p>
            <a:r>
              <a:rPr lang="en-GB" dirty="0">
                <a:latin typeface="Garamond" panose="02020404030301010803" pitchFamily="18" charset="0"/>
              </a:rPr>
              <a:t>Attempts of politicisation and </a:t>
            </a:r>
            <a:r>
              <a:rPr lang="en-GB" dirty="0" err="1">
                <a:latin typeface="Garamond" panose="02020404030301010803" pitchFamily="18" charset="0"/>
              </a:rPr>
              <a:t>instrumentalisation</a:t>
            </a:r>
            <a:r>
              <a:rPr lang="en-GB" dirty="0">
                <a:latin typeface="Garamond" panose="02020404030301010803" pitchFamily="18" charset="0"/>
              </a:rPr>
              <a:t> of Islam</a:t>
            </a:r>
          </a:p>
          <a:p>
            <a:r>
              <a:rPr lang="en-GB" dirty="0">
                <a:latin typeface="Garamond" panose="02020404030301010803" pitchFamily="18" charset="0"/>
              </a:rPr>
              <a:t>But: local Muslim leaders try to use this Nazi approach to their advantage rather than to pursue Nazi goals</a:t>
            </a:r>
          </a:p>
          <a:p>
            <a:r>
              <a:rPr lang="en-GB" dirty="0">
                <a:latin typeface="Garamond" panose="02020404030301010803" pitchFamily="18" charset="0"/>
              </a:rPr>
              <a:t>Soviet response: deportation of entire Muslim groups, including Crimean Tatars (to Central Asia, allowed to return only during Perestroika), even though there were more Crimean Tatars in the Red Army than those who collaborated with Nazis, and some research suggest that were more Russians collaborating in Crimea with Nazis than Tatars</a:t>
            </a:r>
          </a:p>
        </p:txBody>
      </p:sp>
    </p:spTree>
    <p:extLst>
      <p:ext uri="{BB962C8B-B14F-4D97-AF65-F5344CB8AC3E}">
        <p14:creationId xmlns:p14="http://schemas.microsoft.com/office/powerpoint/2010/main" val="2458085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05">
            <a:extLst>
              <a:ext uri="{FF2B5EF4-FFF2-40B4-BE49-F238E27FC236}">
                <a16:creationId xmlns:a16="http://schemas.microsoft.com/office/drawing/2014/main" id="{02BD843B-4212-984D-CC40-E98CFEFC0FE8}"/>
              </a:ext>
            </a:extLst>
          </p:cNvPr>
          <p:cNvPicPr/>
          <p:nvPr/>
        </p:nvPicPr>
        <p:blipFill>
          <a:blip r:embed="rId2"/>
          <a:stretch/>
        </p:blipFill>
        <p:spPr>
          <a:xfrm>
            <a:off x="1244693" y="150174"/>
            <a:ext cx="4490640" cy="6263280"/>
          </a:xfrm>
          <a:prstGeom prst="rect">
            <a:avLst/>
          </a:prstGeom>
          <a:ln>
            <a:noFill/>
          </a:ln>
        </p:spPr>
      </p:pic>
      <p:pic>
        <p:nvPicPr>
          <p:cNvPr id="5" name="Рисунок 106">
            <a:extLst>
              <a:ext uri="{FF2B5EF4-FFF2-40B4-BE49-F238E27FC236}">
                <a16:creationId xmlns:a16="http://schemas.microsoft.com/office/drawing/2014/main" id="{CA41C2E1-5439-0B64-CA69-263E306AD475}"/>
              </a:ext>
            </a:extLst>
          </p:cNvPr>
          <p:cNvPicPr/>
          <p:nvPr/>
        </p:nvPicPr>
        <p:blipFill>
          <a:blip r:embed="rId3"/>
          <a:stretch/>
        </p:blipFill>
        <p:spPr>
          <a:xfrm rot="16249200">
            <a:off x="5294282" y="914649"/>
            <a:ext cx="5013360" cy="3534480"/>
          </a:xfrm>
          <a:prstGeom prst="rect">
            <a:avLst/>
          </a:prstGeom>
          <a:ln>
            <a:noFill/>
          </a:ln>
        </p:spPr>
      </p:pic>
      <p:sp>
        <p:nvSpPr>
          <p:cNvPr id="6" name="TextBox 5">
            <a:extLst>
              <a:ext uri="{FF2B5EF4-FFF2-40B4-BE49-F238E27FC236}">
                <a16:creationId xmlns:a16="http://schemas.microsoft.com/office/drawing/2014/main" id="{8B9A79A3-77E8-C4E1-D35D-AADD7AB6DAAD}"/>
              </a:ext>
            </a:extLst>
          </p:cNvPr>
          <p:cNvSpPr txBox="1"/>
          <p:nvPr/>
        </p:nvSpPr>
        <p:spPr>
          <a:xfrm>
            <a:off x="5998029" y="5230498"/>
            <a:ext cx="5181600" cy="1631216"/>
          </a:xfrm>
          <a:prstGeom prst="rect">
            <a:avLst/>
          </a:prstGeom>
          <a:noFill/>
        </p:spPr>
        <p:txBody>
          <a:bodyPr wrap="square" rtlCol="0">
            <a:spAutoFit/>
          </a:bodyPr>
          <a:lstStyle/>
          <a:p>
            <a:r>
              <a:rPr lang="en-US" sz="2000" dirty="0">
                <a:latin typeface="Garamond" panose="02020404030301010803" pitchFamily="18" charset="0"/>
              </a:rPr>
              <a:t>The end of Ramadan (</a:t>
            </a:r>
            <a:r>
              <a:rPr lang="en-US" sz="2000" dirty="0" err="1">
                <a:latin typeface="Garamond" panose="02020404030301010803" pitchFamily="18" charset="0"/>
              </a:rPr>
              <a:t>Uraza</a:t>
            </a:r>
            <a:r>
              <a:rPr lang="en-US" sz="2000" dirty="0">
                <a:latin typeface="Garamond" panose="02020404030301010803" pitchFamily="18" charset="0"/>
              </a:rPr>
              <a:t> Bairam) in Kislovodsk, Caucasus, 11 October 1942, </a:t>
            </a:r>
            <a:r>
              <a:rPr lang="en-GB" sz="2000" dirty="0" err="1">
                <a:latin typeface="Garamond" panose="02020404030301010803" pitchFamily="18" charset="0"/>
              </a:rPr>
              <a:t>Karachay</a:t>
            </a:r>
            <a:r>
              <a:rPr lang="en-GB" sz="2000" dirty="0">
                <a:latin typeface="Garamond" panose="02020404030301010803" pitchFamily="18" charset="0"/>
              </a:rPr>
              <a:t> Parade</a:t>
            </a:r>
          </a:p>
          <a:p>
            <a:r>
              <a:rPr lang="en-GB" sz="2000" dirty="0">
                <a:latin typeface="Garamond" panose="02020404030301010803" pitchFamily="18" charset="0"/>
              </a:rPr>
              <a:t>From: David </a:t>
            </a:r>
            <a:r>
              <a:rPr lang="en-GB" sz="2000" dirty="0" err="1">
                <a:latin typeface="Garamond" panose="02020404030301010803" pitchFamily="18" charset="0"/>
              </a:rPr>
              <a:t>Motadel</a:t>
            </a:r>
            <a:r>
              <a:rPr lang="en-GB" sz="2000" dirty="0">
                <a:latin typeface="Garamond" panose="02020404030301010803" pitchFamily="18" charset="0"/>
              </a:rPr>
              <a:t>, </a:t>
            </a:r>
            <a:r>
              <a:rPr lang="en-US" sz="2000" dirty="0">
                <a:latin typeface="Garamond" panose="02020404030301010803" pitchFamily="18" charset="0"/>
                <a:hlinkClick r:id="rId4"/>
              </a:rPr>
              <a:t>Islam and Germany’s War in the Soviet Borderlands, 1941–5</a:t>
            </a:r>
            <a:endParaRPr lang="en-GB" sz="2000" dirty="0">
              <a:latin typeface="Garamond" panose="02020404030301010803" pitchFamily="18" charset="0"/>
            </a:endParaRPr>
          </a:p>
        </p:txBody>
      </p:sp>
    </p:spTree>
    <p:extLst>
      <p:ext uri="{BB962C8B-B14F-4D97-AF65-F5344CB8AC3E}">
        <p14:creationId xmlns:p14="http://schemas.microsoft.com/office/powerpoint/2010/main" val="1064567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AEE1F-4488-8F68-815B-5FD9B34A18E1}"/>
              </a:ext>
            </a:extLst>
          </p:cNvPr>
          <p:cNvSpPr>
            <a:spLocks noGrp="1"/>
          </p:cNvSpPr>
          <p:nvPr>
            <p:ph type="title"/>
          </p:nvPr>
        </p:nvSpPr>
        <p:spPr/>
        <p:txBody>
          <a:bodyPr>
            <a:normAutofit/>
          </a:bodyPr>
          <a:lstStyle/>
          <a:p>
            <a:pPr algn="ctr"/>
            <a:r>
              <a:rPr lang="en-GB" dirty="0">
                <a:latin typeface="Garamond" panose="02020404030301010803" pitchFamily="18" charset="0"/>
              </a:rPr>
              <a:t>Outcome of the war</a:t>
            </a:r>
          </a:p>
        </p:txBody>
      </p:sp>
      <p:sp>
        <p:nvSpPr>
          <p:cNvPr id="3" name="Content Placeholder 2">
            <a:extLst>
              <a:ext uri="{FF2B5EF4-FFF2-40B4-BE49-F238E27FC236}">
                <a16:creationId xmlns:a16="http://schemas.microsoft.com/office/drawing/2014/main" id="{0F5DAFA2-C3C0-851A-54B2-700B0188BE68}"/>
              </a:ext>
            </a:extLst>
          </p:cNvPr>
          <p:cNvSpPr>
            <a:spLocks noGrp="1"/>
          </p:cNvSpPr>
          <p:nvPr>
            <p:ph sz="half" idx="1"/>
          </p:nvPr>
        </p:nvSpPr>
        <p:spPr/>
        <p:txBody>
          <a:bodyPr>
            <a:normAutofit/>
          </a:bodyPr>
          <a:lstStyle/>
          <a:p>
            <a:pPr marL="0" indent="0">
              <a:buNone/>
            </a:pPr>
            <a:r>
              <a:rPr lang="en-US" sz="2200" dirty="0">
                <a:latin typeface="Garamond" panose="02020404030301010803" pitchFamily="18" charset="0"/>
              </a:rPr>
              <a:t>Poland</a:t>
            </a:r>
          </a:p>
          <a:p>
            <a:r>
              <a:rPr lang="en-US" sz="2200" dirty="0">
                <a:latin typeface="Garamond" panose="02020404030301010803" pitchFamily="18" charset="0"/>
              </a:rPr>
              <a:t>Loss of Eastern Poland and expulsion of Poles</a:t>
            </a:r>
          </a:p>
          <a:p>
            <a:r>
              <a:rPr lang="en-US" sz="2200" dirty="0">
                <a:latin typeface="Garamond" panose="02020404030301010803" pitchFamily="18" charset="0"/>
              </a:rPr>
              <a:t>Conference of Yalta – betrayed by the Western Allies</a:t>
            </a:r>
          </a:p>
          <a:p>
            <a:r>
              <a:rPr lang="en-US" sz="2200" dirty="0">
                <a:latin typeface="Garamond" panose="02020404030301010803" pitchFamily="18" charset="0"/>
              </a:rPr>
              <a:t>Founding of the People’s Republic of Poland – under Soviet domination</a:t>
            </a:r>
          </a:p>
          <a:p>
            <a:pPr marL="0" indent="0">
              <a:buNone/>
            </a:pPr>
            <a:r>
              <a:rPr lang="en-US" sz="2200" i="1" dirty="0">
                <a:latin typeface="Garamond" panose="02020404030301010803" pitchFamily="18" charset="0"/>
              </a:rPr>
              <a:t>Suffering and heroic fight with tragic outcome</a:t>
            </a:r>
          </a:p>
          <a:p>
            <a:endParaRPr lang="en-GB" sz="2200" dirty="0">
              <a:latin typeface="Garamond" panose="02020404030301010803" pitchFamily="18" charset="0"/>
            </a:endParaRPr>
          </a:p>
        </p:txBody>
      </p:sp>
      <p:sp>
        <p:nvSpPr>
          <p:cNvPr id="4" name="Content Placeholder 3">
            <a:extLst>
              <a:ext uri="{FF2B5EF4-FFF2-40B4-BE49-F238E27FC236}">
                <a16:creationId xmlns:a16="http://schemas.microsoft.com/office/drawing/2014/main" id="{0A3113B4-7FED-4DB9-B3B0-42362543D6D1}"/>
              </a:ext>
            </a:extLst>
          </p:cNvPr>
          <p:cNvSpPr>
            <a:spLocks noGrp="1"/>
          </p:cNvSpPr>
          <p:nvPr>
            <p:ph sz="half" idx="2"/>
          </p:nvPr>
        </p:nvSpPr>
        <p:spPr/>
        <p:txBody>
          <a:bodyPr>
            <a:normAutofit/>
          </a:bodyPr>
          <a:lstStyle/>
          <a:p>
            <a:pPr marL="0" indent="0">
              <a:buNone/>
            </a:pPr>
            <a:r>
              <a:rPr lang="en-US" sz="2200" dirty="0">
                <a:latin typeface="Garamond" panose="02020404030301010803" pitchFamily="18" charset="0"/>
              </a:rPr>
              <a:t>Russia</a:t>
            </a:r>
          </a:p>
          <a:p>
            <a:r>
              <a:rPr lang="en-US" sz="2200" dirty="0">
                <a:latin typeface="Garamond" panose="02020404030301010803" pitchFamily="18" charset="0"/>
              </a:rPr>
              <a:t>Defeat of Germany</a:t>
            </a:r>
          </a:p>
          <a:p>
            <a:r>
              <a:rPr lang="en-US" sz="2200" dirty="0">
                <a:latin typeface="Garamond" panose="02020404030301010803" pitchFamily="18" charset="0"/>
              </a:rPr>
              <a:t>Victory of the Soviet system</a:t>
            </a:r>
          </a:p>
          <a:p>
            <a:r>
              <a:rPr lang="en-US" sz="2200" dirty="0">
                <a:latin typeface="Garamond" panose="02020404030301010803" pitchFamily="18" charset="0"/>
              </a:rPr>
              <a:t>Victory of the Russian nation</a:t>
            </a:r>
          </a:p>
          <a:p>
            <a:pPr marL="0" indent="0">
              <a:buNone/>
            </a:pPr>
            <a:endParaRPr lang="en-US" sz="2200" dirty="0">
              <a:latin typeface="Garamond" panose="02020404030301010803" pitchFamily="18" charset="0"/>
            </a:endParaRPr>
          </a:p>
          <a:p>
            <a:pPr marL="0" indent="0">
              <a:buNone/>
            </a:pPr>
            <a:r>
              <a:rPr lang="en-US" sz="2200" i="1" dirty="0">
                <a:latin typeface="Garamond" panose="02020404030301010803" pitchFamily="18" charset="0"/>
              </a:rPr>
              <a:t>Suffering and heroic fight with triumphal victory</a:t>
            </a:r>
          </a:p>
          <a:p>
            <a:endParaRPr lang="en-GB" sz="2200" dirty="0">
              <a:latin typeface="Garamond" panose="02020404030301010803" pitchFamily="18" charset="0"/>
            </a:endParaRPr>
          </a:p>
        </p:txBody>
      </p:sp>
    </p:spTree>
    <p:extLst>
      <p:ext uri="{BB962C8B-B14F-4D97-AF65-F5344CB8AC3E}">
        <p14:creationId xmlns:p14="http://schemas.microsoft.com/office/powerpoint/2010/main" val="3833770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F66C01AB-2831-4359-3717-AD9A67EA173C}"/>
              </a:ext>
            </a:extLst>
          </p:cNvPr>
          <p:cNvSpPr>
            <a:spLocks noGrp="1"/>
          </p:cNvSpPr>
          <p:nvPr>
            <p:ph type="title"/>
          </p:nvPr>
        </p:nvSpPr>
        <p:spPr>
          <a:xfrm>
            <a:off x="521208" y="786384"/>
            <a:ext cx="3509192" cy="2008193"/>
          </a:xfrm>
        </p:spPr>
        <p:txBody>
          <a:bodyPr anchor="t">
            <a:normAutofit/>
          </a:bodyPr>
          <a:lstStyle/>
          <a:p>
            <a:r>
              <a:rPr lang="en-GB" b="1" noProof="0" dirty="0">
                <a:latin typeface="Garamond" panose="02020404030301010803" pitchFamily="18" charset="0"/>
              </a:rPr>
              <a:t>Outline</a:t>
            </a:r>
          </a:p>
        </p:txBody>
      </p:sp>
      <p:cxnSp>
        <p:nvCxnSpPr>
          <p:cNvPr id="13" name="Straight Connector 1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2C782C0-14A9-4391-61D3-CECF9C04C548}"/>
              </a:ext>
            </a:extLst>
          </p:cNvPr>
          <p:cNvSpPr>
            <a:spLocks noGrp="1"/>
          </p:cNvSpPr>
          <p:nvPr>
            <p:ph idx="1"/>
          </p:nvPr>
        </p:nvSpPr>
        <p:spPr>
          <a:xfrm>
            <a:off x="521208" y="2100943"/>
            <a:ext cx="3778649" cy="4003991"/>
          </a:xfrm>
        </p:spPr>
        <p:txBody>
          <a:bodyPr anchor="b">
            <a:noAutofit/>
          </a:bodyPr>
          <a:lstStyle/>
          <a:p>
            <a:pPr>
              <a:lnSpc>
                <a:spcPct val="100000"/>
              </a:lnSpc>
              <a:spcAft>
                <a:spcPct val="0"/>
              </a:spcAft>
              <a:buClr>
                <a:schemeClr val="tx1"/>
              </a:buClr>
            </a:pPr>
            <a:r>
              <a:rPr lang="en-US" noProof="0" dirty="0">
                <a:latin typeface="Garamond" panose="02020404030301010803" pitchFamily="18" charset="0"/>
              </a:rPr>
              <a:t>Introduction</a:t>
            </a:r>
          </a:p>
          <a:p>
            <a:pPr>
              <a:lnSpc>
                <a:spcPct val="100000"/>
              </a:lnSpc>
              <a:spcAft>
                <a:spcPct val="0"/>
              </a:spcAft>
              <a:buClr>
                <a:schemeClr val="tx1"/>
              </a:buClr>
            </a:pPr>
            <a:r>
              <a:rPr lang="en-US" noProof="0" dirty="0">
                <a:latin typeface="Garamond" panose="02020404030301010803" pitchFamily="18" charset="0"/>
              </a:rPr>
              <a:t>The German attack on the Soviet Union</a:t>
            </a:r>
          </a:p>
          <a:p>
            <a:pPr>
              <a:lnSpc>
                <a:spcPct val="100000"/>
              </a:lnSpc>
              <a:spcAft>
                <a:spcPct val="0"/>
              </a:spcAft>
              <a:buClr>
                <a:schemeClr val="tx1"/>
              </a:buClr>
            </a:pPr>
            <a:r>
              <a:rPr lang="en-US" noProof="0" dirty="0">
                <a:latin typeface="Garamond" panose="02020404030301010803" pitchFamily="18" charset="0"/>
              </a:rPr>
              <a:t>Poland under German occupation</a:t>
            </a:r>
          </a:p>
          <a:p>
            <a:pPr>
              <a:lnSpc>
                <a:spcPct val="100000"/>
              </a:lnSpc>
              <a:spcAft>
                <a:spcPct val="0"/>
              </a:spcAft>
              <a:buClr>
                <a:schemeClr val="tx1"/>
              </a:buClr>
            </a:pPr>
            <a:r>
              <a:rPr lang="en-US" noProof="0" dirty="0">
                <a:latin typeface="Garamond" panose="02020404030301010803" pitchFamily="18" charset="0"/>
              </a:rPr>
              <a:t>Russian war experiences</a:t>
            </a:r>
          </a:p>
          <a:p>
            <a:pPr>
              <a:lnSpc>
                <a:spcPct val="100000"/>
              </a:lnSpc>
              <a:spcAft>
                <a:spcPct val="0"/>
              </a:spcAft>
              <a:buClr>
                <a:schemeClr val="tx1"/>
              </a:buClr>
            </a:pPr>
            <a:r>
              <a:rPr lang="en-US" noProof="0" dirty="0">
                <a:latin typeface="Garamond" panose="02020404030301010803" pitchFamily="18" charset="0"/>
              </a:rPr>
              <a:t>Divided Ukrainian experiences</a:t>
            </a:r>
          </a:p>
          <a:p>
            <a:pPr>
              <a:lnSpc>
                <a:spcPct val="100000"/>
              </a:lnSpc>
              <a:spcAft>
                <a:spcPct val="0"/>
              </a:spcAft>
              <a:buClr>
                <a:schemeClr val="tx1"/>
              </a:buClr>
            </a:pPr>
            <a:r>
              <a:rPr lang="en-US" noProof="0" dirty="0">
                <a:latin typeface="Garamond" panose="02020404030301010803" pitchFamily="18" charset="0"/>
              </a:rPr>
              <a:t>Outcome</a:t>
            </a:r>
          </a:p>
          <a:p>
            <a:pPr>
              <a:lnSpc>
                <a:spcPct val="100000"/>
              </a:lnSpc>
              <a:spcAft>
                <a:spcPct val="0"/>
              </a:spcAft>
              <a:buClr>
                <a:schemeClr val="tx1"/>
              </a:buClr>
            </a:pPr>
            <a:r>
              <a:rPr lang="en-US" noProof="0" dirty="0">
                <a:latin typeface="Garamond" panose="02020404030301010803" pitchFamily="18" charset="0"/>
              </a:rPr>
              <a:t>Outlook</a:t>
            </a:r>
          </a:p>
        </p:txBody>
      </p:sp>
      <p:cxnSp>
        <p:nvCxnSpPr>
          <p:cNvPr id="15" name="Straight Connector 1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0" name="Picture 2" descr="undefined">
            <a:extLst>
              <a:ext uri="{FF2B5EF4-FFF2-40B4-BE49-F238E27FC236}">
                <a16:creationId xmlns:a16="http://schemas.microsoft.com/office/drawing/2014/main" id="{9B7F68F7-D742-D7E0-E6D2-B6CC79CDA7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2426" y="643060"/>
            <a:ext cx="3990975" cy="56102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87D2F2-C300-D922-EF9B-B8E43FA1AD4D}"/>
              </a:ext>
            </a:extLst>
          </p:cNvPr>
          <p:cNvSpPr txBox="1"/>
          <p:nvPr/>
        </p:nvSpPr>
        <p:spPr>
          <a:xfrm>
            <a:off x="4747721" y="5338465"/>
            <a:ext cx="2764961" cy="923330"/>
          </a:xfrm>
          <a:prstGeom prst="rect">
            <a:avLst/>
          </a:prstGeom>
          <a:noFill/>
        </p:spPr>
        <p:txBody>
          <a:bodyPr wrap="square" rtlCol="0">
            <a:spAutoFit/>
          </a:bodyPr>
          <a:lstStyle/>
          <a:p>
            <a:r>
              <a:rPr lang="en-GB" dirty="0">
                <a:latin typeface="Garamond" panose="02020404030301010803" pitchFamily="18" charset="0"/>
              </a:rPr>
              <a:t>Nazi propaganda poster in Ukrainian that says ‘Hitler the Liberator’</a:t>
            </a:r>
          </a:p>
        </p:txBody>
      </p:sp>
    </p:spTree>
    <p:extLst>
      <p:ext uri="{BB962C8B-B14F-4D97-AF65-F5344CB8AC3E}">
        <p14:creationId xmlns:p14="http://schemas.microsoft.com/office/powerpoint/2010/main" val="640315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a:extLst>
              <a:ext uri="{FF2B5EF4-FFF2-40B4-BE49-F238E27FC236}">
                <a16:creationId xmlns:a16="http://schemas.microsoft.com/office/drawing/2014/main" id="{4D4E66BB-5677-BD38-DB2D-6F2FC421FA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803502"/>
            <a:ext cx="9144000"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 Box 2">
            <a:extLst>
              <a:ext uri="{FF2B5EF4-FFF2-40B4-BE49-F238E27FC236}">
                <a16:creationId xmlns:a16="http://schemas.microsoft.com/office/drawing/2014/main" id="{8FC2DA47-B2FD-3A23-6959-E29266906FC2}"/>
              </a:ext>
            </a:extLst>
          </p:cNvPr>
          <p:cNvSpPr txBox="1">
            <a:spLocks noChangeArrowheads="1"/>
          </p:cNvSpPr>
          <p:nvPr/>
        </p:nvSpPr>
        <p:spPr bwMode="auto">
          <a:xfrm>
            <a:off x="2417763" y="5800952"/>
            <a:ext cx="7455352" cy="40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2000">
                <a:solidFill>
                  <a:schemeClr val="tx1"/>
                </a:solidFill>
                <a:latin typeface="Garamond" panose="02020404030301010803" pitchFamily="18" charset="0"/>
              </a:rPr>
              <a:t>Churchill, Roosevelt and Stalin at the conference of Yalta, February 1945</a:t>
            </a:r>
          </a:p>
        </p:txBody>
      </p:sp>
    </p:spTree>
    <p:extLst>
      <p:ext uri="{BB962C8B-B14F-4D97-AF65-F5344CB8AC3E}">
        <p14:creationId xmlns:p14="http://schemas.microsoft.com/office/powerpoint/2010/main" val="266580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232C9-A261-0E83-4BF2-D286FF2B1407}"/>
              </a:ext>
            </a:extLst>
          </p:cNvPr>
          <p:cNvSpPr>
            <a:spLocks noGrp="1"/>
          </p:cNvSpPr>
          <p:nvPr>
            <p:ph type="title"/>
          </p:nvPr>
        </p:nvSpPr>
        <p:spPr/>
        <p:txBody>
          <a:bodyPr/>
          <a:lstStyle/>
          <a:p>
            <a:pPr algn="ctr"/>
            <a:r>
              <a:rPr lang="en-GB" dirty="0">
                <a:latin typeface="Garamond" panose="02020404030301010803" pitchFamily="18" charset="0"/>
              </a:rPr>
              <a:t>Outcome of war</a:t>
            </a:r>
          </a:p>
        </p:txBody>
      </p:sp>
      <p:sp>
        <p:nvSpPr>
          <p:cNvPr id="3" name="Content Placeholder 2">
            <a:extLst>
              <a:ext uri="{FF2B5EF4-FFF2-40B4-BE49-F238E27FC236}">
                <a16:creationId xmlns:a16="http://schemas.microsoft.com/office/drawing/2014/main" id="{FD946E7E-230D-F36B-D7E1-F3A68F90F1C5}"/>
              </a:ext>
            </a:extLst>
          </p:cNvPr>
          <p:cNvSpPr>
            <a:spLocks noGrp="1"/>
          </p:cNvSpPr>
          <p:nvPr>
            <p:ph sz="half" idx="1"/>
          </p:nvPr>
        </p:nvSpPr>
        <p:spPr/>
        <p:txBody>
          <a:bodyPr>
            <a:noAutofit/>
          </a:bodyPr>
          <a:lstStyle/>
          <a:p>
            <a:pPr marL="0" indent="0">
              <a:buNone/>
            </a:pPr>
            <a:r>
              <a:rPr lang="en-US" sz="2200" dirty="0">
                <a:latin typeface="Garamond" panose="02020404030301010803" pitchFamily="18" charset="0"/>
              </a:rPr>
              <a:t>Western Ukraine</a:t>
            </a:r>
          </a:p>
          <a:p>
            <a:r>
              <a:rPr lang="en-US" sz="2200" dirty="0">
                <a:latin typeface="Garamond" panose="02020404030301010803" pitchFamily="18" charset="0"/>
              </a:rPr>
              <a:t>Fight against Sovietization in Western Ukraine</a:t>
            </a:r>
          </a:p>
          <a:p>
            <a:r>
              <a:rPr lang="en-US" sz="2200" dirty="0">
                <a:latin typeface="Garamond" panose="02020404030301010803" pitchFamily="18" charset="0"/>
              </a:rPr>
              <a:t>Mass arrests and deportations of Ukrainians to Siberia</a:t>
            </a:r>
          </a:p>
          <a:p>
            <a:r>
              <a:rPr lang="en-US" sz="2200" dirty="0">
                <a:latin typeface="Garamond" panose="02020404030301010803" pitchFamily="18" charset="0"/>
              </a:rPr>
              <a:t>Expulsion of Ukrainians from Poland</a:t>
            </a:r>
          </a:p>
          <a:p>
            <a:r>
              <a:rPr lang="en-US" sz="2200" dirty="0" err="1">
                <a:latin typeface="Garamond" panose="02020404030301010803" pitchFamily="18" charset="0"/>
              </a:rPr>
              <a:t>Akcja</a:t>
            </a:r>
            <a:r>
              <a:rPr lang="en-US" sz="2200" dirty="0">
                <a:latin typeface="Garamond" panose="02020404030301010803" pitchFamily="18" charset="0"/>
              </a:rPr>
              <a:t> Wisla	</a:t>
            </a:r>
          </a:p>
          <a:p>
            <a:pPr marL="0" indent="0">
              <a:buNone/>
            </a:pPr>
            <a:r>
              <a:rPr lang="en-US" sz="2200" i="1" dirty="0">
                <a:latin typeface="Garamond" panose="02020404030301010803" pitchFamily="18" charset="0"/>
              </a:rPr>
              <a:t>Suffering and heroic fight with tragic outcome</a:t>
            </a:r>
          </a:p>
          <a:p>
            <a:endParaRPr lang="en-GB" sz="2200" dirty="0">
              <a:latin typeface="Garamond" panose="02020404030301010803" pitchFamily="18" charset="0"/>
            </a:endParaRPr>
          </a:p>
        </p:txBody>
      </p:sp>
      <p:sp>
        <p:nvSpPr>
          <p:cNvPr id="4" name="Content Placeholder 3">
            <a:extLst>
              <a:ext uri="{FF2B5EF4-FFF2-40B4-BE49-F238E27FC236}">
                <a16:creationId xmlns:a16="http://schemas.microsoft.com/office/drawing/2014/main" id="{9029DE06-7774-2A67-618D-1723FB5BA9EF}"/>
              </a:ext>
            </a:extLst>
          </p:cNvPr>
          <p:cNvSpPr>
            <a:spLocks noGrp="1"/>
          </p:cNvSpPr>
          <p:nvPr>
            <p:ph sz="half" idx="2"/>
          </p:nvPr>
        </p:nvSpPr>
        <p:spPr/>
        <p:txBody>
          <a:bodyPr>
            <a:normAutofit/>
          </a:bodyPr>
          <a:lstStyle/>
          <a:p>
            <a:pPr marL="0" indent="0">
              <a:buNone/>
            </a:pPr>
            <a:r>
              <a:rPr lang="en-US" sz="2200" dirty="0">
                <a:latin typeface="Garamond" panose="02020404030301010803" pitchFamily="18" charset="0"/>
              </a:rPr>
              <a:t>Central and Eastern Ukraine</a:t>
            </a:r>
          </a:p>
          <a:p>
            <a:r>
              <a:rPr lang="en-US" sz="2200" dirty="0">
                <a:latin typeface="Garamond" panose="02020404030301010803" pitchFamily="18" charset="0"/>
              </a:rPr>
              <a:t>Liberation and Unification of Ukraine</a:t>
            </a:r>
          </a:p>
          <a:p>
            <a:r>
              <a:rPr lang="en-US" sz="2200" dirty="0">
                <a:latin typeface="Garamond" panose="02020404030301010803" pitchFamily="18" charset="0"/>
              </a:rPr>
              <a:t>Return of oppressive Soviet rule including a famine in 1946</a:t>
            </a:r>
          </a:p>
          <a:p>
            <a:pPr marL="0" indent="0">
              <a:buNone/>
            </a:pPr>
            <a:r>
              <a:rPr lang="en-US" sz="2200" dirty="0">
                <a:latin typeface="Garamond" panose="02020404030301010803" pitchFamily="18" charset="0"/>
              </a:rPr>
              <a:t>Suffering and heroic fight with victory – but …</a:t>
            </a:r>
          </a:p>
          <a:p>
            <a:endParaRPr lang="en-GB" sz="2200" dirty="0">
              <a:latin typeface="Garamond" panose="02020404030301010803" pitchFamily="18" charset="0"/>
            </a:endParaRPr>
          </a:p>
        </p:txBody>
      </p:sp>
    </p:spTree>
    <p:extLst>
      <p:ext uri="{BB962C8B-B14F-4D97-AF65-F5344CB8AC3E}">
        <p14:creationId xmlns:p14="http://schemas.microsoft.com/office/powerpoint/2010/main" val="3370678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a:extLst>
              <a:ext uri="{FF2B5EF4-FFF2-40B4-BE49-F238E27FC236}">
                <a16:creationId xmlns:a16="http://schemas.microsoft.com/office/drawing/2014/main" id="{5C0AAC97-E3C4-C5AA-1012-CAFDB3FA53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8814" y="81145"/>
            <a:ext cx="4867186"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 Box 2">
            <a:extLst>
              <a:ext uri="{FF2B5EF4-FFF2-40B4-BE49-F238E27FC236}">
                <a16:creationId xmlns:a16="http://schemas.microsoft.com/office/drawing/2014/main" id="{7ECDB36E-86FB-6254-4F43-CB2527290C2D}"/>
              </a:ext>
            </a:extLst>
          </p:cNvPr>
          <p:cNvSpPr txBox="1">
            <a:spLocks noChangeArrowheads="1"/>
          </p:cNvSpPr>
          <p:nvPr/>
        </p:nvSpPr>
        <p:spPr bwMode="auto">
          <a:xfrm>
            <a:off x="1175658" y="3666873"/>
            <a:ext cx="2134215" cy="43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en-GB" altLang="de-GB" sz="2200" dirty="0" err="1">
                <a:solidFill>
                  <a:schemeClr val="tx1"/>
                </a:solidFill>
                <a:latin typeface="Garamond" panose="02020404030301010803" pitchFamily="18" charset="0"/>
              </a:rPr>
              <a:t>Akcja</a:t>
            </a:r>
            <a:r>
              <a:rPr lang="en-GB" altLang="de-GB" sz="2200" dirty="0">
                <a:solidFill>
                  <a:schemeClr val="tx1"/>
                </a:solidFill>
                <a:latin typeface="Garamond" panose="02020404030301010803" pitchFamily="18" charset="0"/>
              </a:rPr>
              <a:t> </a:t>
            </a:r>
            <a:r>
              <a:rPr lang="en-GB" altLang="de-GB" sz="2200" dirty="0" err="1">
                <a:solidFill>
                  <a:schemeClr val="tx1"/>
                </a:solidFill>
                <a:latin typeface="Garamond" panose="02020404030301010803" pitchFamily="18" charset="0"/>
              </a:rPr>
              <a:t>Wisla</a:t>
            </a:r>
            <a:r>
              <a:rPr lang="en-GB" altLang="de-GB" sz="2200" dirty="0">
                <a:solidFill>
                  <a:schemeClr val="tx1"/>
                </a:solidFill>
                <a:latin typeface="Garamond" panose="02020404030301010803" pitchFamily="18" charset="0"/>
              </a:rPr>
              <a:t>, 1947</a:t>
            </a:r>
          </a:p>
        </p:txBody>
      </p:sp>
      <p:pic>
        <p:nvPicPr>
          <p:cNvPr id="7" name="Picture 6">
            <a:extLst>
              <a:ext uri="{FF2B5EF4-FFF2-40B4-BE49-F238E27FC236}">
                <a16:creationId xmlns:a16="http://schemas.microsoft.com/office/drawing/2014/main" id="{79F3A8F6-94A3-BAFC-2BCC-0A1C14D260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5229" y="81145"/>
            <a:ext cx="4561113" cy="673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53906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additive="repl">
                                        <p:cTn id="6" dur="1" fill="hold">
                                          <p:stCondLst>
                                            <p:cond delay="0"/>
                                          </p:stCondLst>
                                        </p:cTn>
                                        <p:tgtEl>
                                          <p:spTgt spid="7"/>
                                        </p:tgtEl>
                                        <p:attrNameLst>
                                          <p:attrName>style.visibility</p:attrName>
                                        </p:attrNameLst>
                                      </p:cBhvr>
                                      <p:to>
                                        <p:strVal val="visible"/>
                                      </p:to>
                                    </p:set>
                                    <p:animEffect transition="in" filter="checkerboard(across)">
                                      <p:cBhvr additive="repl">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0FA99-9928-C997-CCE5-81071BBB3013}"/>
              </a:ext>
            </a:extLst>
          </p:cNvPr>
          <p:cNvSpPr>
            <a:spLocks noGrp="1"/>
          </p:cNvSpPr>
          <p:nvPr>
            <p:ph type="title"/>
          </p:nvPr>
        </p:nvSpPr>
        <p:spPr/>
        <p:txBody>
          <a:bodyPr>
            <a:normAutofit/>
          </a:bodyPr>
          <a:lstStyle/>
          <a:p>
            <a:r>
              <a:rPr lang="en-US" dirty="0">
                <a:latin typeface="Garamond" panose="02020404030301010803" pitchFamily="18" charset="0"/>
              </a:rPr>
              <a:t>Poland and the Memory of WWII</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E70B5F40-DF2B-A59F-5076-CEB54643F9F1}"/>
              </a:ext>
            </a:extLst>
          </p:cNvPr>
          <p:cNvSpPr>
            <a:spLocks noGrp="1"/>
          </p:cNvSpPr>
          <p:nvPr>
            <p:ph sz="half" idx="1"/>
          </p:nvPr>
        </p:nvSpPr>
        <p:spPr>
          <a:xfrm>
            <a:off x="579447" y="2074990"/>
            <a:ext cx="5331496" cy="4101972"/>
          </a:xfrm>
        </p:spPr>
        <p:txBody>
          <a:bodyPr>
            <a:noAutofit/>
          </a:bodyPr>
          <a:lstStyle/>
          <a:p>
            <a:pPr marL="0" indent="0">
              <a:lnSpc>
                <a:spcPct val="100000"/>
              </a:lnSpc>
              <a:spcBef>
                <a:spcPts val="400"/>
              </a:spcBef>
              <a:buNone/>
            </a:pPr>
            <a:r>
              <a:rPr lang="en-US" sz="1700" dirty="0">
                <a:latin typeface="Garamond" panose="02020404030301010803" pitchFamily="18" charset="0"/>
              </a:rPr>
              <a:t>Communist Poland</a:t>
            </a:r>
          </a:p>
          <a:p>
            <a:pPr>
              <a:lnSpc>
                <a:spcPct val="100000"/>
              </a:lnSpc>
              <a:spcBef>
                <a:spcPts val="400"/>
              </a:spcBef>
            </a:pPr>
            <a:r>
              <a:rPr lang="en-US" sz="1700" dirty="0">
                <a:latin typeface="Garamond" panose="02020404030301010803" pitchFamily="18" charset="0"/>
              </a:rPr>
              <a:t>Liberation by Red Army, Brotherhood with Soviet Union</a:t>
            </a:r>
          </a:p>
          <a:p>
            <a:pPr>
              <a:lnSpc>
                <a:spcPct val="100000"/>
              </a:lnSpc>
              <a:spcBef>
                <a:spcPts val="400"/>
              </a:spcBef>
            </a:pPr>
            <a:r>
              <a:rPr lang="en-US" sz="1700" dirty="0">
                <a:latin typeface="Garamond" panose="02020404030301010803" pitchFamily="18" charset="0"/>
              </a:rPr>
              <a:t>People’s Republic of Poland culmination of Polish history</a:t>
            </a:r>
          </a:p>
          <a:p>
            <a:pPr>
              <a:lnSpc>
                <a:spcPct val="100000"/>
              </a:lnSpc>
              <a:spcBef>
                <a:spcPts val="400"/>
              </a:spcBef>
            </a:pPr>
            <a:r>
              <a:rPr lang="en-US" sz="1700" dirty="0">
                <a:latin typeface="Garamond" panose="02020404030301010803" pitchFamily="18" charset="0"/>
              </a:rPr>
              <a:t>Polish suffering and heroism: Communist resistance within the Polish tradition of fighting for liberty</a:t>
            </a:r>
          </a:p>
          <a:p>
            <a:pPr>
              <a:lnSpc>
                <a:spcPct val="100000"/>
              </a:lnSpc>
              <a:spcBef>
                <a:spcPts val="400"/>
              </a:spcBef>
            </a:pPr>
            <a:r>
              <a:rPr lang="en-US" sz="1700" dirty="0">
                <a:latin typeface="Garamond" panose="02020404030301010803" pitchFamily="18" charset="0"/>
              </a:rPr>
              <a:t>Armia Krajowa: at best </a:t>
            </a:r>
            <a:r>
              <a:rPr lang="en-US" sz="1700" dirty="0" err="1">
                <a:latin typeface="Garamond" panose="02020404030301010803" pitchFamily="18" charset="0"/>
              </a:rPr>
              <a:t>marginalisation</a:t>
            </a:r>
            <a:r>
              <a:rPr lang="en-US" sz="1700" dirty="0">
                <a:latin typeface="Garamond" panose="02020404030301010803" pitchFamily="18" charset="0"/>
              </a:rPr>
              <a:t> of its role, at worst accused of collaboration with the Germans</a:t>
            </a:r>
          </a:p>
          <a:p>
            <a:pPr>
              <a:lnSpc>
                <a:spcPct val="100000"/>
              </a:lnSpc>
              <a:spcBef>
                <a:spcPts val="400"/>
              </a:spcBef>
            </a:pPr>
            <a:r>
              <a:rPr lang="en-US" sz="1700" dirty="0">
                <a:latin typeface="Garamond" panose="02020404030301010803" pitchFamily="18" charset="0"/>
              </a:rPr>
              <a:t>Warsaw Uprising: act of irresponsible people or even criminals – anti-Soviet dimension</a:t>
            </a:r>
          </a:p>
          <a:p>
            <a:pPr>
              <a:lnSpc>
                <a:spcPct val="100000"/>
              </a:lnSpc>
              <a:spcBef>
                <a:spcPts val="400"/>
              </a:spcBef>
            </a:pPr>
            <a:r>
              <a:rPr lang="en-US" sz="1700" dirty="0">
                <a:latin typeface="Garamond" panose="02020404030301010803" pitchFamily="18" charset="0"/>
              </a:rPr>
              <a:t>Anti-German propaganda linked to pro-Russian and pro-Soviet propaganda</a:t>
            </a:r>
          </a:p>
          <a:p>
            <a:pPr>
              <a:lnSpc>
                <a:spcPct val="100000"/>
              </a:lnSpc>
              <a:spcBef>
                <a:spcPts val="400"/>
              </a:spcBef>
            </a:pPr>
            <a:r>
              <a:rPr lang="en-US" sz="1700" dirty="0">
                <a:latin typeface="Garamond" panose="02020404030301010803" pitchFamily="18" charset="0"/>
              </a:rPr>
              <a:t>Collaboration and Polish anti-Semitism denied</a:t>
            </a:r>
          </a:p>
          <a:p>
            <a:pPr>
              <a:lnSpc>
                <a:spcPct val="100000"/>
              </a:lnSpc>
              <a:spcBef>
                <a:spcPts val="400"/>
              </a:spcBef>
            </a:pPr>
            <a:r>
              <a:rPr lang="en-US" sz="1700" dirty="0">
                <a:latin typeface="Garamond" panose="02020404030301010803" pitchFamily="18" charset="0"/>
              </a:rPr>
              <a:t>Dominant in public space</a:t>
            </a:r>
          </a:p>
          <a:p>
            <a:pPr>
              <a:lnSpc>
                <a:spcPct val="100000"/>
              </a:lnSpc>
              <a:spcBef>
                <a:spcPts val="400"/>
              </a:spcBef>
            </a:pPr>
            <a:endParaRPr lang="en-GB" sz="1700" dirty="0">
              <a:latin typeface="Garamond" panose="02020404030301010803" pitchFamily="18" charset="0"/>
            </a:endParaRPr>
          </a:p>
        </p:txBody>
      </p:sp>
      <p:sp>
        <p:nvSpPr>
          <p:cNvPr id="4" name="Content Placeholder 3">
            <a:extLst>
              <a:ext uri="{FF2B5EF4-FFF2-40B4-BE49-F238E27FC236}">
                <a16:creationId xmlns:a16="http://schemas.microsoft.com/office/drawing/2014/main" id="{2FA8B0A1-9CBC-0EA1-0705-D5DBD28C3467}"/>
              </a:ext>
            </a:extLst>
          </p:cNvPr>
          <p:cNvSpPr>
            <a:spLocks noGrp="1"/>
          </p:cNvSpPr>
          <p:nvPr>
            <p:ph sz="half" idx="2"/>
          </p:nvPr>
        </p:nvSpPr>
        <p:spPr/>
        <p:txBody>
          <a:bodyPr>
            <a:noAutofit/>
          </a:bodyPr>
          <a:lstStyle/>
          <a:p>
            <a:pPr marL="0" indent="0">
              <a:lnSpc>
                <a:spcPct val="100000"/>
              </a:lnSpc>
              <a:spcBef>
                <a:spcPts val="400"/>
              </a:spcBef>
              <a:buNone/>
            </a:pPr>
            <a:r>
              <a:rPr lang="en-US" sz="1700" dirty="0">
                <a:latin typeface="Garamond" panose="02020404030301010803" pitchFamily="18" charset="0"/>
              </a:rPr>
              <a:t>Opposition view (exiles, church, samizdat, private memory)</a:t>
            </a:r>
          </a:p>
          <a:p>
            <a:pPr>
              <a:lnSpc>
                <a:spcPct val="100000"/>
              </a:lnSpc>
              <a:spcBef>
                <a:spcPts val="400"/>
              </a:spcBef>
            </a:pPr>
            <a:r>
              <a:rPr lang="en-US" sz="1700" dirty="0">
                <a:latin typeface="Garamond" panose="02020404030301010803" pitchFamily="18" charset="0"/>
              </a:rPr>
              <a:t>Liberation by Red Army, but followed by oppression</a:t>
            </a:r>
          </a:p>
          <a:p>
            <a:pPr>
              <a:lnSpc>
                <a:spcPct val="100000"/>
              </a:lnSpc>
              <a:spcBef>
                <a:spcPts val="400"/>
              </a:spcBef>
            </a:pPr>
            <a:r>
              <a:rPr lang="en-US" sz="1700" dirty="0">
                <a:latin typeface="Garamond" panose="02020404030301010803" pitchFamily="18" charset="0"/>
              </a:rPr>
              <a:t>People’s Republic – dominated by Moscow</a:t>
            </a:r>
          </a:p>
          <a:p>
            <a:pPr>
              <a:lnSpc>
                <a:spcPct val="100000"/>
              </a:lnSpc>
              <a:spcBef>
                <a:spcPts val="400"/>
              </a:spcBef>
            </a:pPr>
            <a:r>
              <a:rPr lang="en-US" sz="1700" dirty="0">
                <a:latin typeface="Garamond" panose="02020404030301010803" pitchFamily="18" charset="0"/>
              </a:rPr>
              <a:t>Polish suffering and heroism: resistance of Armia Krajowa, no collaboration, in the tradition of uprisings</a:t>
            </a:r>
          </a:p>
          <a:p>
            <a:pPr>
              <a:lnSpc>
                <a:spcPct val="100000"/>
              </a:lnSpc>
              <a:spcBef>
                <a:spcPts val="400"/>
              </a:spcBef>
            </a:pPr>
            <a:r>
              <a:rPr lang="en-US" sz="1700" dirty="0">
                <a:latin typeface="Garamond" panose="02020404030301010803" pitchFamily="18" charset="0"/>
              </a:rPr>
              <a:t>Warsaw Uprising: mixed feelings, but mainly positive connotation – Polish heroism against overwhelming enemy</a:t>
            </a:r>
          </a:p>
          <a:p>
            <a:pPr>
              <a:lnSpc>
                <a:spcPct val="100000"/>
              </a:lnSpc>
              <a:spcBef>
                <a:spcPts val="400"/>
              </a:spcBef>
            </a:pPr>
            <a:r>
              <a:rPr lang="en-US" sz="1700" dirty="0">
                <a:latin typeface="Garamond" panose="02020404030301010803" pitchFamily="18" charset="0"/>
              </a:rPr>
              <a:t>anti-German attitudes accepted</a:t>
            </a:r>
          </a:p>
          <a:p>
            <a:pPr>
              <a:lnSpc>
                <a:spcPct val="100000"/>
              </a:lnSpc>
              <a:spcBef>
                <a:spcPts val="400"/>
              </a:spcBef>
            </a:pPr>
            <a:r>
              <a:rPr lang="en-US" sz="1700" dirty="0">
                <a:latin typeface="Garamond" panose="02020404030301010803" pitchFamily="18" charset="0"/>
              </a:rPr>
              <a:t>Collaboration and Polish anti-Semitism denied</a:t>
            </a:r>
          </a:p>
          <a:p>
            <a:pPr>
              <a:lnSpc>
                <a:spcPct val="100000"/>
              </a:lnSpc>
              <a:spcBef>
                <a:spcPts val="400"/>
              </a:spcBef>
            </a:pPr>
            <a:endParaRPr lang="en-US" sz="1700" dirty="0">
              <a:latin typeface="Garamond" panose="02020404030301010803" pitchFamily="18" charset="0"/>
            </a:endParaRPr>
          </a:p>
          <a:p>
            <a:pPr>
              <a:lnSpc>
                <a:spcPct val="100000"/>
              </a:lnSpc>
              <a:spcBef>
                <a:spcPts val="400"/>
              </a:spcBef>
            </a:pPr>
            <a:r>
              <a:rPr lang="en-US" sz="1700" dirty="0">
                <a:latin typeface="Garamond" panose="02020404030301010803" pitchFamily="18" charset="0"/>
              </a:rPr>
              <a:t>Often present in private space</a:t>
            </a:r>
          </a:p>
          <a:p>
            <a:pPr>
              <a:lnSpc>
                <a:spcPct val="100000"/>
              </a:lnSpc>
              <a:spcBef>
                <a:spcPts val="400"/>
              </a:spcBef>
            </a:pPr>
            <a:endParaRPr lang="en-GB" sz="1700" dirty="0">
              <a:latin typeface="Garamond" panose="02020404030301010803" pitchFamily="18" charset="0"/>
            </a:endParaRPr>
          </a:p>
        </p:txBody>
      </p:sp>
      <p:sp>
        <p:nvSpPr>
          <p:cNvPr id="7" name="Text Box 4">
            <a:extLst>
              <a:ext uri="{FF2B5EF4-FFF2-40B4-BE49-F238E27FC236}">
                <a16:creationId xmlns:a16="http://schemas.microsoft.com/office/drawing/2014/main" id="{431EA6A2-7918-92EB-F672-67923CB5B9ED}"/>
              </a:ext>
            </a:extLst>
          </p:cNvPr>
          <p:cNvSpPr txBox="1">
            <a:spLocks noChangeArrowheads="1"/>
          </p:cNvSpPr>
          <p:nvPr/>
        </p:nvSpPr>
        <p:spPr bwMode="auto">
          <a:xfrm>
            <a:off x="2531269" y="6236153"/>
            <a:ext cx="7129462"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Bef>
                <a:spcPts val="1250"/>
              </a:spcBef>
              <a:spcAft>
                <a:spcPct val="0"/>
              </a:spcAft>
              <a:buClrTx/>
              <a:buFontTx/>
              <a:buNone/>
            </a:pPr>
            <a:r>
              <a:rPr lang="en-GB" altLang="en-US" sz="2000" dirty="0">
                <a:solidFill>
                  <a:schemeClr val="tx1"/>
                </a:solidFill>
                <a:latin typeface="Garamond" panose="02020404030301010803" pitchFamily="18" charset="0"/>
              </a:rPr>
              <a:t>Official memory only reflects part of private memory and personal experiences </a:t>
            </a:r>
          </a:p>
        </p:txBody>
      </p:sp>
    </p:spTree>
    <p:extLst>
      <p:ext uri="{BB962C8B-B14F-4D97-AF65-F5344CB8AC3E}">
        <p14:creationId xmlns:p14="http://schemas.microsoft.com/office/powerpoint/2010/main" val="39300246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AD5A3-F670-EF27-1CA9-CEE0D513098E}"/>
              </a:ext>
            </a:extLst>
          </p:cNvPr>
          <p:cNvSpPr>
            <a:spLocks noGrp="1"/>
          </p:cNvSpPr>
          <p:nvPr>
            <p:ph type="title"/>
          </p:nvPr>
        </p:nvSpPr>
        <p:spPr/>
        <p:txBody>
          <a:bodyPr>
            <a:normAutofit/>
          </a:bodyPr>
          <a:lstStyle/>
          <a:p>
            <a:pPr algn="ctr"/>
            <a:r>
              <a:rPr lang="en-GB" altLang="en-US" dirty="0">
                <a:latin typeface="Garamond" panose="02020404030301010803" pitchFamily="18" charset="0"/>
              </a:rPr>
              <a:t>Ukraine – the divided memory until 2014/22</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39ED375D-9390-BBC0-BE7B-FD119ACAED03}"/>
              </a:ext>
            </a:extLst>
          </p:cNvPr>
          <p:cNvSpPr>
            <a:spLocks noGrp="1"/>
          </p:cNvSpPr>
          <p:nvPr>
            <p:ph sz="half" idx="1"/>
          </p:nvPr>
        </p:nvSpPr>
        <p:spPr/>
        <p:txBody>
          <a:bodyPr>
            <a:noAutofit/>
          </a:bodyPr>
          <a:lstStyle/>
          <a:p>
            <a:pPr marL="0" indent="0">
              <a:spcBef>
                <a:spcPts val="400"/>
              </a:spcBef>
              <a:buNone/>
            </a:pPr>
            <a:r>
              <a:rPr lang="en-US" sz="1800" dirty="0">
                <a:latin typeface="Garamond" panose="02020404030301010803" pitchFamily="18" charset="0"/>
              </a:rPr>
              <a:t>Eastern Ukraine (~ in Soviet period official memory for all Ukraine)</a:t>
            </a:r>
          </a:p>
          <a:p>
            <a:pPr>
              <a:spcBef>
                <a:spcPts val="400"/>
              </a:spcBef>
            </a:pPr>
            <a:r>
              <a:rPr lang="en-US" sz="1800" dirty="0">
                <a:latin typeface="Garamond" panose="02020404030301010803" pitchFamily="18" charset="0"/>
              </a:rPr>
              <a:t>Heroes: Red Army soldiers</a:t>
            </a:r>
          </a:p>
          <a:p>
            <a:pPr>
              <a:spcBef>
                <a:spcPts val="400"/>
              </a:spcBef>
            </a:pPr>
            <a:r>
              <a:rPr lang="en-US" sz="1800" dirty="0">
                <a:latin typeface="Garamond" panose="02020404030301010803" pitchFamily="18" charset="0"/>
              </a:rPr>
              <a:t>Close to Soviet interpretation</a:t>
            </a:r>
          </a:p>
          <a:p>
            <a:pPr>
              <a:spcBef>
                <a:spcPts val="400"/>
              </a:spcBef>
            </a:pPr>
            <a:r>
              <a:rPr lang="en-US" sz="1800" dirty="0">
                <a:latin typeface="Garamond" panose="02020404030301010803" pitchFamily="18" charset="0"/>
              </a:rPr>
              <a:t>Liberation and unification of Ukraine – culmination of Ukrainian history thanks to brotherhood with Soviet Union and Russian nation</a:t>
            </a:r>
          </a:p>
          <a:p>
            <a:pPr>
              <a:spcBef>
                <a:spcPts val="400"/>
              </a:spcBef>
            </a:pPr>
            <a:r>
              <a:rPr lang="en-US" sz="1800" dirty="0">
                <a:latin typeface="Garamond" panose="02020404030301010803" pitchFamily="18" charset="0"/>
              </a:rPr>
              <a:t>Ukrainian national partisans, collaborators with Germans, German agents, traitors to Ukrainian nation</a:t>
            </a:r>
          </a:p>
          <a:p>
            <a:pPr>
              <a:spcBef>
                <a:spcPts val="400"/>
              </a:spcBef>
            </a:pPr>
            <a:r>
              <a:rPr lang="en-US" sz="1800" dirty="0">
                <a:latin typeface="Garamond" panose="02020404030301010803" pitchFamily="18" charset="0"/>
              </a:rPr>
              <a:t>No issues with suppression of Greek-Catholic Church</a:t>
            </a:r>
          </a:p>
          <a:p>
            <a:pPr>
              <a:spcBef>
                <a:spcPts val="400"/>
              </a:spcBef>
            </a:pPr>
            <a:endParaRPr lang="en-GB" sz="1800" dirty="0">
              <a:latin typeface="Garamond" panose="02020404030301010803" pitchFamily="18" charset="0"/>
            </a:endParaRPr>
          </a:p>
        </p:txBody>
      </p:sp>
      <p:sp>
        <p:nvSpPr>
          <p:cNvPr id="4" name="Content Placeholder 3">
            <a:extLst>
              <a:ext uri="{FF2B5EF4-FFF2-40B4-BE49-F238E27FC236}">
                <a16:creationId xmlns:a16="http://schemas.microsoft.com/office/drawing/2014/main" id="{5FDBF252-9863-0355-8A00-C34E2441B1E5}"/>
              </a:ext>
            </a:extLst>
          </p:cNvPr>
          <p:cNvSpPr>
            <a:spLocks noGrp="1"/>
          </p:cNvSpPr>
          <p:nvPr>
            <p:ph sz="half" idx="2"/>
          </p:nvPr>
        </p:nvSpPr>
        <p:spPr/>
        <p:txBody>
          <a:bodyPr>
            <a:noAutofit/>
          </a:bodyPr>
          <a:lstStyle/>
          <a:p>
            <a:pPr marL="0" indent="0">
              <a:lnSpc>
                <a:spcPct val="110000"/>
              </a:lnSpc>
              <a:spcBef>
                <a:spcPts val="400"/>
              </a:spcBef>
              <a:buNone/>
            </a:pPr>
            <a:r>
              <a:rPr lang="en-US" sz="1700" dirty="0">
                <a:latin typeface="Garamond" panose="02020404030301010803" pitchFamily="18" charset="0"/>
              </a:rPr>
              <a:t>Western Ukraine (exile and private)</a:t>
            </a:r>
          </a:p>
          <a:p>
            <a:pPr>
              <a:lnSpc>
                <a:spcPct val="110000"/>
              </a:lnSpc>
              <a:spcBef>
                <a:spcPts val="400"/>
              </a:spcBef>
            </a:pPr>
            <a:r>
              <a:rPr lang="en-US" sz="1700" dirty="0">
                <a:latin typeface="Garamond" panose="02020404030301010803" pitchFamily="18" charset="0"/>
              </a:rPr>
              <a:t>Heroes: nationalist partisans</a:t>
            </a:r>
          </a:p>
          <a:p>
            <a:pPr>
              <a:lnSpc>
                <a:spcPct val="110000"/>
              </a:lnSpc>
              <a:spcBef>
                <a:spcPts val="400"/>
              </a:spcBef>
            </a:pPr>
            <a:r>
              <a:rPr lang="en-US" sz="1700" dirty="0">
                <a:latin typeface="Garamond" panose="02020404030301010803" pitchFamily="18" charset="0"/>
              </a:rPr>
              <a:t>Official interpretation contradicts own view</a:t>
            </a:r>
          </a:p>
          <a:p>
            <a:pPr>
              <a:lnSpc>
                <a:spcPct val="110000"/>
              </a:lnSpc>
              <a:spcBef>
                <a:spcPts val="400"/>
              </a:spcBef>
            </a:pPr>
            <a:r>
              <a:rPr lang="en-US" sz="1700" dirty="0">
                <a:latin typeface="Garamond" panose="02020404030301010803" pitchFamily="18" charset="0"/>
              </a:rPr>
              <a:t>Several years’ fighting against incorporation in Soviet Union</a:t>
            </a:r>
          </a:p>
          <a:p>
            <a:pPr>
              <a:lnSpc>
                <a:spcPct val="110000"/>
              </a:lnSpc>
              <a:spcBef>
                <a:spcPts val="400"/>
              </a:spcBef>
            </a:pPr>
            <a:r>
              <a:rPr lang="en-US" sz="1700" dirty="0" err="1">
                <a:latin typeface="Garamond" panose="02020404030301010803" pitchFamily="18" charset="0"/>
              </a:rPr>
              <a:t>Prooblem</a:t>
            </a:r>
            <a:r>
              <a:rPr lang="en-US" sz="1700" dirty="0">
                <a:latin typeface="Garamond" panose="02020404030301010803" pitchFamily="18" charset="0"/>
              </a:rPr>
              <a:t> of collaboration with Germans, Volhynian massacres and anti-Semitic attitude of integral nationalists</a:t>
            </a:r>
          </a:p>
          <a:p>
            <a:pPr>
              <a:lnSpc>
                <a:spcPct val="110000"/>
              </a:lnSpc>
              <a:spcBef>
                <a:spcPts val="400"/>
              </a:spcBef>
            </a:pPr>
            <a:r>
              <a:rPr lang="en-US" sz="1700" dirty="0">
                <a:latin typeface="Garamond" panose="02020404030301010803" pitchFamily="18" charset="0"/>
              </a:rPr>
              <a:t>Ukrainian partisans </a:t>
            </a:r>
            <a:r>
              <a:rPr lang="en-US" sz="1700" dirty="0" err="1">
                <a:latin typeface="Garamond" panose="02020404030301010803" pitchFamily="18" charset="0"/>
              </a:rPr>
              <a:t>recognised</a:t>
            </a:r>
            <a:r>
              <a:rPr lang="en-US" sz="1700" dirty="0">
                <a:latin typeface="Garamond" panose="02020404030301010803" pitchFamily="18" charset="0"/>
              </a:rPr>
              <a:t> as soldiers and fighters for liberty, heroes of Ukraine</a:t>
            </a:r>
          </a:p>
          <a:p>
            <a:pPr>
              <a:lnSpc>
                <a:spcPct val="110000"/>
              </a:lnSpc>
              <a:spcBef>
                <a:spcPts val="400"/>
              </a:spcBef>
            </a:pPr>
            <a:r>
              <a:rPr lang="en-US" sz="1700" dirty="0">
                <a:latin typeface="Garamond" panose="02020404030301010803" pitchFamily="18" charset="0"/>
              </a:rPr>
              <a:t>Forced unification of Greek-Catholic Church with Russian Orthodox Church in 1947 = attack on key component of Western Ukrainian identity</a:t>
            </a:r>
          </a:p>
          <a:p>
            <a:pPr>
              <a:lnSpc>
                <a:spcPct val="110000"/>
              </a:lnSpc>
              <a:spcBef>
                <a:spcPts val="400"/>
              </a:spcBef>
            </a:pPr>
            <a:endParaRPr lang="en-GB" sz="1700" dirty="0">
              <a:latin typeface="Garamond" panose="02020404030301010803" pitchFamily="18" charset="0"/>
            </a:endParaRPr>
          </a:p>
        </p:txBody>
      </p:sp>
    </p:spTree>
    <p:extLst>
      <p:ext uri="{BB962C8B-B14F-4D97-AF65-F5344CB8AC3E}">
        <p14:creationId xmlns:p14="http://schemas.microsoft.com/office/powerpoint/2010/main" val="7138474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D7ADB-0A7E-F131-6E02-E4F086CC0C4C}"/>
              </a:ext>
            </a:extLst>
          </p:cNvPr>
          <p:cNvSpPr>
            <a:spLocks noGrp="1"/>
          </p:cNvSpPr>
          <p:nvPr>
            <p:ph type="title"/>
          </p:nvPr>
        </p:nvSpPr>
        <p:spPr/>
        <p:txBody>
          <a:bodyPr/>
          <a:lstStyle/>
          <a:p>
            <a:r>
              <a:rPr lang="en-GB" dirty="0">
                <a:latin typeface="Garamond" panose="02020404030301010803" pitchFamily="18" charset="0"/>
              </a:rPr>
              <a:t>Memory in Ukraine: changes after 2014/2022</a:t>
            </a:r>
          </a:p>
        </p:txBody>
      </p:sp>
      <p:sp>
        <p:nvSpPr>
          <p:cNvPr id="5" name="Content Placeholder 4">
            <a:extLst>
              <a:ext uri="{FF2B5EF4-FFF2-40B4-BE49-F238E27FC236}">
                <a16:creationId xmlns:a16="http://schemas.microsoft.com/office/drawing/2014/main" id="{D4E538CC-0E89-81F8-BFBB-1D8C2256336E}"/>
              </a:ext>
            </a:extLst>
          </p:cNvPr>
          <p:cNvSpPr>
            <a:spLocks noGrp="1"/>
          </p:cNvSpPr>
          <p:nvPr>
            <p:ph idx="1"/>
          </p:nvPr>
        </p:nvSpPr>
        <p:spPr/>
        <p:txBody>
          <a:bodyPr>
            <a:normAutofit/>
          </a:bodyPr>
          <a:lstStyle/>
          <a:p>
            <a:r>
              <a:rPr lang="en-US" sz="2200" dirty="0">
                <a:latin typeface="Garamond" panose="02020404030301010803" pitchFamily="18" charset="0"/>
              </a:rPr>
              <a:t>Changes after 2014, accelerating after Russian attack: Soviet era monuments are pulled down </a:t>
            </a:r>
          </a:p>
          <a:p>
            <a:r>
              <a:rPr lang="en-US" sz="2200" dirty="0">
                <a:latin typeface="Garamond" panose="02020404030301010803" pitchFamily="18" charset="0"/>
              </a:rPr>
              <a:t>Idea of brotherhood of Ukrainians and Russians destroyed: renaming of streets, removal of monuments celebrating Russian-Ukrainian friendship</a:t>
            </a:r>
          </a:p>
          <a:p>
            <a:r>
              <a:rPr lang="en-US" sz="2200" dirty="0">
                <a:latin typeface="Garamond" panose="02020404030301010803" pitchFamily="18" charset="0"/>
              </a:rPr>
              <a:t>Growing influence of Western Ukrainian view in Central Ukrainian but not clear yet whether there will eventually be a generally accepted view of WWII</a:t>
            </a:r>
          </a:p>
          <a:p>
            <a:r>
              <a:rPr lang="en-US" sz="2200" dirty="0">
                <a:latin typeface="Garamond" panose="02020404030301010803" pitchFamily="18" charset="0"/>
              </a:rPr>
              <a:t>In Russian-controlled regions: return of Soviet monuments</a:t>
            </a:r>
          </a:p>
          <a:p>
            <a:endParaRPr lang="en-GB" sz="2200" dirty="0">
              <a:latin typeface="Garamond" panose="02020404030301010803" pitchFamily="18" charset="0"/>
            </a:endParaRPr>
          </a:p>
        </p:txBody>
      </p:sp>
    </p:spTree>
    <p:extLst>
      <p:ext uri="{BB962C8B-B14F-4D97-AF65-F5344CB8AC3E}">
        <p14:creationId xmlns:p14="http://schemas.microsoft.com/office/powerpoint/2010/main" val="1920167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34C49DAD-3A18-93C9-1E65-A63B0CCC49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7200" y="766762"/>
            <a:ext cx="3990975" cy="53244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F684584-D79E-0DE9-7BE2-03EFCA33C519}"/>
              </a:ext>
            </a:extLst>
          </p:cNvPr>
          <p:cNvSpPr txBox="1"/>
          <p:nvPr/>
        </p:nvSpPr>
        <p:spPr>
          <a:xfrm>
            <a:off x="2808514" y="261257"/>
            <a:ext cx="6368143" cy="492443"/>
          </a:xfrm>
          <a:prstGeom prst="rect">
            <a:avLst/>
          </a:prstGeom>
          <a:noFill/>
        </p:spPr>
        <p:txBody>
          <a:bodyPr wrap="square" rtlCol="0">
            <a:spAutoFit/>
          </a:bodyPr>
          <a:lstStyle/>
          <a:p>
            <a:pPr algn="ctr"/>
            <a:r>
              <a:rPr lang="en-GB" sz="2600" dirty="0">
                <a:latin typeface="Garamond" panose="02020404030301010803" pitchFamily="18" charset="0"/>
              </a:rPr>
              <a:t>Soviet-era </a:t>
            </a:r>
            <a:r>
              <a:rPr lang="en-GB" sz="2600" i="1" dirty="0">
                <a:latin typeface="Garamond" panose="02020404030301010803" pitchFamily="18" charset="0"/>
              </a:rPr>
              <a:t>Motherland</a:t>
            </a:r>
            <a:r>
              <a:rPr lang="en-GB" sz="2600" dirty="0">
                <a:latin typeface="Garamond" panose="02020404030301010803" pitchFamily="18" charset="0"/>
              </a:rPr>
              <a:t> monument in Kyiv</a:t>
            </a:r>
          </a:p>
        </p:txBody>
      </p:sp>
      <p:pic>
        <p:nvPicPr>
          <p:cNvPr id="1028" name="Picture 4" descr="undefined">
            <a:extLst>
              <a:ext uri="{FF2B5EF4-FFF2-40B4-BE49-F238E27FC236}">
                <a16:creationId xmlns:a16="http://schemas.microsoft.com/office/drawing/2014/main" id="{8EB7FEE5-F939-AE44-9367-BC4BA021B3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1690" y="766762"/>
            <a:ext cx="3996171" cy="53244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0D3E095-BC40-BDDC-1F9C-AEF848A07984}"/>
              </a:ext>
            </a:extLst>
          </p:cNvPr>
          <p:cNvSpPr txBox="1"/>
          <p:nvPr/>
        </p:nvSpPr>
        <p:spPr>
          <a:xfrm>
            <a:off x="6631690" y="6126071"/>
            <a:ext cx="3755572" cy="646331"/>
          </a:xfrm>
          <a:prstGeom prst="rect">
            <a:avLst/>
          </a:prstGeom>
          <a:noFill/>
        </p:spPr>
        <p:txBody>
          <a:bodyPr wrap="square" rtlCol="0">
            <a:spAutoFit/>
          </a:bodyPr>
          <a:lstStyle/>
          <a:p>
            <a:r>
              <a:rPr lang="en-GB" dirty="0">
                <a:latin typeface="Garamond" panose="02020404030301010803" pitchFamily="18" charset="0"/>
              </a:rPr>
              <a:t>Monument after 2023</a:t>
            </a:r>
          </a:p>
          <a:p>
            <a:r>
              <a:rPr lang="en-GB" dirty="0">
                <a:latin typeface="Garamond" panose="02020404030301010803" pitchFamily="18" charset="0"/>
              </a:rPr>
              <a:t>Photo credit: </a:t>
            </a:r>
            <a:r>
              <a:rPr lang="ru-RU" dirty="0">
                <a:latin typeface="Garamond" panose="02020404030301010803" pitchFamily="18" charset="0"/>
                <a:hlinkClick r:id="rId4"/>
              </a:rPr>
              <a:t>Арманов</a:t>
            </a:r>
            <a:endParaRPr lang="en-GB" dirty="0">
              <a:latin typeface="Garamond" panose="02020404030301010803" pitchFamily="18" charset="0"/>
            </a:endParaRPr>
          </a:p>
        </p:txBody>
      </p:sp>
      <p:sp>
        <p:nvSpPr>
          <p:cNvPr id="7" name="TextBox 6">
            <a:extLst>
              <a:ext uri="{FF2B5EF4-FFF2-40B4-BE49-F238E27FC236}">
                <a16:creationId xmlns:a16="http://schemas.microsoft.com/office/drawing/2014/main" id="{38B9CC84-181D-F33A-A351-0D855150E7B9}"/>
              </a:ext>
            </a:extLst>
          </p:cNvPr>
          <p:cNvSpPr txBox="1"/>
          <p:nvPr/>
        </p:nvSpPr>
        <p:spPr>
          <a:xfrm>
            <a:off x="987200" y="6172200"/>
            <a:ext cx="3813400" cy="369332"/>
          </a:xfrm>
          <a:prstGeom prst="rect">
            <a:avLst/>
          </a:prstGeom>
          <a:noFill/>
        </p:spPr>
        <p:txBody>
          <a:bodyPr wrap="square" rtlCol="0">
            <a:spAutoFit/>
          </a:bodyPr>
          <a:lstStyle/>
          <a:p>
            <a:r>
              <a:rPr lang="en-US" dirty="0">
                <a:latin typeface="Garamond" panose="02020404030301010803" pitchFamily="18" charset="0"/>
              </a:rPr>
              <a:t>Photo credit: </a:t>
            </a:r>
            <a:r>
              <a:rPr lang="ru-RU" dirty="0">
                <a:latin typeface="Garamond" panose="02020404030301010803" pitchFamily="18" charset="0"/>
                <a:hlinkClick r:id="rId5" tooltip="User:Георгий Долгопский (page does not exist)"/>
              </a:rPr>
              <a:t>Георгий Долгопский</a:t>
            </a:r>
            <a:endParaRPr lang="en-GB" dirty="0">
              <a:latin typeface="Garamond" panose="02020404030301010803" pitchFamily="18" charset="0"/>
            </a:endParaRPr>
          </a:p>
        </p:txBody>
      </p:sp>
    </p:spTree>
    <p:extLst>
      <p:ext uri="{BB962C8B-B14F-4D97-AF65-F5344CB8AC3E}">
        <p14:creationId xmlns:p14="http://schemas.microsoft.com/office/powerpoint/2010/main" val="20211566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BF58827B-FD2C-CA2C-1B2B-B746BB01E0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72" y="0"/>
            <a:ext cx="45243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 name="Picture 1">
            <a:extLst>
              <a:ext uri="{FF2B5EF4-FFF2-40B4-BE49-F238E27FC236}">
                <a16:creationId xmlns:a16="http://schemas.microsoft.com/office/drawing/2014/main" id="{062ADD63-C1E4-5F0D-8C87-A82F6E8D04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1754" y="0"/>
            <a:ext cx="3380943" cy="5117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 Box 2">
            <a:extLst>
              <a:ext uri="{FF2B5EF4-FFF2-40B4-BE49-F238E27FC236}">
                <a16:creationId xmlns:a16="http://schemas.microsoft.com/office/drawing/2014/main" id="{A2D38D1C-713C-D37B-1582-C9D61B394BE2}"/>
              </a:ext>
            </a:extLst>
          </p:cNvPr>
          <p:cNvSpPr txBox="1">
            <a:spLocks noChangeArrowheads="1"/>
          </p:cNvSpPr>
          <p:nvPr/>
        </p:nvSpPr>
        <p:spPr bwMode="auto">
          <a:xfrm>
            <a:off x="6861754" y="5117615"/>
            <a:ext cx="4067175" cy="1556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600"/>
              </a:spcBef>
              <a:spcAft>
                <a:spcPct val="0"/>
              </a:spcAft>
              <a:buClrTx/>
              <a:buFontTx/>
              <a:buNone/>
            </a:pPr>
            <a:r>
              <a:rPr lang="en-GB" altLang="en-US" sz="2000" dirty="0">
                <a:solidFill>
                  <a:schemeClr val="tx1"/>
                </a:solidFill>
                <a:latin typeface="Garamond" panose="02020404030301010803" pitchFamily="18" charset="0"/>
              </a:rPr>
              <a:t>D.A. </a:t>
            </a:r>
            <a:r>
              <a:rPr lang="en-GB" altLang="en-US" sz="2000" dirty="0" err="1">
                <a:solidFill>
                  <a:schemeClr val="tx1"/>
                </a:solidFill>
                <a:latin typeface="Garamond" panose="02020404030301010803" pitchFamily="18" charset="0"/>
              </a:rPr>
              <a:t>Shmarinov</a:t>
            </a:r>
            <a:r>
              <a:rPr lang="en-GB" altLang="en-US" sz="2000" dirty="0">
                <a:solidFill>
                  <a:schemeClr val="tx1"/>
                </a:solidFill>
                <a:latin typeface="Garamond" panose="02020404030301010803" pitchFamily="18" charset="0"/>
              </a:rPr>
              <a:t>,</a:t>
            </a:r>
          </a:p>
          <a:p>
            <a:pPr eaLnBrk="1" hangingPunct="1">
              <a:lnSpc>
                <a:spcPct val="100000"/>
              </a:lnSpc>
              <a:spcBef>
                <a:spcPts val="600"/>
              </a:spcBef>
              <a:spcAft>
                <a:spcPct val="0"/>
              </a:spcAft>
              <a:buClrTx/>
              <a:buFontTx/>
              <a:buNone/>
            </a:pPr>
            <a:r>
              <a:rPr lang="en-GB" altLang="en-US" sz="2000" dirty="0">
                <a:solidFill>
                  <a:schemeClr val="tx1"/>
                </a:solidFill>
                <a:latin typeface="Garamond" panose="02020404030301010803" pitchFamily="18" charset="0"/>
              </a:rPr>
              <a:t>Glory to the liberators of Ukraine!</a:t>
            </a:r>
          </a:p>
          <a:p>
            <a:pPr eaLnBrk="1" hangingPunct="1">
              <a:lnSpc>
                <a:spcPct val="100000"/>
              </a:lnSpc>
              <a:spcBef>
                <a:spcPts val="600"/>
              </a:spcBef>
              <a:spcAft>
                <a:spcPct val="0"/>
              </a:spcAft>
              <a:buClrTx/>
              <a:buFontTx/>
              <a:buNone/>
            </a:pPr>
            <a:r>
              <a:rPr lang="en-GB" altLang="en-US" sz="2000" dirty="0">
                <a:solidFill>
                  <a:schemeClr val="tx1"/>
                </a:solidFill>
                <a:latin typeface="Garamond" panose="02020404030301010803" pitchFamily="18" charset="0"/>
              </a:rPr>
              <a:t>Death to the German invaders!</a:t>
            </a:r>
          </a:p>
          <a:p>
            <a:pPr eaLnBrk="1" hangingPunct="1">
              <a:lnSpc>
                <a:spcPct val="100000"/>
              </a:lnSpc>
              <a:spcBef>
                <a:spcPts val="600"/>
              </a:spcBef>
              <a:spcAft>
                <a:spcPct val="0"/>
              </a:spcAft>
              <a:buClrTx/>
              <a:buFontTx/>
              <a:buNone/>
            </a:pPr>
            <a:r>
              <a:rPr lang="en-GB" altLang="en-US" sz="2000" dirty="0">
                <a:solidFill>
                  <a:schemeClr val="tx1"/>
                </a:solidFill>
                <a:latin typeface="Garamond" panose="02020404030301010803" pitchFamily="18" charset="0"/>
              </a:rPr>
              <a:t>Moscow, Leningrad 1941</a:t>
            </a:r>
          </a:p>
        </p:txBody>
      </p:sp>
    </p:spTree>
    <p:extLst>
      <p:ext uri="{BB962C8B-B14F-4D97-AF65-F5344CB8AC3E}">
        <p14:creationId xmlns:p14="http://schemas.microsoft.com/office/powerpoint/2010/main" val="1864121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09378ACA-B5DF-AC19-0C25-3A6E629E5C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9149" y="122238"/>
            <a:ext cx="5097462" cy="655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Text Box 3">
            <a:extLst>
              <a:ext uri="{FF2B5EF4-FFF2-40B4-BE49-F238E27FC236}">
                <a16:creationId xmlns:a16="http://schemas.microsoft.com/office/drawing/2014/main" id="{62764792-019B-852C-C4A1-4FAE3952376B}"/>
              </a:ext>
            </a:extLst>
          </p:cNvPr>
          <p:cNvSpPr txBox="1">
            <a:spLocks noChangeArrowheads="1"/>
          </p:cNvSpPr>
          <p:nvPr/>
        </p:nvSpPr>
        <p:spPr bwMode="auto">
          <a:xfrm>
            <a:off x="6905625" y="6179226"/>
            <a:ext cx="3744913" cy="494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600" dirty="0">
                <a:solidFill>
                  <a:schemeClr val="tx1"/>
                </a:solidFill>
                <a:latin typeface="Garamond" panose="02020404030301010803" pitchFamily="18" charset="0"/>
              </a:rPr>
              <a:t>Victory Day in Kyiv 2004</a:t>
            </a:r>
          </a:p>
        </p:txBody>
      </p:sp>
    </p:spTree>
    <p:extLst>
      <p:ext uri="{BB962C8B-B14F-4D97-AF65-F5344CB8AC3E}">
        <p14:creationId xmlns:p14="http://schemas.microsoft.com/office/powerpoint/2010/main" val="26451579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080AE37-4F49-03B5-FD4B-52BE8F9FFD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0069" y="151350"/>
            <a:ext cx="6011862"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Text Box 2">
            <a:extLst>
              <a:ext uri="{FF2B5EF4-FFF2-40B4-BE49-F238E27FC236}">
                <a16:creationId xmlns:a16="http://schemas.microsoft.com/office/drawing/2014/main" id="{1FBDA0B8-934E-D9B7-2023-33AA7E401C2D}"/>
              </a:ext>
            </a:extLst>
          </p:cNvPr>
          <p:cNvSpPr txBox="1">
            <a:spLocks noChangeArrowheads="1"/>
          </p:cNvSpPr>
          <p:nvPr/>
        </p:nvSpPr>
        <p:spPr bwMode="auto">
          <a:xfrm>
            <a:off x="1861457" y="4609050"/>
            <a:ext cx="8893175" cy="224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Bef>
                <a:spcPts val="1250"/>
              </a:spcBef>
              <a:spcAft>
                <a:spcPct val="0"/>
              </a:spcAft>
              <a:buClrTx/>
              <a:buFontTx/>
              <a:buNone/>
            </a:pPr>
            <a:r>
              <a:rPr lang="en-GB" altLang="en-US" sz="2000" dirty="0">
                <a:solidFill>
                  <a:schemeClr val="tx1"/>
                </a:solidFill>
                <a:latin typeface="Garamond" panose="02020404030301010803" pitchFamily="18" charset="0"/>
              </a:rPr>
              <a:t>Veterans of the wartime Ukrainian Insurgent Army (UPA) talk as one holds a portrait of UPA leader Stepan Bandera during skirmishes which broke out at rallies in central Kiev on October 15, 2005, a day devoted to remembering the 63rd anniversary of the founding of UPA. Communists, leftists and some liberals denounce any notion of official recognition for the UPA, which fought both Nazi invaders and Soviet troops in the war (and was responsible for the murder of 70,000 Polish civilians, an unknown number of Jews and Ukrainians who opposed the OUN(b))</a:t>
            </a:r>
          </a:p>
        </p:txBody>
      </p:sp>
    </p:spTree>
    <p:extLst>
      <p:ext uri="{BB962C8B-B14F-4D97-AF65-F5344CB8AC3E}">
        <p14:creationId xmlns:p14="http://schemas.microsoft.com/office/powerpoint/2010/main" val="1139468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77B11328-0BCC-8DFF-C687-BE80F8B268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1143" y="0"/>
            <a:ext cx="5083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6772698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8CC9A-51C5-54A0-ED81-38330BF872F3}"/>
              </a:ext>
            </a:extLst>
          </p:cNvPr>
          <p:cNvSpPr>
            <a:spLocks noGrp="1"/>
          </p:cNvSpPr>
          <p:nvPr>
            <p:ph type="title"/>
          </p:nvPr>
        </p:nvSpPr>
        <p:spPr/>
        <p:txBody>
          <a:bodyPr/>
          <a:lstStyle/>
          <a:p>
            <a:pPr algn="ctr"/>
            <a:r>
              <a:rPr lang="en-GB" dirty="0">
                <a:latin typeface="Garamond" panose="02020404030301010803" pitchFamily="18" charset="0"/>
              </a:rPr>
              <a:t>Poland  	                                 	Ukraine</a:t>
            </a:r>
          </a:p>
        </p:txBody>
      </p:sp>
      <p:sp>
        <p:nvSpPr>
          <p:cNvPr id="3" name="Content Placeholder 2">
            <a:extLst>
              <a:ext uri="{FF2B5EF4-FFF2-40B4-BE49-F238E27FC236}">
                <a16:creationId xmlns:a16="http://schemas.microsoft.com/office/drawing/2014/main" id="{CC1013E3-058D-F46A-7E9E-38FD39061683}"/>
              </a:ext>
            </a:extLst>
          </p:cNvPr>
          <p:cNvSpPr>
            <a:spLocks noGrp="1"/>
          </p:cNvSpPr>
          <p:nvPr>
            <p:ph sz="half" idx="1"/>
          </p:nvPr>
        </p:nvSpPr>
        <p:spPr/>
        <p:txBody>
          <a:bodyPr>
            <a:normAutofit fontScale="77500" lnSpcReduction="20000"/>
          </a:bodyPr>
          <a:lstStyle/>
          <a:p>
            <a:pPr>
              <a:spcBef>
                <a:spcPts val="400"/>
              </a:spcBef>
            </a:pPr>
            <a:r>
              <a:rPr lang="en-US" dirty="0" err="1">
                <a:latin typeface="Garamond" panose="02020404030301010803" pitchFamily="18" charset="0"/>
              </a:rPr>
              <a:t>Anti-semitism</a:t>
            </a:r>
            <a:r>
              <a:rPr lang="en-US" dirty="0">
                <a:latin typeface="Garamond" panose="02020404030301010803" pitchFamily="18" charset="0"/>
              </a:rPr>
              <a:t> in Poland (pre-war)</a:t>
            </a:r>
          </a:p>
          <a:p>
            <a:pPr>
              <a:spcBef>
                <a:spcPts val="400"/>
              </a:spcBef>
            </a:pPr>
            <a:r>
              <a:rPr lang="en-US" dirty="0">
                <a:latin typeface="Garamond" panose="02020404030301010803" pitchFamily="18" charset="0"/>
              </a:rPr>
              <a:t>Pogroms and mass murder (Jedwabne)</a:t>
            </a:r>
          </a:p>
          <a:p>
            <a:pPr>
              <a:spcBef>
                <a:spcPts val="400"/>
              </a:spcBef>
            </a:pPr>
            <a:r>
              <a:rPr lang="en-US" dirty="0">
                <a:latin typeface="Garamond" panose="02020404030301010803" pitchFamily="18" charset="0"/>
              </a:rPr>
              <a:t>Blame Jews for Bolshevism</a:t>
            </a:r>
          </a:p>
          <a:p>
            <a:pPr>
              <a:spcBef>
                <a:spcPts val="400"/>
              </a:spcBef>
            </a:pPr>
            <a:r>
              <a:rPr lang="en-US" dirty="0" err="1">
                <a:latin typeface="Garamond" panose="02020404030301010803" pitchFamily="18" charset="0"/>
              </a:rPr>
              <a:t>Szmalchowcy</a:t>
            </a:r>
            <a:r>
              <a:rPr lang="en-US" dirty="0">
                <a:latin typeface="Garamond" panose="02020404030301010803" pitchFamily="18" charset="0"/>
              </a:rPr>
              <a:t> and ‘blue police’</a:t>
            </a:r>
          </a:p>
          <a:p>
            <a:pPr>
              <a:spcBef>
                <a:spcPts val="400"/>
              </a:spcBef>
            </a:pPr>
            <a:endParaRPr lang="en-US" dirty="0">
              <a:latin typeface="Garamond" panose="02020404030301010803" pitchFamily="18" charset="0"/>
            </a:endParaRPr>
          </a:p>
          <a:p>
            <a:pPr>
              <a:spcBef>
                <a:spcPts val="400"/>
              </a:spcBef>
            </a:pPr>
            <a:r>
              <a:rPr lang="en-US" dirty="0">
                <a:latin typeface="Garamond" panose="02020404030301010803" pitchFamily="18" charset="0"/>
              </a:rPr>
              <a:t>Part of nationalists welcome removal of Jews from Poland</a:t>
            </a:r>
          </a:p>
          <a:p>
            <a:pPr>
              <a:spcBef>
                <a:spcPts val="400"/>
              </a:spcBef>
            </a:pPr>
            <a:endParaRPr lang="en-US" dirty="0">
              <a:latin typeface="Garamond" panose="02020404030301010803" pitchFamily="18" charset="0"/>
            </a:endParaRPr>
          </a:p>
          <a:p>
            <a:pPr>
              <a:spcBef>
                <a:spcPts val="400"/>
              </a:spcBef>
            </a:pPr>
            <a:r>
              <a:rPr lang="en-US" dirty="0">
                <a:latin typeface="Garamond" panose="02020404030301010803" pitchFamily="18" charset="0"/>
              </a:rPr>
              <a:t>But also help for Jews</a:t>
            </a:r>
          </a:p>
          <a:p>
            <a:pPr>
              <a:spcBef>
                <a:spcPts val="400"/>
              </a:spcBef>
            </a:pPr>
            <a:r>
              <a:rPr lang="en-US" dirty="0">
                <a:latin typeface="Garamond" panose="02020404030301010803" pitchFamily="18" charset="0"/>
              </a:rPr>
              <a:t>Kielce pogrom and </a:t>
            </a:r>
            <a:r>
              <a:rPr lang="en-US" dirty="0" err="1">
                <a:latin typeface="Garamond" panose="02020404030301010803" pitchFamily="18" charset="0"/>
              </a:rPr>
              <a:t>anti-semitism</a:t>
            </a:r>
            <a:r>
              <a:rPr lang="en-US" dirty="0">
                <a:latin typeface="Garamond" panose="02020404030301010803" pitchFamily="18" charset="0"/>
              </a:rPr>
              <a:t> after the war</a:t>
            </a:r>
          </a:p>
          <a:p>
            <a:pPr>
              <a:spcBef>
                <a:spcPts val="400"/>
              </a:spcBef>
            </a:pPr>
            <a:r>
              <a:rPr lang="en-US" dirty="0">
                <a:latin typeface="Garamond" panose="02020404030301010803" pitchFamily="18" charset="0"/>
              </a:rPr>
              <a:t>“Double Memory” of the Second World War of Jews and Poles</a:t>
            </a:r>
          </a:p>
          <a:p>
            <a:pPr>
              <a:spcBef>
                <a:spcPts val="400"/>
              </a:spcBef>
            </a:pPr>
            <a:endParaRPr lang="en-US" dirty="0">
              <a:latin typeface="Garamond" panose="02020404030301010803" pitchFamily="18" charset="0"/>
            </a:endParaRPr>
          </a:p>
          <a:p>
            <a:pPr>
              <a:spcBef>
                <a:spcPts val="400"/>
              </a:spcBef>
            </a:pPr>
            <a:r>
              <a:rPr lang="en-US" dirty="0">
                <a:latin typeface="Garamond" panose="02020404030301010803" pitchFamily="18" charset="0"/>
              </a:rPr>
              <a:t>Threatens idea of Poland as the suffering nation which did not collaborate with the Nazis</a:t>
            </a:r>
          </a:p>
          <a:p>
            <a:pPr>
              <a:spcBef>
                <a:spcPts val="400"/>
              </a:spcBef>
            </a:pPr>
            <a:endParaRPr lang="en-US" dirty="0">
              <a:latin typeface="Garamond" panose="02020404030301010803" pitchFamily="18" charset="0"/>
            </a:endParaRPr>
          </a:p>
          <a:p>
            <a:pPr>
              <a:spcBef>
                <a:spcPts val="400"/>
              </a:spcBef>
            </a:pPr>
            <a:endParaRPr lang="en-US" dirty="0">
              <a:latin typeface="Garamond" panose="02020404030301010803" pitchFamily="18" charset="0"/>
            </a:endParaRPr>
          </a:p>
          <a:p>
            <a:pPr>
              <a:spcBef>
                <a:spcPts val="400"/>
              </a:spcBef>
            </a:pPr>
            <a:endParaRPr lang="en-GB" dirty="0">
              <a:latin typeface="Garamond" panose="02020404030301010803" pitchFamily="18" charset="0"/>
            </a:endParaRPr>
          </a:p>
        </p:txBody>
      </p:sp>
      <p:sp>
        <p:nvSpPr>
          <p:cNvPr id="4" name="Content Placeholder 3">
            <a:extLst>
              <a:ext uri="{FF2B5EF4-FFF2-40B4-BE49-F238E27FC236}">
                <a16:creationId xmlns:a16="http://schemas.microsoft.com/office/drawing/2014/main" id="{5CC6A865-DC62-BF80-0DCA-C9BC861C08C1}"/>
              </a:ext>
            </a:extLst>
          </p:cNvPr>
          <p:cNvSpPr>
            <a:spLocks noGrp="1"/>
          </p:cNvSpPr>
          <p:nvPr>
            <p:ph sz="half" idx="2"/>
          </p:nvPr>
        </p:nvSpPr>
        <p:spPr/>
        <p:txBody>
          <a:bodyPr>
            <a:noAutofit/>
          </a:bodyPr>
          <a:lstStyle/>
          <a:p>
            <a:pPr>
              <a:spcBef>
                <a:spcPts val="400"/>
              </a:spcBef>
            </a:pPr>
            <a:r>
              <a:rPr lang="en-US" sz="1600" dirty="0" err="1">
                <a:latin typeface="Garamond" panose="02020404030301010803" pitchFamily="18" charset="0"/>
              </a:rPr>
              <a:t>Anti-semitism</a:t>
            </a:r>
            <a:r>
              <a:rPr lang="en-US" sz="1600" dirty="0">
                <a:latin typeface="Garamond" panose="02020404030301010803" pitchFamily="18" charset="0"/>
              </a:rPr>
              <a:t> in Ukraine</a:t>
            </a:r>
          </a:p>
          <a:p>
            <a:pPr>
              <a:spcBef>
                <a:spcPts val="400"/>
              </a:spcBef>
            </a:pPr>
            <a:r>
              <a:rPr lang="en-US" sz="1600" dirty="0">
                <a:latin typeface="Garamond" panose="02020404030301010803" pitchFamily="18" charset="0"/>
              </a:rPr>
              <a:t>Pogroms and mass murder (WU)</a:t>
            </a:r>
          </a:p>
          <a:p>
            <a:pPr>
              <a:spcBef>
                <a:spcPts val="400"/>
              </a:spcBef>
            </a:pPr>
            <a:r>
              <a:rPr lang="en-US" sz="1600" dirty="0">
                <a:latin typeface="Garamond" panose="02020404030301010803" pitchFamily="18" charset="0"/>
              </a:rPr>
              <a:t>Blame Jews for Bolshevism (WU)</a:t>
            </a:r>
          </a:p>
          <a:p>
            <a:pPr>
              <a:spcBef>
                <a:spcPts val="400"/>
              </a:spcBef>
            </a:pPr>
            <a:r>
              <a:rPr lang="en-US" sz="1600" dirty="0">
                <a:latin typeface="Garamond" panose="02020404030301010803" pitchFamily="18" charset="0"/>
              </a:rPr>
              <a:t>Ukrainian auxiliary Police (WU)</a:t>
            </a:r>
          </a:p>
          <a:p>
            <a:pPr>
              <a:spcBef>
                <a:spcPts val="400"/>
              </a:spcBef>
            </a:pPr>
            <a:r>
              <a:rPr lang="en-US" sz="1600" dirty="0">
                <a:latin typeface="Garamond" panose="02020404030301010803" pitchFamily="18" charset="0"/>
              </a:rPr>
              <a:t>Guards of Death camps</a:t>
            </a:r>
          </a:p>
          <a:p>
            <a:pPr>
              <a:spcBef>
                <a:spcPts val="400"/>
              </a:spcBef>
            </a:pPr>
            <a:r>
              <a:rPr lang="en-US" sz="1600" dirty="0">
                <a:latin typeface="Garamond" panose="02020404030301010803" pitchFamily="18" charset="0"/>
              </a:rPr>
              <a:t>Integral nationalists welcome removal of Jews from Ukraine</a:t>
            </a:r>
          </a:p>
          <a:p>
            <a:pPr>
              <a:spcBef>
                <a:spcPts val="400"/>
              </a:spcBef>
            </a:pPr>
            <a:r>
              <a:rPr lang="en-US" sz="1600" dirty="0">
                <a:latin typeface="Garamond" panose="02020404030301010803" pitchFamily="18" charset="0"/>
              </a:rPr>
              <a:t>But also help for Jews</a:t>
            </a:r>
          </a:p>
          <a:p>
            <a:pPr>
              <a:spcBef>
                <a:spcPts val="400"/>
              </a:spcBef>
            </a:pPr>
            <a:r>
              <a:rPr lang="en-US" sz="1600" dirty="0">
                <a:latin typeface="Garamond" panose="02020404030301010803" pitchFamily="18" charset="0"/>
              </a:rPr>
              <a:t>Attack on Jews in Kiev after victory</a:t>
            </a:r>
          </a:p>
          <a:p>
            <a:pPr>
              <a:spcBef>
                <a:spcPts val="400"/>
              </a:spcBef>
            </a:pPr>
            <a:r>
              <a:rPr lang="en-US" sz="1600" dirty="0">
                <a:latin typeface="Garamond" panose="02020404030301010803" pitchFamily="18" charset="0"/>
              </a:rPr>
              <a:t>‘Double Memory’ of the Second World War of Jews and Ukrainians</a:t>
            </a:r>
          </a:p>
          <a:p>
            <a:pPr>
              <a:spcBef>
                <a:spcPts val="400"/>
              </a:spcBef>
            </a:pPr>
            <a:r>
              <a:rPr lang="en-US" sz="1600" dirty="0">
                <a:latin typeface="Garamond" panose="02020404030301010803" pitchFamily="18" charset="0"/>
              </a:rPr>
              <a:t>Threatens idea of Ukraine as the suffering nation, question of collaboration with Nazis difficult</a:t>
            </a:r>
          </a:p>
          <a:p>
            <a:pPr>
              <a:spcBef>
                <a:spcPts val="400"/>
              </a:spcBef>
            </a:pPr>
            <a:endParaRPr lang="en-US" sz="1600" dirty="0">
              <a:latin typeface="Garamond" panose="02020404030301010803" pitchFamily="18" charset="0"/>
            </a:endParaRPr>
          </a:p>
          <a:p>
            <a:pPr>
              <a:spcBef>
                <a:spcPts val="400"/>
              </a:spcBef>
            </a:pPr>
            <a:endParaRPr lang="en-US" sz="1600" dirty="0">
              <a:latin typeface="Garamond" panose="02020404030301010803" pitchFamily="18" charset="0"/>
            </a:endParaRPr>
          </a:p>
          <a:p>
            <a:pPr>
              <a:spcBef>
                <a:spcPts val="400"/>
              </a:spcBef>
            </a:pPr>
            <a:endParaRPr lang="en-GB" sz="1600" dirty="0">
              <a:latin typeface="Garamond" panose="02020404030301010803" pitchFamily="18" charset="0"/>
            </a:endParaRPr>
          </a:p>
        </p:txBody>
      </p:sp>
    </p:spTree>
    <p:extLst>
      <p:ext uri="{BB962C8B-B14F-4D97-AF65-F5344CB8AC3E}">
        <p14:creationId xmlns:p14="http://schemas.microsoft.com/office/powerpoint/2010/main" val="3179831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EDC29230-5A2A-443C-5811-969ABEAA9C8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37690" y="136751"/>
            <a:ext cx="4171337"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a:extLst>
              <a:ext uri="{FF2B5EF4-FFF2-40B4-BE49-F238E27FC236}">
                <a16:creationId xmlns:a16="http://schemas.microsoft.com/office/drawing/2014/main" id="{5329B9E2-B781-CD44-3EB2-6FD643B9B25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993" y="190499"/>
            <a:ext cx="2419057" cy="331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a:extLst>
              <a:ext uri="{FF2B5EF4-FFF2-40B4-BE49-F238E27FC236}">
                <a16:creationId xmlns:a16="http://schemas.microsoft.com/office/drawing/2014/main" id="{4BB5F97D-7835-FEEA-F503-14A8847349C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288" y="3773281"/>
            <a:ext cx="2988809" cy="2824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a:extLst>
              <a:ext uri="{FF2B5EF4-FFF2-40B4-BE49-F238E27FC236}">
                <a16:creationId xmlns:a16="http://schemas.microsoft.com/office/drawing/2014/main" id="{B836C2BD-4D94-A77C-2F19-14C037B3743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84097" y="4879749"/>
            <a:ext cx="3371850"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a:extLst>
              <a:ext uri="{FF2B5EF4-FFF2-40B4-BE49-F238E27FC236}">
                <a16:creationId xmlns:a16="http://schemas.microsoft.com/office/drawing/2014/main" id="{79F715B5-3092-7161-8C9F-FD9445E97294}"/>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723947" y="2286000"/>
            <a:ext cx="406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a:extLst>
              <a:ext uri="{FF2B5EF4-FFF2-40B4-BE49-F238E27FC236}">
                <a16:creationId xmlns:a16="http://schemas.microsoft.com/office/drawing/2014/main" id="{D22CF0EF-735F-4041-5056-153D3B11D02C}"/>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891587" y="0"/>
            <a:ext cx="3300413" cy="264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a:extLst>
              <a:ext uri="{FF2B5EF4-FFF2-40B4-BE49-F238E27FC236}">
                <a16:creationId xmlns:a16="http://schemas.microsoft.com/office/drawing/2014/main" id="{380AC693-CE9B-3CB5-6E64-B1F19BCAE77D}"/>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367712" y="4431620"/>
            <a:ext cx="34290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2703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2">
            <a:extLst>
              <a:ext uri="{FF2B5EF4-FFF2-40B4-BE49-F238E27FC236}">
                <a16:creationId xmlns:a16="http://schemas.microsoft.com/office/drawing/2014/main" id="{D5125620-68C4-BA0E-A484-799B35C3593D}"/>
              </a:ext>
            </a:extLst>
          </p:cNvPr>
          <p:cNvPicPr>
            <a:picLocks noChangeAspect="1"/>
          </p:cNvPicPr>
          <p:nvPr/>
        </p:nvPicPr>
        <p:blipFill>
          <a:blip r:embed="rId2">
            <a:extLst>
              <a:ext uri="{28A0092B-C50C-407E-A947-70E740481C1C}">
                <a14:useLocalDpi xmlns:a14="http://schemas.microsoft.com/office/drawing/2010/main" val="0"/>
              </a:ext>
            </a:extLst>
          </a:blip>
          <a:srcRect t="430" b="430"/>
          <a:stretch>
            <a:fillRect/>
          </a:stretch>
        </p:blipFill>
        <p:spPr>
          <a:xfrm>
            <a:off x="6285366" y="3046412"/>
            <a:ext cx="5399087" cy="3811588"/>
          </a:xfrm>
          <a:prstGeom prst="rect">
            <a:avLst/>
          </a:prstGeom>
        </p:spPr>
      </p:pic>
      <p:pic>
        <p:nvPicPr>
          <p:cNvPr id="3" name="Picture 3">
            <a:extLst>
              <a:ext uri="{FF2B5EF4-FFF2-40B4-BE49-F238E27FC236}">
                <a16:creationId xmlns:a16="http://schemas.microsoft.com/office/drawing/2014/main" id="{CAA10A41-C2CB-5DAF-02A0-646799CF20D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8899"/>
            <a:ext cx="5704114" cy="4157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5788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2">
            <a:extLst>
              <a:ext uri="{FF2B5EF4-FFF2-40B4-BE49-F238E27FC236}">
                <a16:creationId xmlns:a16="http://schemas.microsoft.com/office/drawing/2014/main" id="{B2119B29-DAC6-C100-0A21-C78051A100AE}"/>
              </a:ext>
            </a:extLst>
          </p:cNvPr>
          <p:cNvPicPr>
            <a:picLocks noChangeAspect="1"/>
          </p:cNvPicPr>
          <p:nvPr/>
        </p:nvPicPr>
        <p:blipFill>
          <a:blip r:embed="rId2">
            <a:extLst>
              <a:ext uri="{28A0092B-C50C-407E-A947-70E740481C1C}">
                <a14:useLocalDpi xmlns:a14="http://schemas.microsoft.com/office/drawing/2010/main" val="0"/>
              </a:ext>
            </a:extLst>
          </a:blip>
          <a:srcRect l="-60944" r="-60944"/>
          <a:stretch>
            <a:fillRect/>
          </a:stretch>
        </p:blipFill>
        <p:spPr>
          <a:xfrm>
            <a:off x="-1408461" y="706626"/>
            <a:ext cx="7777163" cy="5486400"/>
          </a:xfrm>
          <a:prstGeom prst="rect">
            <a:avLst/>
          </a:prstGeom>
        </p:spPr>
      </p:pic>
      <p:pic>
        <p:nvPicPr>
          <p:cNvPr id="3" name="Picture 3">
            <a:extLst>
              <a:ext uri="{FF2B5EF4-FFF2-40B4-BE49-F238E27FC236}">
                <a16:creationId xmlns:a16="http://schemas.microsoft.com/office/drawing/2014/main" id="{64DBCE92-7AEB-32DA-9BE3-05BCBB57C34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73444" y="462002"/>
            <a:ext cx="5839018" cy="4457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4">
            <a:extLst>
              <a:ext uri="{FF2B5EF4-FFF2-40B4-BE49-F238E27FC236}">
                <a16:creationId xmlns:a16="http://schemas.microsoft.com/office/drawing/2014/main" id="{A03144F3-CA5B-E8B0-1E0C-3115FF11118A}"/>
              </a:ext>
            </a:extLst>
          </p:cNvPr>
          <p:cNvSpPr txBox="1">
            <a:spLocks noChangeArrowheads="1"/>
          </p:cNvSpPr>
          <p:nvPr/>
        </p:nvSpPr>
        <p:spPr bwMode="auto">
          <a:xfrm>
            <a:off x="5831158" y="5746750"/>
            <a:ext cx="4824413"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2600" dirty="0">
                <a:latin typeface="Garamond" panose="02020404030301010803" pitchFamily="18" charset="0"/>
              </a:rPr>
              <a:t>Janowski Camp, exhumation of victims 1945</a:t>
            </a:r>
          </a:p>
        </p:txBody>
      </p:sp>
    </p:spTree>
    <p:extLst>
      <p:ext uri="{BB962C8B-B14F-4D97-AF65-F5344CB8AC3E}">
        <p14:creationId xmlns:p14="http://schemas.microsoft.com/office/powerpoint/2010/main" val="2505561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53E25-B90C-8D68-266B-1FA33F101FFE}"/>
              </a:ext>
            </a:extLst>
          </p:cNvPr>
          <p:cNvSpPr>
            <a:spLocks noGrp="1"/>
          </p:cNvSpPr>
          <p:nvPr>
            <p:ph type="title"/>
          </p:nvPr>
        </p:nvSpPr>
        <p:spPr/>
        <p:txBody>
          <a:bodyPr/>
          <a:lstStyle/>
          <a:p>
            <a:r>
              <a:rPr lang="en-GB" dirty="0">
                <a:latin typeface="Garamond" panose="02020404030301010803" pitchFamily="18" charset="0"/>
              </a:rPr>
              <a:t>Poland under German occupation</a:t>
            </a:r>
          </a:p>
        </p:txBody>
      </p:sp>
      <p:sp>
        <p:nvSpPr>
          <p:cNvPr id="3" name="Content Placeholder 2">
            <a:extLst>
              <a:ext uri="{FF2B5EF4-FFF2-40B4-BE49-F238E27FC236}">
                <a16:creationId xmlns:a16="http://schemas.microsoft.com/office/drawing/2014/main" id="{B9D141CF-0C5D-A51E-50F0-7CDBA7F6558B}"/>
              </a:ext>
            </a:extLst>
          </p:cNvPr>
          <p:cNvSpPr>
            <a:spLocks noGrp="1"/>
          </p:cNvSpPr>
          <p:nvPr>
            <p:ph idx="1"/>
          </p:nvPr>
        </p:nvSpPr>
        <p:spPr/>
        <p:txBody>
          <a:bodyPr>
            <a:normAutofit/>
          </a:bodyPr>
          <a:lstStyle/>
          <a:p>
            <a:r>
              <a:rPr lang="en-US" sz="2200" dirty="0">
                <a:latin typeface="Garamond" panose="02020404030301010803" pitchFamily="18" charset="0"/>
              </a:rPr>
              <a:t>Oppression, concentration camps and mass killing of Poles under German occupation (about 6 million killed or died of hunger and exhaustion, about half of these – Jews)</a:t>
            </a:r>
          </a:p>
          <a:p>
            <a:r>
              <a:rPr lang="en-US" sz="2200" dirty="0">
                <a:latin typeface="Garamond" panose="02020404030301010803" pitchFamily="18" charset="0"/>
              </a:rPr>
              <a:t>Genocidal attack on Polish nation</a:t>
            </a:r>
          </a:p>
          <a:p>
            <a:r>
              <a:rPr lang="en-US" sz="2200" dirty="0">
                <a:latin typeface="Garamond" panose="02020404030301010803" pitchFamily="18" charset="0"/>
              </a:rPr>
              <a:t>Population resettlement</a:t>
            </a:r>
          </a:p>
          <a:p>
            <a:r>
              <a:rPr lang="en-US" sz="2200" dirty="0">
                <a:latin typeface="Garamond" panose="02020404030301010803" pitchFamily="18" charset="0"/>
              </a:rPr>
              <a:t>Polish underground state and Home Army</a:t>
            </a:r>
          </a:p>
          <a:p>
            <a:r>
              <a:rPr lang="en-US" sz="2200" dirty="0">
                <a:latin typeface="Garamond" panose="02020404030301010803" pitchFamily="18" charset="0"/>
              </a:rPr>
              <a:t>Collaboration and </a:t>
            </a:r>
            <a:r>
              <a:rPr lang="en-US" sz="2200" i="1" dirty="0" err="1">
                <a:latin typeface="Garamond" panose="02020404030301010803" pitchFamily="18" charset="0"/>
              </a:rPr>
              <a:t>Volksliste</a:t>
            </a:r>
            <a:r>
              <a:rPr lang="en-US" sz="2200" dirty="0">
                <a:latin typeface="Garamond" panose="02020404030301010803" pitchFamily="18" charset="0"/>
              </a:rPr>
              <a:t> (Poles with German ancestry)</a:t>
            </a:r>
          </a:p>
          <a:p>
            <a:r>
              <a:rPr lang="en-US" sz="2200" dirty="0">
                <a:latin typeface="Garamond" panose="02020404030301010803" pitchFamily="18" charset="0"/>
              </a:rPr>
              <a:t>Warsaw Uprising, August 1944</a:t>
            </a:r>
          </a:p>
        </p:txBody>
      </p:sp>
    </p:spTree>
    <p:extLst>
      <p:ext uri="{BB962C8B-B14F-4D97-AF65-F5344CB8AC3E}">
        <p14:creationId xmlns:p14="http://schemas.microsoft.com/office/powerpoint/2010/main" val="3510228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1">
            <a:extLst>
              <a:ext uri="{FF2B5EF4-FFF2-40B4-BE49-F238E27FC236}">
                <a16:creationId xmlns:a16="http://schemas.microsoft.com/office/drawing/2014/main" id="{64115062-9674-5272-B4CA-872A53484185}"/>
              </a:ext>
            </a:extLst>
          </p:cNvPr>
          <p:cNvGraphicFramePr>
            <a:graphicFrameLocks noGrp="1"/>
          </p:cNvGraphicFramePr>
          <p:nvPr>
            <p:extLst>
              <p:ext uri="{D42A27DB-BD31-4B8C-83A1-F6EECF244321}">
                <p14:modId xmlns:p14="http://schemas.microsoft.com/office/powerpoint/2010/main" val="16287613"/>
              </p:ext>
            </p:extLst>
          </p:nvPr>
        </p:nvGraphicFramePr>
        <p:xfrm>
          <a:off x="250825" y="260350"/>
          <a:ext cx="4016375" cy="4985006"/>
        </p:xfrm>
        <a:graphic>
          <a:graphicData uri="http://schemas.openxmlformats.org/drawingml/2006/table">
            <a:tbl>
              <a:tblPr/>
              <a:tblGrid>
                <a:gridCol w="549275">
                  <a:extLst>
                    <a:ext uri="{9D8B030D-6E8A-4147-A177-3AD203B41FA5}">
                      <a16:colId xmlns:a16="http://schemas.microsoft.com/office/drawing/2014/main" val="692776350"/>
                    </a:ext>
                  </a:extLst>
                </a:gridCol>
                <a:gridCol w="3467100">
                  <a:extLst>
                    <a:ext uri="{9D8B030D-6E8A-4147-A177-3AD203B41FA5}">
                      <a16:colId xmlns:a16="http://schemas.microsoft.com/office/drawing/2014/main" val="3714802265"/>
                    </a:ext>
                  </a:extLst>
                </a:gridCol>
              </a:tblGrid>
              <a:tr h="431800">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endParaRPr>
                    </a:p>
                  </a:txBody>
                  <a:tcPr marL="90000" marR="90000" marT="46800" marB="46800" anchor="ctr" horzOverflow="overflow">
                    <a:lnL>
                      <a:noFill/>
                    </a:lnL>
                    <a:lnR>
                      <a:noFill/>
                    </a:lnR>
                    <a:lnT>
                      <a:noFill/>
                    </a:lnT>
                    <a:lnB>
                      <a:noFill/>
                    </a:lnB>
                    <a:lnTlToBr>
                      <a:noFill/>
                    </a:lnTlToBr>
                    <a:lnBlToTr>
                      <a:noFill/>
                    </a:lnBlToTr>
                    <a:solidFill>
                      <a:srgbClr val="000000"/>
                    </a:solidFill>
                  </a:tcPr>
                </a:tc>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extLst>
                  <a:ext uri="{0D108BD9-81ED-4DB2-BD59-A6C34878D82A}">
                    <a16:rowId xmlns:a16="http://schemas.microsoft.com/office/drawing/2014/main" val="2167495396"/>
                  </a:ext>
                </a:extLst>
              </a:tr>
              <a:tr h="3173413">
                <a:tc gridSpan="2">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ctr"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CC"/>
                          </a:solidFill>
                          <a:effectLst>
                            <a:outerShdw blurRad="38100" dist="38100" dir="2700000" algn="tl">
                              <a:srgbClr val="FFFFFF"/>
                            </a:outerShdw>
                          </a:effectLst>
                          <a:latin typeface="Tahoma" panose="020B0604030504040204" pitchFamily="34" charset="0"/>
                          <a:ea typeface="ＭＳ Ｐゴシック" panose="020B0600070205080204" pitchFamily="34" charset="-128"/>
                          <a:hlinkClick r:id="rId2"/>
                        </a:rPr>
                        <a:t>  </a:t>
                      </a:r>
                      <a:r>
                        <a:rPr kumimoji="0" lang="de-DE" altLang="de-GB" sz="166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tc hMerge="1">
                  <a:txBody>
                    <a:bodyPr/>
                    <a:lstStyle/>
                    <a:p>
                      <a:endParaRPr lang="de-GB"/>
                    </a:p>
                  </a:txBody>
                  <a:tcPr/>
                </a:tc>
                <a:extLst>
                  <a:ext uri="{0D108BD9-81ED-4DB2-BD59-A6C34878D82A}">
                    <a16:rowId xmlns:a16="http://schemas.microsoft.com/office/drawing/2014/main" val="70659414"/>
                  </a:ext>
                </a:extLst>
              </a:tr>
              <a:tr h="368300">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extLst>
                  <a:ext uri="{0D108BD9-81ED-4DB2-BD59-A6C34878D82A}">
                    <a16:rowId xmlns:a16="http://schemas.microsoft.com/office/drawing/2014/main" val="1236135443"/>
                  </a:ext>
                </a:extLst>
              </a:tr>
              <a:tr h="992188">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1800" b="0" i="0" u="none" strike="noStrike" cap="none" normalizeH="0" baseline="0">
                          <a:ln>
                            <a:noFill/>
                          </a:ln>
                          <a:solidFill>
                            <a:srgbClr val="FFFFFF"/>
                          </a:solidFill>
                          <a:effectLst>
                            <a:outerShdw blurRad="38100" dist="38100" dir="2700000" algn="tl">
                              <a:srgbClr val="808080"/>
                            </a:outerShdw>
                          </a:effectLst>
                          <a:latin typeface="Tahoma" panose="020B0604030504040204" pitchFamily="34" charset="0"/>
                          <a:ea typeface="ＭＳ Ｐゴシック" panose="020B0600070205080204" pitchFamily="34" charset="-128"/>
                        </a:rPr>
                        <a:t> </a:t>
                      </a:r>
                    </a:p>
                  </a:txBody>
                  <a:tcPr marL="90000" marR="90000" marT="46800" marB="46800" anchor="ctr" horzOverflow="overflow">
                    <a:lnL>
                      <a:noFill/>
                    </a:lnL>
                    <a:lnR>
                      <a:noFill/>
                    </a:lnR>
                    <a:lnT>
                      <a:noFill/>
                    </a:lnT>
                    <a:lnB>
                      <a:noFill/>
                    </a:lnB>
                    <a:lnTlToBr>
                      <a:noFill/>
                    </a:lnTlToBr>
                    <a:lnBlToTr>
                      <a:noFill/>
                    </a:lnBlToTr>
                    <a:solidFill>
                      <a:srgbClr val="000000"/>
                    </a:solidFill>
                  </a:tcPr>
                </a:tc>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de-DE" altLang="de-GB" sz="2000" b="0" i="0" u="none" strike="noStrike" cap="none" normalizeH="0" baseline="0" dirty="0">
                          <a:ln>
                            <a:noFill/>
                          </a:ln>
                          <a:solidFill>
                            <a:srgbClr val="FFFFFF"/>
                          </a:solidFill>
                          <a:effectLst/>
                          <a:latin typeface="Garamond" panose="02020404030301010803" pitchFamily="18" charset="0"/>
                          <a:ea typeface="ＭＳ Ｐゴシック" panose="020B0600070205080204" pitchFamily="34" charset="-128"/>
                        </a:rPr>
                        <a:t>Go, passer-by, and tell the world</a:t>
                      </a:r>
                      <a:br>
                        <a:rPr kumimoji="0" lang="de-DE" altLang="de-GB" sz="2000" b="0" i="0" u="none" strike="noStrike" cap="none" normalizeH="0" baseline="0" dirty="0">
                          <a:ln>
                            <a:noFill/>
                          </a:ln>
                          <a:solidFill>
                            <a:srgbClr val="FFFFFF"/>
                          </a:solidFill>
                          <a:effectLst/>
                          <a:latin typeface="Garamond" panose="02020404030301010803" pitchFamily="18" charset="0"/>
                          <a:ea typeface="ＭＳ Ｐゴシック" panose="020B0600070205080204" pitchFamily="34" charset="-128"/>
                        </a:rPr>
                      </a:br>
                      <a:r>
                        <a:rPr kumimoji="0" lang="de-DE" altLang="de-GB" sz="2000" b="0" i="0" u="none" strike="noStrike" cap="none" normalizeH="0" baseline="0" dirty="0">
                          <a:ln>
                            <a:noFill/>
                          </a:ln>
                          <a:solidFill>
                            <a:srgbClr val="FFFFFF"/>
                          </a:solidFill>
                          <a:effectLst/>
                          <a:latin typeface="Garamond" panose="02020404030301010803" pitchFamily="18" charset="0"/>
                          <a:ea typeface="ＭＳ Ｐゴシック" panose="020B0600070205080204" pitchFamily="34" charset="-128"/>
                        </a:rPr>
                        <a:t>That we perished in the cause,</a:t>
                      </a:r>
                      <a:br>
                        <a:rPr kumimoji="0" lang="de-DE" altLang="de-GB" sz="2000" b="0" i="0" u="none" strike="noStrike" cap="none" normalizeH="0" baseline="0" dirty="0">
                          <a:ln>
                            <a:noFill/>
                          </a:ln>
                          <a:solidFill>
                            <a:srgbClr val="FFFFFF"/>
                          </a:solidFill>
                          <a:effectLst/>
                          <a:latin typeface="Garamond" panose="02020404030301010803" pitchFamily="18" charset="0"/>
                          <a:ea typeface="ＭＳ Ｐゴシック" panose="020B0600070205080204" pitchFamily="34" charset="-128"/>
                        </a:rPr>
                      </a:br>
                      <a:r>
                        <a:rPr kumimoji="0" lang="de-DE" altLang="de-GB" sz="2000" b="0" i="0" u="none" strike="noStrike" cap="none" normalizeH="0" baseline="0" dirty="0">
                          <a:ln>
                            <a:noFill/>
                          </a:ln>
                          <a:solidFill>
                            <a:srgbClr val="FFFFFF"/>
                          </a:solidFill>
                          <a:effectLst/>
                          <a:latin typeface="Garamond" panose="02020404030301010803" pitchFamily="18" charset="0"/>
                          <a:ea typeface="ＭＳ Ｐゴシック" panose="020B0600070205080204" pitchFamily="34" charset="-128"/>
                        </a:rPr>
                        <a:t>Faithful to our orders.</a:t>
                      </a:r>
                    </a:p>
                  </a:txBody>
                  <a:tcPr marL="90000" marR="90000" marT="46800" marB="46800" horzOverflow="overflow">
                    <a:lnL>
                      <a:noFill/>
                    </a:lnL>
                    <a:lnR>
                      <a:noFill/>
                    </a:lnR>
                    <a:lnT>
                      <a:noFill/>
                    </a:lnT>
                    <a:lnB>
                      <a:noFill/>
                    </a:lnB>
                    <a:lnTlToBr>
                      <a:noFill/>
                    </a:lnTlToBr>
                    <a:lnBlToTr>
                      <a:noFill/>
                    </a:lnBlToTr>
                    <a:solidFill>
                      <a:srgbClr val="000000"/>
                    </a:solidFill>
                  </a:tcPr>
                </a:tc>
                <a:extLst>
                  <a:ext uri="{0D108BD9-81ED-4DB2-BD59-A6C34878D82A}">
                    <a16:rowId xmlns:a16="http://schemas.microsoft.com/office/drawing/2014/main" val="3129110314"/>
                  </a:ext>
                </a:extLst>
              </a:tr>
            </a:tbl>
          </a:graphicData>
        </a:graphic>
      </p:graphicFrame>
      <p:graphicFrame>
        <p:nvGraphicFramePr>
          <p:cNvPr id="3" name="Group 9">
            <a:extLst>
              <a:ext uri="{FF2B5EF4-FFF2-40B4-BE49-F238E27FC236}">
                <a16:creationId xmlns:a16="http://schemas.microsoft.com/office/drawing/2014/main" id="{B09E8C54-9279-9C9F-B904-8F0E3E2EEF47}"/>
              </a:ext>
            </a:extLst>
          </p:cNvPr>
          <p:cNvGraphicFramePr>
            <a:graphicFrameLocks noGrp="1"/>
          </p:cNvGraphicFramePr>
          <p:nvPr>
            <p:extLst>
              <p:ext uri="{D42A27DB-BD31-4B8C-83A1-F6EECF244321}">
                <p14:modId xmlns:p14="http://schemas.microsoft.com/office/powerpoint/2010/main" val="1265278166"/>
              </p:ext>
            </p:extLst>
          </p:nvPr>
        </p:nvGraphicFramePr>
        <p:xfrm>
          <a:off x="6072188" y="542925"/>
          <a:ext cx="5149850" cy="5308600"/>
        </p:xfrm>
        <a:graphic>
          <a:graphicData uri="http://schemas.openxmlformats.org/drawingml/2006/table">
            <a:tbl>
              <a:tblPr/>
              <a:tblGrid>
                <a:gridCol w="304800">
                  <a:extLst>
                    <a:ext uri="{9D8B030D-6E8A-4147-A177-3AD203B41FA5}">
                      <a16:colId xmlns:a16="http://schemas.microsoft.com/office/drawing/2014/main" val="927967546"/>
                    </a:ext>
                  </a:extLst>
                </a:gridCol>
                <a:gridCol w="4845050">
                  <a:extLst>
                    <a:ext uri="{9D8B030D-6E8A-4147-A177-3AD203B41FA5}">
                      <a16:colId xmlns:a16="http://schemas.microsoft.com/office/drawing/2014/main" val="3204990408"/>
                    </a:ext>
                  </a:extLst>
                </a:gridCol>
              </a:tblGrid>
              <a:tr h="5308600">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altLang="de-GB" sz="1800" b="0" i="0" u="none" strike="noStrike" cap="none" normalizeH="0" baseline="0">
                        <a:ln>
                          <a:noFill/>
                        </a:ln>
                        <a:solidFill>
                          <a:schemeClr val="tx1"/>
                        </a:solidFill>
                        <a:effectLst/>
                        <a:latin typeface="Garamond" panose="02020404030301010803" pitchFamily="18" charset="0"/>
                        <a:ea typeface="ＭＳ Ｐゴシック" panose="020B0600070205080204" pitchFamily="34" charset="-128"/>
                      </a:endParaRPr>
                    </a:p>
                  </a:txBody>
                  <a:tcPr marL="90000" marR="90000" marT="46800" marB="46800" anchor="ctr" horzOverflow="overflow">
                    <a:lnL>
                      <a:noFill/>
                    </a:lnL>
                    <a:lnR>
                      <a:noFill/>
                    </a:lnR>
                    <a:lnT>
                      <a:noFill/>
                    </a:lnT>
                    <a:lnB>
                      <a:noFill/>
                    </a:lnB>
                    <a:lnTlToBr>
                      <a:noFill/>
                    </a:lnTlToBr>
                    <a:lnBlToTr>
                      <a:noFill/>
                    </a:lnBlToTr>
                    <a:noFill/>
                  </a:tcPr>
                </a:tc>
                <a:tc>
                  <a:txBody>
                    <a:bodyPr/>
                    <a:lstStyle>
                      <a:lvl1pPr eaLnBrk="0" hangingPunct="0">
                        <a:lnSpc>
                          <a:spcPct val="93000"/>
                        </a:lnSpc>
                        <a:spcAft>
                          <a:spcPts val="1288"/>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ja-JP" altLang="en-GB" sz="18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a:t>
                      </a:r>
                      <a:r>
                        <a:rPr kumimoji="0" lang="en-GB" altLang="ja-JP" sz="18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The Warsaw Uprising of 1944 — a heroic and tragic 63-day struggle to liberate World War 2 Warsaw from Nazi/German occupation. Undertaken by the Home Army (Armia Krajowa, AK), the Polish resistance group, at the time Allied troops were breaking through the Normandy </a:t>
                      </a:r>
                      <a:r>
                        <a:rPr kumimoji="0" lang="en-GB" altLang="ja-JP" sz="18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defenses</a:t>
                      </a:r>
                      <a:r>
                        <a:rPr kumimoji="0" lang="en-GB" altLang="ja-JP" sz="18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and the Red Army was standing at the line of the Vistula River. </a:t>
                      </a:r>
                    </a:p>
                    <a:p>
                      <a:pPr marL="0" marR="0" lvl="0" indent="0" algn="l" defTabSz="449263" rtl="0" eaLnBrk="0" fontAlgn="base" latinLnBrk="0" hangingPunct="0">
                        <a:lnSpc>
                          <a:spcPct val="101000"/>
                        </a:lnSpc>
                        <a:spcBef>
                          <a:spcPct val="0"/>
                        </a:spcBef>
                        <a:spcAft>
                          <a:spcPct val="0"/>
                        </a:spcAft>
                        <a:buClrTx/>
                        <a:buSzPct val="7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GB" altLang="de-GB" sz="18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Warsaw could have been one of the first European capitals liberated; however, various military and political miscalculations, as well as global politics — played among Joseph Stalin, Winston Churchill and Franklin D. Roosevelt (FDR) — turned the dice against it. This site is dedicated to all those who fought for their freedom in the Warsaw Uprising of 1944 as well as all those who, as civilians, perished in the effort.</a:t>
                      </a:r>
                      <a:r>
                        <a:rPr kumimoji="0" lang="ja-JP" altLang="en-GB" sz="18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a:t>
                      </a:r>
                      <a:endParaRPr kumimoji="0" lang="en-GB" altLang="de-GB" sz="18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endParaRPr>
                    </a:p>
                  </a:txBody>
                  <a:tcPr marL="90000" marR="90000" marT="46800" marB="4680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2263991075"/>
                  </a:ext>
                </a:extLst>
              </a:tr>
            </a:tbl>
          </a:graphicData>
        </a:graphic>
      </p:graphicFrame>
      <p:pic>
        <p:nvPicPr>
          <p:cNvPr id="4" name="Picture 12">
            <a:extLst>
              <a:ext uri="{FF2B5EF4-FFF2-40B4-BE49-F238E27FC236}">
                <a16:creationId xmlns:a16="http://schemas.microsoft.com/office/drawing/2014/main" id="{C2893A1B-DDC4-CAA9-EFC1-6F3D739517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549275"/>
            <a:ext cx="34290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 name="Picture 17">
            <a:extLst>
              <a:ext uri="{FF2B5EF4-FFF2-40B4-BE49-F238E27FC236}">
                <a16:creationId xmlns:a16="http://schemas.microsoft.com/office/drawing/2014/main" id="{A9B86489-0772-F82C-82E5-B11D09A1A0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36512"/>
            <a:ext cx="428625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Rectangle 18">
            <a:extLst>
              <a:ext uri="{FF2B5EF4-FFF2-40B4-BE49-F238E27FC236}">
                <a16:creationId xmlns:a16="http://schemas.microsoft.com/office/drawing/2014/main" id="{096D7AFB-9DAE-7FAC-7402-7B15DA81FA63}"/>
              </a:ext>
            </a:extLst>
          </p:cNvPr>
          <p:cNvSpPr>
            <a:spLocks noChangeArrowheads="1"/>
          </p:cNvSpPr>
          <p:nvPr/>
        </p:nvSpPr>
        <p:spPr bwMode="auto">
          <a:xfrm>
            <a:off x="4330792" y="6113929"/>
            <a:ext cx="3581215" cy="40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en-GB" altLang="de-GB" sz="2000" dirty="0">
                <a:solidFill>
                  <a:schemeClr val="tx1"/>
                </a:solidFill>
                <a:latin typeface="Garamond" panose="02020404030301010803" pitchFamily="18" charset="0"/>
              </a:rPr>
              <a:t>http://www.warsawuprising.com/</a:t>
            </a:r>
          </a:p>
        </p:txBody>
      </p:sp>
    </p:spTree>
    <p:extLst>
      <p:ext uri="{BB962C8B-B14F-4D97-AF65-F5344CB8AC3E}">
        <p14:creationId xmlns:p14="http://schemas.microsoft.com/office/powerpoint/2010/main" val="1890983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608D4-501A-858F-6B62-BC4E6A6C9670}"/>
              </a:ext>
            </a:extLst>
          </p:cNvPr>
          <p:cNvSpPr>
            <a:spLocks noGrp="1"/>
          </p:cNvSpPr>
          <p:nvPr>
            <p:ph type="title"/>
          </p:nvPr>
        </p:nvSpPr>
        <p:spPr/>
        <p:txBody>
          <a:bodyPr/>
          <a:lstStyle/>
          <a:p>
            <a:r>
              <a:rPr lang="en-GB" dirty="0">
                <a:latin typeface="Garamond" panose="02020404030301010803" pitchFamily="18" charset="0"/>
              </a:rPr>
              <a:t>Russian war experiences</a:t>
            </a:r>
          </a:p>
        </p:txBody>
      </p:sp>
      <p:sp>
        <p:nvSpPr>
          <p:cNvPr id="3" name="Content Placeholder 2">
            <a:extLst>
              <a:ext uri="{FF2B5EF4-FFF2-40B4-BE49-F238E27FC236}">
                <a16:creationId xmlns:a16="http://schemas.microsoft.com/office/drawing/2014/main" id="{502407B9-5612-05ED-EF70-47664EDE432F}"/>
              </a:ext>
            </a:extLst>
          </p:cNvPr>
          <p:cNvSpPr>
            <a:spLocks noGrp="1"/>
          </p:cNvSpPr>
          <p:nvPr>
            <p:ph idx="1"/>
          </p:nvPr>
        </p:nvSpPr>
        <p:spPr/>
        <p:txBody>
          <a:bodyPr>
            <a:normAutofit fontScale="92500" lnSpcReduction="10000"/>
          </a:bodyPr>
          <a:lstStyle/>
          <a:p>
            <a:r>
              <a:rPr lang="en-US" dirty="0">
                <a:latin typeface="Garamond" panose="02020404030301010803" pitchFamily="18" charset="0"/>
              </a:rPr>
              <a:t>German attack, 22 June 1941 (Barbarossa)</a:t>
            </a:r>
          </a:p>
          <a:p>
            <a:r>
              <a:rPr lang="en-US" dirty="0">
                <a:latin typeface="Garamond" panose="02020404030301010803" pitchFamily="18" charset="0"/>
              </a:rPr>
              <a:t>German occupation and German cruelties</a:t>
            </a:r>
          </a:p>
          <a:p>
            <a:r>
              <a:rPr lang="en-US" dirty="0">
                <a:latin typeface="Garamond" panose="02020404030301010803" pitchFamily="18" charset="0"/>
              </a:rPr>
              <a:t>Hunger and suffering </a:t>
            </a:r>
          </a:p>
          <a:p>
            <a:r>
              <a:rPr lang="en-US" dirty="0">
                <a:latin typeface="Garamond" panose="02020404030301010803" pitchFamily="18" charset="0"/>
              </a:rPr>
              <a:t>Collaboration of different groups </a:t>
            </a:r>
          </a:p>
          <a:p>
            <a:r>
              <a:rPr lang="en-US" dirty="0">
                <a:latin typeface="Garamond" panose="02020404030301010803" pitchFamily="18" charset="0"/>
              </a:rPr>
              <a:t>Vlasov-Army</a:t>
            </a:r>
          </a:p>
          <a:p>
            <a:r>
              <a:rPr lang="en-US" dirty="0">
                <a:latin typeface="Garamond" panose="02020404030301010803" pitchFamily="18" charset="0"/>
              </a:rPr>
              <a:t>Great Patriotic War</a:t>
            </a:r>
          </a:p>
          <a:p>
            <a:r>
              <a:rPr lang="en-US" dirty="0">
                <a:latin typeface="Garamond" panose="02020404030301010803" pitchFamily="18" charset="0"/>
              </a:rPr>
              <a:t>Red partisans and resistance</a:t>
            </a:r>
          </a:p>
          <a:p>
            <a:r>
              <a:rPr lang="en-US" dirty="0">
                <a:latin typeface="Garamond" panose="02020404030301010803" pitchFamily="18" charset="0"/>
              </a:rPr>
              <a:t>Victorious battles: </a:t>
            </a:r>
            <a:r>
              <a:rPr lang="en-US" dirty="0" err="1">
                <a:latin typeface="Garamond" panose="02020404030301010803" pitchFamily="18" charset="0"/>
              </a:rPr>
              <a:t>Defence</a:t>
            </a:r>
            <a:r>
              <a:rPr lang="en-US" dirty="0">
                <a:latin typeface="Garamond" panose="02020404030301010803" pitchFamily="18" charset="0"/>
              </a:rPr>
              <a:t> of Moscow, Siege of Leningrad, Battle of Stalingrad, Battle of Kursk, Battle of Berlin </a:t>
            </a:r>
          </a:p>
        </p:txBody>
      </p:sp>
    </p:spTree>
    <p:extLst>
      <p:ext uri="{BB962C8B-B14F-4D97-AF65-F5344CB8AC3E}">
        <p14:creationId xmlns:p14="http://schemas.microsoft.com/office/powerpoint/2010/main" val="2782084033"/>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973</TotalTime>
  <Words>1600</Words>
  <Application>Microsoft Office PowerPoint</Application>
  <PresentationFormat>Widescreen</PresentationFormat>
  <Paragraphs>173</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Batang</vt:lpstr>
      <vt:lpstr>Aptos</vt:lpstr>
      <vt:lpstr>Arial</vt:lpstr>
      <vt:lpstr>Avenir Next LT Pro Light</vt:lpstr>
      <vt:lpstr>Garamond</vt:lpstr>
      <vt:lpstr>Tahoma</vt:lpstr>
      <vt:lpstr>AlignmentVTI</vt:lpstr>
      <vt:lpstr>Entangled History: Ukraine and her neighbours from the Middle Ages to the present</vt:lpstr>
      <vt:lpstr>Outline</vt:lpstr>
      <vt:lpstr>PowerPoint Presentation</vt:lpstr>
      <vt:lpstr>PowerPoint Presentation</vt:lpstr>
      <vt:lpstr>PowerPoint Presentation</vt:lpstr>
      <vt:lpstr>PowerPoint Presentation</vt:lpstr>
      <vt:lpstr>Poland under German occupation</vt:lpstr>
      <vt:lpstr>PowerPoint Presentation</vt:lpstr>
      <vt:lpstr>Russian war experiences</vt:lpstr>
      <vt:lpstr>PowerPoint Presentation</vt:lpstr>
      <vt:lpstr>PowerPoint Presentation</vt:lpstr>
      <vt:lpstr>Ukrainian war experiences</vt:lpstr>
      <vt:lpstr>PowerPoint Presentation</vt:lpstr>
      <vt:lpstr>PowerPoint Presentation</vt:lpstr>
      <vt:lpstr>PowerPoint Presentation</vt:lpstr>
      <vt:lpstr>PowerPoint Presentation</vt:lpstr>
      <vt:lpstr>Nazis and Islam</vt:lpstr>
      <vt:lpstr>PowerPoint Presentation</vt:lpstr>
      <vt:lpstr>Outcome of the war</vt:lpstr>
      <vt:lpstr>PowerPoint Presentation</vt:lpstr>
      <vt:lpstr>Outcome of war</vt:lpstr>
      <vt:lpstr>PowerPoint Presentation</vt:lpstr>
      <vt:lpstr>Poland and the Memory of WWII</vt:lpstr>
      <vt:lpstr>Ukraine – the divided memory until 2014/22</vt:lpstr>
      <vt:lpstr>Memory in Ukraine: changes after 2014/2022</vt:lpstr>
      <vt:lpstr>PowerPoint Presentation</vt:lpstr>
      <vt:lpstr>PowerPoint Presentation</vt:lpstr>
      <vt:lpstr>PowerPoint Presentation</vt:lpstr>
      <vt:lpstr>PowerPoint Presentation</vt:lpstr>
      <vt:lpstr>Poland                                     Ukraine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Voronovici, Alexandr</cp:lastModifiedBy>
  <cp:revision>92</cp:revision>
  <dcterms:created xsi:type="dcterms:W3CDTF">2025-10-15T18:16:58Z</dcterms:created>
  <dcterms:modified xsi:type="dcterms:W3CDTF">2026-03-19T12:44:20Z</dcterms:modified>
</cp:coreProperties>
</file>