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22"/>
  </p:notesMasterIdLst>
  <p:sldIdLst>
    <p:sldId id="256" r:id="rId2"/>
    <p:sldId id="297" r:id="rId3"/>
    <p:sldId id="315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12967-8107-4E6A-A3B2-08A7BD9762E8}" type="datetimeFigureOut">
              <a:rPr lang="en-GB" smtClean="0"/>
              <a:t>30/04/2026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17960-57DD-47E2-92AE-5FE4C540E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6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22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76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94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20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65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15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0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4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4/30/2026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D26BC87E-DCC8-4E66-972D-A587756DF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782" y="0"/>
            <a:ext cx="121987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D3396-D72F-BAC4-3884-3ADFB95F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822960"/>
            <a:ext cx="6108192" cy="36523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sz="4000" b="1" dirty="0">
                <a:latin typeface="Garamond" panose="02020404030301010803" pitchFamily="18" charset="0"/>
              </a:rPr>
              <a:t>Entangled History: Ukraine and her </a:t>
            </a:r>
            <a:r>
              <a:rPr lang="en-US" altLang="en-US" sz="4000" b="1" dirty="0" err="1">
                <a:latin typeface="Garamond" panose="02020404030301010803" pitchFamily="18" charset="0"/>
              </a:rPr>
              <a:t>neighbours</a:t>
            </a:r>
            <a:r>
              <a:rPr lang="en-US" altLang="en-US" sz="4000" b="1" dirty="0">
                <a:latin typeface="Garamond" panose="02020404030301010803" pitchFamily="18" charset="0"/>
              </a:rPr>
              <a:t> from the Middle Ages to the present</a:t>
            </a:r>
            <a:endParaRPr lang="en-US" sz="4000" b="1" dirty="0"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F58DA-A2D1-BB54-975C-73F732A4A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496" y="4901699"/>
            <a:ext cx="6052227" cy="100259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altLang="en-US" sz="1800" b="1" dirty="0">
                <a:latin typeface="Garamond" panose="02020404030301010803" pitchFamily="18" charset="0"/>
              </a:rPr>
              <a:t>Lecture 18</a:t>
            </a:r>
          </a:p>
          <a:p>
            <a:r>
              <a:rPr lang="en-US" altLang="en-US" sz="1800" b="1" dirty="0">
                <a:latin typeface="Garamond" panose="02020404030301010803" pitchFamily="18" charset="0"/>
              </a:rPr>
              <a:t>From Soviet to Independent Ukraine</a:t>
            </a:r>
          </a:p>
        </p:txBody>
      </p:sp>
      <p:cxnSp>
        <p:nvCxnSpPr>
          <p:cNvPr id="2059" name="Straight Connector 2058">
            <a:extLst>
              <a:ext uri="{FF2B5EF4-FFF2-40B4-BE49-F238E27FC236}">
                <a16:creationId xmlns:a16="http://schemas.microsoft.com/office/drawing/2014/main" id="{8B45C962-0D68-4A01-9627-70DEBBC36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175" y="571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Straight Connector 2060">
            <a:extLst>
              <a:ext uri="{FF2B5EF4-FFF2-40B4-BE49-F238E27FC236}">
                <a16:creationId xmlns:a16="http://schemas.microsoft.com/office/drawing/2014/main" id="{F1D89FBF-493B-4E7D-B511-7E40674F6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2576" y="571500"/>
            <a:ext cx="0" cy="5712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>
            <a:extLst>
              <a:ext uri="{FF2B5EF4-FFF2-40B4-BE49-F238E27FC236}">
                <a16:creationId xmlns:a16="http://schemas.microsoft.com/office/drawing/2014/main" id="{7C4FF535-6381-7857-56D1-068BD55DB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0" r="1" b="1"/>
          <a:stretch>
            <a:fillRect/>
          </a:stretch>
        </p:blipFill>
        <p:spPr bwMode="auto">
          <a:xfrm>
            <a:off x="8010184" y="653898"/>
            <a:ext cx="3610316" cy="515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3" name="Straight Connector 2062">
            <a:extLst>
              <a:ext uri="{FF2B5EF4-FFF2-40B4-BE49-F238E27FC236}">
                <a16:creationId xmlns:a16="http://schemas.microsoft.com/office/drawing/2014/main" id="{4BCC744E-5590-4542-B37F-B764470BF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176" y="6286500"/>
            <a:ext cx="110433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4A4C6C6-579B-8603-BF1B-94CD4A051C2C}"/>
              </a:ext>
            </a:extLst>
          </p:cNvPr>
          <p:cNvSpPr txBox="1"/>
          <p:nvPr/>
        </p:nvSpPr>
        <p:spPr>
          <a:xfrm>
            <a:off x="8027354" y="5864687"/>
            <a:ext cx="329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Garamond" panose="02020404030301010803" pitchFamily="18" charset="0"/>
              </a:rPr>
              <a:t>Source: IAEA </a:t>
            </a:r>
            <a:r>
              <a:rPr lang="en-GB" dirty="0" err="1">
                <a:latin typeface="Garamond" panose="02020404030301010803" pitchFamily="18" charset="0"/>
              </a:rPr>
              <a:t>Imagebank</a:t>
            </a:r>
            <a:r>
              <a:rPr lang="en-GB" dirty="0">
                <a:latin typeface="Garamond" panose="020204040303010108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552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76" name="Rectangle 2075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50C877-E6A2-FF1F-CFD2-5E54A2A2C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5567266" cy="1707775"/>
          </a:xfrm>
        </p:spPr>
        <p:txBody>
          <a:bodyPr anchor="t"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Final years I</a:t>
            </a:r>
          </a:p>
        </p:txBody>
      </p:sp>
      <p:cxnSp>
        <p:nvCxnSpPr>
          <p:cNvPr id="2077" name="Straight Connector 2076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B81B5-3FFF-6380-DFE6-CCF5D689C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2848396"/>
            <a:ext cx="5938153" cy="3018330"/>
          </a:xfrm>
        </p:spPr>
        <p:txBody>
          <a:bodyPr anchor="b">
            <a:no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1985 – Mikhail Gorbachev elected general secretary of the Soviet Communist Party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Glasnost’ and Perestroika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Ukrainian SSR not at forefront (Shcherbytsky kept tight control)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1986 – Chernobyl catastrophe (reactor 4 in the pic)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Re-constitution of dissident movement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1988 – Release of political prisoners</a:t>
            </a:r>
          </a:p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Rebuilding of Greek Catholic Church in Ukraine (had been in underground and exile)</a:t>
            </a:r>
          </a:p>
        </p:txBody>
      </p:sp>
      <p:cxnSp>
        <p:nvCxnSpPr>
          <p:cNvPr id="2078" name="Straight Connector 2077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294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>
            <a:extLst>
              <a:ext uri="{FF2B5EF4-FFF2-40B4-BE49-F238E27FC236}">
                <a16:creationId xmlns:a16="http://schemas.microsoft.com/office/drawing/2014/main" id="{8C076C80-099F-5F67-B5B6-CDF7C1E42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14734" y="1674558"/>
            <a:ext cx="4705764" cy="350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79" name="Straight Connector 2078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9B1E443-0299-4FB9-6C46-4B15E98E0797}"/>
              </a:ext>
            </a:extLst>
          </p:cNvPr>
          <p:cNvSpPr txBox="1"/>
          <p:nvPr/>
        </p:nvSpPr>
        <p:spPr>
          <a:xfrm>
            <a:off x="6914734" y="5288472"/>
            <a:ext cx="348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Garamond" panose="02020404030301010803" pitchFamily="18" charset="0"/>
              </a:rPr>
              <a:t>May Day Parade in Kyiv, just several days after the Chernobyl disaster </a:t>
            </a:r>
          </a:p>
          <a:p>
            <a:r>
              <a:rPr lang="en-GB" sz="1600" dirty="0">
                <a:latin typeface="Garamond" panose="02020404030301010803" pitchFamily="18" charset="0"/>
              </a:rPr>
              <a:t>(source: https://euromaidanpress.com)</a:t>
            </a:r>
          </a:p>
        </p:txBody>
      </p:sp>
    </p:spTree>
    <p:extLst>
      <p:ext uri="{BB962C8B-B14F-4D97-AF65-F5344CB8AC3E}">
        <p14:creationId xmlns:p14="http://schemas.microsoft.com/office/powerpoint/2010/main" val="2247705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E727-8833-A08B-D06B-C323E137C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Final years 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1384F-FA0A-3C14-812A-3FB0D64EB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2075688"/>
            <a:ext cx="6438900" cy="3910987"/>
          </a:xfrm>
        </p:spPr>
        <p:txBody>
          <a:bodyPr>
            <a:normAutofit lnSpcReduction="10000"/>
          </a:bodyPr>
          <a:lstStyle/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Mass demonstrations in Western Ukraine and miner strikes in Donbas (1989)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Foundation of People’s Movement of Ukraine (Rukh)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Resignation of </a:t>
            </a:r>
            <a:r>
              <a:rPr lang="en-GB" dirty="0" err="1">
                <a:latin typeface="Garamond" panose="02020404030301010803" pitchFamily="18" charset="0"/>
              </a:rPr>
              <a:t>Shcherbytsky</a:t>
            </a:r>
            <a:endParaRPr lang="en-GB" dirty="0">
              <a:latin typeface="Garamond" panose="02020404030301010803" pitchFamily="18" charset="0"/>
            </a:endParaRP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Legalisation of Greek Catholic Church in Ukraine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1990 – Ukrainian becomes state language of Ukrainian SSR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16 July 1990: Ukraine declares sovereignty followed by declaration of independence on 24 August 1991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1 December 1991 – 90% of citizens of Ukraine vote for independent Ukraine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1CC77F2-F5FC-A716-A804-A9ACCBBD0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017561"/>
            <a:ext cx="43815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4C11BD-52DB-BDBB-274A-B2956F8AC1B0}"/>
              </a:ext>
            </a:extLst>
          </p:cNvPr>
          <p:cNvSpPr txBox="1"/>
          <p:nvPr/>
        </p:nvSpPr>
        <p:spPr>
          <a:xfrm>
            <a:off x="7239000" y="5084611"/>
            <a:ext cx="43815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>
                <a:latin typeface="Garamond" panose="02020404030301010803" pitchFamily="18" charset="0"/>
              </a:rPr>
              <a:t>People celebrate the declaration of Ukraine's national independence near the Verkhovna Rada in Kyiv on Aug. 24, 1991 (Source: UNIAN)</a:t>
            </a:r>
          </a:p>
        </p:txBody>
      </p:sp>
    </p:spTree>
    <p:extLst>
      <p:ext uri="{BB962C8B-B14F-4D97-AF65-F5344CB8AC3E}">
        <p14:creationId xmlns:p14="http://schemas.microsoft.com/office/powerpoint/2010/main" val="232491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8DD6B-2A3A-C888-95EE-203F1527B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The Great Patriotic War and Soviet history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8CC29-EB2A-1F43-87C2-8532C400A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latin typeface="Garamond" panose="02020404030301010803" pitchFamily="18" charset="0"/>
              </a:rPr>
              <a:t>Strengthened the legitimacy of the Soviet political system</a:t>
            </a:r>
          </a:p>
          <a:p>
            <a:r>
              <a:rPr lang="en-GB" dirty="0">
                <a:latin typeface="Garamond" panose="02020404030301010803" pitchFamily="18" charset="0"/>
              </a:rPr>
              <a:t>Second founding myth of the Soviet Union</a:t>
            </a:r>
          </a:p>
          <a:p>
            <a:r>
              <a:rPr lang="en-GB" dirty="0">
                <a:latin typeface="Garamond" panose="02020404030301010803" pitchFamily="18" charset="0"/>
              </a:rPr>
              <a:t>Part of personality cult of Stalin, replaced later by cult of Red Army and Communist Party</a:t>
            </a:r>
          </a:p>
          <a:p>
            <a:r>
              <a:rPr lang="en-GB" dirty="0">
                <a:latin typeface="Garamond" panose="02020404030301010803" pitchFamily="18" charset="0"/>
              </a:rPr>
              <a:t>Celebration of Soviet (Russian) heroism in interest of both – veterans and government</a:t>
            </a:r>
          </a:p>
          <a:p>
            <a:r>
              <a:rPr lang="en-GB" dirty="0">
                <a:latin typeface="Garamond" panose="02020404030301010803" pitchFamily="18" charset="0"/>
              </a:rPr>
              <a:t>Since Brezhnev: </a:t>
            </a:r>
            <a:r>
              <a:rPr lang="en-GB" dirty="0" err="1">
                <a:latin typeface="Garamond" panose="02020404030301010803" pitchFamily="18" charset="0"/>
              </a:rPr>
              <a:t>monumentalisation</a:t>
            </a:r>
            <a:r>
              <a:rPr lang="en-GB" dirty="0">
                <a:latin typeface="Garamond" panose="02020404030301010803" pitchFamily="18" charset="0"/>
              </a:rPr>
              <a:t> of war remembrance</a:t>
            </a:r>
          </a:p>
          <a:p>
            <a:r>
              <a:rPr lang="en-GB" dirty="0">
                <a:latin typeface="Garamond" panose="02020404030301010803" pitchFamily="18" charset="0"/>
              </a:rPr>
              <a:t>Parades on Red Square: demonstration of strength and unity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dirty="0">
                <a:latin typeface="Garamond" panose="02020404030301010803" pitchFamily="18" charset="0"/>
              </a:rPr>
              <a:t>Giving meaning to war was quite successful: acceptance of heroic fight against foreign aggression – justification for suffering, for many war veterans and also civilians: most important event of their life. Feeling of unity between regime and population. 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25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3B50444B-D8E4-9647-9C81-B6C5D1F43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0387" y="5863431"/>
            <a:ext cx="37433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A.A. </a:t>
            </a:r>
            <a:r>
              <a:rPr lang="en-GB" altLang="en-US" sz="2000" dirty="0" err="1">
                <a:solidFill>
                  <a:schemeClr val="tx1"/>
                </a:solidFill>
                <a:latin typeface="Garamond" panose="02020404030301010803" pitchFamily="18" charset="0"/>
              </a:rPr>
              <a:t>Kokorekin</a:t>
            </a:r>
            <a:r>
              <a:rPr lang="en-GB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, The love of the whole nation for the victorious fighter, 1944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93879A-21F3-CA4E-B4FA-FB0917BDB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7" y="-13494"/>
            <a:ext cx="3883025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C91348-C94F-AB40-8D44-2003DB728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650" y="-13494"/>
            <a:ext cx="2709862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4B83BFC1-9898-ED47-BDD5-6D569D244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8288" y="5863431"/>
            <a:ext cx="3743325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A.T. Danilichev, The Liberator of Pskov, 1944</a:t>
            </a:r>
          </a:p>
        </p:txBody>
      </p:sp>
    </p:spTree>
    <p:extLst>
      <p:ext uri="{BB962C8B-B14F-4D97-AF65-F5344CB8AC3E}">
        <p14:creationId xmlns:p14="http://schemas.microsoft.com/office/powerpoint/2010/main" val="196106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3453F5F-5CB9-A347-951F-A20650A20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95" y="116356"/>
            <a:ext cx="3631523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81640710-3F82-AC49-9B45-963FBF6E9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595" y="5387617"/>
            <a:ext cx="3743325" cy="104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1700" dirty="0">
                <a:solidFill>
                  <a:schemeClr val="tx1"/>
                </a:solidFill>
                <a:latin typeface="Garamond" panose="02020404030301010803" pitchFamily="18" charset="0"/>
              </a:rPr>
              <a:t>N.N. Zhukov, We have fought for peace for the nations – we will defend it!</a:t>
            </a:r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1700" dirty="0">
                <a:solidFill>
                  <a:schemeClr val="tx1"/>
                </a:solidFill>
                <a:latin typeface="Garamond" panose="02020404030301010803" pitchFamily="18" charset="0"/>
              </a:rPr>
              <a:t>Moscow, Leningrad, 1950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41BC81-BD12-0845-9C9E-4C028ED36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554" y="2198883"/>
            <a:ext cx="2742207" cy="365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2">
            <a:extLst>
              <a:ext uri="{FF2B5EF4-FFF2-40B4-BE49-F238E27FC236}">
                <a16:creationId xmlns:a16="http://schemas.microsoft.com/office/drawing/2014/main" id="{75C9568A-5B1C-1840-8F4F-879A026739C1}"/>
              </a:ext>
            </a:extLst>
          </p:cNvPr>
          <p:cNvSpPr txBox="1"/>
          <p:nvPr/>
        </p:nvSpPr>
        <p:spPr>
          <a:xfrm>
            <a:off x="4835192" y="5945656"/>
            <a:ext cx="431482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de-GB" sz="1700" dirty="0">
                <a:solidFill>
                  <a:schemeClr val="tx1"/>
                </a:solidFill>
                <a:latin typeface="Garamond" panose="02020404030301010803" pitchFamily="18" charset="0"/>
              </a:rPr>
              <a:t>Sculptor: Yevgeny Vuchetych. Unveiled 8 May 1949 to commemorate the Soviet soldiers fallen in the Battle of Berlin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657C57-EE11-7945-B44F-5F6479E7D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554" y="116356"/>
            <a:ext cx="5377601" cy="210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3">
            <a:extLst>
              <a:ext uri="{FF2B5EF4-FFF2-40B4-BE49-F238E27FC236}">
                <a16:creationId xmlns:a16="http://schemas.microsoft.com/office/drawing/2014/main" id="{CDFE191D-CC7F-A14F-8ADC-E3745290B0B0}"/>
              </a:ext>
            </a:extLst>
          </p:cNvPr>
          <p:cNvSpPr/>
          <p:nvPr/>
        </p:nvSpPr>
        <p:spPr>
          <a:xfrm>
            <a:off x="7943397" y="2319264"/>
            <a:ext cx="2742207" cy="61555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de-GB" sz="1700" dirty="0">
                <a:solidFill>
                  <a:schemeClr val="tx1"/>
                </a:solidFill>
                <a:latin typeface="Garamond" panose="02020404030301010803" pitchFamily="18" charset="0"/>
              </a:rPr>
              <a:t>Soviet War Memorial at Treptower Park, Berlin. </a:t>
            </a:r>
          </a:p>
        </p:txBody>
      </p:sp>
    </p:spTree>
    <p:extLst>
      <p:ext uri="{BB962C8B-B14F-4D97-AF65-F5344CB8AC3E}">
        <p14:creationId xmlns:p14="http://schemas.microsoft.com/office/powerpoint/2010/main" val="3364079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9D5A77-24FC-A449-A2D1-7CEAD4C65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693" y="0"/>
            <a:ext cx="3246438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926E44-510C-3848-90B6-64B15D18D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731" y="169863"/>
            <a:ext cx="5616575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1E9456-B964-3A46-A7AF-29458F0DD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693" y="3789363"/>
            <a:ext cx="4211638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C2F079-6E71-FA44-BEAE-2AC77080A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356" y="3900488"/>
            <a:ext cx="4248150" cy="29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272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4B6615-5240-1843-BC56-B714D1899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156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58E979D3-6C65-824F-8821-B126661D9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219" y="908050"/>
            <a:ext cx="30956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  <a:t>Motherland monument in Stalingrad/Volgograd, Mamayev Kurgan</a:t>
            </a:r>
          </a:p>
        </p:txBody>
      </p:sp>
    </p:spTree>
    <p:extLst>
      <p:ext uri="{BB962C8B-B14F-4D97-AF65-F5344CB8AC3E}">
        <p14:creationId xmlns:p14="http://schemas.microsoft.com/office/powerpoint/2010/main" val="3334031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CF917-2F32-0926-5CE2-8364FCE94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spcAft>
                <a:spcPct val="0"/>
              </a:spcAft>
            </a:pPr>
            <a:r>
              <a:rPr lang="en-GB" altLang="en-US" dirty="0">
                <a:latin typeface="Garamond" panose="02020404030301010803" pitchFamily="18" charset="0"/>
              </a:rPr>
              <a:t>Ukraine –divided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57F8E-BA43-C4AC-E719-4098B4D7DE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Eastern Ukraine (= in Soviet period official memory for all Ukraine)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Heroes: Red Army soldiers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Close to Soviet interpretation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Liberation and unification of Ukraine – culmination of Ukrainian history thanks to brotherhood with Soviet Union and Russian nation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Ukrainian national partisans, collaborators with Germans, German agents, traitors to Ukrainian nation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No issues with suppression of Greek-Catholic Church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296A6-4DFA-6575-D4FB-3F3758FAB0D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Western Ukraine (exile and private)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Heroes: nationalist partisans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Official interpretation contradicts own view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Several years’ fighting against incorporation in Soviet Union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Problem of collaboration with Germans, </a:t>
            </a:r>
            <a:r>
              <a:rPr lang="en-GB" sz="1800" dirty="0" err="1">
                <a:latin typeface="Garamond" panose="02020404030301010803" pitchFamily="18" charset="0"/>
              </a:rPr>
              <a:t>Wolhynian</a:t>
            </a:r>
            <a:r>
              <a:rPr lang="en-GB" sz="1800" dirty="0">
                <a:latin typeface="Garamond" panose="02020404030301010803" pitchFamily="18" charset="0"/>
              </a:rPr>
              <a:t> massacres and anti-Semitic attitude of integral nationalists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Ukrainian partisans recognised as soldiers and fighters for liberty, heroes of Ukraine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GB" sz="1800" dirty="0">
                <a:latin typeface="Garamond" panose="02020404030301010803" pitchFamily="18" charset="0"/>
              </a:rPr>
              <a:t>Forced unification of Greek-Catholic Church with Russian Orthodox Church in 1947 = attack on key component of Western Ukrainian identity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GB" sz="1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229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09C7A7-B729-DB4D-A72D-8EF17A252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4530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0AC9238D-140C-604A-B2C8-DB0B5E1F6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825" y="2133600"/>
            <a:ext cx="4067175" cy="23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  <a:t>D.A. Shmarinov,</a:t>
            </a:r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  <a:t>Glory to the liberators of Ukraine!</a:t>
            </a:r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  <a:t>Death to the German invaders!</a:t>
            </a:r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endParaRPr lang="en-GB" altLang="en-US" sz="200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ts val="12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  <a:t>Moscow, Leningrad 1941</a:t>
            </a:r>
          </a:p>
        </p:txBody>
      </p:sp>
    </p:spTree>
    <p:extLst>
      <p:ext uri="{BB962C8B-B14F-4D97-AF65-F5344CB8AC3E}">
        <p14:creationId xmlns:p14="http://schemas.microsoft.com/office/powerpoint/2010/main" val="3988017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A0A065-E30B-CE49-831F-F459FA6A1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4" y="0"/>
            <a:ext cx="4200525" cy="551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9C778744-0E47-6546-9752-A3E03DDBB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8586" y="377638"/>
            <a:ext cx="3738189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Motherland statue, Kyiv, 1981, 62 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9630A9-AB8B-714D-8694-D99391C94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41588"/>
            <a:ext cx="5754687" cy="431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FDFE515-A67E-7B43-A17A-5DF7B17EC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8430" y="1215968"/>
            <a:ext cx="4949825" cy="132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Previously: National Museum of the History of the Great Patriotic War of 1941-1945 years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000" dirty="0">
                <a:solidFill>
                  <a:schemeClr val="tx1"/>
                </a:solidFill>
                <a:latin typeface="Garamond" panose="02020404030301010803" pitchFamily="18" charset="0"/>
              </a:rPr>
              <a:t>Today (after 2015): National Museum of the History of Ukraine in the Second World War</a:t>
            </a:r>
          </a:p>
        </p:txBody>
      </p:sp>
    </p:spTree>
    <p:extLst>
      <p:ext uri="{BB962C8B-B14F-4D97-AF65-F5344CB8AC3E}">
        <p14:creationId xmlns:p14="http://schemas.microsoft.com/office/powerpoint/2010/main" val="3293134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551B24-A75F-BA57-D3E0-EB500A4BD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3509192" cy="2008193"/>
          </a:xfrm>
        </p:spPr>
        <p:txBody>
          <a:bodyPr anchor="t"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Outline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26A18-B183-410A-CA88-6CF03BD9A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3066892"/>
            <a:ext cx="3785345" cy="2856476"/>
          </a:xfr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2200" dirty="0">
                <a:latin typeface="Garamond" panose="02020404030301010803" pitchFamily="18" charset="0"/>
              </a:rPr>
              <a:t>The return of Soviet power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2200" dirty="0">
                <a:latin typeface="Garamond" panose="02020404030301010803" pitchFamily="18" charset="0"/>
              </a:rPr>
              <a:t>Economic and political developments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2200" dirty="0" err="1">
                <a:latin typeface="Garamond" panose="02020404030301010803" pitchFamily="18" charset="0"/>
              </a:rPr>
              <a:t>Ukrainisation</a:t>
            </a:r>
            <a:r>
              <a:rPr lang="en-GB" altLang="en-US" sz="2200" dirty="0">
                <a:latin typeface="Garamond" panose="02020404030301010803" pitchFamily="18" charset="0"/>
              </a:rPr>
              <a:t>, Russification and the concept of the Soviet people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2200" dirty="0">
                <a:latin typeface="Garamond" panose="02020404030301010803" pitchFamily="18" charset="0"/>
              </a:rPr>
              <a:t>Dissidents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2200" dirty="0">
                <a:latin typeface="Garamond" panose="02020404030301010803" pitchFamily="18" charset="0"/>
              </a:rPr>
              <a:t>Final years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2200" dirty="0">
                <a:latin typeface="Garamond" panose="02020404030301010803" pitchFamily="18" charset="0"/>
              </a:rPr>
              <a:t>History policy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8336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F9B3826E-9B7E-624D-3330-C9DBB9473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21" y="786384"/>
            <a:ext cx="4743450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BCFC3B-9C57-F452-E9EE-07811ED92EE6}"/>
              </a:ext>
            </a:extLst>
          </p:cNvPr>
          <p:cNvSpPr txBox="1"/>
          <p:nvPr/>
        </p:nvSpPr>
        <p:spPr>
          <a:xfrm>
            <a:off x="5630474" y="5324366"/>
            <a:ext cx="54863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Decree of the Presidium of the Supreme Soviet of the USSR ‘About the transfer of the Crimean Oblast from the RSFSR to the USSR’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101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B3B6E6-C77E-4C43-92E1-FD21B6D41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156" y="19050"/>
            <a:ext cx="4819650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E42C54F-20FE-C244-A0E8-DACE8EC6E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6056" y="1657350"/>
            <a:ext cx="3887788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algn="l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ern="1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  <a:t>"For an independent and sovereign Ukrainian State" </a:t>
            </a:r>
            <a:b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  <a:t>On the flag: "For Liberty and a better life." </a:t>
            </a:r>
            <a:b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en-GB" altLang="en-US" sz="2000">
                <a:solidFill>
                  <a:schemeClr val="tx1"/>
                </a:solidFill>
                <a:latin typeface="Garamond" panose="02020404030301010803" pitchFamily="18" charset="0"/>
              </a:rPr>
              <a:t>A woodcut by Nil Khasevich, an underground UPA artist </a:t>
            </a:r>
          </a:p>
        </p:txBody>
      </p:sp>
    </p:spTree>
    <p:extLst>
      <p:ext uri="{BB962C8B-B14F-4D97-AF65-F5344CB8AC3E}">
        <p14:creationId xmlns:p14="http://schemas.microsoft.com/office/powerpoint/2010/main" val="263984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629EB8E-15B5-9C27-85BF-AD934AF43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0"/>
            <a:ext cx="94773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53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566F0-D1BA-D141-D728-67AC78165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The return of Soviet power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38AA8-65FC-7D32-14DD-266C9DDD7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2075688"/>
            <a:ext cx="7048500" cy="391098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Summer/Autumn 1944: Completing the reconquest of Ukraine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Deportation of Crimean Tatars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1945 – Ukrainian SSR becomes founding member of  United Nations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Continuous resistance against Sovietisation by Ukrainian national partisans – collective punishment by Soviet authorities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1946 – Persecution and destruction of the Greek-Catholic Church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1946/47 and 1951/52 – Purges in Ukraine, Fight against Ukrainian nationalism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Propaganda – Unification of Ukraine and starting in wartime Ukraine as second nation of Soviet Union (junior partner of Russians)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1946 – Famine with approx. one million victims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1948-1950 – Forced collectivisation in Western Ukraine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900" dirty="0">
                <a:latin typeface="Garamond" panose="02020404030301010803" pitchFamily="18" charset="0"/>
              </a:rPr>
              <a:t>1953 – Stalin’s Death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8B0967D-0493-8D28-8909-E3EFD5AB6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871" y="2075688"/>
            <a:ext cx="3559629" cy="253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F5E174-11DD-7A04-D2C0-C13360B1F594}"/>
              </a:ext>
            </a:extLst>
          </p:cNvPr>
          <p:cNvSpPr txBox="1"/>
          <p:nvPr/>
        </p:nvSpPr>
        <p:spPr>
          <a:xfrm>
            <a:off x="8175171" y="4942114"/>
            <a:ext cx="3445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Garamond" panose="02020404030301010803" pitchFamily="18" charset="0"/>
              </a:rPr>
              <a:t>Ukrainian delegation signing of the charter on the establishment of the UN</a:t>
            </a:r>
            <a:endParaRPr lang="en-GB" sz="1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341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A80C4-9816-11AF-96D1-AFF6F9A2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Political and economic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614CC-6703-6B43-537C-6271E8235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675" y="1951530"/>
            <a:ext cx="11067636" cy="4035145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1954 – Celebration of the 300th anniversary of the  ‘Re-unification of Ukraine with Russia’ – with Crimea transferred to the </a:t>
            </a:r>
            <a:r>
              <a:rPr lang="en-GB" dirty="0" err="1">
                <a:latin typeface="Garamond" panose="02020404030301010803" pitchFamily="18" charset="0"/>
              </a:rPr>
              <a:t>UkrSSR</a:t>
            </a:r>
            <a:endParaRPr lang="en-GB" dirty="0">
              <a:latin typeface="Garamond" panose="02020404030301010803" pitchFamily="18" charset="0"/>
            </a:endParaRP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1956 – 20th Party Congress of Soviet Communist Party: Beginning of the Thaw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Many political prisoners released from </a:t>
            </a:r>
            <a:r>
              <a:rPr lang="en-GB" dirty="0" err="1">
                <a:latin typeface="Garamond" panose="02020404030301010803" pitchFamily="18" charset="0"/>
              </a:rPr>
              <a:t>GULag</a:t>
            </a:r>
            <a:endParaRPr lang="en-GB" dirty="0">
              <a:latin typeface="Garamond" panose="02020404030301010803" pitchFamily="18" charset="0"/>
            </a:endParaRP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Khrushchev’s economic reforms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Limits of destalinization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Industrialisation and urbanisation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Influx of Russian workers – and renewal of Russifying impact of cities and towns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Impressive growth rates in first five-year plans but later slowing down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Negative impact and deficiencies of planned economy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Low productivity of agriculture – Soviet Union has to import food since early sixties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Garamond" panose="02020404030301010803" pitchFamily="18" charset="0"/>
              </a:rPr>
              <a:t>Stagnation under Brezhnev – dissatisfaction as elsewhere in Soviet Union with living standard – growing attraction of West</a:t>
            </a:r>
          </a:p>
        </p:txBody>
      </p:sp>
      <p:pic>
        <p:nvPicPr>
          <p:cNvPr id="3074" name="Picture 2" descr="Cornball Act (1959)">
            <a:extLst>
              <a:ext uri="{FF2B5EF4-FFF2-40B4-BE49-F238E27FC236}">
                <a16:creationId xmlns:a16="http://schemas.microsoft.com/office/drawing/2014/main" id="{48C587C7-5D72-6A6B-AFE6-51C7C9D4D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292" y="2385230"/>
            <a:ext cx="2369208" cy="316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861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0F10F-2240-B90D-582F-1149A2477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latin typeface="Garamond" panose="02020404030301010803" pitchFamily="18" charset="0"/>
              </a:rPr>
              <a:t>Ukrainisation</a:t>
            </a:r>
            <a:r>
              <a:rPr lang="en-GB" dirty="0">
                <a:latin typeface="Garamond" panose="02020404030301010803" pitchFamily="18" charset="0"/>
              </a:rPr>
              <a:t>, Sovietisation and Soviet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2B144-0EAB-08AA-19E0-9162ACDEA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78464"/>
            <a:ext cx="11059811" cy="39109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Soviet style </a:t>
            </a:r>
            <a:r>
              <a:rPr lang="en-GB" sz="1700" dirty="0" err="1">
                <a:latin typeface="Garamond" panose="02020404030301010803" pitchFamily="18" charset="0"/>
              </a:rPr>
              <a:t>Ukrainisation</a:t>
            </a:r>
            <a:endParaRPr lang="en-GB" sz="1700" dirty="0">
              <a:latin typeface="Garamond" panose="02020404030301010803" pitchFamily="18" charset="0"/>
            </a:endParaRPr>
          </a:p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Increase in number of Ukrainian members of Communist party (but since early 1970’s decline)</a:t>
            </a:r>
          </a:p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Important role of Ukrainians and people born in Ukraine in Moscow (</a:t>
            </a:r>
            <a:r>
              <a:rPr lang="en-GB" sz="1700" dirty="0" err="1">
                <a:latin typeface="Garamond" panose="02020404030301010803" pitchFamily="18" charset="0"/>
              </a:rPr>
              <a:t>Politbureau</a:t>
            </a:r>
            <a:r>
              <a:rPr lang="en-GB" sz="1700" dirty="0">
                <a:latin typeface="Garamond" panose="02020404030301010803" pitchFamily="18" charset="0"/>
              </a:rPr>
              <a:t>) - ‘Dnipropetrovsk Mafia’ </a:t>
            </a:r>
          </a:p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1958/59 – School reform – disadvantages Ukrainian (compared to Russian)</a:t>
            </a:r>
          </a:p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Petro Shelest becomes 1st secretary of Ukrainian Communist Party</a:t>
            </a:r>
          </a:p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Support for Ukrainian culture </a:t>
            </a:r>
          </a:p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1968 – Prague Spring</a:t>
            </a:r>
          </a:p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1972 - Shelest replaced by Shcherbyts’kyi as 1st secretary followed by purge in party and arrests of intellectuals (accusation of having promoted Ukrainian ‘nationalism’).</a:t>
            </a:r>
          </a:p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Brezhnev’s concept of Soviet people (merging, bi-lingual accepted but with Russian as unifying language)</a:t>
            </a:r>
          </a:p>
          <a:p>
            <a:pPr>
              <a:spcBef>
                <a:spcPts val="0"/>
              </a:spcBef>
            </a:pPr>
            <a:r>
              <a:rPr lang="en-GB" sz="1700" dirty="0">
                <a:latin typeface="Garamond" panose="02020404030301010803" pitchFamily="18" charset="0"/>
              </a:rPr>
              <a:t>increased Russification policy resulting in even many primary schools now Russian language schools in Central and Western Ukraine, almost complete dominance of Russian language in Eastern Ukrainian Universities – Ukrainian in danger of becoming again language of lower classes while Russian language of elite</a:t>
            </a:r>
          </a:p>
        </p:txBody>
      </p:sp>
    </p:spTree>
    <p:extLst>
      <p:ext uri="{BB962C8B-B14F-4D97-AF65-F5344CB8AC3E}">
        <p14:creationId xmlns:p14="http://schemas.microsoft.com/office/powerpoint/2010/main" val="1124669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3B46F4-051D-40FB-C4E5-24F45DE1D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265280" y="-1950442"/>
            <a:ext cx="5661440" cy="97855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FC0256-719F-4846-B34F-4CF748541DBB}"/>
              </a:ext>
            </a:extLst>
          </p:cNvPr>
          <p:cNvSpPr txBox="1"/>
          <p:nvPr/>
        </p:nvSpPr>
        <p:spPr>
          <a:xfrm>
            <a:off x="3048000" y="5823047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Anatole Romaniuk and Oleksandr Gladun, Demographic Trends in Ukraine: Past, Present and Future, in: Population and Development Review, June 2015, Vol. 41, No. 2, p 325</a:t>
            </a:r>
          </a:p>
        </p:txBody>
      </p:sp>
    </p:spTree>
    <p:extLst>
      <p:ext uri="{BB962C8B-B14F-4D97-AF65-F5344CB8AC3E}">
        <p14:creationId xmlns:p14="http://schemas.microsoft.com/office/powerpoint/2010/main" val="2335624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B097C-C497-5787-7E75-808EDA00D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Dissidents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F9AA0-E7C2-E68A-F237-02ABB6B36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7729819" cy="3910987"/>
          </a:xfrm>
        </p:spPr>
        <p:txBody>
          <a:bodyPr/>
          <a:lstStyle/>
          <a:p>
            <a:pPr marL="285750" indent="-285750"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Soviet critical publications during Thaw</a:t>
            </a:r>
          </a:p>
          <a:p>
            <a:pPr marL="285750" indent="-285750"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1965 – I. Dziuba (on the right) writes ‘Internationalism or Russification’</a:t>
            </a:r>
          </a:p>
          <a:p>
            <a:pPr marL="285750" indent="-285750"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Ukrainian dissident movement part of Soviet movement but with a Ukrainian twist – protests against Russification and streamlined (Russified) version of Ukrainian history</a:t>
            </a:r>
          </a:p>
          <a:p>
            <a:pPr marL="285750" indent="-285750"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1976 – Ukrainian Helsinki Committee</a:t>
            </a:r>
          </a:p>
          <a:p>
            <a:pPr marL="285750" indent="-285750"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1977-1984 – Suppression of Ukrainian opposition – arrests by KGB</a:t>
            </a:r>
          </a:p>
          <a:p>
            <a:pPr marL="285750" indent="-285750">
              <a:spcBef>
                <a:spcPts val="600"/>
              </a:spcBef>
            </a:pPr>
            <a:r>
              <a:rPr lang="en-US" dirty="0">
                <a:latin typeface="Garamond" panose="02020404030301010803" pitchFamily="18" charset="0"/>
              </a:rPr>
              <a:t>Many dissidents in prisons, camps or psychiatric hospitals.</a:t>
            </a: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321B48AC-882C-71EE-418B-D79A6B854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613" y="1998854"/>
            <a:ext cx="3415966" cy="406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672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>
            <a:extLst>
              <a:ext uri="{FF2B5EF4-FFF2-40B4-BE49-F238E27FC236}">
                <a16:creationId xmlns:a16="http://schemas.microsoft.com/office/drawing/2014/main" id="{6568DB54-325B-E8D3-4E85-50079AA1D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436" y="75156"/>
            <a:ext cx="4500156" cy="67828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3C19B0-8933-3D82-4EA3-14F3C3DA27CB}"/>
              </a:ext>
            </a:extLst>
          </p:cNvPr>
          <p:cNvSpPr txBox="1"/>
          <p:nvPr/>
        </p:nvSpPr>
        <p:spPr>
          <a:xfrm>
            <a:off x="5656729" y="5947647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Garamond" panose="02020404030301010803" pitchFamily="18" charset="0"/>
              </a:rPr>
              <a:t>Monument of famous Ukrainian dissident Viacheslav Chornovil (1937-1999) in Lviv</a:t>
            </a:r>
          </a:p>
        </p:txBody>
      </p:sp>
    </p:spTree>
    <p:extLst>
      <p:ext uri="{BB962C8B-B14F-4D97-AF65-F5344CB8AC3E}">
        <p14:creationId xmlns:p14="http://schemas.microsoft.com/office/powerpoint/2010/main" val="1052570367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lignment">
      <a:dk1>
        <a:sysClr val="windowText" lastClr="000000"/>
      </a:dk1>
      <a:lt1>
        <a:sysClr val="window" lastClr="FFFFFF"/>
      </a:lt1>
      <a:dk2>
        <a:srgbClr val="3B3D38"/>
      </a:dk2>
      <a:lt2>
        <a:srgbClr val="F7F2EE"/>
      </a:lt2>
      <a:accent1>
        <a:srgbClr val="928A63"/>
      </a:accent1>
      <a:accent2>
        <a:srgbClr val="B57B6B"/>
      </a:accent2>
      <a:accent3>
        <a:srgbClr val="9E8484"/>
      </a:accent3>
      <a:accent4>
        <a:srgbClr val="7C8A75"/>
      </a:accent4>
      <a:accent5>
        <a:srgbClr val="8C8578"/>
      </a:accent5>
      <a:accent6>
        <a:srgbClr val="A18563"/>
      </a:accent6>
      <a:hlink>
        <a:srgbClr val="B57B6B"/>
      </a:hlink>
      <a:folHlink>
        <a:srgbClr val="7C8A75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1227</Words>
  <Application>Microsoft Office PowerPoint</Application>
  <PresentationFormat>Widescreen</PresentationFormat>
  <Paragraphs>114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Batang</vt:lpstr>
      <vt:lpstr>Aptos</vt:lpstr>
      <vt:lpstr>Arial</vt:lpstr>
      <vt:lpstr>Avenir Next LT Pro Light</vt:lpstr>
      <vt:lpstr>Garamond</vt:lpstr>
      <vt:lpstr>AlignmentVTI</vt:lpstr>
      <vt:lpstr>Entangled History: Ukraine and her neighbours from the Middle Ages to the present</vt:lpstr>
      <vt:lpstr>Outline</vt:lpstr>
      <vt:lpstr>PowerPoint Presentation</vt:lpstr>
      <vt:lpstr>The return of Soviet power</vt:lpstr>
      <vt:lpstr>Political and economic developments</vt:lpstr>
      <vt:lpstr>Ukrainisation, Sovietisation and Soviet people</vt:lpstr>
      <vt:lpstr>PowerPoint Presentation</vt:lpstr>
      <vt:lpstr>Dissidents</vt:lpstr>
      <vt:lpstr>PowerPoint Presentation</vt:lpstr>
      <vt:lpstr>Final years I</vt:lpstr>
      <vt:lpstr>Final years II</vt:lpstr>
      <vt:lpstr>The Great Patriotic War and Soviet history policy</vt:lpstr>
      <vt:lpstr>PowerPoint Presentation</vt:lpstr>
      <vt:lpstr>PowerPoint Presentation</vt:lpstr>
      <vt:lpstr>PowerPoint Presentation</vt:lpstr>
      <vt:lpstr>PowerPoint Presentation</vt:lpstr>
      <vt:lpstr>Ukraine –divided memory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Voronovici, Alexandr</dc:creator>
  <cp:lastModifiedBy>Alexandr Voronovici</cp:lastModifiedBy>
  <cp:revision>118</cp:revision>
  <cp:lastPrinted>2025-10-23T11:25:24Z</cp:lastPrinted>
  <dcterms:created xsi:type="dcterms:W3CDTF">2025-10-15T18:16:58Z</dcterms:created>
  <dcterms:modified xsi:type="dcterms:W3CDTF">2026-04-30T11:37:00Z</dcterms:modified>
</cp:coreProperties>
</file>