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301" r:id="rId15"/>
    <p:sldId id="269" r:id="rId16"/>
    <p:sldId id="302" r:id="rId17"/>
    <p:sldId id="303" r:id="rId18"/>
    <p:sldId id="304" r:id="rId19"/>
    <p:sldId id="305" r:id="rId20"/>
    <p:sldId id="306" r:id="rId21"/>
    <p:sldId id="30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3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5/7/2026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f/f8/Morning_first_day_of_Orange_Revolution.jpg?utm_source=commons.wikimedia.org&amp;utm_campaign=index&amp;utm_content=origina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eople/112078056@N0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b/bd/Flickr_-_europeanpeoplesparty_-_EPP_Congress_Brussels_4-5_February_2004_%288%29_%28small%29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upload.wikimedia.org/wikipedia/commons/c/ce/Viktor_Yushchenko_2006.jpg?utm_source=commons.wikimedia.org&amp;utm_campaign=index&amp;utm_content=origina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en-GB" sz="3700" b="1" noProof="0" dirty="0">
                <a:latin typeface="Garamond" panose="02020404030301010803" pitchFamily="18" charset="0"/>
              </a:rPr>
              <a:t>Entangled History: Ukraine and her neighbours from the Middle Ages to the present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 fontScale="85000" lnSpcReduction="10000"/>
          </a:bodyPr>
          <a:lstStyle/>
          <a:p>
            <a:pPr>
              <a:buSzPct val="100000"/>
            </a:pPr>
            <a:r>
              <a:rPr lang="en-GB" b="1" noProof="0" dirty="0">
                <a:latin typeface="Garamond" panose="02020404030301010803" pitchFamily="18" charset="0"/>
              </a:rPr>
              <a:t>Lecture 19</a:t>
            </a:r>
          </a:p>
          <a:p>
            <a:pPr>
              <a:buSzPct val="100000"/>
            </a:pPr>
            <a:r>
              <a:rPr lang="en-GB" b="1" dirty="0">
                <a:latin typeface="Garamond" panose="02020404030301010803" pitchFamily="18" charset="0"/>
                <a:cs typeface="Arial" panose="020B0604020202020204" pitchFamily="34" charset="0"/>
              </a:rPr>
              <a:t>Trials, tribulations, and choices: Ukraine and her neighbours after the fall of the Soviet Union 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https://upload.wikimedia.org/wikipedia/commons/f/f8/Morning_first_day_of_Orange_Revolution.jpg?utm_source=commons.wikimedia.org&amp;utm_campaign=index&amp;utm_content=original">
            <a:extLst>
              <a:ext uri="{FF2B5EF4-FFF2-40B4-BE49-F238E27FC236}">
                <a16:creationId xmlns:a16="http://schemas.microsoft.com/office/drawing/2014/main" id="{810DA212-04C4-C059-E173-5A0A05611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565" y="653143"/>
            <a:ext cx="6375746" cy="47706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F0625D-28B3-00C1-78EB-43CDCCC593A1}"/>
              </a:ext>
            </a:extLst>
          </p:cNvPr>
          <p:cNvSpPr txBox="1"/>
          <p:nvPr/>
        </p:nvSpPr>
        <p:spPr>
          <a:xfrm>
            <a:off x="5312229" y="5455348"/>
            <a:ext cx="6340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Garamond" panose="02020404030301010803" pitchFamily="18" charset="0"/>
              </a:rPr>
              <a:t>Orange Revolution in Kyiv (author: </a:t>
            </a:r>
            <a:r>
              <a:rPr lang="en-GB" dirty="0">
                <a:latin typeface="Garamond" panose="02020404030301010803" pitchFamily="18" charset="0"/>
                <a:hlinkClick r:id="rId3"/>
              </a:rPr>
              <a:t>Serhiy</a:t>
            </a:r>
            <a:r>
              <a:rPr lang="en-GB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Другий_тур_2010_по_округах-en.png">
            <a:extLst>
              <a:ext uri="{FF2B5EF4-FFF2-40B4-BE49-F238E27FC236}">
                <a16:creationId xmlns:a16="http://schemas.microsoft.com/office/drawing/2014/main" id="{071FD166-E7CF-22A0-52B5-3EA51038A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7" y="384968"/>
            <a:ext cx="8696325" cy="60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95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06A4B-9E97-EAE9-8B76-A7761A7E8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Ukraine: from the Orange Revolution to Euromaidan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0126-A49D-7B98-5137-27B463157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2004 Orange Revolution after rigged presidential elections and following mass protests on Kyiv Maidan, election of Yushchenko to president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2010 Election of Yanukovych to president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November 2013  Suspension of trade deal with EU and begin of protests in Kyiv (Euromaidan)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February 2014 Yanukovych flees Kyiv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March 2014 Russian annexation of Crimea, following illegal and controlled referendum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April/May 2014 Russian-supported separatist groups in Donetsk and Luhansk regions rebel against Kyiv and proclaim People’s  Republics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Since April 2014 War between Regular and paramilitary Ukrainian forces against rebel army, paramilitary troops, volunteers from Russia and regular Russian forces (initially denied by Russian government)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September 2014 Minsk agreement (ceasefire), attempt to freeze conflict along existing demarcation lines, does not hold, many (broken) ceasefires</a:t>
            </a:r>
          </a:p>
        </p:txBody>
      </p:sp>
    </p:spTree>
    <p:extLst>
      <p:ext uri="{BB962C8B-B14F-4D97-AF65-F5344CB8AC3E}">
        <p14:creationId xmlns:p14="http://schemas.microsoft.com/office/powerpoint/2010/main" val="1483714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in Bild, das Text, Karte, Screenshot enthält.&#10;&#10;KI-generierte Inhalte können fehlerhaft sein.">
            <a:extLst>
              <a:ext uri="{FF2B5EF4-FFF2-40B4-BE49-F238E27FC236}">
                <a16:creationId xmlns:a16="http://schemas.microsoft.com/office/drawing/2014/main" id="{26B9D655-3937-A4E3-27B3-F355E170E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087" y="129136"/>
            <a:ext cx="8097826" cy="6599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0201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in Bild, das Grafiken, Grafikdesign, Screenshot, Karte enthält.&#10;&#10;KI-generierte Inhalte können fehlerhaft sein.">
            <a:extLst>
              <a:ext uri="{FF2B5EF4-FFF2-40B4-BE49-F238E27FC236}">
                <a16:creationId xmlns:a16="http://schemas.microsoft.com/office/drawing/2014/main" id="{DA4529AD-ED5A-70FE-5D0D-F960F2D74D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14" b="18580"/>
          <a:stretch/>
        </p:blipFill>
        <p:spPr>
          <a:xfrm>
            <a:off x="1493262" y="1273628"/>
            <a:ext cx="9205476" cy="50618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6F7DF9-DDC1-87CB-BF81-F16453100A1A}"/>
              </a:ext>
            </a:extLst>
          </p:cNvPr>
          <p:cNvSpPr txBox="1"/>
          <p:nvPr/>
        </p:nvSpPr>
        <p:spPr>
          <a:xfrm>
            <a:off x="2095500" y="674132"/>
            <a:ext cx="8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2200" dirty="0">
                <a:latin typeface="Garamond" panose="02020404030301010803" pitchFamily="18" charset="0"/>
              </a:rPr>
              <a:t>2019 presidential elections: Green: Zelensky; Red: Poroshenko</a:t>
            </a:r>
          </a:p>
        </p:txBody>
      </p:sp>
    </p:spTree>
    <p:extLst>
      <p:ext uri="{BB962C8B-B14F-4D97-AF65-F5344CB8AC3E}">
        <p14:creationId xmlns:p14="http://schemas.microsoft.com/office/powerpoint/2010/main" val="1599850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65280" y="-1630710"/>
            <a:ext cx="5661440" cy="9785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C0256-719F-4846-B34F-4CF748541DBB}"/>
              </a:ext>
            </a:extLst>
          </p:cNvPr>
          <p:cNvSpPr txBox="1"/>
          <p:nvPr/>
        </p:nvSpPr>
        <p:spPr>
          <a:xfrm>
            <a:off x="2024742" y="6092795"/>
            <a:ext cx="9214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Anatole Romaniuk and Oleksandr Gladun, Demographic Trends in Ukraine: Past, Present and Future, in: Population and Development Review, June 2015, Vol. 41, No. 2, p 325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649328-6038-2BB0-E1CB-470F2E8DB29B}"/>
              </a:ext>
            </a:extLst>
          </p:cNvPr>
          <p:cNvSpPr txBox="1"/>
          <p:nvPr/>
        </p:nvSpPr>
        <p:spPr>
          <a:xfrm>
            <a:off x="3668486" y="48943"/>
            <a:ext cx="4855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Civic vs. ethnic identity: The language issue</a:t>
            </a:r>
          </a:p>
        </p:txBody>
      </p:sp>
    </p:spTree>
    <p:extLst>
      <p:ext uri="{BB962C8B-B14F-4D97-AF65-F5344CB8AC3E}">
        <p14:creationId xmlns:p14="http://schemas.microsoft.com/office/powerpoint/2010/main" val="2335624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1">
            <a:extLst>
              <a:ext uri="{FF2B5EF4-FFF2-40B4-BE49-F238E27FC236}">
                <a16:creationId xmlns:a16="http://schemas.microsoft.com/office/drawing/2014/main" id="{27B891D1-19C1-DC66-9E9C-285C52DA6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58394"/>
              </p:ext>
            </p:extLst>
          </p:nvPr>
        </p:nvGraphicFramePr>
        <p:xfrm>
          <a:off x="4310742" y="0"/>
          <a:ext cx="6325340" cy="6811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7602">
                  <a:extLst>
                    <a:ext uri="{9D8B030D-6E8A-4147-A177-3AD203B41FA5}">
                      <a16:colId xmlns:a16="http://schemas.microsoft.com/office/drawing/2014/main" val="750152904"/>
                    </a:ext>
                  </a:extLst>
                </a:gridCol>
                <a:gridCol w="1265068">
                  <a:extLst>
                    <a:ext uri="{9D8B030D-6E8A-4147-A177-3AD203B41FA5}">
                      <a16:colId xmlns:a16="http://schemas.microsoft.com/office/drawing/2014/main" val="4221828991"/>
                    </a:ext>
                  </a:extLst>
                </a:gridCol>
                <a:gridCol w="948801">
                  <a:extLst>
                    <a:ext uri="{9D8B030D-6E8A-4147-A177-3AD203B41FA5}">
                      <a16:colId xmlns:a16="http://schemas.microsoft.com/office/drawing/2014/main" val="670599253"/>
                    </a:ext>
                  </a:extLst>
                </a:gridCol>
                <a:gridCol w="948801">
                  <a:extLst>
                    <a:ext uri="{9D8B030D-6E8A-4147-A177-3AD203B41FA5}">
                      <a16:colId xmlns:a16="http://schemas.microsoft.com/office/drawing/2014/main" val="446191947"/>
                    </a:ext>
                  </a:extLst>
                </a:gridCol>
                <a:gridCol w="1265068">
                  <a:extLst>
                    <a:ext uri="{9D8B030D-6E8A-4147-A177-3AD203B41FA5}">
                      <a16:colId xmlns:a16="http://schemas.microsoft.com/office/drawing/2014/main" val="3963284940"/>
                    </a:ext>
                  </a:extLst>
                </a:gridCol>
              </a:tblGrid>
              <a:tr h="309147">
                <a:tc rowSpan="2">
                  <a:txBody>
                    <a:bodyPr/>
                    <a:lstStyle/>
                    <a:p>
                      <a:endParaRPr lang="de-GB" sz="135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51808" marR="51808" marT="51808" marB="5180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Total (in 1000s)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in</a:t>
                      </a:r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 % </a:t>
                      </a:r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of</a:t>
                      </a:r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results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h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2001 </a:t>
                      </a:r>
                      <a:b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</a:br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in</a:t>
                      </a:r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 % </a:t>
                      </a:r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to</a:t>
                      </a:r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 1989 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extLst>
                  <a:ext uri="{0D108BD9-81ED-4DB2-BD59-A6C34878D82A}">
                    <a16:rowId xmlns:a16="http://schemas.microsoft.com/office/drawing/2014/main" val="1286676952"/>
                  </a:ext>
                </a:extLst>
              </a:tr>
              <a:tr h="416180"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2001 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1989 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54265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Ukrainians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37541.7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77.8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72.7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100.3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99792369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Russians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8334.1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17.3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22.1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73.4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03599393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Belarusians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275.8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62.7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201267488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Moldovans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258.6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0.5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79.7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421299983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Crimean</a:t>
                      </a:r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Tatars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248.2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0.5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50">
                          <a:effectLst/>
                          <a:latin typeface="Garamond" panose="02020404030301010803" pitchFamily="18" charset="0"/>
                        </a:rPr>
                        <a:t>530.0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165832746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Bulgarians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204.6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0.5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87.5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654155983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Hungarians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156.6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96.0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29685317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Romanians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151.0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112.0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47124326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Poles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144.1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65.8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09216151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Jews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103.6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21.3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95286991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Armenians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99.9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50">
                          <a:effectLst/>
                          <a:latin typeface="Garamond" panose="02020404030301010803" pitchFamily="18" charset="0"/>
                        </a:rPr>
                        <a:t>180.0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970815637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Greeks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91.5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92.9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782753666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Tatars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73.3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84.4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47904976"/>
                  </a:ext>
                </a:extLst>
              </a:tr>
              <a:tr h="517236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‚</a:t>
                      </a:r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Gypsies</a:t>
                      </a:r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‘ (Sinti und Roma)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47.6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99.3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48068400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Azeri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45.2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122.2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5471811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Georgians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34.2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145.3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6649940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>
                          <a:effectLst/>
                          <a:latin typeface="Garamond" panose="02020404030301010803" pitchFamily="18" charset="0"/>
                        </a:rPr>
                        <a:t>Germans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33.3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88.0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630786605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Gagauz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31.9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99.9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392930938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50" dirty="0" err="1">
                          <a:effectLst/>
                          <a:latin typeface="Garamond" panose="02020404030301010803" pitchFamily="18" charset="0"/>
                        </a:rPr>
                        <a:t>Others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177.1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>
                          <a:effectLst/>
                          <a:latin typeface="Garamond" panose="02020404030301010803" pitchFamily="18" charset="0"/>
                        </a:rPr>
                        <a:t>0.4</a:t>
                      </a:r>
                      <a:endParaRPr lang="de-GB" sz="135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50" dirty="0">
                          <a:effectLst/>
                          <a:latin typeface="Garamond" panose="02020404030301010803" pitchFamily="18" charset="0"/>
                        </a:rPr>
                        <a:t>83.9</a:t>
                      </a:r>
                      <a:endParaRPr lang="de-GB" sz="135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628802431"/>
                  </a:ext>
                </a:extLst>
              </a:tr>
            </a:tbl>
          </a:graphicData>
        </a:graphic>
      </p:graphicFrame>
      <p:sp>
        <p:nvSpPr>
          <p:cNvPr id="7" name="Textfeld 2">
            <a:extLst>
              <a:ext uri="{FF2B5EF4-FFF2-40B4-BE49-F238E27FC236}">
                <a16:creationId xmlns:a16="http://schemas.microsoft.com/office/drawing/2014/main" id="{10A925D9-3D38-9865-2BD9-1C179F7BD5C4}"/>
              </a:ext>
            </a:extLst>
          </p:cNvPr>
          <p:cNvSpPr txBox="1"/>
          <p:nvPr/>
        </p:nvSpPr>
        <p:spPr>
          <a:xfrm>
            <a:off x="772886" y="404664"/>
            <a:ext cx="3122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2200" dirty="0">
                <a:latin typeface="Garamond" panose="02020404030301010803" pitchFamily="18" charset="0"/>
              </a:rPr>
              <a:t>Nationalities in Ukraine, 1989 and 2001</a:t>
            </a:r>
          </a:p>
        </p:txBody>
      </p:sp>
    </p:spTree>
    <p:extLst>
      <p:ext uri="{BB962C8B-B14F-4D97-AF65-F5344CB8AC3E}">
        <p14:creationId xmlns:p14="http://schemas.microsoft.com/office/powerpoint/2010/main" val="658605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80px-UkraineNativeLanguagesCensus2001detailed-en.png">
            <a:extLst>
              <a:ext uri="{FF2B5EF4-FFF2-40B4-BE49-F238E27FC236}">
                <a16:creationId xmlns:a16="http://schemas.microsoft.com/office/drawing/2014/main" id="{AA1D85E5-0A89-D207-27AE-F33FBA269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419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3-p-ukraine-Ethnolingusitic_map_of_ukraine.jpg">
            <a:extLst>
              <a:ext uri="{FF2B5EF4-FFF2-40B4-BE49-F238E27FC236}">
                <a16:creationId xmlns:a16="http://schemas.microsoft.com/office/drawing/2014/main" id="{9F5236D0-0CC3-C239-D388-E06EB31521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-1"/>
            <a:ext cx="6019801" cy="420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821649-49F8-0264-AAE9-07204346B4B2}"/>
              </a:ext>
            </a:extLst>
          </p:cNvPr>
          <p:cNvSpPr txBox="1"/>
          <p:nvPr/>
        </p:nvSpPr>
        <p:spPr>
          <a:xfrm>
            <a:off x="4114121" y="4572000"/>
            <a:ext cx="59281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Ukraine – civic and/or ethnic nation?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Language policy –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Russian-Ukrainian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Surzhyk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The role of the Ukrainian language </a:t>
            </a:r>
          </a:p>
        </p:txBody>
      </p:sp>
    </p:spTree>
    <p:extLst>
      <p:ext uri="{BB962C8B-B14F-4D97-AF65-F5344CB8AC3E}">
        <p14:creationId xmlns:p14="http://schemas.microsoft.com/office/powerpoint/2010/main" val="502616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621px-Ukraine_census_2001_Russian.svg.png">
            <a:extLst>
              <a:ext uri="{FF2B5EF4-FFF2-40B4-BE49-F238E27FC236}">
                <a16:creationId xmlns:a16="http://schemas.microsoft.com/office/drawing/2014/main" id="{002AFCE9-931A-DAB4-2D92-6C5F58347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9521"/>
            <a:ext cx="5921829" cy="454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Russians_Ukraine_2001.png">
            <a:extLst>
              <a:ext uri="{FF2B5EF4-FFF2-40B4-BE49-F238E27FC236}">
                <a16:creationId xmlns:a16="http://schemas.microsoft.com/office/drawing/2014/main" id="{060EB1D0-55A4-8E90-FA7D-D766D4623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171" y="0"/>
            <a:ext cx="5921829" cy="413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C2AFDA7B-9897-E00F-A37E-FADF18F0A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9322" y="4583761"/>
            <a:ext cx="26717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latin typeface="Garamond" panose="02020404030301010803" pitchFamily="18" charset="0"/>
              </a:rPr>
              <a:t>Percentage of native Russian speakers in Ukraine by region in 2001 Ukrainian census</a:t>
            </a:r>
          </a:p>
        </p:txBody>
      </p:sp>
    </p:spTree>
    <p:extLst>
      <p:ext uri="{BB962C8B-B14F-4D97-AF65-F5344CB8AC3E}">
        <p14:creationId xmlns:p14="http://schemas.microsoft.com/office/powerpoint/2010/main" val="3046955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26E07-EC68-BBC9-CB8C-54114F7D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History Policy in Poland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A436E-BD22-8C0E-1B1A-AF3BD7FDE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A parliamentary republic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Law and Justice Party in power, 2015 - 2023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A positive image of Polish history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Institute of National Remembrance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suffering and fighting nation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Legitimate concerns: Death camps in Poland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contested issue of anti-Semitism in 20th century Poland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Polish ‘identity’ – Catholic and conservative moral values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Dangers of European integration and </a:t>
            </a:r>
            <a:r>
              <a:rPr lang="en-US" dirty="0" err="1">
                <a:latin typeface="Garamond" panose="02020404030301010803" pitchFamily="18" charset="0"/>
              </a:rPr>
              <a:t>globalisation</a:t>
            </a:r>
            <a:endParaRPr lang="en-US" dirty="0">
              <a:latin typeface="Garamond" panose="02020404030301010803" pitchFamily="18" charset="0"/>
            </a:endParaRP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Polish Civil Society – fight back and Tusk’s victory</a:t>
            </a:r>
          </a:p>
          <a:p>
            <a:pPr>
              <a:spcBef>
                <a:spcPts val="400"/>
              </a:spcBef>
            </a:pP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" name="Picture 3" descr="Jarosław_Kaczyński_(5)_(cropped).jpg">
            <a:extLst>
              <a:ext uri="{FF2B5EF4-FFF2-40B4-BE49-F238E27FC236}">
                <a16:creationId xmlns:a16="http://schemas.microsoft.com/office/drawing/2014/main" id="{75FC14D2-B8FE-6BC3-FA26-711112F5F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286" y="2230363"/>
            <a:ext cx="2873828" cy="360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542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1684-7F2E-CFF2-E596-594EDF7F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History Policy in Ukraine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2869C-08E2-D768-6870-2FC84A0D3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Independence 1991, Orange Revolution,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 2004, Euromaidan 2013/14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How to write the history of Ukraine? State, territory, people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Institute of National Memory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Connection with Russian history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debate on 20th century Ukrainian nationalism: </a:t>
            </a:r>
            <a:r>
              <a:rPr lang="en-US" dirty="0" err="1">
                <a:latin typeface="Garamond" panose="02020404030301010803" pitchFamily="18" charset="0"/>
              </a:rPr>
              <a:t>Organisation</a:t>
            </a:r>
            <a:r>
              <a:rPr lang="en-US" dirty="0">
                <a:latin typeface="Garamond" panose="02020404030301010803" pitchFamily="18" charset="0"/>
              </a:rPr>
              <a:t> of Ukrainian Nationalists, Ukrainian Insurgent Army, SS Division Galicia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The Ukrainian Famine and the Soviet past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Civil Society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History and nation building</a:t>
            </a:r>
          </a:p>
        </p:txBody>
      </p:sp>
      <p:pic>
        <p:nvPicPr>
          <p:cNvPr id="4" name="Picture 3" descr="Euromaidan.jpg">
            <a:extLst>
              <a:ext uri="{FF2B5EF4-FFF2-40B4-BE49-F238E27FC236}">
                <a16:creationId xmlns:a16="http://schemas.microsoft.com/office/drawing/2014/main" id="{321CDC78-C4CE-D4FC-21DE-A1E549329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872" y="1909118"/>
            <a:ext cx="286543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98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C01AB-2831-4359-3717-AD9A67EA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b="1" noProof="0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782C0-14A9-4391-61D3-CECF9C04C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100943"/>
            <a:ext cx="3778649" cy="4003991"/>
          </a:xfr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The difficult 1990s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Presidential elections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From the Orange Revolution to Euromaidan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Civic vs ethnic identity: the language issue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History and Politics in Poland, Ukraine, and Russia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</a:pPr>
            <a:r>
              <a:rPr lang="de-DE" altLang="en-US" dirty="0">
                <a:latin typeface="Garamond" panose="02020404030301010803" pitchFamily="18" charset="0"/>
              </a:rPr>
              <a:t>Conclusion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https://upload.wikimedia.org/wikipedia/commons/5/54/Anti-government_protests_in_Kiev_%2813087651675%29.jpg?utm_source=commons.wikimedia.org&amp;utm_campaign=index&amp;utm_content=original">
            <a:extLst>
              <a:ext uri="{FF2B5EF4-FFF2-40B4-BE49-F238E27FC236}">
                <a16:creationId xmlns:a16="http://schemas.microsoft.com/office/drawing/2014/main" id="{B41CB15B-FDD6-EFC0-2FD4-A1378C4C8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874" y="786384"/>
            <a:ext cx="6842528" cy="45625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AAFF09-09B2-B48D-463D-3E49325C0BA1}"/>
              </a:ext>
            </a:extLst>
          </p:cNvPr>
          <p:cNvSpPr txBox="1"/>
          <p:nvPr/>
        </p:nvSpPr>
        <p:spPr>
          <a:xfrm>
            <a:off x="4871111" y="5374498"/>
            <a:ext cx="666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Protesters in Kyiv on 29 December 2013 (source: </a:t>
            </a:r>
            <a:r>
              <a:rPr lang="en-GB" dirty="0">
                <a:latin typeface="Garamond" panose="02020404030301010803" pitchFamily="18" charset="0"/>
                <a:hlinkClick r:id="rId3"/>
              </a:rPr>
              <a:t>Sasha Maksymenko</a:t>
            </a:r>
            <a:r>
              <a:rPr lang="en-GB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40315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7B3B-97FA-5BA9-68C7-DDE053A1A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History Policy in Russia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61E-5C54-8EDA-C6E0-9B14A1345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How to write Russian history? Empire and nation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Phantom pain: the collapse of the Soviet Union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Great power status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Soviet past: positive or negative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Ukrainian History – Russian History:  Complicated relationship to Ukrainian nation building and statehood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Territory: Crimea, Donetsk, </a:t>
            </a:r>
            <a:r>
              <a:rPr lang="en-US" dirty="0" err="1">
                <a:latin typeface="Garamond" panose="02020404030301010803" pitchFamily="18" charset="0"/>
              </a:rPr>
              <a:t>Zaporizhia</a:t>
            </a:r>
            <a:r>
              <a:rPr lang="en-US" dirty="0">
                <a:latin typeface="Garamond" panose="02020404030301010803" pitchFamily="18" charset="0"/>
              </a:rPr>
              <a:t>, Kherson and Luhansk regions – and what else?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Memorial and Civil Society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’Russian World’, </a:t>
            </a:r>
            <a:r>
              <a:rPr lang="en-US" dirty="0" err="1">
                <a:latin typeface="Garamond" panose="02020404030301010803" pitchFamily="18" charset="0"/>
              </a:rPr>
              <a:t>Eurasianism</a:t>
            </a:r>
            <a:r>
              <a:rPr lang="en-US" dirty="0">
                <a:latin typeface="Garamond" panose="02020404030301010803" pitchFamily="18" charset="0"/>
              </a:rPr>
              <a:t> and ‘Russia as a European Power’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Putin’s Russia – from authoritarianism to fascism?</a:t>
            </a:r>
          </a:p>
          <a:p>
            <a:pPr>
              <a:spcBef>
                <a:spcPts val="400"/>
              </a:spcBef>
            </a:pPr>
            <a:endParaRPr lang="en-US" dirty="0">
              <a:latin typeface="Garamond" panose="02020404030301010803" pitchFamily="18" charset="0"/>
            </a:endParaRPr>
          </a:p>
          <a:p>
            <a:pPr>
              <a:spcBef>
                <a:spcPts val="400"/>
              </a:spcBef>
            </a:pPr>
            <a:endParaRPr lang="en-GB" dirty="0">
              <a:latin typeface="Garamond" panose="02020404030301010803" pitchFamily="18" charset="0"/>
            </a:endParaRPr>
          </a:p>
        </p:txBody>
      </p:sp>
      <p:pic>
        <p:nvPicPr>
          <p:cNvPr id="4" name="Picture 3" descr="Putin_Bueste_Sankt_Peterburg1.jpg">
            <a:extLst>
              <a:ext uri="{FF2B5EF4-FFF2-40B4-BE49-F238E27FC236}">
                <a16:creationId xmlns:a16="http://schemas.microsoft.com/office/drawing/2014/main" id="{7716827F-D544-1155-A320-DDDDACBDC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725" y="2075688"/>
            <a:ext cx="2517775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804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F3131-9C64-0CF6-E4EF-225C44DD4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17D2C-B3F9-11DB-CD63-037C16DD9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On different trajectories: Poland, Ukraine, Russia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The burden of history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Russia withdraws from Europe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Ukrainian choices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Forging the nation</a:t>
            </a:r>
          </a:p>
          <a:p>
            <a:endParaRPr lang="en-GB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7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kr_Referendum_1991.png">
            <a:extLst>
              <a:ext uri="{FF2B5EF4-FFF2-40B4-BE49-F238E27FC236}">
                <a16:creationId xmlns:a16="http://schemas.microsoft.com/office/drawing/2014/main" id="{86D38652-79B9-B3B4-9564-BA03198B8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573" y="726831"/>
            <a:ext cx="7026854" cy="540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937E98-7379-E66B-0C9B-137AE1B8B1AD}"/>
              </a:ext>
            </a:extLst>
          </p:cNvPr>
          <p:cNvSpPr txBox="1"/>
          <p:nvPr/>
        </p:nvSpPr>
        <p:spPr>
          <a:xfrm>
            <a:off x="3766457" y="295944"/>
            <a:ext cx="4659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Garamond" panose="02020404030301010803" pitchFamily="18" charset="0"/>
              </a:rPr>
              <a:t>Difficult 1990s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CEFAE9-4E57-6C83-3FE4-18278F08F59D}"/>
              </a:ext>
            </a:extLst>
          </p:cNvPr>
          <p:cNvSpPr txBox="1"/>
          <p:nvPr/>
        </p:nvSpPr>
        <p:spPr>
          <a:xfrm>
            <a:off x="2438399" y="6131168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Referendum 1 December 1991: "Do you support the Act of Declaration of Independence of Ukraine?”</a:t>
            </a:r>
          </a:p>
        </p:txBody>
      </p:sp>
    </p:spTree>
    <p:extLst>
      <p:ext uri="{BB962C8B-B14F-4D97-AF65-F5344CB8AC3E}">
        <p14:creationId xmlns:p14="http://schemas.microsoft.com/office/powerpoint/2010/main" val="3328458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&#10;&#10;Description automatically generated">
            <a:extLst>
              <a:ext uri="{FF2B5EF4-FFF2-40B4-BE49-F238E27FC236}">
                <a16:creationId xmlns:a16="http://schemas.microsoft.com/office/drawing/2014/main" id="{B925F653-33AD-B362-24F7-4798C4D1E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620" y="0"/>
            <a:ext cx="94067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2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FD165-6A17-40B6-C8C5-0FC93BE54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1990s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119F2-9623-13FA-85C1-8131D035C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1991 Ukrainian independence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Continuity of elites and the influence of ‘Ukrainians abroad’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Assets: Science, technology, people and skills, black earth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Economic difficulties – lack of reforms under Kravchuk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Hyperinflation and subsidies for inefficient factories</a:t>
            </a:r>
          </a:p>
          <a:p>
            <a:pPr>
              <a:spcBef>
                <a:spcPts val="400"/>
              </a:spcBef>
            </a:pPr>
            <a:r>
              <a:rPr lang="en-US" dirty="0" err="1">
                <a:latin typeface="Garamond" panose="02020404030301010803" pitchFamily="18" charset="0"/>
              </a:rPr>
              <a:t>Privatisation</a:t>
            </a:r>
            <a:r>
              <a:rPr lang="en-US" dirty="0">
                <a:latin typeface="Garamond" panose="02020404030301010803" pitchFamily="18" charset="0"/>
              </a:rPr>
              <a:t> and the rise of the oligarchs – under Kuchma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Difficult relationship with Russia: Surrendering of nuclear weapons, Crimea and the Black Sea fleet, Russian speakers in Ukraine, energy dependency 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Emigration and population decline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Corruption and abuse of power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Garamond" panose="02020404030301010803" pitchFamily="18" charset="0"/>
              </a:rPr>
              <a:t>A country divided?</a:t>
            </a:r>
          </a:p>
        </p:txBody>
      </p:sp>
    </p:spTree>
    <p:extLst>
      <p:ext uri="{BB962C8B-B14F-4D97-AF65-F5344CB8AC3E}">
        <p14:creationId xmlns:p14="http://schemas.microsoft.com/office/powerpoint/2010/main" val="220263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62E73-F901-0E49-B932-32F2B4FE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Ukrainian Presidents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D9F05-2C01-FF78-A7EB-DF9E72EF0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>
                <a:latin typeface="Garamond" panose="02020404030301010803" pitchFamily="18" charset="0"/>
              </a:rPr>
              <a:t>Leonid Kravchuk 1991 – 1994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Leonid Kuchma 1994 – 2005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Viktor Yushchenko 2005 – 2010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Viktor Yanukovych 2010 – 2014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Petro Poroshenko 2014 – 2019 </a:t>
            </a:r>
          </a:p>
          <a:p>
            <a:r>
              <a:rPr lang="en-GB" sz="2200" dirty="0">
                <a:latin typeface="Garamond" panose="02020404030301010803" pitchFamily="18" charset="0"/>
              </a:rPr>
              <a:t>Volodymyr Zelensky 2019 – ?</a:t>
            </a:r>
          </a:p>
        </p:txBody>
      </p:sp>
      <p:pic>
        <p:nvPicPr>
          <p:cNvPr id="4" name="Picture 3" descr="https://upload.wikimedia.org/wikipedia/commons/c/ce/Viktor_Yushchenko_2006.jpg?utm_source=commons.wikimedia.org&amp;utm_campaign=index&amp;utm_content=original">
            <a:extLst>
              <a:ext uri="{FF2B5EF4-FFF2-40B4-BE49-F238E27FC236}">
                <a16:creationId xmlns:a16="http://schemas.microsoft.com/office/drawing/2014/main" id="{A93ED32E-04A7-368A-5677-26457CB5F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267" y="1959429"/>
            <a:ext cx="2937043" cy="3765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64730A-3B81-BB66-7631-40C02E5F9D17}"/>
              </a:ext>
            </a:extLst>
          </p:cNvPr>
          <p:cNvSpPr txBox="1"/>
          <p:nvPr/>
        </p:nvSpPr>
        <p:spPr>
          <a:xfrm>
            <a:off x="6096000" y="5747657"/>
            <a:ext cx="553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Viktor Yushchenko </a:t>
            </a:r>
            <a:r>
              <a:rPr lang="en-GB" dirty="0">
                <a:latin typeface="Garamond" panose="02020404030301010803" pitchFamily="18" charset="0"/>
                <a:hlinkClick r:id="rId3"/>
              </a:rPr>
              <a:t>before</a:t>
            </a:r>
            <a:r>
              <a:rPr lang="en-GB" dirty="0">
                <a:latin typeface="Garamond" panose="02020404030301010803" pitchFamily="18" charset="0"/>
              </a:rPr>
              <a:t> and </a:t>
            </a:r>
            <a:r>
              <a:rPr lang="en-GB" dirty="0">
                <a:latin typeface="Garamond" panose="02020404030301010803" pitchFamily="18" charset="0"/>
                <a:hlinkClick r:id="rId4"/>
              </a:rPr>
              <a:t>after</a:t>
            </a:r>
            <a:r>
              <a:rPr lang="en-GB" dirty="0">
                <a:latin typeface="Garamond" panose="02020404030301010803" pitchFamily="18" charset="0"/>
              </a:rPr>
              <a:t> poisoning</a:t>
            </a:r>
          </a:p>
        </p:txBody>
      </p:sp>
      <p:pic>
        <p:nvPicPr>
          <p:cNvPr id="6" name="Picture 5" descr="https://upload.wikimedia.org/wikipedia/commons/b/bd/Flickr_-_europeanpeoplesparty_-_EPP_Congress_Brussels_4-5_February_2004_%288%29_%28small%29.jpg">
            <a:extLst>
              <a:ext uri="{FF2B5EF4-FFF2-40B4-BE49-F238E27FC236}">
                <a16:creationId xmlns:a16="http://schemas.microsoft.com/office/drawing/2014/main" id="{E3848CFC-E580-E76F-2478-FA3B954F6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9023" y="1959429"/>
            <a:ext cx="2642800" cy="376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8AF0913-75E5-5EAC-B6AC-A2FD8C6D9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53610"/>
            <a:ext cx="9144000" cy="600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FFE851-0F32-C3C4-CC85-EF6DD7D4A7D4}"/>
              </a:ext>
            </a:extLst>
          </p:cNvPr>
          <p:cNvSpPr txBox="1"/>
          <p:nvPr/>
        </p:nvSpPr>
        <p:spPr>
          <a:xfrm>
            <a:off x="1828800" y="100465"/>
            <a:ext cx="853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Presidential elections 1994, 2nd round, Kuchma 52.35%, Kravchuk 45.24%</a:t>
            </a:r>
          </a:p>
        </p:txBody>
      </p:sp>
    </p:spTree>
    <p:extLst>
      <p:ext uri="{BB962C8B-B14F-4D97-AF65-F5344CB8AC3E}">
        <p14:creationId xmlns:p14="http://schemas.microsoft.com/office/powerpoint/2010/main" val="3955452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200DEAFD-5A31-67DE-17A6-DA81E9E25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38" y="141514"/>
            <a:ext cx="9201124" cy="657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0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029EDF-CBB4-F87D-1C32-8AA35DC4B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586" y="244168"/>
            <a:ext cx="8926827" cy="636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61986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863</Words>
  <Application>Microsoft Office PowerPoint</Application>
  <PresentationFormat>Widescreen</PresentationFormat>
  <Paragraphs>189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Batang</vt:lpstr>
      <vt:lpstr>Aptos</vt:lpstr>
      <vt:lpstr>Arial</vt:lpstr>
      <vt:lpstr>Avenir Next LT Pro Light</vt:lpstr>
      <vt:lpstr>Garamond</vt:lpstr>
      <vt:lpstr>AlignmentVTI</vt:lpstr>
      <vt:lpstr>Entangled History: Ukraine and her neighbours from the Middle Ages to the present</vt:lpstr>
      <vt:lpstr>Outline</vt:lpstr>
      <vt:lpstr>PowerPoint Presentation</vt:lpstr>
      <vt:lpstr>PowerPoint Presentation</vt:lpstr>
      <vt:lpstr>1990s</vt:lpstr>
      <vt:lpstr>Ukrainian Presidents</vt:lpstr>
      <vt:lpstr>PowerPoint Presentation</vt:lpstr>
      <vt:lpstr>PowerPoint Presentation</vt:lpstr>
      <vt:lpstr>PowerPoint Presentation</vt:lpstr>
      <vt:lpstr>PowerPoint Presentation</vt:lpstr>
      <vt:lpstr>Ukraine: from the Orange Revolution to Euromaidan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History Policy in Poland</vt:lpstr>
      <vt:lpstr>History Policy in Ukraine</vt:lpstr>
      <vt:lpstr>History Policy in Russia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96</cp:revision>
  <dcterms:created xsi:type="dcterms:W3CDTF">2025-10-15T18:16:58Z</dcterms:created>
  <dcterms:modified xsi:type="dcterms:W3CDTF">2026-05-07T11:45:40Z</dcterms:modified>
</cp:coreProperties>
</file>