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23"/>
  </p:notesMasterIdLst>
  <p:sldIdLst>
    <p:sldId id="256" r:id="rId2"/>
    <p:sldId id="297" r:id="rId3"/>
    <p:sldId id="298" r:id="rId4"/>
    <p:sldId id="299" r:id="rId5"/>
    <p:sldId id="300" r:id="rId6"/>
    <p:sldId id="301" r:id="rId7"/>
    <p:sldId id="315" r:id="rId8"/>
    <p:sldId id="302" r:id="rId9"/>
    <p:sldId id="303" r:id="rId10"/>
    <p:sldId id="304" r:id="rId11"/>
    <p:sldId id="305" r:id="rId12"/>
    <p:sldId id="310" r:id="rId13"/>
    <p:sldId id="314" r:id="rId14"/>
    <p:sldId id="316" r:id="rId15"/>
    <p:sldId id="306" r:id="rId16"/>
    <p:sldId id="307" r:id="rId17"/>
    <p:sldId id="308" r:id="rId18"/>
    <p:sldId id="309" r:id="rId19"/>
    <p:sldId id="311" r:id="rId20"/>
    <p:sldId id="312" r:id="rId21"/>
    <p:sldId id="313" r:id="rId2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9" d="100"/>
          <a:sy n="59" d="100"/>
        </p:scale>
        <p:origin x="84" y="3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5C12967-8107-4E6A-A3B2-08A7BD9762E8}" type="datetimeFigureOut">
              <a:rPr lang="en-GB" smtClean="0"/>
              <a:t>14/05/2026</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5717960-57DD-47E2-92AE-5FE4C540E21B}" type="slidenum">
              <a:rPr lang="en-GB" smtClean="0"/>
              <a:t>‹#›</a:t>
            </a:fld>
            <a:endParaRPr lang="en-GB"/>
          </a:p>
        </p:txBody>
      </p:sp>
    </p:spTree>
    <p:extLst>
      <p:ext uri="{BB962C8B-B14F-4D97-AF65-F5344CB8AC3E}">
        <p14:creationId xmlns:p14="http://schemas.microsoft.com/office/powerpoint/2010/main" val="319746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5/14/2026</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22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5/14/2026</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5/14/2026</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76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5/14/2026</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9715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5/14/2026</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94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5/14/2026</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20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5/14/2026</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65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5/14/2026</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15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5/14/2026</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4449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5/14/2026</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60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5/14/2026</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04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5/14/2026</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858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image" Target="../media/image21.jpeg"/><Relationship Id="rId2" Type="http://schemas.openxmlformats.org/officeDocument/2006/relationships/image" Target="../media/image16.jpg"/><Relationship Id="rId1" Type="http://schemas.openxmlformats.org/officeDocument/2006/relationships/slideLayout" Target="../slideLayouts/slideLayout7.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068" name="Rectangle 2067">
            <a:extLst>
              <a:ext uri="{FF2B5EF4-FFF2-40B4-BE49-F238E27FC236}">
                <a16:creationId xmlns:a16="http://schemas.microsoft.com/office/drawing/2014/main" id="{1FD0F0B6-5415-4254-9E66-BE9C2FB05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FD3396-D72F-BAC4-3884-3ADFB95F26B1}"/>
              </a:ext>
            </a:extLst>
          </p:cNvPr>
          <p:cNvSpPr>
            <a:spLocks noGrp="1"/>
          </p:cNvSpPr>
          <p:nvPr>
            <p:ph type="ctrTitle"/>
          </p:nvPr>
        </p:nvSpPr>
        <p:spPr>
          <a:xfrm>
            <a:off x="521208" y="822960"/>
            <a:ext cx="3463784" cy="3454604"/>
          </a:xfrm>
        </p:spPr>
        <p:txBody>
          <a:bodyPr vert="horz" lIns="91440" tIns="45720" rIns="91440" bIns="45720" rtlCol="0">
            <a:normAutofit/>
          </a:bodyPr>
          <a:lstStyle/>
          <a:p>
            <a:r>
              <a:rPr lang="en-US" altLang="en-US" sz="3700" b="1">
                <a:latin typeface="Garamond" panose="02020404030301010803" pitchFamily="18" charset="0"/>
              </a:rPr>
              <a:t>Entangled History: Ukraine and her </a:t>
            </a:r>
            <a:r>
              <a:rPr lang="en-US" altLang="en-US" sz="3700" b="1" err="1">
                <a:latin typeface="Garamond" panose="02020404030301010803" pitchFamily="18" charset="0"/>
              </a:rPr>
              <a:t>neighbours</a:t>
            </a:r>
            <a:r>
              <a:rPr lang="en-US" altLang="en-US" sz="3700" b="1">
                <a:latin typeface="Garamond" panose="02020404030301010803" pitchFamily="18" charset="0"/>
              </a:rPr>
              <a:t> from the Middle Ages to the present</a:t>
            </a:r>
            <a:endParaRPr lang="en-US" sz="3700" b="1">
              <a:latin typeface="Garamond" panose="02020404030301010803" pitchFamily="18" charset="0"/>
            </a:endParaRPr>
          </a:p>
        </p:txBody>
      </p:sp>
      <p:sp>
        <p:nvSpPr>
          <p:cNvPr id="3" name="Subtitle 2">
            <a:extLst>
              <a:ext uri="{FF2B5EF4-FFF2-40B4-BE49-F238E27FC236}">
                <a16:creationId xmlns:a16="http://schemas.microsoft.com/office/drawing/2014/main" id="{BF3F58DA-A2D1-BB54-975C-73F732A4AB5D}"/>
              </a:ext>
            </a:extLst>
          </p:cNvPr>
          <p:cNvSpPr>
            <a:spLocks noGrp="1"/>
          </p:cNvSpPr>
          <p:nvPr>
            <p:ph type="subTitle" idx="1"/>
          </p:nvPr>
        </p:nvSpPr>
        <p:spPr>
          <a:xfrm>
            <a:off x="539496" y="4446150"/>
            <a:ext cx="3474600" cy="1457405"/>
          </a:xfrm>
        </p:spPr>
        <p:txBody>
          <a:bodyPr vert="horz" lIns="91440" tIns="45720" rIns="91440" bIns="45720" rtlCol="0">
            <a:normAutofit/>
          </a:bodyPr>
          <a:lstStyle/>
          <a:p>
            <a:r>
              <a:rPr lang="en-US" altLang="en-US" b="1">
                <a:latin typeface="Garamond" panose="02020404030301010803" pitchFamily="18" charset="0"/>
              </a:rPr>
              <a:t>Lecture 20</a:t>
            </a:r>
          </a:p>
          <a:p>
            <a:r>
              <a:rPr lang="en-GB" altLang="en-GB" b="1">
                <a:latin typeface="Garamond" panose="02020404030301010803" pitchFamily="18" charset="0"/>
                <a:ea typeface="Arial Unicode MS" panose="020B0604020202020204" pitchFamily="34" charset="-128"/>
              </a:rPr>
              <a:t>War and revision</a:t>
            </a:r>
          </a:p>
        </p:txBody>
      </p:sp>
      <p:cxnSp>
        <p:nvCxnSpPr>
          <p:cNvPr id="2070" name="Straight Connector 2069">
            <a:extLst>
              <a:ext uri="{FF2B5EF4-FFF2-40B4-BE49-F238E27FC236}">
                <a16:creationId xmlns:a16="http://schemas.microsoft.com/office/drawing/2014/main" id="{8D66FEA8-8B71-461B-95A4-855374AB4C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2" name="Straight Connector 2071">
            <a:extLst>
              <a:ext uri="{FF2B5EF4-FFF2-40B4-BE49-F238E27FC236}">
                <a16:creationId xmlns:a16="http://schemas.microsoft.com/office/drawing/2014/main" id="{7A4B168A-A51F-4C91-A9E4-A2F203CB9D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0689"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descr="Security Council meeting.">
            <a:extLst>
              <a:ext uri="{FF2B5EF4-FFF2-40B4-BE49-F238E27FC236}">
                <a16:creationId xmlns:a16="http://schemas.microsoft.com/office/drawing/2014/main" id="{E6B38C59-18C3-F79E-A91F-6A011AE675E6}"/>
              </a:ext>
            </a:extLst>
          </p:cNvPr>
          <p:cNvPicPr>
            <a:picLocks noChangeAspect="1"/>
          </p:cNvPicPr>
          <p:nvPr/>
        </p:nvPicPr>
        <p:blipFill>
          <a:blip r:embed="rId2"/>
          <a:srcRect l="3690" r="13306" b="2"/>
          <a:stretch>
            <a:fillRect/>
          </a:stretch>
        </p:blipFill>
        <p:spPr>
          <a:xfrm>
            <a:off x="5034157" y="683769"/>
            <a:ext cx="5987554" cy="4454290"/>
          </a:xfrm>
          <a:prstGeom prst="rect">
            <a:avLst/>
          </a:prstGeom>
        </p:spPr>
      </p:pic>
      <p:cxnSp>
        <p:nvCxnSpPr>
          <p:cNvPr id="2074" name="Straight Connector 2073">
            <a:extLst>
              <a:ext uri="{FF2B5EF4-FFF2-40B4-BE49-F238E27FC236}">
                <a16:creationId xmlns:a16="http://schemas.microsoft.com/office/drawing/2014/main" id="{A5407E01-913B-484C-A03C-2C64028471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3EE54B51-7AEF-1F62-3896-97D3850ECF4F}"/>
              </a:ext>
            </a:extLst>
          </p:cNvPr>
          <p:cNvSpPr txBox="1"/>
          <p:nvPr/>
        </p:nvSpPr>
        <p:spPr>
          <a:xfrm>
            <a:off x="4925506" y="5250327"/>
            <a:ext cx="6204855" cy="923330"/>
          </a:xfrm>
          <a:prstGeom prst="rect">
            <a:avLst/>
          </a:prstGeom>
          <a:noFill/>
        </p:spPr>
        <p:txBody>
          <a:bodyPr wrap="square" rtlCol="0">
            <a:spAutoFit/>
          </a:bodyPr>
          <a:lstStyle/>
          <a:p>
            <a:pPr algn="ctr"/>
            <a:r>
              <a:rPr lang="en-GB" dirty="0">
                <a:latin typeface="Garamond" panose="02020404030301010803" pitchFamily="18" charset="0"/>
              </a:rPr>
              <a:t>Russia’s Security Council meeting on the recognition of the independence of the separatist self-proclaimed Donetsk and Luhansk People Republics (21 February 2022)</a:t>
            </a:r>
          </a:p>
        </p:txBody>
      </p:sp>
    </p:spTree>
    <p:extLst>
      <p:ext uri="{BB962C8B-B14F-4D97-AF65-F5344CB8AC3E}">
        <p14:creationId xmlns:p14="http://schemas.microsoft.com/office/powerpoint/2010/main" val="83552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5">
            <a:extLst>
              <a:ext uri="{FF2B5EF4-FFF2-40B4-BE49-F238E27FC236}">
                <a16:creationId xmlns:a16="http://schemas.microsoft.com/office/drawing/2014/main" id="{0CC43332-6390-6090-A98A-D3342965C12D}"/>
              </a:ext>
            </a:extLst>
          </p:cNvPr>
          <p:cNvPicPr>
            <a:picLocks noChangeAspect="1"/>
          </p:cNvPicPr>
          <p:nvPr/>
        </p:nvPicPr>
        <p:blipFill>
          <a:blip r:embed="rId2"/>
          <a:stretch>
            <a:fillRect/>
          </a:stretch>
        </p:blipFill>
        <p:spPr>
          <a:xfrm>
            <a:off x="1176127" y="2948445"/>
            <a:ext cx="5868144" cy="3909555"/>
          </a:xfrm>
          <a:prstGeom prst="rect">
            <a:avLst/>
          </a:prstGeom>
        </p:spPr>
      </p:pic>
      <p:pic>
        <p:nvPicPr>
          <p:cNvPr id="3" name="Grafik 6">
            <a:extLst>
              <a:ext uri="{FF2B5EF4-FFF2-40B4-BE49-F238E27FC236}">
                <a16:creationId xmlns:a16="http://schemas.microsoft.com/office/drawing/2014/main" id="{6D49FD27-3A68-AD4C-A456-ED20FC6376B2}"/>
              </a:ext>
            </a:extLst>
          </p:cNvPr>
          <p:cNvPicPr>
            <a:picLocks noChangeAspect="1"/>
          </p:cNvPicPr>
          <p:nvPr/>
        </p:nvPicPr>
        <p:blipFill>
          <a:blip r:embed="rId3"/>
          <a:stretch>
            <a:fillRect/>
          </a:stretch>
        </p:blipFill>
        <p:spPr>
          <a:xfrm>
            <a:off x="151264" y="0"/>
            <a:ext cx="3751911" cy="4674512"/>
          </a:xfrm>
          <a:prstGeom prst="rect">
            <a:avLst/>
          </a:prstGeom>
        </p:spPr>
      </p:pic>
      <p:pic>
        <p:nvPicPr>
          <p:cNvPr id="4" name="Grafik 7">
            <a:extLst>
              <a:ext uri="{FF2B5EF4-FFF2-40B4-BE49-F238E27FC236}">
                <a16:creationId xmlns:a16="http://schemas.microsoft.com/office/drawing/2014/main" id="{72F9C902-4B50-D4D5-8783-DF8F8722D632}"/>
              </a:ext>
            </a:extLst>
          </p:cNvPr>
          <p:cNvPicPr>
            <a:picLocks noChangeAspect="1"/>
          </p:cNvPicPr>
          <p:nvPr/>
        </p:nvPicPr>
        <p:blipFill>
          <a:blip r:embed="rId4"/>
          <a:stretch>
            <a:fillRect/>
          </a:stretch>
        </p:blipFill>
        <p:spPr>
          <a:xfrm>
            <a:off x="7221008" y="0"/>
            <a:ext cx="4283967" cy="3915264"/>
          </a:xfrm>
          <a:prstGeom prst="rect">
            <a:avLst/>
          </a:prstGeom>
        </p:spPr>
      </p:pic>
      <p:sp>
        <p:nvSpPr>
          <p:cNvPr id="5" name="Textfeld 8">
            <a:extLst>
              <a:ext uri="{FF2B5EF4-FFF2-40B4-BE49-F238E27FC236}">
                <a16:creationId xmlns:a16="http://schemas.microsoft.com/office/drawing/2014/main" id="{E85A168D-7F8A-811B-8638-AF260FFB21CD}"/>
              </a:ext>
            </a:extLst>
          </p:cNvPr>
          <p:cNvSpPr txBox="1"/>
          <p:nvPr/>
        </p:nvSpPr>
        <p:spPr>
          <a:xfrm>
            <a:off x="7221008" y="6039251"/>
            <a:ext cx="1799788" cy="369332"/>
          </a:xfrm>
          <a:prstGeom prst="rect">
            <a:avLst/>
          </a:prstGeom>
          <a:noFill/>
        </p:spPr>
        <p:txBody>
          <a:bodyPr wrap="non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r>
              <a:rPr lang="de-GB" dirty="0">
                <a:solidFill>
                  <a:schemeClr val="tx1"/>
                </a:solidFill>
                <a:latin typeface="Garamond" panose="02020404030301010803" pitchFamily="18" charset="0"/>
              </a:rPr>
              <a:t>Source: Al Jazeera</a:t>
            </a:r>
          </a:p>
        </p:txBody>
      </p:sp>
      <p:sp>
        <p:nvSpPr>
          <p:cNvPr id="6" name="Textfeld 9">
            <a:extLst>
              <a:ext uri="{FF2B5EF4-FFF2-40B4-BE49-F238E27FC236}">
                <a16:creationId xmlns:a16="http://schemas.microsoft.com/office/drawing/2014/main" id="{CCF28C44-EA8F-6066-E283-21C7F0DE1830}"/>
              </a:ext>
            </a:extLst>
          </p:cNvPr>
          <p:cNvSpPr txBox="1"/>
          <p:nvPr/>
        </p:nvSpPr>
        <p:spPr>
          <a:xfrm>
            <a:off x="7221008" y="4089086"/>
            <a:ext cx="3794865" cy="369332"/>
          </a:xfrm>
          <a:prstGeom prst="rect">
            <a:avLst/>
          </a:prstGeom>
          <a:noFill/>
        </p:spPr>
        <p:txBody>
          <a:bodyPr wrap="squar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r>
              <a:rPr lang="de-GB" dirty="0">
                <a:solidFill>
                  <a:schemeClr val="tx1"/>
                </a:solidFill>
                <a:latin typeface="Garamond" panose="02020404030301010803" pitchFamily="18" charset="0"/>
              </a:rPr>
              <a:t>Source: Institute for the Study of War</a:t>
            </a:r>
          </a:p>
        </p:txBody>
      </p:sp>
    </p:spTree>
    <p:extLst>
      <p:ext uri="{BB962C8B-B14F-4D97-AF65-F5344CB8AC3E}">
        <p14:creationId xmlns:p14="http://schemas.microsoft.com/office/powerpoint/2010/main" val="607273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2">
            <a:extLst>
              <a:ext uri="{FF2B5EF4-FFF2-40B4-BE49-F238E27FC236}">
                <a16:creationId xmlns:a16="http://schemas.microsoft.com/office/drawing/2014/main" id="{A3231F84-0162-D2FD-B8BF-CFE5FF8C69D4}"/>
              </a:ext>
            </a:extLst>
          </p:cNvPr>
          <p:cNvSpPr txBox="1"/>
          <p:nvPr/>
        </p:nvSpPr>
        <p:spPr>
          <a:xfrm>
            <a:off x="382726" y="498573"/>
            <a:ext cx="6542049" cy="4031873"/>
          </a:xfrm>
          <a:prstGeom prst="rect">
            <a:avLst/>
          </a:prstGeom>
          <a:noFill/>
        </p:spPr>
        <p:txBody>
          <a:bodyPr wrap="square">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pPr marL="285750" indent="-285750">
              <a:spcBef>
                <a:spcPts val="600"/>
              </a:spcBef>
              <a:buFont typeface="Arial" panose="020B0604020202020204" pitchFamily="34" charset="0"/>
              <a:buChar char="•"/>
            </a:pPr>
            <a:r>
              <a:rPr lang="de-GB" sz="1800" dirty="0">
                <a:solidFill>
                  <a:schemeClr val="tx1"/>
                </a:solidFill>
                <a:latin typeface="Garamond" panose="02020404030301010803" pitchFamily="18" charset="0"/>
              </a:rPr>
              <a:t>Putin</a:t>
            </a:r>
            <a:r>
              <a:rPr lang="en-GB" dirty="0">
                <a:solidFill>
                  <a:schemeClr val="tx1"/>
                </a:solidFill>
                <a:latin typeface="Garamond" panose="02020404030301010803" pitchFamily="18" charset="0"/>
              </a:rPr>
              <a:t>’</a:t>
            </a:r>
            <a:r>
              <a:rPr lang="de-GB" sz="1800" dirty="0">
                <a:solidFill>
                  <a:schemeClr val="tx1"/>
                </a:solidFill>
                <a:latin typeface="Garamond" panose="02020404030301010803" pitchFamily="18" charset="0"/>
              </a:rPr>
              <a:t>s uses history (as he understands it) to legitimise the attack on Ukraine and Russia</a:t>
            </a:r>
            <a:r>
              <a:rPr lang="en-GB" sz="1800" dirty="0">
                <a:solidFill>
                  <a:schemeClr val="tx1"/>
                </a:solidFill>
                <a:latin typeface="Garamond" panose="02020404030301010803" pitchFamily="18" charset="0"/>
              </a:rPr>
              <a:t>’</a:t>
            </a:r>
            <a:r>
              <a:rPr lang="de-GB" sz="1800" dirty="0">
                <a:solidFill>
                  <a:schemeClr val="tx1"/>
                </a:solidFill>
                <a:latin typeface="Garamond" panose="02020404030301010803" pitchFamily="18" charset="0"/>
              </a:rPr>
              <a:t>s land grab</a:t>
            </a:r>
            <a:endParaRPr lang="en-GB" sz="1800" dirty="0">
              <a:solidFill>
                <a:schemeClr val="tx1"/>
              </a:solidFill>
              <a:latin typeface="Garamond" panose="02020404030301010803" pitchFamily="18" charset="0"/>
            </a:endParaRPr>
          </a:p>
          <a:p>
            <a:pPr marL="285750">
              <a:spcBef>
                <a:spcPts val="600"/>
              </a:spcBef>
              <a:buFont typeface="Arial" panose="020B0604020202020204" pitchFamily="34" charset="0"/>
              <a:buChar char="•"/>
            </a:pPr>
            <a:r>
              <a:rPr lang="en-GB" dirty="0">
                <a:solidFill>
                  <a:schemeClr val="tx1"/>
                </a:solidFill>
                <a:latin typeface="Garamond" panose="02020404030301010803" pitchFamily="18" charset="0"/>
              </a:rPr>
              <a:t>Does Putin actually believe in his own statements of history, or is it just pragmatic instrumentalization/propaganda?</a:t>
            </a:r>
          </a:p>
          <a:p>
            <a:pPr marL="285750">
              <a:spcBef>
                <a:spcPts val="600"/>
              </a:spcBef>
              <a:buFont typeface="Arial" panose="020B0604020202020204" pitchFamily="34" charset="0"/>
              <a:buChar char="•"/>
            </a:pPr>
            <a:r>
              <a:rPr lang="en-GB" dirty="0">
                <a:solidFill>
                  <a:schemeClr val="tx1"/>
                </a:solidFill>
                <a:latin typeface="Garamond" panose="02020404030301010803" pitchFamily="18" charset="0"/>
              </a:rPr>
              <a:t>Ideology or security concerns? If ideology, then in what sense?</a:t>
            </a:r>
            <a:endParaRPr lang="de-GB" dirty="0">
              <a:solidFill>
                <a:schemeClr val="tx1"/>
              </a:solidFill>
              <a:latin typeface="Garamond" panose="02020404030301010803" pitchFamily="18" charset="0"/>
            </a:endParaRPr>
          </a:p>
          <a:p>
            <a:pPr marL="285750" indent="-285750">
              <a:spcBef>
                <a:spcPts val="600"/>
              </a:spcBef>
              <a:buFont typeface="Arial" panose="020B0604020202020204" pitchFamily="34" charset="0"/>
              <a:buChar char="•"/>
            </a:pPr>
            <a:r>
              <a:rPr lang="de-GB" sz="1800" dirty="0">
                <a:solidFill>
                  <a:schemeClr val="tx1"/>
                </a:solidFill>
                <a:latin typeface="Garamond" panose="02020404030301010803" pitchFamily="18" charset="0"/>
              </a:rPr>
              <a:t>Genocidal dimension of war</a:t>
            </a:r>
            <a:endParaRPr lang="de-GB" dirty="0">
              <a:solidFill>
                <a:schemeClr val="tx1"/>
              </a:solidFill>
              <a:latin typeface="Garamond" panose="02020404030301010803" pitchFamily="18" charset="0"/>
            </a:endParaRPr>
          </a:p>
          <a:p>
            <a:pPr marL="742950" lvl="1" indent="-285750">
              <a:spcBef>
                <a:spcPts val="600"/>
              </a:spcBef>
              <a:buFont typeface="Arial" panose="020B0604020202020204" pitchFamily="34" charset="0"/>
              <a:buChar char="•"/>
            </a:pPr>
            <a:r>
              <a:rPr lang="de-GB" dirty="0">
                <a:solidFill>
                  <a:schemeClr val="tx1"/>
                </a:solidFill>
                <a:latin typeface="Garamond" panose="02020404030301010803" pitchFamily="18" charset="0"/>
              </a:rPr>
              <a:t>kidnapping children</a:t>
            </a:r>
          </a:p>
          <a:p>
            <a:pPr marL="742950" lvl="1" indent="-285750">
              <a:spcBef>
                <a:spcPts val="600"/>
              </a:spcBef>
              <a:buFont typeface="Arial" panose="020B0604020202020204" pitchFamily="34" charset="0"/>
              <a:buChar char="•"/>
            </a:pPr>
            <a:r>
              <a:rPr lang="de-GB" dirty="0">
                <a:solidFill>
                  <a:schemeClr val="tx1"/>
                </a:solidFill>
                <a:latin typeface="Garamond" panose="02020404030301010803" pitchFamily="18" charset="0"/>
              </a:rPr>
              <a:t>destroying or appropriating Ukrainian cultural heritage</a:t>
            </a:r>
          </a:p>
          <a:p>
            <a:pPr marL="742950" lvl="1" indent="-285750">
              <a:spcBef>
                <a:spcPts val="600"/>
              </a:spcBef>
              <a:buFont typeface="Arial" panose="020B0604020202020204" pitchFamily="34" charset="0"/>
              <a:buChar char="•"/>
            </a:pPr>
            <a:r>
              <a:rPr lang="de-GB" dirty="0">
                <a:solidFill>
                  <a:schemeClr val="tx1"/>
                </a:solidFill>
                <a:latin typeface="Garamond" panose="02020404030301010803" pitchFamily="18" charset="0"/>
              </a:rPr>
              <a:t>denying the existence of the Ukrainian nation by </a:t>
            </a:r>
          </a:p>
          <a:p>
            <a:pPr marL="742950" lvl="1" indent="-285750">
              <a:spcBef>
                <a:spcPts val="600"/>
              </a:spcBef>
              <a:buFont typeface="Arial" panose="020B0604020202020204" pitchFamily="34" charset="0"/>
              <a:buChar char="•"/>
            </a:pPr>
            <a:r>
              <a:rPr lang="de-GB" dirty="0">
                <a:solidFill>
                  <a:schemeClr val="tx1"/>
                </a:solidFill>
                <a:latin typeface="Garamond" panose="02020404030301010803" pitchFamily="18" charset="0"/>
              </a:rPr>
              <a:t>denying that Ukraine has a history outside of the framework provided by the Russian narrative, </a:t>
            </a:r>
          </a:p>
          <a:p>
            <a:pPr marL="742950" lvl="1" indent="-285750">
              <a:spcBef>
                <a:spcPts val="600"/>
              </a:spcBef>
              <a:buFont typeface="Arial" panose="020B0604020202020204" pitchFamily="34" charset="0"/>
              <a:buChar char="•"/>
            </a:pPr>
            <a:r>
              <a:rPr lang="de-GB" dirty="0">
                <a:solidFill>
                  <a:schemeClr val="tx1"/>
                </a:solidFill>
                <a:latin typeface="Garamond" panose="02020404030301010803" pitchFamily="18" charset="0"/>
              </a:rPr>
              <a:t>or a future outside of the </a:t>
            </a:r>
            <a:r>
              <a:rPr lang="en-GB" dirty="0">
                <a:solidFill>
                  <a:schemeClr val="tx1"/>
                </a:solidFill>
                <a:latin typeface="Garamond" panose="02020404030301010803" pitchFamily="18" charset="0"/>
              </a:rPr>
              <a:t>‘</a:t>
            </a:r>
            <a:r>
              <a:rPr lang="de-GB" dirty="0">
                <a:solidFill>
                  <a:schemeClr val="tx1"/>
                </a:solidFill>
                <a:latin typeface="Garamond" panose="02020404030301010803" pitchFamily="18" charset="0"/>
              </a:rPr>
              <a:t>Russian World</a:t>
            </a:r>
            <a:r>
              <a:rPr lang="en-GB" dirty="0">
                <a:solidFill>
                  <a:schemeClr val="tx1"/>
                </a:solidFill>
                <a:latin typeface="Garamond" panose="02020404030301010803" pitchFamily="18" charset="0"/>
              </a:rPr>
              <a:t>’</a:t>
            </a:r>
            <a:endParaRPr lang="de-GB" dirty="0">
              <a:solidFill>
                <a:schemeClr val="tx1"/>
              </a:solidFill>
              <a:latin typeface="Garamond" panose="02020404030301010803" pitchFamily="18" charset="0"/>
            </a:endParaRPr>
          </a:p>
        </p:txBody>
      </p:sp>
      <p:pic>
        <p:nvPicPr>
          <p:cNvPr id="3" name="Picture 2" descr="How memorial to heroes of Russo-Ukrainian war is growing in Lviv before our  eyes">
            <a:extLst>
              <a:ext uri="{FF2B5EF4-FFF2-40B4-BE49-F238E27FC236}">
                <a16:creationId xmlns:a16="http://schemas.microsoft.com/office/drawing/2014/main" id="{977057D6-EF63-69A5-BA16-8780487555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8297" y="-3938"/>
            <a:ext cx="5035104" cy="3356737"/>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a:extLst>
              <a:ext uri="{FF2B5EF4-FFF2-40B4-BE49-F238E27FC236}">
                <a16:creationId xmlns:a16="http://schemas.microsoft.com/office/drawing/2014/main" id="{266A4149-3C7D-22E4-B86C-6D3EE32AE3DD}"/>
              </a:ext>
            </a:extLst>
          </p:cNvPr>
          <p:cNvSpPr txBox="1"/>
          <p:nvPr/>
        </p:nvSpPr>
        <p:spPr>
          <a:xfrm>
            <a:off x="7168297" y="3352799"/>
            <a:ext cx="4112406" cy="646331"/>
          </a:xfrm>
          <a:prstGeom prst="rect">
            <a:avLst/>
          </a:prstGeom>
          <a:noFill/>
        </p:spPr>
        <p:txBody>
          <a:bodyPr wrap="squar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r>
              <a:rPr lang="de-GB" dirty="0">
                <a:solidFill>
                  <a:schemeClr val="tx1"/>
                </a:solidFill>
                <a:latin typeface="Garamond" panose="02020404030301010803" pitchFamily="18" charset="0"/>
              </a:rPr>
              <a:t>Cemetery of fallen Ukrainian soldiers in Lviv, 2023</a:t>
            </a:r>
          </a:p>
        </p:txBody>
      </p:sp>
      <p:sp>
        <p:nvSpPr>
          <p:cNvPr id="5" name="Textfeld 7">
            <a:extLst>
              <a:ext uri="{FF2B5EF4-FFF2-40B4-BE49-F238E27FC236}">
                <a16:creationId xmlns:a16="http://schemas.microsoft.com/office/drawing/2014/main" id="{4598B984-4535-CC04-1849-CE488B6F39D4}"/>
              </a:ext>
            </a:extLst>
          </p:cNvPr>
          <p:cNvSpPr txBox="1"/>
          <p:nvPr/>
        </p:nvSpPr>
        <p:spPr>
          <a:xfrm>
            <a:off x="885726" y="5294055"/>
            <a:ext cx="4478215" cy="1200329"/>
          </a:xfrm>
          <a:prstGeom prst="rect">
            <a:avLst/>
          </a:prstGeom>
          <a:noFill/>
        </p:spPr>
        <p:txBody>
          <a:bodyPr wrap="squar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r>
              <a:rPr lang="de-DE" sz="1200" dirty="0">
                <a:solidFill>
                  <a:schemeClr val="tx1"/>
                </a:solidFill>
                <a:latin typeface="Garamond" panose="02020404030301010803" pitchFamily="18" charset="0"/>
              </a:rPr>
              <a:t>By </a:t>
            </a:r>
            <a:r>
              <a:rPr lang="de-DE" sz="1200" dirty="0" err="1">
                <a:solidFill>
                  <a:schemeClr val="tx1"/>
                </a:solidFill>
                <a:latin typeface="Garamond" panose="02020404030301010803" pitchFamily="18" charset="0"/>
              </a:rPr>
              <a:t>Viewsridge</a:t>
            </a:r>
            <a:r>
              <a:rPr lang="de-DE" sz="1200" dirty="0">
                <a:solidFill>
                  <a:schemeClr val="tx1"/>
                </a:solidFill>
                <a:latin typeface="Garamond" panose="02020404030301010803" pitchFamily="18" charset="0"/>
              </a:rPr>
              <a:t> - Own </a:t>
            </a:r>
            <a:r>
              <a:rPr lang="de-DE" sz="1200" dirty="0" err="1">
                <a:solidFill>
                  <a:schemeClr val="tx1"/>
                </a:solidFill>
                <a:latin typeface="Garamond" panose="02020404030301010803" pitchFamily="18" charset="0"/>
              </a:rPr>
              <a:t>work</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based</a:t>
            </a:r>
            <a:r>
              <a:rPr lang="de-DE" sz="1200" dirty="0">
                <a:solidFill>
                  <a:schemeClr val="tx1"/>
                </a:solidFill>
                <a:latin typeface="Garamond" panose="02020404030301010803" pitchFamily="18" charset="0"/>
              </a:rPr>
              <a:t> on: Russo-</a:t>
            </a:r>
            <a:r>
              <a:rPr lang="de-DE" sz="1200" dirty="0" err="1">
                <a:solidFill>
                  <a:schemeClr val="tx1"/>
                </a:solidFill>
                <a:latin typeface="Garamond" panose="02020404030301010803" pitchFamily="18" charset="0"/>
              </a:rPr>
              <a:t>Ukrainian</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conflict</a:t>
            </a:r>
            <a:r>
              <a:rPr lang="de-DE" sz="1200" dirty="0">
                <a:solidFill>
                  <a:schemeClr val="tx1"/>
                </a:solidFill>
                <a:latin typeface="Garamond" panose="02020404030301010803" pitchFamily="18" charset="0"/>
              </a:rPr>
              <a:t> (2014-2022).</a:t>
            </a:r>
            <a:r>
              <a:rPr lang="de-DE" sz="1200" dirty="0" err="1">
                <a:solidFill>
                  <a:schemeClr val="tx1"/>
                </a:solidFill>
                <a:latin typeface="Garamond" panose="02020404030301010803" pitchFamily="18" charset="0"/>
              </a:rPr>
              <a:t>svg</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by</a:t>
            </a:r>
            <a:r>
              <a:rPr lang="de-DE" sz="1200" dirty="0">
                <a:solidFill>
                  <a:schemeClr val="tx1"/>
                </a:solidFill>
                <a:latin typeface="Garamond" panose="02020404030301010803" pitchFamily="18" charset="0"/>
              </a:rPr>
              <a:t> Rr016 &amp;</a:t>
            </a:r>
            <a:r>
              <a:rPr lang="de-DE" sz="1200" dirty="0" err="1">
                <a:solidFill>
                  <a:schemeClr val="tx1"/>
                </a:solidFill>
                <a:latin typeface="Garamond" panose="02020404030301010803" pitchFamily="18" charset="0"/>
              </a:rPr>
              <a:t>amp</a:t>
            </a:r>
            <a:r>
              <a:rPr lang="de-DE" sz="1200" dirty="0">
                <a:solidFill>
                  <a:schemeClr val="tx1"/>
                </a:solidFill>
                <a:latin typeface="Garamond" panose="02020404030301010803" pitchFamily="18" charset="0"/>
              </a:rPr>
              <a:t>; Ukraine </a:t>
            </a:r>
            <a:r>
              <a:rPr lang="de-DE" sz="1200" dirty="0" err="1">
                <a:solidFill>
                  <a:schemeClr val="tx1"/>
                </a:solidFill>
                <a:latin typeface="Garamond" panose="02020404030301010803" pitchFamily="18" charset="0"/>
              </a:rPr>
              <a:t>adm</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location</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map</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improved.svg</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by</a:t>
            </a:r>
            <a:r>
              <a:rPr lang="de-DE" sz="1200" dirty="0">
                <a:solidFill>
                  <a:schemeClr val="tx1"/>
                </a:solidFill>
                <a:latin typeface="Garamond" panose="02020404030301010803" pitchFamily="18" charset="0"/>
              </a:rPr>
              <a:t> Yakiv </a:t>
            </a:r>
            <a:r>
              <a:rPr lang="de-DE" sz="1200" dirty="0" err="1">
                <a:solidFill>
                  <a:schemeClr val="tx1"/>
                </a:solidFill>
                <a:latin typeface="Garamond" panose="02020404030301010803" pitchFamily="18" charset="0"/>
              </a:rPr>
              <a:t>GluckTerritorial</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control</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sources:Template:Russo-Ukrainian</a:t>
            </a:r>
            <a:r>
              <a:rPr lang="de-DE" sz="1200" dirty="0">
                <a:solidFill>
                  <a:schemeClr val="tx1"/>
                </a:solidFill>
                <a:latin typeface="Garamond" panose="02020404030301010803" pitchFamily="18" charset="0"/>
              </a:rPr>
              <a:t> War </a:t>
            </a:r>
            <a:r>
              <a:rPr lang="de-DE" sz="1200" dirty="0" err="1">
                <a:solidFill>
                  <a:schemeClr val="tx1"/>
                </a:solidFill>
                <a:latin typeface="Garamond" panose="02020404030301010803" pitchFamily="18" charset="0"/>
              </a:rPr>
              <a:t>detailed</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map</a:t>
            </a:r>
            <a:r>
              <a:rPr lang="de-DE" sz="1200" dirty="0">
                <a:solidFill>
                  <a:schemeClr val="tx1"/>
                </a:solidFill>
                <a:latin typeface="Garamond" panose="02020404030301010803" pitchFamily="18" charset="0"/>
              </a:rPr>
              <a:t> / </a:t>
            </a:r>
            <a:r>
              <a:rPr lang="de-DE" sz="1200" dirty="0" err="1">
                <a:solidFill>
                  <a:schemeClr val="tx1"/>
                </a:solidFill>
                <a:latin typeface="Garamond" panose="02020404030301010803" pitchFamily="18" charset="0"/>
              </a:rPr>
              <a:t>Template:Russo-Ukrainian</a:t>
            </a:r>
            <a:r>
              <a:rPr lang="de-DE" sz="1200" dirty="0">
                <a:solidFill>
                  <a:schemeClr val="tx1"/>
                </a:solidFill>
                <a:latin typeface="Garamond" panose="02020404030301010803" pitchFamily="18" charset="0"/>
              </a:rPr>
              <a:t> War </a:t>
            </a:r>
            <a:r>
              <a:rPr lang="de-DE" sz="1200" dirty="0" err="1">
                <a:solidFill>
                  <a:schemeClr val="tx1"/>
                </a:solidFill>
                <a:latin typeface="Garamond" panose="02020404030301010803" pitchFamily="18" charset="0"/>
              </a:rPr>
              <a:t>detailed</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relief</a:t>
            </a:r>
            <a:r>
              <a:rPr lang="de-DE" sz="1200" dirty="0">
                <a:solidFill>
                  <a:schemeClr val="tx1"/>
                </a:solidFill>
                <a:latin typeface="Garamond" panose="02020404030301010803" pitchFamily="18" charset="0"/>
              </a:rPr>
              <a:t> </a:t>
            </a:r>
            <a:r>
              <a:rPr lang="de-DE" sz="1200" dirty="0" err="1">
                <a:solidFill>
                  <a:schemeClr val="tx1"/>
                </a:solidFill>
                <a:latin typeface="Garamond" panose="02020404030301010803" pitchFamily="18" charset="0"/>
              </a:rPr>
              <a:t>mapISW</a:t>
            </a:r>
            <a:r>
              <a:rPr lang="de-DE" sz="1200" dirty="0">
                <a:solidFill>
                  <a:schemeClr val="tx1"/>
                </a:solidFill>
                <a:latin typeface="Garamond" panose="02020404030301010803" pitchFamily="18" charset="0"/>
              </a:rPr>
              <a:t>, CC BY-SA 4.0, https://</a:t>
            </a:r>
            <a:r>
              <a:rPr lang="de-DE" sz="1200" dirty="0" err="1">
                <a:solidFill>
                  <a:schemeClr val="tx1"/>
                </a:solidFill>
                <a:latin typeface="Garamond" panose="02020404030301010803" pitchFamily="18" charset="0"/>
              </a:rPr>
              <a:t>commons.wikimedia.org</a:t>
            </a:r>
            <a:r>
              <a:rPr lang="de-DE" sz="1200" dirty="0">
                <a:solidFill>
                  <a:schemeClr val="tx1"/>
                </a:solidFill>
                <a:latin typeface="Garamond" panose="02020404030301010803" pitchFamily="18" charset="0"/>
              </a:rPr>
              <a:t>/</a:t>
            </a:r>
            <a:r>
              <a:rPr lang="de-DE" sz="1200" dirty="0" err="1">
                <a:solidFill>
                  <a:schemeClr val="tx1"/>
                </a:solidFill>
                <a:latin typeface="Garamond" panose="02020404030301010803" pitchFamily="18" charset="0"/>
              </a:rPr>
              <a:t>w</a:t>
            </a:r>
            <a:r>
              <a:rPr lang="de-DE" sz="1200" dirty="0">
                <a:solidFill>
                  <a:schemeClr val="tx1"/>
                </a:solidFill>
                <a:latin typeface="Garamond" panose="02020404030301010803" pitchFamily="18" charset="0"/>
              </a:rPr>
              <a:t>/</a:t>
            </a:r>
            <a:r>
              <a:rPr lang="de-DE" sz="1200" dirty="0" err="1">
                <a:solidFill>
                  <a:schemeClr val="tx1"/>
                </a:solidFill>
                <a:latin typeface="Garamond" panose="02020404030301010803" pitchFamily="18" charset="0"/>
              </a:rPr>
              <a:t>index.php?curid</a:t>
            </a:r>
            <a:r>
              <a:rPr lang="de-DE" sz="1200" dirty="0">
                <a:solidFill>
                  <a:schemeClr val="tx1"/>
                </a:solidFill>
                <a:latin typeface="Garamond" panose="02020404030301010803" pitchFamily="18" charset="0"/>
              </a:rPr>
              <a:t>=115506141</a:t>
            </a:r>
            <a:endParaRPr lang="de-GB" sz="1200" dirty="0">
              <a:solidFill>
                <a:schemeClr val="tx1"/>
              </a:solidFill>
              <a:latin typeface="Garamond" panose="02020404030301010803" pitchFamily="18" charset="0"/>
            </a:endParaRPr>
          </a:p>
        </p:txBody>
      </p:sp>
    </p:spTree>
    <p:extLst>
      <p:ext uri="{BB962C8B-B14F-4D97-AF65-F5344CB8AC3E}">
        <p14:creationId xmlns:p14="http://schemas.microsoft.com/office/powerpoint/2010/main" val="3703788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31804-6F29-14B7-AE08-0E1C583586E5}"/>
              </a:ext>
            </a:extLst>
          </p:cNvPr>
          <p:cNvSpPr>
            <a:spLocks noGrp="1"/>
          </p:cNvSpPr>
          <p:nvPr>
            <p:ph type="title"/>
          </p:nvPr>
        </p:nvSpPr>
        <p:spPr/>
        <p:txBody>
          <a:bodyPr/>
          <a:lstStyle/>
          <a:p>
            <a:r>
              <a:rPr lang="en-GB" dirty="0">
                <a:latin typeface="Garamond" panose="02020404030301010803" pitchFamily="18" charset="0"/>
              </a:rPr>
              <a:t>Putin’s Demands</a:t>
            </a:r>
          </a:p>
        </p:txBody>
      </p:sp>
      <p:sp>
        <p:nvSpPr>
          <p:cNvPr id="3" name="Content Placeholder 2">
            <a:extLst>
              <a:ext uri="{FF2B5EF4-FFF2-40B4-BE49-F238E27FC236}">
                <a16:creationId xmlns:a16="http://schemas.microsoft.com/office/drawing/2014/main" id="{A5C19DF2-1A75-2B3A-6C95-0FB7BB6C5AD9}"/>
              </a:ext>
            </a:extLst>
          </p:cNvPr>
          <p:cNvSpPr>
            <a:spLocks noGrp="1"/>
          </p:cNvSpPr>
          <p:nvPr>
            <p:ph idx="1"/>
          </p:nvPr>
        </p:nvSpPr>
        <p:spPr>
          <a:xfrm>
            <a:off x="560689" y="1935988"/>
            <a:ext cx="11059811" cy="3910987"/>
          </a:xfrm>
        </p:spPr>
        <p:txBody>
          <a:bodyPr>
            <a:noAutofit/>
          </a:bodyPr>
          <a:lstStyle/>
          <a:p>
            <a:pPr>
              <a:spcBef>
                <a:spcPts val="400"/>
              </a:spcBef>
            </a:pPr>
            <a:r>
              <a:rPr lang="en-GB" sz="1900" dirty="0">
                <a:latin typeface="Garamond" panose="02020404030301010803" pitchFamily="18" charset="0"/>
              </a:rPr>
              <a:t>International recognition of annexation of Crimea, Kherson, Luhansk, Donetsk, </a:t>
            </a:r>
            <a:r>
              <a:rPr lang="en-GB" sz="1900" dirty="0" err="1">
                <a:latin typeface="Garamond" panose="02020404030301010803" pitchFamily="18" charset="0"/>
              </a:rPr>
              <a:t>Zaporizhia</a:t>
            </a:r>
            <a:r>
              <a:rPr lang="en-GB" sz="1900" dirty="0">
                <a:latin typeface="Garamond" panose="02020404030301010803" pitchFamily="18" charset="0"/>
              </a:rPr>
              <a:t> (including territories currently not controlled by Russia)</a:t>
            </a:r>
          </a:p>
          <a:p>
            <a:pPr>
              <a:spcBef>
                <a:spcPts val="400"/>
              </a:spcBef>
            </a:pPr>
            <a:r>
              <a:rPr lang="en-GB" sz="1900" dirty="0">
                <a:latin typeface="Garamond" panose="02020404030301010803" pitchFamily="18" charset="0"/>
              </a:rPr>
              <a:t>Guarantee that Ukraine never will join NATO</a:t>
            </a:r>
          </a:p>
          <a:p>
            <a:pPr>
              <a:spcBef>
                <a:spcPts val="400"/>
              </a:spcBef>
            </a:pPr>
            <a:r>
              <a:rPr lang="en-GB" sz="1900" dirty="0">
                <a:latin typeface="Garamond" panose="02020404030301010803" pitchFamily="18" charset="0"/>
              </a:rPr>
              <a:t>End of Western military support and demilitarisation of Ukraine</a:t>
            </a:r>
          </a:p>
          <a:p>
            <a:pPr>
              <a:spcBef>
                <a:spcPts val="400"/>
              </a:spcBef>
            </a:pPr>
            <a:r>
              <a:rPr lang="en-GB" sz="1900" dirty="0">
                <a:latin typeface="Garamond" panose="02020404030301010803" pitchFamily="18" charset="0"/>
              </a:rPr>
              <a:t>No foreign troops on Ukrainian territory</a:t>
            </a:r>
          </a:p>
          <a:p>
            <a:pPr marL="0" indent="0">
              <a:spcBef>
                <a:spcPts val="400"/>
              </a:spcBef>
              <a:buNone/>
            </a:pPr>
            <a:r>
              <a:rPr lang="en-GB" sz="1900" dirty="0">
                <a:latin typeface="Garamond" panose="02020404030301010803" pitchFamily="18" charset="0"/>
              </a:rPr>
              <a:t>And</a:t>
            </a:r>
          </a:p>
          <a:p>
            <a:pPr>
              <a:spcBef>
                <a:spcPts val="400"/>
              </a:spcBef>
            </a:pPr>
            <a:r>
              <a:rPr lang="en-GB" sz="1900" dirty="0">
                <a:latin typeface="Garamond" panose="02020404030301010803" pitchFamily="18" charset="0"/>
              </a:rPr>
              <a:t>‚</a:t>
            </a:r>
            <a:r>
              <a:rPr lang="en-GB" sz="1900" dirty="0" err="1">
                <a:latin typeface="Garamond" panose="02020404030301010803" pitchFamily="18" charset="0"/>
              </a:rPr>
              <a:t>De-nazification</a:t>
            </a:r>
            <a:r>
              <a:rPr lang="en-GB" sz="1900" dirty="0">
                <a:latin typeface="Garamond" panose="02020404030301010803" pitchFamily="18" charset="0"/>
              </a:rPr>
              <a:t>‘</a:t>
            </a:r>
          </a:p>
          <a:p>
            <a:pPr>
              <a:spcBef>
                <a:spcPts val="400"/>
              </a:spcBef>
            </a:pPr>
            <a:r>
              <a:rPr lang="en-GB" sz="1900" dirty="0">
                <a:latin typeface="Garamond" panose="02020404030301010803" pitchFamily="18" charset="0"/>
              </a:rPr>
              <a:t>End of Western economic sanctions against Russia</a:t>
            </a:r>
          </a:p>
          <a:p>
            <a:pPr>
              <a:spcBef>
                <a:spcPts val="400"/>
              </a:spcBef>
            </a:pPr>
            <a:r>
              <a:rPr lang="en-GB" sz="1900" dirty="0">
                <a:latin typeface="Garamond" panose="02020404030301010803" pitchFamily="18" charset="0"/>
              </a:rPr>
              <a:t>Rolling back of NATO membership of </a:t>
            </a:r>
          </a:p>
          <a:p>
            <a:pPr marL="0" indent="0">
              <a:spcBef>
                <a:spcPts val="400"/>
              </a:spcBef>
              <a:buNone/>
            </a:pPr>
            <a:r>
              <a:rPr lang="en-GB" sz="1900" dirty="0">
                <a:latin typeface="Garamond" panose="02020404030301010803" pitchFamily="18" charset="0"/>
              </a:rPr>
              <a:t>Ukraine no longer a fully </a:t>
            </a:r>
            <a:r>
              <a:rPr lang="en-GB" sz="1900" dirty="0" err="1">
                <a:latin typeface="Garamond" panose="02020404030301010803" pitchFamily="18" charset="0"/>
              </a:rPr>
              <a:t>souvereign</a:t>
            </a:r>
            <a:r>
              <a:rPr lang="en-GB" sz="1900" dirty="0">
                <a:latin typeface="Garamond" panose="02020404030301010803" pitchFamily="18" charset="0"/>
              </a:rPr>
              <a:t> country</a:t>
            </a:r>
          </a:p>
          <a:p>
            <a:pPr marL="0" indent="0">
              <a:spcBef>
                <a:spcPts val="400"/>
              </a:spcBef>
              <a:buNone/>
            </a:pPr>
            <a:r>
              <a:rPr lang="en-GB" sz="1900" dirty="0">
                <a:latin typeface="Garamond" panose="02020404030301010803" pitchFamily="18" charset="0"/>
              </a:rPr>
              <a:t>At best an inferior (for Ukraine) ‚Finlandization‘, rather ‚</a:t>
            </a:r>
            <a:r>
              <a:rPr lang="en-GB" sz="1900" dirty="0" err="1">
                <a:latin typeface="Garamond" panose="02020404030301010803" pitchFamily="18" charset="0"/>
              </a:rPr>
              <a:t>Belarusification</a:t>
            </a:r>
            <a:r>
              <a:rPr lang="en-GB" sz="1900" dirty="0">
                <a:latin typeface="Garamond" panose="02020404030301010803" pitchFamily="18" charset="0"/>
              </a:rPr>
              <a:t>‘</a:t>
            </a:r>
          </a:p>
          <a:p>
            <a:pPr>
              <a:spcBef>
                <a:spcPts val="400"/>
              </a:spcBef>
            </a:pPr>
            <a:endParaRPr lang="en-GB" sz="1900" dirty="0">
              <a:latin typeface="Garamond" panose="02020404030301010803" pitchFamily="18" charset="0"/>
            </a:endParaRPr>
          </a:p>
        </p:txBody>
      </p:sp>
    </p:spTree>
    <p:extLst>
      <p:ext uri="{BB962C8B-B14F-4D97-AF65-F5344CB8AC3E}">
        <p14:creationId xmlns:p14="http://schemas.microsoft.com/office/powerpoint/2010/main" val="800990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A1B83-A87F-377C-F370-C2216792A0D5}"/>
              </a:ext>
            </a:extLst>
          </p:cNvPr>
          <p:cNvSpPr>
            <a:spLocks noGrp="1"/>
          </p:cNvSpPr>
          <p:nvPr>
            <p:ph type="title"/>
          </p:nvPr>
        </p:nvSpPr>
        <p:spPr/>
        <p:txBody>
          <a:bodyPr/>
          <a:lstStyle/>
          <a:p>
            <a:r>
              <a:rPr lang="en-GB" dirty="0"/>
              <a:t>Impact on the Ukrainian Society</a:t>
            </a:r>
          </a:p>
        </p:txBody>
      </p:sp>
      <p:sp>
        <p:nvSpPr>
          <p:cNvPr id="3" name="Content Placeholder 2">
            <a:extLst>
              <a:ext uri="{FF2B5EF4-FFF2-40B4-BE49-F238E27FC236}">
                <a16:creationId xmlns:a16="http://schemas.microsoft.com/office/drawing/2014/main" id="{CF3C632A-FCDC-833C-E316-B97418FE7F27}"/>
              </a:ext>
            </a:extLst>
          </p:cNvPr>
          <p:cNvSpPr>
            <a:spLocks noGrp="1"/>
          </p:cNvSpPr>
          <p:nvPr>
            <p:ph idx="1"/>
          </p:nvPr>
        </p:nvSpPr>
        <p:spPr/>
        <p:txBody>
          <a:bodyPr>
            <a:normAutofit fontScale="92500" lnSpcReduction="20000"/>
          </a:bodyPr>
          <a:lstStyle/>
          <a:p>
            <a:r>
              <a:rPr lang="en-GB" dirty="0">
                <a:latin typeface="Garamond" panose="02020404030301010803" pitchFamily="18" charset="0"/>
              </a:rPr>
              <a:t>Destruction of Eastern Ukraine (Donbas – defence of which, according to Putin, was one of the reasons of the full-scale invasion)</a:t>
            </a:r>
          </a:p>
          <a:p>
            <a:pPr>
              <a:spcBef>
                <a:spcPts val="0"/>
              </a:spcBef>
            </a:pPr>
            <a:r>
              <a:rPr lang="en-GB" dirty="0">
                <a:latin typeface="Garamond" panose="02020404030301010803" pitchFamily="18" charset="0"/>
              </a:rPr>
              <a:t>Astonishing resilience of Ukrainian soldiers and army against superior firepower</a:t>
            </a:r>
          </a:p>
          <a:p>
            <a:pPr>
              <a:spcBef>
                <a:spcPts val="0"/>
              </a:spcBef>
            </a:pPr>
            <a:r>
              <a:rPr lang="en-GB" dirty="0">
                <a:latin typeface="Garamond" panose="02020404030301010803" pitchFamily="18" charset="0"/>
              </a:rPr>
              <a:t>Incredible strength of horizontal links in the Ukrainian society </a:t>
            </a:r>
          </a:p>
          <a:p>
            <a:pPr>
              <a:spcBef>
                <a:spcPts val="0"/>
              </a:spcBef>
            </a:pPr>
            <a:r>
              <a:rPr lang="en-GB" dirty="0">
                <a:latin typeface="Garamond" panose="02020404030301010803" pitchFamily="18" charset="0"/>
              </a:rPr>
              <a:t>Internal and external migration (refugees)</a:t>
            </a:r>
          </a:p>
          <a:p>
            <a:pPr>
              <a:spcBef>
                <a:spcPts val="0"/>
              </a:spcBef>
            </a:pPr>
            <a:r>
              <a:rPr lang="en-GB" dirty="0">
                <a:latin typeface="Garamond" panose="02020404030301010803" pitchFamily="18" charset="0"/>
              </a:rPr>
              <a:t>War-tiredness and Millions of emigrants</a:t>
            </a:r>
          </a:p>
          <a:p>
            <a:pPr>
              <a:spcBef>
                <a:spcPts val="0"/>
              </a:spcBef>
            </a:pPr>
            <a:r>
              <a:rPr lang="en-GB" dirty="0">
                <a:latin typeface="Garamond" panose="02020404030301010803" pitchFamily="18" charset="0"/>
              </a:rPr>
              <a:t>Corruption (still an issue)</a:t>
            </a:r>
          </a:p>
          <a:p>
            <a:pPr>
              <a:spcBef>
                <a:spcPts val="0"/>
              </a:spcBef>
            </a:pPr>
            <a:r>
              <a:rPr lang="en-GB" dirty="0">
                <a:latin typeface="Garamond" panose="02020404030301010803" pitchFamily="18" charset="0"/>
              </a:rPr>
              <a:t>Military conscription</a:t>
            </a:r>
          </a:p>
          <a:p>
            <a:pPr>
              <a:spcBef>
                <a:spcPts val="0"/>
              </a:spcBef>
            </a:pPr>
            <a:r>
              <a:rPr lang="en-GB" dirty="0">
                <a:latin typeface="Garamond" panose="02020404030301010803" pitchFamily="18" charset="0"/>
              </a:rPr>
              <a:t>Switch to the Ukrainian language, or at least </a:t>
            </a:r>
            <a:r>
              <a:rPr lang="en-GB" i="1" dirty="0" err="1">
                <a:latin typeface="Garamond" panose="02020404030301010803" pitchFamily="18" charset="0"/>
              </a:rPr>
              <a:t>surzhyk</a:t>
            </a:r>
            <a:r>
              <a:rPr lang="en-GB" dirty="0">
                <a:latin typeface="Garamond" panose="02020404030301010803" pitchFamily="18" charset="0"/>
              </a:rPr>
              <a:t> (a debate about the place of the Russian language in the Ukrainian society)</a:t>
            </a:r>
          </a:p>
          <a:p>
            <a:pPr>
              <a:spcBef>
                <a:spcPts val="0"/>
              </a:spcBef>
            </a:pPr>
            <a:r>
              <a:rPr lang="en-GB" dirty="0">
                <a:latin typeface="Garamond" panose="02020404030301010803" pitchFamily="18" charset="0"/>
              </a:rPr>
              <a:t>Nationalist historical narrative becoming more mainstream</a:t>
            </a:r>
          </a:p>
          <a:p>
            <a:pPr>
              <a:spcBef>
                <a:spcPts val="0"/>
              </a:spcBef>
            </a:pPr>
            <a:r>
              <a:rPr lang="en-GB" dirty="0">
                <a:latin typeface="Garamond" panose="02020404030301010803" pitchFamily="18" charset="0"/>
              </a:rPr>
              <a:t>Historical and present-day links to Russia heavily questioned</a:t>
            </a:r>
          </a:p>
          <a:p>
            <a:pPr>
              <a:spcBef>
                <a:spcPts val="0"/>
              </a:spcBef>
            </a:pPr>
            <a:r>
              <a:rPr lang="en-GB" dirty="0">
                <a:latin typeface="Garamond" panose="02020404030301010803" pitchFamily="18" charset="0"/>
              </a:rPr>
              <a:t>‘</a:t>
            </a:r>
            <a:r>
              <a:rPr lang="en-GB" dirty="0" err="1">
                <a:latin typeface="Garamond" panose="02020404030301010803" pitchFamily="18" charset="0"/>
              </a:rPr>
              <a:t>Decommunisation</a:t>
            </a:r>
            <a:r>
              <a:rPr lang="en-GB" dirty="0">
                <a:latin typeface="Garamond" panose="02020404030301010803" pitchFamily="18" charset="0"/>
              </a:rPr>
              <a:t>’ and ‘</a:t>
            </a:r>
            <a:r>
              <a:rPr lang="en-GB" dirty="0" err="1">
                <a:latin typeface="Garamond" panose="02020404030301010803" pitchFamily="18" charset="0"/>
              </a:rPr>
              <a:t>derussification</a:t>
            </a:r>
            <a:r>
              <a:rPr lang="en-GB" dirty="0">
                <a:latin typeface="Garamond" panose="02020404030301010803" pitchFamily="18" charset="0"/>
              </a:rPr>
              <a:t>’ of public spaces</a:t>
            </a:r>
          </a:p>
          <a:p>
            <a:endParaRPr lang="en-GB" dirty="0"/>
          </a:p>
        </p:txBody>
      </p:sp>
    </p:spTree>
    <p:extLst>
      <p:ext uri="{BB962C8B-B14F-4D97-AF65-F5344CB8AC3E}">
        <p14:creationId xmlns:p14="http://schemas.microsoft.com/office/powerpoint/2010/main" val="1094188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defined">
            <a:extLst>
              <a:ext uri="{FF2B5EF4-FFF2-40B4-BE49-F238E27FC236}">
                <a16:creationId xmlns:a16="http://schemas.microsoft.com/office/drawing/2014/main" id="{BE2DFEC5-0B41-D4EC-F6CE-77201CEFFCC2}"/>
              </a:ext>
            </a:extLst>
          </p:cNvPr>
          <p:cNvPicPr>
            <a:picLocks noChangeAspect="1"/>
          </p:cNvPicPr>
          <p:nvPr/>
        </p:nvPicPr>
        <p:blipFill>
          <a:blip r:embed="rId2"/>
          <a:stretch>
            <a:fillRect/>
          </a:stretch>
        </p:blipFill>
        <p:spPr>
          <a:xfrm>
            <a:off x="2350733" y="356508"/>
            <a:ext cx="7490534" cy="5143500"/>
          </a:xfrm>
          <a:prstGeom prst="rect">
            <a:avLst/>
          </a:prstGeom>
        </p:spPr>
      </p:pic>
      <p:sp>
        <p:nvSpPr>
          <p:cNvPr id="5" name="TextBox 4">
            <a:extLst>
              <a:ext uri="{FF2B5EF4-FFF2-40B4-BE49-F238E27FC236}">
                <a16:creationId xmlns:a16="http://schemas.microsoft.com/office/drawing/2014/main" id="{D44FD23B-2B5C-D097-BEF5-59A12B4827A1}"/>
              </a:ext>
            </a:extLst>
          </p:cNvPr>
          <p:cNvSpPr txBox="1"/>
          <p:nvPr/>
        </p:nvSpPr>
        <p:spPr>
          <a:xfrm>
            <a:off x="3695700" y="5660571"/>
            <a:ext cx="4800600" cy="430887"/>
          </a:xfrm>
          <a:prstGeom prst="rect">
            <a:avLst/>
          </a:prstGeom>
          <a:noFill/>
        </p:spPr>
        <p:txBody>
          <a:bodyPr wrap="square" rtlCol="0">
            <a:spAutoFit/>
          </a:bodyPr>
          <a:lstStyle/>
          <a:p>
            <a:r>
              <a:rPr lang="en-GB" sz="2200" dirty="0" err="1">
                <a:latin typeface="Garamond" panose="02020404030301010803" pitchFamily="18" charset="0"/>
              </a:rPr>
              <a:t>Myrnohrad</a:t>
            </a:r>
            <a:r>
              <a:rPr lang="en-GB" sz="2200" dirty="0">
                <a:latin typeface="Garamond" panose="02020404030301010803" pitchFamily="18" charset="0"/>
              </a:rPr>
              <a:t> after Russian bombing, 2024</a:t>
            </a:r>
          </a:p>
        </p:txBody>
      </p:sp>
    </p:spTree>
    <p:extLst>
      <p:ext uri="{BB962C8B-B14F-4D97-AF65-F5344CB8AC3E}">
        <p14:creationId xmlns:p14="http://schemas.microsoft.com/office/powerpoint/2010/main" val="3633798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2DD7E7A-84DE-033F-A75A-3E080C0C2F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706" y="-11813"/>
            <a:ext cx="3569244" cy="2143418"/>
          </a:xfrm>
          <a:prstGeom prst="rect">
            <a:avLst/>
          </a:prstGeom>
        </p:spPr>
      </p:pic>
      <p:pic>
        <p:nvPicPr>
          <p:cNvPr id="3" name="Picture 2">
            <a:extLst>
              <a:ext uri="{FF2B5EF4-FFF2-40B4-BE49-F238E27FC236}">
                <a16:creationId xmlns:a16="http://schemas.microsoft.com/office/drawing/2014/main" id="{CB8CCDCF-2800-6A17-92D4-EFA58D512A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411" y="3701451"/>
            <a:ext cx="3610482" cy="2168183"/>
          </a:xfrm>
          <a:prstGeom prst="rect">
            <a:avLst/>
          </a:prstGeom>
        </p:spPr>
      </p:pic>
      <p:pic>
        <p:nvPicPr>
          <p:cNvPr id="4" name="Picture 3">
            <a:extLst>
              <a:ext uri="{FF2B5EF4-FFF2-40B4-BE49-F238E27FC236}">
                <a16:creationId xmlns:a16="http://schemas.microsoft.com/office/drawing/2014/main" id="{F132C5EF-A4FC-295D-9E90-ECC932C1D8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0482" y="733923"/>
            <a:ext cx="3247518" cy="1950214"/>
          </a:xfrm>
          <a:prstGeom prst="rect">
            <a:avLst/>
          </a:prstGeom>
        </p:spPr>
      </p:pic>
      <p:pic>
        <p:nvPicPr>
          <p:cNvPr id="5" name="Picture 4">
            <a:extLst>
              <a:ext uri="{FF2B5EF4-FFF2-40B4-BE49-F238E27FC236}">
                <a16:creationId xmlns:a16="http://schemas.microsoft.com/office/drawing/2014/main" id="{60FB0DD7-648B-3995-77F3-2193A386F8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0371" y="2684137"/>
            <a:ext cx="2560129" cy="1537420"/>
          </a:xfrm>
          <a:prstGeom prst="rect">
            <a:avLst/>
          </a:prstGeom>
        </p:spPr>
      </p:pic>
      <p:pic>
        <p:nvPicPr>
          <p:cNvPr id="6" name="Picture 5">
            <a:extLst>
              <a:ext uri="{FF2B5EF4-FFF2-40B4-BE49-F238E27FC236}">
                <a16:creationId xmlns:a16="http://schemas.microsoft.com/office/drawing/2014/main" id="{1E587F56-014E-36ED-D3F6-7C316BA94B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70371" y="4281639"/>
            <a:ext cx="2637692" cy="1583999"/>
          </a:xfrm>
          <a:prstGeom prst="rect">
            <a:avLst/>
          </a:prstGeom>
        </p:spPr>
      </p:pic>
      <p:pic>
        <p:nvPicPr>
          <p:cNvPr id="7" name="Picture 6" descr="In the upper part of the field, the Ukrainian Society &quot;Memorial&quot; erected a high cross in memory of the Sich Riflemen, фото">
            <a:extLst>
              <a:ext uri="{FF2B5EF4-FFF2-40B4-BE49-F238E27FC236}">
                <a16:creationId xmlns:a16="http://schemas.microsoft.com/office/drawing/2014/main" id="{5CB773DD-587E-212A-0F39-07CCA42053C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14737" y="2684137"/>
            <a:ext cx="2292904" cy="1638330"/>
          </a:xfrm>
          <a:prstGeom prst="rect">
            <a:avLst/>
          </a:prstGeom>
          <a:noFill/>
          <a:extLst>
            <a:ext uri="{909E8E84-426E-40DD-AFC4-6F175D3DCCD1}">
              <a14:hiddenFill xmlns:a14="http://schemas.microsoft.com/office/drawing/2010/main">
                <a:solidFill>
                  <a:srgbClr val="FFFFFF"/>
                </a:solidFill>
              </a14:hiddenFill>
            </a:ext>
          </a:extLst>
        </p:spPr>
      </p:pic>
      <p:sp>
        <p:nvSpPr>
          <p:cNvPr id="8" name="Textfeld 7">
            <a:extLst>
              <a:ext uri="{FF2B5EF4-FFF2-40B4-BE49-F238E27FC236}">
                <a16:creationId xmlns:a16="http://schemas.microsoft.com/office/drawing/2014/main" id="{A257E47C-C8D7-53DF-EDDE-8779B2A916CE}"/>
              </a:ext>
            </a:extLst>
          </p:cNvPr>
          <p:cNvSpPr txBox="1"/>
          <p:nvPr/>
        </p:nvSpPr>
        <p:spPr>
          <a:xfrm>
            <a:off x="5067762" y="4453225"/>
            <a:ext cx="2514526" cy="923330"/>
          </a:xfrm>
          <a:prstGeom prst="rect">
            <a:avLst/>
          </a:prstGeom>
          <a:noFill/>
        </p:spPr>
        <p:txBody>
          <a:bodyPr wrap="squar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r>
              <a:rPr lang="de-GB" dirty="0">
                <a:solidFill>
                  <a:schemeClr val="tx1"/>
                </a:solidFill>
                <a:latin typeface="Garamond" panose="02020404030301010803" pitchFamily="18" charset="0"/>
              </a:rPr>
              <a:t>Cross dedicated to Sich rieflemen 1918/19, erected in 1989</a:t>
            </a:r>
          </a:p>
        </p:txBody>
      </p:sp>
      <p:sp>
        <p:nvSpPr>
          <p:cNvPr id="9" name="Textfeld 8">
            <a:extLst>
              <a:ext uri="{FF2B5EF4-FFF2-40B4-BE49-F238E27FC236}">
                <a16:creationId xmlns:a16="http://schemas.microsoft.com/office/drawing/2014/main" id="{9B8D9394-F3C6-98EB-2FC9-2300A561FEFA}"/>
              </a:ext>
            </a:extLst>
          </p:cNvPr>
          <p:cNvSpPr txBox="1"/>
          <p:nvPr/>
        </p:nvSpPr>
        <p:spPr>
          <a:xfrm>
            <a:off x="4999555" y="5919969"/>
            <a:ext cx="2938561" cy="646331"/>
          </a:xfrm>
          <a:prstGeom prst="rect">
            <a:avLst/>
          </a:prstGeom>
          <a:noFill/>
        </p:spPr>
        <p:txBody>
          <a:bodyPr wrap="non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r>
              <a:rPr lang="de-GB" dirty="0">
                <a:solidFill>
                  <a:schemeClr val="tx1"/>
                </a:solidFill>
                <a:latin typeface="Garamond" panose="02020404030301010803" pitchFamily="18" charset="0"/>
              </a:rPr>
              <a:t>Soviet war graves</a:t>
            </a:r>
          </a:p>
          <a:p>
            <a:r>
              <a:rPr lang="de-DE" dirty="0">
                <a:solidFill>
                  <a:schemeClr val="tx1"/>
                </a:solidFill>
                <a:latin typeface="Garamond" panose="02020404030301010803" pitchFamily="18" charset="0"/>
              </a:rPr>
              <a:t>A</a:t>
            </a:r>
            <a:r>
              <a:rPr lang="de-GB" dirty="0">
                <a:solidFill>
                  <a:schemeClr val="tx1"/>
                </a:solidFill>
                <a:latin typeface="Garamond" panose="02020404030301010803" pitchFamily="18" charset="0"/>
              </a:rPr>
              <a:t>nd NKVD graves 1945-1947</a:t>
            </a:r>
          </a:p>
        </p:txBody>
      </p:sp>
      <p:sp>
        <p:nvSpPr>
          <p:cNvPr id="10" name="Textfeld 9">
            <a:extLst>
              <a:ext uri="{FF2B5EF4-FFF2-40B4-BE49-F238E27FC236}">
                <a16:creationId xmlns:a16="http://schemas.microsoft.com/office/drawing/2014/main" id="{FF92C0B1-D9FC-5256-EDDE-BEB85D10EB4D}"/>
              </a:ext>
            </a:extLst>
          </p:cNvPr>
          <p:cNvSpPr txBox="1"/>
          <p:nvPr/>
        </p:nvSpPr>
        <p:spPr>
          <a:xfrm>
            <a:off x="4240826" y="980949"/>
            <a:ext cx="2018886" cy="369332"/>
          </a:xfrm>
          <a:prstGeom prst="rect">
            <a:avLst/>
          </a:prstGeom>
          <a:noFill/>
        </p:spPr>
        <p:txBody>
          <a:bodyPr wrap="non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r>
              <a:rPr lang="de-GB" dirty="0">
                <a:solidFill>
                  <a:schemeClr val="tx1"/>
                </a:solidFill>
                <a:latin typeface="Garamond" panose="02020404030301010803" pitchFamily="18" charset="0"/>
              </a:rPr>
              <a:t>Soviet war memorial</a:t>
            </a:r>
          </a:p>
        </p:txBody>
      </p:sp>
      <p:sp>
        <p:nvSpPr>
          <p:cNvPr id="11" name="Textfeld 10">
            <a:extLst>
              <a:ext uri="{FF2B5EF4-FFF2-40B4-BE49-F238E27FC236}">
                <a16:creationId xmlns:a16="http://schemas.microsoft.com/office/drawing/2014/main" id="{7610A154-F753-CBCF-0551-F85E4D724D44}"/>
              </a:ext>
            </a:extLst>
          </p:cNvPr>
          <p:cNvSpPr txBox="1"/>
          <p:nvPr/>
        </p:nvSpPr>
        <p:spPr>
          <a:xfrm>
            <a:off x="4721161" y="1630049"/>
            <a:ext cx="2579914" cy="923330"/>
          </a:xfrm>
          <a:prstGeom prst="rect">
            <a:avLst/>
          </a:prstGeom>
          <a:noFill/>
        </p:spPr>
        <p:txBody>
          <a:bodyPr wrap="squar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r>
              <a:rPr lang="de-GB" dirty="0">
                <a:solidFill>
                  <a:schemeClr val="tx1"/>
                </a:solidFill>
                <a:latin typeface="Garamond" panose="02020404030301010803" pitchFamily="18" charset="0"/>
              </a:rPr>
              <a:t>UPA memorial and tomb of Unknown Soldier of Ukrainian Insurgent Army</a:t>
            </a:r>
          </a:p>
        </p:txBody>
      </p:sp>
    </p:spTree>
    <p:extLst>
      <p:ext uri="{BB962C8B-B14F-4D97-AF65-F5344CB8AC3E}">
        <p14:creationId xmlns:p14="http://schemas.microsoft.com/office/powerpoint/2010/main" val="148150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raves of Ukrainian soldiers at the Lychakiv Cemetery, фото">
            <a:extLst>
              <a:ext uri="{FF2B5EF4-FFF2-40B4-BE49-F238E27FC236}">
                <a16:creationId xmlns:a16="http://schemas.microsoft.com/office/drawing/2014/main" id="{16E80D49-F6D9-329E-ABCD-1A0BA5A17E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4018" y="465437"/>
            <a:ext cx="9943963" cy="5927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8887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rosses that appeared in honor of Sich shooters and victims of the communist regime, фото">
            <a:extLst>
              <a:ext uri="{FF2B5EF4-FFF2-40B4-BE49-F238E27FC236}">
                <a16:creationId xmlns:a16="http://schemas.microsoft.com/office/drawing/2014/main" id="{472F9908-ED57-B479-3647-A5452F0C2C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0972" y="43422"/>
            <a:ext cx="10150055" cy="6771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6237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nhaltsplatzhalter 2">
            <a:extLst>
              <a:ext uri="{FF2B5EF4-FFF2-40B4-BE49-F238E27FC236}">
                <a16:creationId xmlns:a16="http://schemas.microsoft.com/office/drawing/2014/main" id="{A5096CC4-3055-8439-2FD7-7848E916C69B}"/>
              </a:ext>
            </a:extLst>
          </p:cNvPr>
          <p:cNvPicPr>
            <a:picLocks noGrp="1" noChangeAspect="1"/>
          </p:cNvPicPr>
          <p:nvPr/>
        </p:nvPicPr>
        <p:blipFill>
          <a:blip r:embed="rId2"/>
          <a:stretch>
            <a:fillRect/>
          </a:stretch>
        </p:blipFill>
        <p:spPr bwMode="auto">
          <a:xfrm>
            <a:off x="344844" y="0"/>
            <a:ext cx="6172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 name="Grafik 17" descr="Ein Bild, das Himmel, draußen, Bogen, Tag enthält.&#10;&#10;Automatisch generierte Beschreibung">
            <a:extLst>
              <a:ext uri="{FF2B5EF4-FFF2-40B4-BE49-F238E27FC236}">
                <a16:creationId xmlns:a16="http://schemas.microsoft.com/office/drawing/2014/main" id="{C2D44C29-85AD-1C95-5617-1FBF78E6452A}"/>
              </a:ext>
            </a:extLst>
          </p:cNvPr>
          <p:cNvPicPr>
            <a:picLocks noChangeAspect="1"/>
          </p:cNvPicPr>
          <p:nvPr/>
        </p:nvPicPr>
        <p:blipFill>
          <a:blip r:embed="rId3"/>
          <a:stretch>
            <a:fillRect/>
          </a:stretch>
        </p:blipFill>
        <p:spPr>
          <a:xfrm>
            <a:off x="7531100" y="0"/>
            <a:ext cx="4316056" cy="3237043"/>
          </a:xfrm>
          <a:prstGeom prst="rect">
            <a:avLst/>
          </a:prstGeom>
        </p:spPr>
      </p:pic>
      <p:pic>
        <p:nvPicPr>
          <p:cNvPr id="4" name="Picture 3">
            <a:extLst>
              <a:ext uri="{FF2B5EF4-FFF2-40B4-BE49-F238E27FC236}">
                <a16:creationId xmlns:a16="http://schemas.microsoft.com/office/drawing/2014/main" id="{984ADC27-A054-6C60-C477-8B2EEA3B9342}"/>
              </a:ext>
            </a:extLst>
          </p:cNvPr>
          <p:cNvPicPr>
            <a:picLocks noChangeAspect="1"/>
          </p:cNvPicPr>
          <p:nvPr/>
        </p:nvPicPr>
        <p:blipFill>
          <a:blip r:embed="rId4"/>
          <a:stretch>
            <a:fillRect/>
          </a:stretch>
        </p:blipFill>
        <p:spPr>
          <a:xfrm>
            <a:off x="6731248" y="3505769"/>
            <a:ext cx="4622552" cy="3352232"/>
          </a:xfrm>
          <a:prstGeom prst="rect">
            <a:avLst/>
          </a:prstGeom>
        </p:spPr>
      </p:pic>
      <p:sp>
        <p:nvSpPr>
          <p:cNvPr id="5" name="TextBox 4">
            <a:extLst>
              <a:ext uri="{FF2B5EF4-FFF2-40B4-BE49-F238E27FC236}">
                <a16:creationId xmlns:a16="http://schemas.microsoft.com/office/drawing/2014/main" id="{9DF1E655-FA51-BCFF-22A9-21ED728EB36C}"/>
              </a:ext>
            </a:extLst>
          </p:cNvPr>
          <p:cNvSpPr txBox="1"/>
          <p:nvPr/>
        </p:nvSpPr>
        <p:spPr>
          <a:xfrm>
            <a:off x="2154849" y="5214939"/>
            <a:ext cx="3305905" cy="707886"/>
          </a:xfrm>
          <a:prstGeom prst="rect">
            <a:avLst/>
          </a:prstGeom>
          <a:noFill/>
        </p:spPr>
        <p:txBody>
          <a:bodyPr wrap="squar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r>
              <a:rPr lang="en-US" sz="2000" dirty="0">
                <a:solidFill>
                  <a:schemeClr val="tx1"/>
                </a:solidFill>
                <a:latin typeface="Garamond" panose="02020404030301010803" pitchFamily="18" charset="0"/>
              </a:rPr>
              <a:t>https://</a:t>
            </a:r>
            <a:r>
              <a:rPr lang="en-US" sz="2000" dirty="0" err="1">
                <a:solidFill>
                  <a:schemeClr val="tx1"/>
                </a:solidFill>
                <a:latin typeface="Garamond" panose="02020404030301010803" pitchFamily="18" charset="0"/>
              </a:rPr>
              <a:t>www.youtube.com</a:t>
            </a:r>
            <a:r>
              <a:rPr lang="en-US" sz="2000" dirty="0">
                <a:solidFill>
                  <a:schemeClr val="tx1"/>
                </a:solidFill>
                <a:latin typeface="Garamond" panose="02020404030301010803" pitchFamily="18" charset="0"/>
              </a:rPr>
              <a:t>/</a:t>
            </a:r>
            <a:r>
              <a:rPr lang="en-US" sz="2000" dirty="0" err="1">
                <a:solidFill>
                  <a:schemeClr val="tx1"/>
                </a:solidFill>
                <a:latin typeface="Garamond" panose="02020404030301010803" pitchFamily="18" charset="0"/>
              </a:rPr>
              <a:t>watch?v</a:t>
            </a:r>
            <a:r>
              <a:rPr lang="en-US" sz="2000" dirty="0">
                <a:solidFill>
                  <a:schemeClr val="tx1"/>
                </a:solidFill>
                <a:latin typeface="Garamond" panose="02020404030301010803" pitchFamily="18" charset="0"/>
              </a:rPr>
              <a:t>=vzYuecWK7P8</a:t>
            </a:r>
          </a:p>
        </p:txBody>
      </p:sp>
    </p:spTree>
    <p:extLst>
      <p:ext uri="{BB962C8B-B14F-4D97-AF65-F5344CB8AC3E}">
        <p14:creationId xmlns:p14="http://schemas.microsoft.com/office/powerpoint/2010/main" val="31101356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29D83-7489-0495-2665-21798EC3A11A}"/>
              </a:ext>
            </a:extLst>
          </p:cNvPr>
          <p:cNvSpPr>
            <a:spLocks noGrp="1"/>
          </p:cNvSpPr>
          <p:nvPr>
            <p:ph type="title"/>
          </p:nvPr>
        </p:nvSpPr>
        <p:spPr/>
        <p:txBody>
          <a:bodyPr/>
          <a:lstStyle/>
          <a:p>
            <a:r>
              <a:rPr lang="en-GB" dirty="0">
                <a:latin typeface="Garamond" panose="02020404030301010803" pitchFamily="18" charset="0"/>
              </a:rPr>
              <a:t>Current Situation and Outlook</a:t>
            </a:r>
          </a:p>
        </p:txBody>
      </p:sp>
      <p:sp>
        <p:nvSpPr>
          <p:cNvPr id="3" name="Content Placeholder 2">
            <a:extLst>
              <a:ext uri="{FF2B5EF4-FFF2-40B4-BE49-F238E27FC236}">
                <a16:creationId xmlns:a16="http://schemas.microsoft.com/office/drawing/2014/main" id="{DF61D39A-8464-B6D0-DE23-5511D1D48904}"/>
              </a:ext>
            </a:extLst>
          </p:cNvPr>
          <p:cNvSpPr>
            <a:spLocks noGrp="1"/>
          </p:cNvSpPr>
          <p:nvPr>
            <p:ph idx="1"/>
          </p:nvPr>
        </p:nvSpPr>
        <p:spPr>
          <a:xfrm>
            <a:off x="571500" y="1874990"/>
            <a:ext cx="11059811" cy="3910987"/>
          </a:xfrm>
        </p:spPr>
        <p:txBody>
          <a:bodyPr>
            <a:noAutofit/>
          </a:bodyPr>
          <a:lstStyle/>
          <a:p>
            <a:pPr>
              <a:spcBef>
                <a:spcPts val="0"/>
              </a:spcBef>
            </a:pPr>
            <a:r>
              <a:rPr lang="en-GB" sz="1800" dirty="0">
                <a:latin typeface="Garamond" panose="02020404030301010803" pitchFamily="18" charset="0"/>
              </a:rPr>
              <a:t>Trump-factor </a:t>
            </a:r>
          </a:p>
          <a:p>
            <a:pPr>
              <a:spcBef>
                <a:spcPts val="0"/>
              </a:spcBef>
            </a:pPr>
            <a:r>
              <a:rPr lang="en-GB" sz="1800" dirty="0">
                <a:latin typeface="Garamond" panose="02020404030301010803" pitchFamily="18" charset="0"/>
              </a:rPr>
              <a:t>Erosion of deterrence by questioning NATO doctrine</a:t>
            </a:r>
          </a:p>
          <a:p>
            <a:pPr>
              <a:spcBef>
                <a:spcPts val="0"/>
              </a:spcBef>
            </a:pPr>
            <a:r>
              <a:rPr lang="en-GB" sz="1800" dirty="0">
                <a:latin typeface="Garamond" panose="02020404030301010803" pitchFamily="18" charset="0"/>
              </a:rPr>
              <a:t>Less of support for Ukraine in Western societies – ‘coalition of willing’ struggling to keep population on board</a:t>
            </a:r>
          </a:p>
          <a:p>
            <a:pPr>
              <a:spcBef>
                <a:spcPts val="0"/>
              </a:spcBef>
            </a:pPr>
            <a:r>
              <a:rPr lang="en-GB" sz="1800" dirty="0">
                <a:latin typeface="Garamond" panose="02020404030301010803" pitchFamily="18" charset="0"/>
              </a:rPr>
              <a:t>Rise of extremist parties in Europe – beneficial for Russia</a:t>
            </a:r>
          </a:p>
          <a:p>
            <a:pPr>
              <a:spcBef>
                <a:spcPts val="0"/>
              </a:spcBef>
            </a:pPr>
            <a:r>
              <a:rPr lang="en-GB" sz="1800" dirty="0">
                <a:latin typeface="Garamond" panose="02020404030301010803" pitchFamily="18" charset="0"/>
              </a:rPr>
              <a:t>Support of China, neutrality of India, traditional Russian (Soviet) influence in global South</a:t>
            </a:r>
          </a:p>
          <a:p>
            <a:pPr>
              <a:spcBef>
                <a:spcPts val="0"/>
              </a:spcBef>
            </a:pPr>
            <a:r>
              <a:rPr lang="en-GB" sz="1800" dirty="0">
                <a:latin typeface="Garamond" panose="02020404030301010803" pitchFamily="18" charset="0"/>
              </a:rPr>
              <a:t>Problems in Ukraine: legitimacy eroding without elections, controversial recruitment policy – hunting down draft dodgers  – lack of volunteers, militarily on the backfoot</a:t>
            </a:r>
          </a:p>
          <a:p>
            <a:pPr>
              <a:spcBef>
                <a:spcPts val="0"/>
              </a:spcBef>
            </a:pPr>
            <a:r>
              <a:rPr lang="en-GB" sz="1800" dirty="0">
                <a:latin typeface="Garamond" panose="02020404030301010803" pitchFamily="18" charset="0"/>
              </a:rPr>
              <a:t>Still apparently support of population for continuing war</a:t>
            </a:r>
          </a:p>
          <a:p>
            <a:pPr>
              <a:spcBef>
                <a:spcPts val="0"/>
              </a:spcBef>
            </a:pPr>
            <a:r>
              <a:rPr lang="en-GB" sz="1800" dirty="0">
                <a:latin typeface="Garamond" panose="02020404030301010803" pitchFamily="18" charset="0"/>
              </a:rPr>
              <a:t>Lack of military resources can be compensated as long as defending</a:t>
            </a:r>
          </a:p>
          <a:p>
            <a:pPr>
              <a:spcBef>
                <a:spcPts val="0"/>
              </a:spcBef>
            </a:pPr>
            <a:r>
              <a:rPr lang="en-GB" sz="1800" dirty="0">
                <a:latin typeface="Garamond" panose="02020404030301010803" pitchFamily="18" charset="0"/>
              </a:rPr>
              <a:t>Fighting for survival as an independent state and nation – strong motivation of those fighting</a:t>
            </a:r>
          </a:p>
          <a:p>
            <a:pPr>
              <a:spcBef>
                <a:spcPts val="0"/>
              </a:spcBef>
            </a:pPr>
            <a:r>
              <a:rPr lang="en-GB" sz="1800" dirty="0">
                <a:latin typeface="Garamond" panose="02020404030301010803" pitchFamily="18" charset="0"/>
              </a:rPr>
              <a:t>Stepping up of European support?</a:t>
            </a:r>
          </a:p>
        </p:txBody>
      </p:sp>
    </p:spTree>
    <p:extLst>
      <p:ext uri="{BB962C8B-B14F-4D97-AF65-F5344CB8AC3E}">
        <p14:creationId xmlns:p14="http://schemas.microsoft.com/office/powerpoint/2010/main" val="2042017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551B24-A75F-BA57-D3E0-EB500A4BD0DB}"/>
              </a:ext>
            </a:extLst>
          </p:cNvPr>
          <p:cNvSpPr>
            <a:spLocks noGrp="1"/>
          </p:cNvSpPr>
          <p:nvPr>
            <p:ph type="title"/>
          </p:nvPr>
        </p:nvSpPr>
        <p:spPr>
          <a:xfrm>
            <a:off x="521208" y="786384"/>
            <a:ext cx="3509192" cy="2008193"/>
          </a:xfrm>
        </p:spPr>
        <p:txBody>
          <a:bodyPr anchor="t">
            <a:normAutofit/>
          </a:bodyPr>
          <a:lstStyle/>
          <a:p>
            <a:r>
              <a:rPr lang="en-GB" dirty="0">
                <a:latin typeface="Garamond" panose="02020404030301010803" pitchFamily="18" charset="0"/>
              </a:rPr>
              <a:t>Outline</a:t>
            </a:r>
          </a:p>
        </p:txBody>
      </p:sp>
      <p:cxnSp>
        <p:nvCxnSpPr>
          <p:cNvPr id="23" name="Straight Connector 2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DA26A18-B183-410A-CA88-6CF03BD9A094}"/>
              </a:ext>
            </a:extLst>
          </p:cNvPr>
          <p:cNvSpPr>
            <a:spLocks noGrp="1"/>
          </p:cNvSpPr>
          <p:nvPr>
            <p:ph idx="1"/>
          </p:nvPr>
        </p:nvSpPr>
        <p:spPr>
          <a:xfrm>
            <a:off x="571501" y="3066892"/>
            <a:ext cx="3785345" cy="2856476"/>
          </a:xfrm>
        </p:spPr>
        <p:txBody>
          <a:bodyPr anchor="b">
            <a:noAutofit/>
          </a:bodyPr>
          <a:lstStyle/>
          <a:p>
            <a:pPr>
              <a:lnSpc>
                <a:spcPct val="100000"/>
              </a:lnSpc>
              <a:spcBef>
                <a:spcPct val="0"/>
              </a:spcBef>
              <a:buClr>
                <a:schemeClr val="tx1"/>
              </a:buClr>
            </a:pPr>
            <a:r>
              <a:rPr lang="en-GB" altLang="en-US" sz="2200" dirty="0">
                <a:latin typeface="Garamond" panose="02020404030301010803" pitchFamily="18" charset="0"/>
              </a:rPr>
              <a:t>Introduction</a:t>
            </a:r>
          </a:p>
          <a:p>
            <a:pPr>
              <a:lnSpc>
                <a:spcPct val="100000"/>
              </a:lnSpc>
              <a:spcBef>
                <a:spcPct val="0"/>
              </a:spcBef>
              <a:buClr>
                <a:schemeClr val="tx1"/>
              </a:buClr>
            </a:pPr>
            <a:r>
              <a:rPr lang="en-GB" altLang="en-US" sz="2200" dirty="0">
                <a:latin typeface="Garamond" panose="02020404030301010803" pitchFamily="18" charset="0"/>
              </a:rPr>
              <a:t>Annexation of Crimea and war in Donbas</a:t>
            </a:r>
          </a:p>
          <a:p>
            <a:pPr>
              <a:lnSpc>
                <a:spcPct val="100000"/>
              </a:lnSpc>
              <a:spcBef>
                <a:spcPct val="0"/>
              </a:spcBef>
              <a:buClr>
                <a:schemeClr val="tx1"/>
              </a:buClr>
            </a:pPr>
            <a:r>
              <a:rPr lang="en-GB" altLang="en-US" sz="2200" dirty="0">
                <a:latin typeface="Garamond" panose="02020404030301010803" pitchFamily="18" charset="0"/>
              </a:rPr>
              <a:t>NATO expansion and other pretexts</a:t>
            </a:r>
          </a:p>
          <a:p>
            <a:pPr>
              <a:lnSpc>
                <a:spcPct val="100000"/>
              </a:lnSpc>
              <a:spcBef>
                <a:spcPct val="0"/>
              </a:spcBef>
              <a:buClr>
                <a:schemeClr val="tx1"/>
              </a:buClr>
            </a:pPr>
            <a:r>
              <a:rPr lang="en-GB" altLang="en-US" sz="2200" dirty="0">
                <a:latin typeface="Garamond" panose="02020404030301010803" pitchFamily="18" charset="0"/>
              </a:rPr>
              <a:t>The Russian invasion on 24 February 2022</a:t>
            </a:r>
          </a:p>
          <a:p>
            <a:pPr>
              <a:lnSpc>
                <a:spcPct val="100000"/>
              </a:lnSpc>
              <a:spcBef>
                <a:spcPct val="0"/>
              </a:spcBef>
              <a:buClr>
                <a:schemeClr val="tx1"/>
              </a:buClr>
            </a:pPr>
            <a:r>
              <a:rPr lang="en-GB" altLang="en-US" sz="2200" dirty="0">
                <a:latin typeface="Garamond" panose="02020404030301010803" pitchFamily="18" charset="0"/>
              </a:rPr>
              <a:t>Developments and Outlook </a:t>
            </a:r>
          </a:p>
        </p:txBody>
      </p:sp>
      <p:cxnSp>
        <p:nvCxnSpPr>
          <p:cNvPr id="25" name="Straight Connector 2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descr="Maria Romanova, pictured here with her corgi Elton, is the youngest member of the Antares team at 17. Her brother serves as a Ukrainian soldier.&amp;nbsp; &amp;quot;Until recently, we did not take young people on difficult missions,&amp;quot; Borysenko said, &amp;quot;but the rush [of the Russian invasion] left us no choice, and if a 17-year-old girl can do something that millions of adults can&amp;#39;t, then she is needed now.&amp;quot;&amp;nbsp; &amp;nbsp;">
            <a:extLst>
              <a:ext uri="{FF2B5EF4-FFF2-40B4-BE49-F238E27FC236}">
                <a16:creationId xmlns:a16="http://schemas.microsoft.com/office/drawing/2014/main" id="{D6877DEF-F9E7-05E6-082C-A62962881DD3}"/>
              </a:ext>
            </a:extLst>
          </p:cNvPr>
          <p:cNvPicPr>
            <a:picLocks noChangeAspect="1"/>
          </p:cNvPicPr>
          <p:nvPr/>
        </p:nvPicPr>
        <p:blipFill>
          <a:blip r:embed="rId2"/>
          <a:stretch>
            <a:fillRect/>
          </a:stretch>
        </p:blipFill>
        <p:spPr>
          <a:xfrm>
            <a:off x="4717499" y="779868"/>
            <a:ext cx="6903000" cy="5143500"/>
          </a:xfrm>
          <a:prstGeom prst="rect">
            <a:avLst/>
          </a:prstGeom>
        </p:spPr>
      </p:pic>
    </p:spTree>
    <p:extLst>
      <p:ext uri="{BB962C8B-B14F-4D97-AF65-F5344CB8AC3E}">
        <p14:creationId xmlns:p14="http://schemas.microsoft.com/office/powerpoint/2010/main" val="3133101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2">
            <a:extLst>
              <a:ext uri="{FF2B5EF4-FFF2-40B4-BE49-F238E27FC236}">
                <a16:creationId xmlns:a16="http://schemas.microsoft.com/office/drawing/2014/main" id="{C5F82A3A-1BB7-DDA6-E025-89F313A57D07}"/>
              </a:ext>
            </a:extLst>
          </p:cNvPr>
          <p:cNvPicPr>
            <a:picLocks noChangeAspect="1"/>
          </p:cNvPicPr>
          <p:nvPr/>
        </p:nvPicPr>
        <p:blipFill>
          <a:blip r:embed="rId2"/>
          <a:stretch>
            <a:fillRect/>
          </a:stretch>
        </p:blipFill>
        <p:spPr>
          <a:xfrm>
            <a:off x="891952" y="762867"/>
            <a:ext cx="4365848" cy="6095133"/>
          </a:xfrm>
          <a:prstGeom prst="rect">
            <a:avLst/>
          </a:prstGeom>
        </p:spPr>
      </p:pic>
      <p:pic>
        <p:nvPicPr>
          <p:cNvPr id="5" name="Grafik 3">
            <a:extLst>
              <a:ext uri="{FF2B5EF4-FFF2-40B4-BE49-F238E27FC236}">
                <a16:creationId xmlns:a16="http://schemas.microsoft.com/office/drawing/2014/main" id="{8DCDA421-C974-A549-CB2F-E3E2974EAAA2}"/>
              </a:ext>
            </a:extLst>
          </p:cNvPr>
          <p:cNvPicPr>
            <a:picLocks noChangeAspect="1"/>
          </p:cNvPicPr>
          <p:nvPr/>
        </p:nvPicPr>
        <p:blipFill>
          <a:blip r:embed="rId3"/>
          <a:stretch>
            <a:fillRect/>
          </a:stretch>
        </p:blipFill>
        <p:spPr>
          <a:xfrm>
            <a:off x="6060724" y="762867"/>
            <a:ext cx="5239324" cy="3909342"/>
          </a:xfrm>
          <a:prstGeom prst="rect">
            <a:avLst/>
          </a:prstGeom>
        </p:spPr>
      </p:pic>
      <p:sp>
        <p:nvSpPr>
          <p:cNvPr id="6" name="TextBox 5">
            <a:extLst>
              <a:ext uri="{FF2B5EF4-FFF2-40B4-BE49-F238E27FC236}">
                <a16:creationId xmlns:a16="http://schemas.microsoft.com/office/drawing/2014/main" id="{38C0A4B8-8F71-0364-E321-B7863F86CA79}"/>
              </a:ext>
            </a:extLst>
          </p:cNvPr>
          <p:cNvSpPr txBox="1"/>
          <p:nvPr/>
        </p:nvSpPr>
        <p:spPr>
          <a:xfrm>
            <a:off x="6096000" y="5219700"/>
            <a:ext cx="4762500" cy="430887"/>
          </a:xfrm>
          <a:prstGeom prst="rect">
            <a:avLst/>
          </a:prstGeom>
          <a:noFill/>
        </p:spPr>
        <p:txBody>
          <a:bodyPr wrap="square" rtlCol="0">
            <a:spAutoFit/>
          </a:bodyPr>
          <a:lstStyle/>
          <a:p>
            <a:r>
              <a:rPr lang="en-GB" sz="2200" dirty="0">
                <a:latin typeface="Garamond" panose="02020404030301010803" pitchFamily="18" charset="0"/>
              </a:rPr>
              <a:t>If Russia wins</a:t>
            </a:r>
          </a:p>
        </p:txBody>
      </p:sp>
    </p:spTree>
    <p:extLst>
      <p:ext uri="{BB962C8B-B14F-4D97-AF65-F5344CB8AC3E}">
        <p14:creationId xmlns:p14="http://schemas.microsoft.com/office/powerpoint/2010/main" val="7464903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A2794-F0AD-3622-A801-05692D559BB5}"/>
              </a:ext>
            </a:extLst>
          </p:cNvPr>
          <p:cNvSpPr>
            <a:spLocks noGrp="1"/>
          </p:cNvSpPr>
          <p:nvPr>
            <p:ph type="title"/>
          </p:nvPr>
        </p:nvSpPr>
        <p:spPr/>
        <p:txBody>
          <a:bodyPr/>
          <a:lstStyle/>
          <a:p>
            <a:r>
              <a:rPr lang="en-GB" dirty="0">
                <a:latin typeface="Garamond" panose="02020404030301010803" pitchFamily="18" charset="0"/>
              </a:rPr>
              <a:t>Exam Topics</a:t>
            </a:r>
          </a:p>
        </p:txBody>
      </p:sp>
      <p:sp>
        <p:nvSpPr>
          <p:cNvPr id="3" name="Content Placeholder 2">
            <a:extLst>
              <a:ext uri="{FF2B5EF4-FFF2-40B4-BE49-F238E27FC236}">
                <a16:creationId xmlns:a16="http://schemas.microsoft.com/office/drawing/2014/main" id="{FBD55A34-92B7-CB0E-BAF7-2E03E6D07220}"/>
              </a:ext>
            </a:extLst>
          </p:cNvPr>
          <p:cNvSpPr>
            <a:spLocks noGrp="1"/>
          </p:cNvSpPr>
          <p:nvPr>
            <p:ph idx="1"/>
          </p:nvPr>
        </p:nvSpPr>
        <p:spPr>
          <a:xfrm>
            <a:off x="571500" y="1773390"/>
            <a:ext cx="11059811" cy="3910987"/>
          </a:xfrm>
        </p:spPr>
        <p:txBody>
          <a:bodyPr>
            <a:noAutofit/>
          </a:bodyPr>
          <a:lstStyle/>
          <a:p>
            <a:r>
              <a:rPr lang="en-GB" dirty="0">
                <a:latin typeface="Garamond" panose="02020404030301010803" pitchFamily="18" charset="0"/>
              </a:rPr>
              <a:t>Kyivan Rus</a:t>
            </a:r>
          </a:p>
          <a:p>
            <a:r>
              <a:rPr lang="en-GB" dirty="0">
                <a:latin typeface="Garamond" panose="02020404030301010803" pitchFamily="18" charset="0"/>
              </a:rPr>
              <a:t>Ideologies of Muscovy and the Russian Empire</a:t>
            </a:r>
          </a:p>
          <a:p>
            <a:r>
              <a:rPr lang="en-GB" dirty="0">
                <a:latin typeface="Garamond" panose="02020404030301010803" pitchFamily="18" charset="0"/>
              </a:rPr>
              <a:t>Cossacks in history and memory</a:t>
            </a:r>
          </a:p>
          <a:p>
            <a:r>
              <a:rPr lang="en-GB" dirty="0">
                <a:latin typeface="Garamond" panose="02020404030301010803" pitchFamily="18" charset="0"/>
              </a:rPr>
              <a:t>‘Ukrainian question’ in the Russian Empire</a:t>
            </a:r>
          </a:p>
          <a:p>
            <a:r>
              <a:rPr lang="en-GB" dirty="0">
                <a:latin typeface="Garamond" panose="02020404030301010803" pitchFamily="18" charset="0"/>
              </a:rPr>
              <a:t>Culture and nationalism in Eastern Europe</a:t>
            </a:r>
          </a:p>
          <a:p>
            <a:r>
              <a:rPr lang="en-GB" dirty="0">
                <a:latin typeface="Garamond" panose="02020404030301010803" pitchFamily="18" charset="0"/>
              </a:rPr>
              <a:t>Ukrainians and WWI</a:t>
            </a:r>
          </a:p>
          <a:p>
            <a:r>
              <a:rPr lang="en-GB" dirty="0">
                <a:latin typeface="Garamond" panose="02020404030301010803" pitchFamily="18" charset="0"/>
              </a:rPr>
              <a:t>Ukrainians in the Soviet Union and Poland</a:t>
            </a:r>
          </a:p>
          <a:p>
            <a:r>
              <a:rPr lang="en-GB" dirty="0">
                <a:latin typeface="Garamond" panose="02020404030301010803" pitchFamily="18" charset="0"/>
              </a:rPr>
              <a:t>Ukrainian nationalism during WWII and its role </a:t>
            </a:r>
          </a:p>
          <a:p>
            <a:r>
              <a:rPr lang="en-GB" dirty="0">
                <a:latin typeface="Garamond" panose="02020404030301010803" pitchFamily="18" charset="0"/>
              </a:rPr>
              <a:t>Memory and Ukrainian-Russian relations</a:t>
            </a:r>
          </a:p>
        </p:txBody>
      </p:sp>
    </p:spTree>
    <p:extLst>
      <p:ext uri="{BB962C8B-B14F-4D97-AF65-F5344CB8AC3E}">
        <p14:creationId xmlns:p14="http://schemas.microsoft.com/office/powerpoint/2010/main" val="3494698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514307-8EDF-CAD3-F2D7-838959E61C74}"/>
              </a:ext>
            </a:extLst>
          </p:cNvPr>
          <p:cNvSpPr>
            <a:spLocks noGrp="1"/>
          </p:cNvSpPr>
          <p:nvPr>
            <p:ph type="title"/>
          </p:nvPr>
        </p:nvSpPr>
        <p:spPr>
          <a:xfrm>
            <a:off x="521208" y="786384"/>
            <a:ext cx="5567266" cy="1707775"/>
          </a:xfrm>
        </p:spPr>
        <p:txBody>
          <a:bodyPr anchor="t">
            <a:normAutofit/>
          </a:bodyPr>
          <a:lstStyle/>
          <a:p>
            <a:r>
              <a:rPr lang="en-GB" dirty="0">
                <a:latin typeface="Garamond" panose="02020404030301010803" pitchFamily="18" charset="0"/>
              </a:rPr>
              <a:t>Recent Context</a:t>
            </a:r>
          </a:p>
        </p:txBody>
      </p:sp>
      <p:cxnSp>
        <p:nvCxnSpPr>
          <p:cNvPr id="11" name="Straight Connector 10">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C4BF5F5-0B0C-B51A-9D86-421C8D00A935}"/>
              </a:ext>
            </a:extLst>
          </p:cNvPr>
          <p:cNvSpPr>
            <a:spLocks noGrp="1"/>
          </p:cNvSpPr>
          <p:nvPr>
            <p:ph idx="1"/>
          </p:nvPr>
        </p:nvSpPr>
        <p:spPr>
          <a:xfrm>
            <a:off x="571501" y="2848396"/>
            <a:ext cx="5467441" cy="3018330"/>
          </a:xfrm>
        </p:spPr>
        <p:txBody>
          <a:bodyPr anchor="b">
            <a:noAutofit/>
          </a:bodyPr>
          <a:lstStyle/>
          <a:p>
            <a:pPr>
              <a:lnSpc>
                <a:spcPct val="110000"/>
              </a:lnSpc>
              <a:spcBef>
                <a:spcPts val="400"/>
              </a:spcBef>
            </a:pPr>
            <a:r>
              <a:rPr lang="en-GB" sz="1800" dirty="0">
                <a:latin typeface="Garamond" panose="02020404030301010803" pitchFamily="18" charset="0"/>
              </a:rPr>
              <a:t>Declaration of independence of Ukraine on 24 August 1991 and dissolution of the Soviet Union on 31 December 1991</a:t>
            </a:r>
          </a:p>
          <a:p>
            <a:pPr>
              <a:lnSpc>
                <a:spcPct val="110000"/>
              </a:lnSpc>
              <a:spcBef>
                <a:spcPts val="400"/>
              </a:spcBef>
            </a:pPr>
            <a:r>
              <a:rPr lang="en-GB" sz="1800" dirty="0">
                <a:latin typeface="Garamond" panose="02020404030301010803" pitchFamily="18" charset="0"/>
              </a:rPr>
              <a:t>Orange Revolution in Autumn 2004</a:t>
            </a:r>
          </a:p>
          <a:p>
            <a:pPr>
              <a:lnSpc>
                <a:spcPct val="110000"/>
              </a:lnSpc>
              <a:spcBef>
                <a:spcPts val="400"/>
              </a:spcBef>
            </a:pPr>
            <a:r>
              <a:rPr lang="en-GB" sz="1800" dirty="0">
                <a:latin typeface="Garamond" panose="02020404030301010803" pitchFamily="18" charset="0"/>
              </a:rPr>
              <a:t>Revolution of Dignity or Euromaidan November 2013</a:t>
            </a:r>
          </a:p>
          <a:p>
            <a:pPr>
              <a:lnSpc>
                <a:spcPct val="110000"/>
              </a:lnSpc>
              <a:spcBef>
                <a:spcPts val="400"/>
              </a:spcBef>
            </a:pPr>
            <a:r>
              <a:rPr lang="en-GB" sz="1800" dirty="0">
                <a:latin typeface="Garamond" panose="02020404030301010803" pitchFamily="18" charset="0"/>
              </a:rPr>
              <a:t>Ukraine moving out of Russian orbit</a:t>
            </a:r>
          </a:p>
          <a:p>
            <a:pPr>
              <a:lnSpc>
                <a:spcPct val="110000"/>
              </a:lnSpc>
              <a:spcBef>
                <a:spcPts val="400"/>
              </a:spcBef>
            </a:pPr>
            <a:r>
              <a:rPr lang="en-GB" sz="1800" dirty="0">
                <a:latin typeface="Garamond" panose="02020404030301010803" pitchFamily="18" charset="0"/>
              </a:rPr>
              <a:t>War in Ukraine since 2014, Russian annexation of Crimea, proxy war in Donetsk und Luhansk</a:t>
            </a:r>
          </a:p>
          <a:p>
            <a:pPr>
              <a:lnSpc>
                <a:spcPct val="110000"/>
              </a:lnSpc>
              <a:spcBef>
                <a:spcPts val="400"/>
              </a:spcBef>
            </a:pPr>
            <a:r>
              <a:rPr lang="en-GB" sz="1800" dirty="0">
                <a:latin typeface="Garamond" panose="02020404030301010803" pitchFamily="18" charset="0"/>
              </a:rPr>
              <a:t>24 February 2022 full-scale Russian invasion of Ukraine</a:t>
            </a:r>
          </a:p>
        </p:txBody>
      </p:sp>
      <p:cxnSp>
        <p:nvCxnSpPr>
          <p:cNvPr id="13" name="Straight Connector 12">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B5C81F19-C2EF-D304-DCFA-8EB503A6FD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914734" y="1615736"/>
            <a:ext cx="4705764" cy="36234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6671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19F1E0-034A-D8FB-808C-2F88086AA9DB}"/>
              </a:ext>
            </a:extLst>
          </p:cNvPr>
          <p:cNvPicPr>
            <a:picLocks noChangeAspect="1"/>
          </p:cNvPicPr>
          <p:nvPr/>
        </p:nvPicPr>
        <p:blipFill>
          <a:blip r:embed="rId2"/>
          <a:stretch>
            <a:fillRect/>
          </a:stretch>
        </p:blipFill>
        <p:spPr>
          <a:xfrm>
            <a:off x="1224844" y="550234"/>
            <a:ext cx="9742312" cy="6307766"/>
          </a:xfrm>
          <a:prstGeom prst="rect">
            <a:avLst/>
          </a:prstGeom>
        </p:spPr>
      </p:pic>
      <p:sp>
        <p:nvSpPr>
          <p:cNvPr id="5" name="TextBox 4">
            <a:extLst>
              <a:ext uri="{FF2B5EF4-FFF2-40B4-BE49-F238E27FC236}">
                <a16:creationId xmlns:a16="http://schemas.microsoft.com/office/drawing/2014/main" id="{0489E720-AB06-71A8-8816-095732700E80}"/>
              </a:ext>
            </a:extLst>
          </p:cNvPr>
          <p:cNvSpPr txBox="1"/>
          <p:nvPr/>
        </p:nvSpPr>
        <p:spPr>
          <a:xfrm>
            <a:off x="3178629" y="-1"/>
            <a:ext cx="5834742" cy="769441"/>
          </a:xfrm>
          <a:prstGeom prst="rect">
            <a:avLst/>
          </a:prstGeom>
          <a:noFill/>
        </p:spPr>
        <p:txBody>
          <a:bodyPr wrap="square" rtlCol="0">
            <a:spAutoFit/>
          </a:bodyPr>
          <a:lstStyle/>
          <a:p>
            <a:pPr algn="ctr"/>
            <a:r>
              <a:rPr lang="en-US" sz="2200" dirty="0">
                <a:latin typeface="Garamond" panose="02020404030301010803" pitchFamily="18" charset="0"/>
              </a:rPr>
              <a:t>Euromaidan December 2013, Kyiv</a:t>
            </a:r>
          </a:p>
          <a:p>
            <a:pPr algn="ctr"/>
            <a:endParaRPr lang="en-GB" sz="2200" dirty="0">
              <a:latin typeface="Garamond" panose="02020404030301010803" pitchFamily="18" charset="0"/>
            </a:endParaRPr>
          </a:p>
        </p:txBody>
      </p:sp>
    </p:spTree>
    <p:extLst>
      <p:ext uri="{BB962C8B-B14F-4D97-AF65-F5344CB8AC3E}">
        <p14:creationId xmlns:p14="http://schemas.microsoft.com/office/powerpoint/2010/main" val="1011555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17C9C2-52A1-B47E-7337-B8DC0FAA3F9B}"/>
              </a:ext>
            </a:extLst>
          </p:cNvPr>
          <p:cNvPicPr>
            <a:picLocks noChangeAspect="1"/>
          </p:cNvPicPr>
          <p:nvPr/>
        </p:nvPicPr>
        <p:blipFill>
          <a:blip r:embed="rId2"/>
          <a:stretch>
            <a:fillRect/>
          </a:stretch>
        </p:blipFill>
        <p:spPr>
          <a:xfrm>
            <a:off x="528897" y="18157"/>
            <a:ext cx="7274299" cy="4088155"/>
          </a:xfrm>
          <a:prstGeom prst="rect">
            <a:avLst/>
          </a:prstGeom>
        </p:spPr>
      </p:pic>
      <p:pic>
        <p:nvPicPr>
          <p:cNvPr id="3" name="Picture 2">
            <a:extLst>
              <a:ext uri="{FF2B5EF4-FFF2-40B4-BE49-F238E27FC236}">
                <a16:creationId xmlns:a16="http://schemas.microsoft.com/office/drawing/2014/main" id="{356EFE3F-528A-1F43-4C40-BDAC6BD627C7}"/>
              </a:ext>
            </a:extLst>
          </p:cNvPr>
          <p:cNvPicPr>
            <a:picLocks noChangeAspect="1"/>
          </p:cNvPicPr>
          <p:nvPr/>
        </p:nvPicPr>
        <p:blipFill>
          <a:blip r:embed="rId3"/>
          <a:stretch>
            <a:fillRect/>
          </a:stretch>
        </p:blipFill>
        <p:spPr>
          <a:xfrm>
            <a:off x="7135886" y="4106312"/>
            <a:ext cx="4123804" cy="2733531"/>
          </a:xfrm>
          <a:prstGeom prst="rect">
            <a:avLst/>
          </a:prstGeom>
        </p:spPr>
      </p:pic>
      <p:sp>
        <p:nvSpPr>
          <p:cNvPr id="4" name="TextBox 3">
            <a:extLst>
              <a:ext uri="{FF2B5EF4-FFF2-40B4-BE49-F238E27FC236}">
                <a16:creationId xmlns:a16="http://schemas.microsoft.com/office/drawing/2014/main" id="{08BB2E9A-D8D9-70A7-18E3-2A413AC550CD}"/>
              </a:ext>
            </a:extLst>
          </p:cNvPr>
          <p:cNvSpPr txBox="1"/>
          <p:nvPr/>
        </p:nvSpPr>
        <p:spPr>
          <a:xfrm>
            <a:off x="788895" y="4804469"/>
            <a:ext cx="4858870" cy="1015663"/>
          </a:xfrm>
          <a:prstGeom prst="rect">
            <a:avLst/>
          </a:prstGeom>
          <a:noFill/>
        </p:spPr>
        <p:txBody>
          <a:bodyPr wrap="square" rtlCol="0">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r>
              <a:rPr lang="en-US" sz="2000" dirty="0">
                <a:solidFill>
                  <a:schemeClr val="tx1"/>
                </a:solidFill>
                <a:latin typeface="Garamond" panose="02020404030301010803" pitchFamily="18" charset="0"/>
              </a:rPr>
              <a:t>For a timeline of the conflict since 2014: https://researchbriefings.files.parliament.uk/documents/CBP-9476/CBP-9476.pdf</a:t>
            </a:r>
          </a:p>
        </p:txBody>
      </p:sp>
    </p:spTree>
    <p:extLst>
      <p:ext uri="{BB962C8B-B14F-4D97-AF65-F5344CB8AC3E}">
        <p14:creationId xmlns:p14="http://schemas.microsoft.com/office/powerpoint/2010/main" val="2774037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itting at a desk&#10;&#10;Description automatically generated with low confidence">
            <a:extLst>
              <a:ext uri="{FF2B5EF4-FFF2-40B4-BE49-F238E27FC236}">
                <a16:creationId xmlns:a16="http://schemas.microsoft.com/office/drawing/2014/main" id="{F4B72143-EE8F-ED43-8B60-A1B4E8B632F9}"/>
              </a:ext>
            </a:extLst>
          </p:cNvPr>
          <p:cNvPicPr>
            <a:picLocks noChangeAspect="1"/>
          </p:cNvPicPr>
          <p:nvPr/>
        </p:nvPicPr>
        <p:blipFill>
          <a:blip r:embed="rId2"/>
          <a:stretch>
            <a:fillRect/>
          </a:stretch>
        </p:blipFill>
        <p:spPr>
          <a:xfrm>
            <a:off x="1305985" y="243083"/>
            <a:ext cx="9580029" cy="6371833"/>
          </a:xfrm>
          <a:prstGeom prst="rect">
            <a:avLst/>
          </a:prstGeom>
        </p:spPr>
      </p:pic>
    </p:spTree>
    <p:extLst>
      <p:ext uri="{BB962C8B-B14F-4D97-AF65-F5344CB8AC3E}">
        <p14:creationId xmlns:p14="http://schemas.microsoft.com/office/powerpoint/2010/main" val="68126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EE10A-58EE-EF6D-D93B-1437DA42889F}"/>
              </a:ext>
            </a:extLst>
          </p:cNvPr>
          <p:cNvSpPr>
            <a:spLocks noGrp="1"/>
          </p:cNvSpPr>
          <p:nvPr>
            <p:ph type="title"/>
          </p:nvPr>
        </p:nvSpPr>
        <p:spPr/>
        <p:txBody>
          <a:bodyPr/>
          <a:lstStyle/>
          <a:p>
            <a:r>
              <a:rPr lang="en-GB" dirty="0"/>
              <a:t>Pretexts</a:t>
            </a:r>
          </a:p>
        </p:txBody>
      </p:sp>
      <p:sp>
        <p:nvSpPr>
          <p:cNvPr id="3" name="Content Placeholder 2">
            <a:extLst>
              <a:ext uri="{FF2B5EF4-FFF2-40B4-BE49-F238E27FC236}">
                <a16:creationId xmlns:a16="http://schemas.microsoft.com/office/drawing/2014/main" id="{A2490C93-A6F3-6E87-6CEB-5DBCC4AE4142}"/>
              </a:ext>
            </a:extLst>
          </p:cNvPr>
          <p:cNvSpPr>
            <a:spLocks noGrp="1"/>
          </p:cNvSpPr>
          <p:nvPr>
            <p:ph idx="1"/>
          </p:nvPr>
        </p:nvSpPr>
        <p:spPr/>
        <p:txBody>
          <a:bodyPr/>
          <a:lstStyle/>
          <a:p>
            <a:r>
              <a:rPr lang="en-GB" dirty="0">
                <a:latin typeface="Garamond" panose="02020404030301010803" pitchFamily="18" charset="0"/>
              </a:rPr>
              <a:t>NATO expansion</a:t>
            </a:r>
          </a:p>
          <a:p>
            <a:r>
              <a:rPr lang="en-GB" dirty="0">
                <a:latin typeface="Garamond" panose="02020404030301010803" pitchFamily="18" charset="0"/>
              </a:rPr>
              <a:t>Security concerns</a:t>
            </a:r>
          </a:p>
          <a:p>
            <a:r>
              <a:rPr lang="en-GB" dirty="0">
                <a:latin typeface="Garamond" panose="02020404030301010803" pitchFamily="18" charset="0"/>
              </a:rPr>
              <a:t>Defence of Donetsk and Luhansk People Republics</a:t>
            </a:r>
          </a:p>
          <a:p>
            <a:r>
              <a:rPr lang="en-GB" dirty="0">
                <a:latin typeface="Garamond" panose="02020404030301010803" pitchFamily="18" charset="0"/>
              </a:rPr>
              <a:t>Alleged abuse of Russians and Russian Speakers</a:t>
            </a:r>
          </a:p>
          <a:p>
            <a:r>
              <a:rPr lang="en-GB" dirty="0">
                <a:latin typeface="Garamond" panose="02020404030301010803" pitchFamily="18" charset="0"/>
              </a:rPr>
              <a:t>‘Nazi’ tendencies in Ukraine (glorification of OUN and UPA; disrespect for the memory of the Great Patriotic War; but actually Putin’s actions maid some of these tendencies more but not overwhelmingly mainstream, and one can argue that there is more disrespect to the GPW memory in Russia than Ukraine)</a:t>
            </a:r>
          </a:p>
        </p:txBody>
      </p:sp>
    </p:spTree>
    <p:extLst>
      <p:ext uri="{BB962C8B-B14F-4D97-AF65-F5344CB8AC3E}">
        <p14:creationId xmlns:p14="http://schemas.microsoft.com/office/powerpoint/2010/main" val="3762857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305442-747D-6E4F-DA29-7B5B0C19A4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8300" y="0"/>
            <a:ext cx="89154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3551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4D5AB2-731E-5238-A9AF-12C9C6BD72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1541" y="3166949"/>
            <a:ext cx="4679706" cy="3595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6B73E43A-EAB9-B0C9-A66C-5184CAB322E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75307" y="26192"/>
            <a:ext cx="6326539" cy="4420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5">
            <a:extLst>
              <a:ext uri="{FF2B5EF4-FFF2-40B4-BE49-F238E27FC236}">
                <a16:creationId xmlns:a16="http://schemas.microsoft.com/office/drawing/2014/main" id="{F3CBE85E-87AC-EB40-3F08-000177809926}"/>
              </a:ext>
            </a:extLst>
          </p:cNvPr>
          <p:cNvSpPr txBox="1">
            <a:spLocks noChangeArrowheads="1"/>
          </p:cNvSpPr>
          <p:nvPr/>
        </p:nvSpPr>
        <p:spPr bwMode="auto">
          <a:xfrm>
            <a:off x="591541" y="1909949"/>
            <a:ext cx="33529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a:lstStyle>
          <a:p>
            <a:r>
              <a:rPr lang="en-US" altLang="en-US" dirty="0">
                <a:solidFill>
                  <a:schemeClr val="tx1"/>
                </a:solidFill>
                <a:latin typeface="Garamond" panose="02020404030301010803" pitchFamily="18" charset="0"/>
              </a:rPr>
              <a:t>Share of people with Russian as first language in % (Census 2001)</a:t>
            </a:r>
          </a:p>
        </p:txBody>
      </p:sp>
    </p:spTree>
    <p:extLst>
      <p:ext uri="{BB962C8B-B14F-4D97-AF65-F5344CB8AC3E}">
        <p14:creationId xmlns:p14="http://schemas.microsoft.com/office/powerpoint/2010/main" val="125789523"/>
      </p:ext>
    </p:extLst>
  </p:cSld>
  <p:clrMapOvr>
    <a:masterClrMapping/>
  </p:clrMapOvr>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1138</TotalTime>
  <Words>876</Words>
  <Application>Microsoft Office PowerPoint</Application>
  <PresentationFormat>Widescreen</PresentationFormat>
  <Paragraphs>91</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Batang</vt:lpstr>
      <vt:lpstr>Aptos</vt:lpstr>
      <vt:lpstr>Arial</vt:lpstr>
      <vt:lpstr>Avenir Next LT Pro Light</vt:lpstr>
      <vt:lpstr>Garamond</vt:lpstr>
      <vt:lpstr>AlignmentVTI</vt:lpstr>
      <vt:lpstr>Entangled History: Ukraine and her neighbours from the Middle Ages to the present</vt:lpstr>
      <vt:lpstr>Outline</vt:lpstr>
      <vt:lpstr>Recent Context</vt:lpstr>
      <vt:lpstr>PowerPoint Presentation</vt:lpstr>
      <vt:lpstr>PowerPoint Presentation</vt:lpstr>
      <vt:lpstr>PowerPoint Presentation</vt:lpstr>
      <vt:lpstr>Pretexts</vt:lpstr>
      <vt:lpstr>PowerPoint Presentation</vt:lpstr>
      <vt:lpstr>PowerPoint Presentation</vt:lpstr>
      <vt:lpstr>PowerPoint Presentation</vt:lpstr>
      <vt:lpstr>PowerPoint Presentation</vt:lpstr>
      <vt:lpstr>Putin’s Demands</vt:lpstr>
      <vt:lpstr>Impact on the Ukrainian Society</vt:lpstr>
      <vt:lpstr>PowerPoint Presentation</vt:lpstr>
      <vt:lpstr>PowerPoint Presentation</vt:lpstr>
      <vt:lpstr>PowerPoint Presentation</vt:lpstr>
      <vt:lpstr>PowerPoint Presentation</vt:lpstr>
      <vt:lpstr>PowerPoint Presentation</vt:lpstr>
      <vt:lpstr>Current Situation and Outlook</vt:lpstr>
      <vt:lpstr>PowerPoint Presentation</vt:lpstr>
      <vt:lpstr>Exam Topics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Voronovici, Alexandr</dc:creator>
  <cp:lastModifiedBy>Voronovici, Alexandr</cp:lastModifiedBy>
  <cp:revision>121</cp:revision>
  <cp:lastPrinted>2025-10-23T11:25:24Z</cp:lastPrinted>
  <dcterms:created xsi:type="dcterms:W3CDTF">2025-10-15T18:16:58Z</dcterms:created>
  <dcterms:modified xsi:type="dcterms:W3CDTF">2026-05-14T11:57:14Z</dcterms:modified>
</cp:coreProperties>
</file>