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6"/>
  </p:notesMasterIdLst>
  <p:sldIdLst>
    <p:sldId id="25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9" r:id="rId19"/>
    <p:sldId id="313" r:id="rId20"/>
    <p:sldId id="314" r:id="rId21"/>
    <p:sldId id="315" r:id="rId22"/>
    <p:sldId id="316" r:id="rId23"/>
    <p:sldId id="317" r:id="rId24"/>
    <p:sldId id="318" r:id="rId2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de-DE" altLang="en-US" sz="3700" b="1" dirty="0">
                <a:latin typeface="Garamond" panose="02020404030301010803" pitchFamily="18" charset="0"/>
              </a:rPr>
              <a:t>Entangled History: Ukraine and her neighbours from the Middle Ages to the present</a:t>
            </a:r>
            <a:endParaRPr lang="en-GB" sz="37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altLang="en-US" b="1" dirty="0">
                <a:latin typeface="Garamond" panose="02020404030301010803" pitchFamily="18" charset="0"/>
              </a:rPr>
              <a:t>Lecture 5, wk. 7</a:t>
            </a:r>
          </a:p>
          <a:p>
            <a:pPr>
              <a:buSzPct val="100000"/>
            </a:pPr>
            <a:r>
              <a:rPr lang="en-GB" altLang="en-US" b="1" dirty="0">
                <a:latin typeface="Garamond" panose="02020404030301010803" pitchFamily="18" charset="0"/>
              </a:rPr>
              <a:t>The Fight for the ‘land of the </a:t>
            </a:r>
            <a:r>
              <a:rPr lang="en-GB" altLang="en-US" b="1" dirty="0" err="1">
                <a:latin typeface="Garamond" panose="02020404030301010803" pitchFamily="18" charset="0"/>
              </a:rPr>
              <a:t>Rus’</a:t>
            </a:r>
            <a:endParaRPr lang="en-GB" altLang="en-US" b="1" dirty="0">
              <a:latin typeface="Garamond" panose="02020404030301010803" pitchFamily="18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 descr="Ein Bild, das Text, Karte, Atlas enthält.&#10;&#10;Automatisch generierte Beschreibung">
            <a:extLst>
              <a:ext uri="{FF2B5EF4-FFF2-40B4-BE49-F238E27FC236}">
                <a16:creationId xmlns:a16="http://schemas.microsoft.com/office/drawing/2014/main" id="{23D52F13-8E3D-DA74-CE5E-4898951F0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476">
            <a:off x="1625826" y="197594"/>
            <a:ext cx="8999101" cy="645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45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888447-0656-355B-475B-1CA03B2DE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491" y="0"/>
            <a:ext cx="9779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849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7A49F-E456-E2A8-CFFA-3F12E6EF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Halych (Galicia)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CD29E-69B7-C251-146B-181495760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6967819" cy="3910987"/>
          </a:xfrm>
        </p:spPr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Already since 1387 (and not only 1569) with Poland</a:t>
            </a:r>
          </a:p>
          <a:p>
            <a:r>
              <a:rPr lang="en-GB" dirty="0">
                <a:latin typeface="Garamond" panose="02020404030301010803" pitchFamily="18" charset="0"/>
              </a:rPr>
              <a:t>1596 after Union of Brest, region becomes stronghold of Uniate Church (Greek-Catholic Church) – also after revival of Orthodox Church after 1632</a:t>
            </a:r>
          </a:p>
          <a:p>
            <a:r>
              <a:rPr lang="en-GB" dirty="0">
                <a:latin typeface="Garamond" panose="02020404030301010803" pitchFamily="18" charset="0"/>
              </a:rPr>
              <a:t>1648 and 1655 Siege of Lviv by Cossack troops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9C0C54-B06D-A976-8094-ADAF19429519}"/>
              </a:ext>
            </a:extLst>
          </p:cNvPr>
          <p:cNvGrpSpPr>
            <a:grpSpLocks/>
          </p:cNvGrpSpPr>
          <p:nvPr/>
        </p:nvGrpSpPr>
        <p:grpSpPr bwMode="auto">
          <a:xfrm>
            <a:off x="8023412" y="1974334"/>
            <a:ext cx="3089556" cy="4275060"/>
            <a:chOff x="3246" y="572"/>
            <a:chExt cx="2513" cy="37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5B7EB5-37DE-2F2A-BCC9-F7498B332A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6" y="572"/>
              <a:ext cx="2513" cy="3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40893CFB-E701-45E9-34FB-887BE5276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6" y="572"/>
              <a:ext cx="2513" cy="3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596140C-3BC4-D5AA-9B8E-A140F3A580C1}"/>
              </a:ext>
            </a:extLst>
          </p:cNvPr>
          <p:cNvSpPr txBox="1"/>
          <p:nvPr/>
        </p:nvSpPr>
        <p:spPr>
          <a:xfrm>
            <a:off x="4921624" y="5372231"/>
            <a:ext cx="297628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latin typeface="Garamond" panose="02020404030301010803" pitchFamily="18" charset="0"/>
              </a:rPr>
              <a:t>Bohdan </a:t>
            </a:r>
            <a:r>
              <a:rPr lang="en-GB" sz="1700" dirty="0" err="1">
                <a:latin typeface="Garamond" panose="02020404030301010803" pitchFamily="18" charset="0"/>
              </a:rPr>
              <a:t>Khmelnytsky</a:t>
            </a:r>
            <a:r>
              <a:rPr lang="en-GB" sz="1700" dirty="0">
                <a:latin typeface="Garamond" panose="02020404030301010803" pitchFamily="18" charset="0"/>
              </a:rPr>
              <a:t> with </a:t>
            </a:r>
            <a:r>
              <a:rPr lang="en-GB" sz="1700" dirty="0" err="1">
                <a:latin typeface="Garamond" panose="02020404030301010803" pitchFamily="18" charset="0"/>
              </a:rPr>
              <a:t>Tugaj</a:t>
            </a:r>
            <a:r>
              <a:rPr lang="en-GB" sz="1700" dirty="0">
                <a:latin typeface="Garamond" panose="02020404030301010803" pitchFamily="18" charset="0"/>
              </a:rPr>
              <a:t> or </a:t>
            </a:r>
            <a:r>
              <a:rPr lang="en-GB" sz="1700" dirty="0" err="1">
                <a:latin typeface="Garamond" panose="02020404030301010803" pitchFamily="18" charset="0"/>
              </a:rPr>
              <a:t>Tuhaj</a:t>
            </a:r>
            <a:r>
              <a:rPr lang="en-GB" sz="1700" dirty="0">
                <a:latin typeface="Garamond" panose="02020404030301010803" pitchFamily="18" charset="0"/>
              </a:rPr>
              <a:t> Bej, Painting by Jan Matejko, 1885 on Siege of Lviv</a:t>
            </a:r>
          </a:p>
        </p:txBody>
      </p:sp>
    </p:spTree>
    <p:extLst>
      <p:ext uri="{BB962C8B-B14F-4D97-AF65-F5344CB8AC3E}">
        <p14:creationId xmlns:p14="http://schemas.microsoft.com/office/powerpoint/2010/main" val="550632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AD527-5667-B1DE-C96C-A9FA90EC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Cossacks under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59B86-54D9-27B4-A6AB-570539B64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err="1">
                <a:latin typeface="Garamond" panose="02020404030301010803" pitchFamily="18" charset="0"/>
              </a:rPr>
              <a:t>Khmelnytsky</a:t>
            </a:r>
            <a:r>
              <a:rPr lang="en-GB" sz="2200" dirty="0">
                <a:latin typeface="Garamond" panose="02020404030301010803" pitchFamily="18" charset="0"/>
              </a:rPr>
              <a:t> first tries again to come to arrangement with Poland-Lithuania, ends in failure </a:t>
            </a:r>
          </a:p>
          <a:p>
            <a:r>
              <a:rPr lang="en-GB" sz="2200" dirty="0" err="1">
                <a:latin typeface="Garamond" panose="02020404030301010803" pitchFamily="18" charset="0"/>
              </a:rPr>
              <a:t>Khmelnytsky</a:t>
            </a:r>
            <a:r>
              <a:rPr lang="en-GB" sz="2200" dirty="0">
                <a:latin typeface="Garamond" panose="02020404030301010803" pitchFamily="18" charset="0"/>
              </a:rPr>
              <a:t> aware that Cossacks not strong enough to hold out against Commonwealth without allies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Renews search for allies and accepts overlordship of Ottoman Sultan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Sultan busy in Mediterranean – war against Venice – not much support for Cossacks forthcoming.</a:t>
            </a:r>
          </a:p>
          <a:p>
            <a:r>
              <a:rPr lang="en-GB" sz="2200" dirty="0" err="1">
                <a:latin typeface="Garamond" panose="02020404030301010803" pitchFamily="18" charset="0"/>
              </a:rPr>
              <a:t>Khmelnytsky</a:t>
            </a:r>
            <a:r>
              <a:rPr lang="en-GB" sz="2200" dirty="0">
                <a:latin typeface="Garamond" panose="02020404030301010803" pitchFamily="18" charset="0"/>
              </a:rPr>
              <a:t> responds to wishes of Cossacks who struggle to be allied with non-Christian ruler  and turns to tsar Aleksei of Muscovy – united by Orthodox Faith – seems to be natural ally.</a:t>
            </a:r>
          </a:p>
        </p:txBody>
      </p:sp>
    </p:spTree>
    <p:extLst>
      <p:ext uri="{BB962C8B-B14F-4D97-AF65-F5344CB8AC3E}">
        <p14:creationId xmlns:p14="http://schemas.microsoft.com/office/powerpoint/2010/main" val="255880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FE79B-A027-7577-DD47-57A518E9C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Troubled Times in the Tsardom of Muscovy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7A839-1066-E167-ECCA-8468381F1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de-DE" sz="2200" dirty="0">
                <a:latin typeface="Garamond" panose="02020404030301010803" pitchFamily="18" charset="0"/>
              </a:rPr>
              <a:t>1605-1613</a:t>
            </a:r>
            <a:r>
              <a:rPr lang="en-GB" sz="2200" dirty="0">
                <a:latin typeface="Garamond" panose="02020404030301010803" pitchFamily="18" charset="0"/>
              </a:rPr>
              <a:t> – </a:t>
            </a:r>
            <a:r>
              <a:rPr lang="de-DE" sz="2200" dirty="0">
                <a:latin typeface="Garamond" panose="02020404030301010803" pitchFamily="18" charset="0"/>
              </a:rPr>
              <a:t>Times of Trouble, Polish invasion</a:t>
            </a:r>
            <a:endParaRPr lang="en-GB" sz="2200" dirty="0">
              <a:latin typeface="Garamond" panose="02020404030301010803" pitchFamily="18" charset="0"/>
            </a:endParaRPr>
          </a:p>
          <a:p>
            <a:pPr fontAlgn="base"/>
            <a:r>
              <a:rPr lang="de-DE" sz="2200" dirty="0">
                <a:latin typeface="Garamond" panose="02020404030301010803" pitchFamily="18" charset="0"/>
              </a:rPr>
              <a:t>1613 – Michael Romanov becomes tsar, Romanov Dynasty</a:t>
            </a:r>
            <a:endParaRPr lang="en-GB" sz="2200" dirty="0">
              <a:latin typeface="Garamond" panose="02020404030301010803" pitchFamily="18" charset="0"/>
            </a:endParaRPr>
          </a:p>
          <a:p>
            <a:pPr fontAlgn="base"/>
            <a:r>
              <a:rPr lang="de-DE" sz="2200" dirty="0">
                <a:latin typeface="Garamond" panose="02020404030301010803" pitchFamily="18" charset="0"/>
              </a:rPr>
              <a:t>1653 – Patriarch Nikon starts with Church reforms</a:t>
            </a:r>
            <a:endParaRPr lang="en-GB" sz="2200" dirty="0">
              <a:latin typeface="Garamond" panose="02020404030301010803" pitchFamily="18" charset="0"/>
            </a:endParaRPr>
          </a:p>
          <a:p>
            <a:pPr fontAlgn="base"/>
            <a:r>
              <a:rPr lang="de-DE" sz="2200" dirty="0">
                <a:latin typeface="Garamond" panose="02020404030301010803" pitchFamily="18" charset="0"/>
              </a:rPr>
              <a:t>1667 – Raskol – Split (Schism) of Orthodox Church in Official Church and Old Believers</a:t>
            </a:r>
            <a:endParaRPr lang="en-GB" sz="2200" dirty="0">
              <a:latin typeface="Garamond" panose="02020404030301010803" pitchFamily="18" charset="0"/>
            </a:endParaRPr>
          </a:p>
          <a:p>
            <a:endParaRPr lang="en-GB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39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EEA8828-57E1-0AC9-4F01-5D338C5B8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4" y="0"/>
            <a:ext cx="5418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undefined">
            <a:extLst>
              <a:ext uri="{FF2B5EF4-FFF2-40B4-BE49-F238E27FC236}">
                <a16:creationId xmlns:a16="http://schemas.microsoft.com/office/drawing/2014/main" id="{48E268C1-D0EB-3E45-6F6F-C35736BBE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571" y="1698171"/>
            <a:ext cx="3958258" cy="51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8E5CAD-27B8-2295-D200-21257894A0F4}"/>
              </a:ext>
            </a:extLst>
          </p:cNvPr>
          <p:cNvSpPr txBox="1"/>
          <p:nvPr/>
        </p:nvSpPr>
        <p:spPr>
          <a:xfrm>
            <a:off x="6096000" y="195943"/>
            <a:ext cx="5418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Burning of Arch Priest Avvakum (1620/21-1682), Old Believer icon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C764A-EADE-FA83-3398-EF6B8DC785FD}"/>
              </a:ext>
            </a:extLst>
          </p:cNvPr>
          <p:cNvSpPr txBox="1"/>
          <p:nvPr/>
        </p:nvSpPr>
        <p:spPr>
          <a:xfrm>
            <a:off x="6096000" y="5862917"/>
            <a:ext cx="1873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Icon of Saint (for Old Believers) Avvakum</a:t>
            </a:r>
          </a:p>
        </p:txBody>
      </p:sp>
    </p:spTree>
    <p:extLst>
      <p:ext uri="{BB962C8B-B14F-4D97-AF65-F5344CB8AC3E}">
        <p14:creationId xmlns:p14="http://schemas.microsoft.com/office/powerpoint/2010/main" val="493076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5B1F100-5D9C-8DB7-DB20-760DC1F4D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62" y="0"/>
            <a:ext cx="11042964" cy="564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9347FF-0534-FCC7-CE73-DA3C31C643E3}"/>
              </a:ext>
            </a:extLst>
          </p:cNvPr>
          <p:cNvSpPr txBox="1"/>
          <p:nvPr/>
        </p:nvSpPr>
        <p:spPr>
          <a:xfrm>
            <a:off x="1766687" y="6204857"/>
            <a:ext cx="8523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latin typeface="Garamond" panose="02020404030301010803" pitchFamily="18" charset="0"/>
              </a:rPr>
              <a:t>Boyaryna</a:t>
            </a:r>
            <a:r>
              <a:rPr lang="en-GB" sz="2000" dirty="0">
                <a:latin typeface="Garamond" panose="02020404030301010803" pitchFamily="18" charset="0"/>
              </a:rPr>
              <a:t> Morozova by </a:t>
            </a:r>
            <a:r>
              <a:rPr lang="en-GB" sz="2000" dirty="0" err="1">
                <a:latin typeface="Garamond" panose="02020404030301010803" pitchFamily="18" charset="0"/>
              </a:rPr>
              <a:t>V.Surikov</a:t>
            </a:r>
            <a:r>
              <a:rPr lang="en-GB" sz="2000" dirty="0">
                <a:latin typeface="Garamond" panose="02020404030301010803" pitchFamily="18" charset="0"/>
              </a:rPr>
              <a:t> (1884-1887, Tretyakov gallery, Moscow)</a:t>
            </a:r>
          </a:p>
        </p:txBody>
      </p:sp>
    </p:spTree>
    <p:extLst>
      <p:ext uri="{BB962C8B-B14F-4D97-AF65-F5344CB8AC3E}">
        <p14:creationId xmlns:p14="http://schemas.microsoft.com/office/powerpoint/2010/main" val="3886851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B9A0C-DB9C-64E6-BB5C-0B0684C69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Treaty of </a:t>
            </a:r>
            <a:r>
              <a:rPr lang="en-GB" dirty="0" err="1">
                <a:latin typeface="Garamond" panose="02020404030301010803" pitchFamily="18" charset="0"/>
              </a:rPr>
              <a:t>Pereyaslav</a:t>
            </a:r>
            <a:r>
              <a:rPr lang="en-GB" dirty="0">
                <a:latin typeface="Garamond" panose="02020404030301010803" pitchFamily="18" charset="0"/>
              </a:rPr>
              <a:t> with Muscovy, 1654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37F56-9936-5D5F-C191-1D2AC75D3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Khmelnytsky</a:t>
            </a:r>
            <a:r>
              <a:rPr lang="en-GB" dirty="0">
                <a:latin typeface="Garamond" panose="02020404030301010803" pitchFamily="18" charset="0"/>
              </a:rPr>
              <a:t> wants to win Muscovy and Orthodox tsar as ally against Poland-Lithuania</a:t>
            </a:r>
          </a:p>
          <a:p>
            <a:r>
              <a:rPr lang="en-GB" dirty="0" err="1">
                <a:latin typeface="Garamond" panose="02020404030301010803" pitchFamily="18" charset="0"/>
              </a:rPr>
              <a:t>Khmelnytsky</a:t>
            </a:r>
            <a:r>
              <a:rPr lang="en-GB" dirty="0">
                <a:latin typeface="Garamond" panose="02020404030301010803" pitchFamily="18" charset="0"/>
              </a:rPr>
              <a:t> tries to negotiate as he used to negotiate with Polish King</a:t>
            </a:r>
          </a:p>
          <a:p>
            <a:r>
              <a:rPr lang="en-GB" dirty="0">
                <a:latin typeface="Garamond" panose="02020404030301010803" pitchFamily="18" charset="0"/>
              </a:rPr>
              <a:t>Muscovite ambassador </a:t>
            </a:r>
            <a:r>
              <a:rPr lang="en-GB" dirty="0" err="1">
                <a:latin typeface="Garamond" panose="02020404030301010803" pitchFamily="18" charset="0"/>
              </a:rPr>
              <a:t>Buturlin</a:t>
            </a:r>
            <a:r>
              <a:rPr lang="en-GB" dirty="0">
                <a:latin typeface="Garamond" panose="02020404030301010803" pitchFamily="18" charset="0"/>
              </a:rPr>
              <a:t> refuses to enter into any negotiations, but privileges are granted by tsar – not negotiable</a:t>
            </a:r>
          </a:p>
          <a:p>
            <a:r>
              <a:rPr lang="en-GB" dirty="0">
                <a:latin typeface="Garamond" panose="02020404030301010803" pitchFamily="18" charset="0"/>
              </a:rPr>
              <a:t>Cossack officers swear allegiance to tsar - recognise suzerainty of tsar for ever – expectation that tsar would offer protection (military support against Poland)</a:t>
            </a:r>
          </a:p>
          <a:p>
            <a:r>
              <a:rPr lang="en-GB" dirty="0">
                <a:latin typeface="Garamond" panose="02020404030301010803" pitchFamily="18" charset="0"/>
              </a:rPr>
              <a:t>Muscovite ambassador refused to swear oath to agreement – tsar does not swear oath to subjects</a:t>
            </a:r>
          </a:p>
          <a:p>
            <a:r>
              <a:rPr lang="en-GB" dirty="0">
                <a:latin typeface="Garamond" panose="02020404030301010803" pitchFamily="18" charset="0"/>
              </a:rPr>
              <a:t>But ‘granted‘ were 60,000 registered </a:t>
            </a:r>
            <a:r>
              <a:rPr lang="en-GB" dirty="0" err="1">
                <a:latin typeface="Garamond" panose="02020404030301010803" pitchFamily="18" charset="0"/>
              </a:rPr>
              <a:t>Cossacs</a:t>
            </a:r>
            <a:r>
              <a:rPr lang="en-GB" dirty="0">
                <a:latin typeface="Garamond" panose="02020404030301010803" pitchFamily="18" charset="0"/>
              </a:rPr>
              <a:t>, recognition of Cossack statehood, privileged status for the Cossack estate, recognized liberties other groups had enjoyed in Polish-Lithuanian Commonwealth</a:t>
            </a:r>
          </a:p>
        </p:txBody>
      </p:sp>
    </p:spTree>
    <p:extLst>
      <p:ext uri="{BB962C8B-B14F-4D97-AF65-F5344CB8AC3E}">
        <p14:creationId xmlns:p14="http://schemas.microsoft.com/office/powerpoint/2010/main" val="1689045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FB18A-386D-E105-5D16-33F06A2FA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Interpretations of the </a:t>
            </a:r>
            <a:r>
              <a:rPr lang="en-GB" dirty="0" err="1">
                <a:latin typeface="Garamond" panose="02020404030301010803" pitchFamily="18" charset="0"/>
              </a:rPr>
              <a:t>Pereyaslav</a:t>
            </a:r>
            <a:r>
              <a:rPr lang="en-GB" dirty="0">
                <a:latin typeface="Garamond" panose="02020404030301010803" pitchFamily="18" charset="0"/>
              </a:rPr>
              <a:t> Agreement of 1654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9DA44-F36C-706C-5D48-89BAB8CE6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14324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dirty="0">
                <a:latin typeface="Garamond" panose="02020404030301010803" pitchFamily="18" charset="0"/>
              </a:rPr>
              <a:t>Personal Union (Russian version 1)</a:t>
            </a:r>
          </a:p>
          <a:p>
            <a:pPr>
              <a:spcBef>
                <a:spcPts val="0"/>
              </a:spcBef>
            </a:pPr>
            <a:r>
              <a:rPr lang="en-GB" dirty="0">
                <a:latin typeface="Garamond" panose="02020404030301010803" pitchFamily="18" charset="0"/>
              </a:rPr>
              <a:t>Real union and permanent integration of Cossacks lands in Tsardom of Muscovy  (Russian version 2)</a:t>
            </a:r>
          </a:p>
          <a:p>
            <a:pPr>
              <a:spcBef>
                <a:spcPts val="0"/>
              </a:spcBef>
            </a:pPr>
            <a:r>
              <a:rPr lang="en-GB" dirty="0">
                <a:latin typeface="Garamond" panose="02020404030301010803" pitchFamily="18" charset="0"/>
              </a:rPr>
              <a:t>Vassal relationship with obligations on both sides: protection for tribute, military assistance but not interfering in domestic affairs (Russian historian Venedikt </a:t>
            </a:r>
            <a:r>
              <a:rPr lang="en-GB" dirty="0" err="1">
                <a:latin typeface="Garamond" panose="02020404030301010803" pitchFamily="18" charset="0"/>
              </a:rPr>
              <a:t>Makotin</a:t>
            </a:r>
            <a:r>
              <a:rPr lang="en-GB" dirty="0">
                <a:latin typeface="Garamond" panose="02020404030301010803" pitchFamily="18" charset="0"/>
              </a:rPr>
              <a:t> and Ukrainian historian Mykhailo Hrushevsky)</a:t>
            </a:r>
          </a:p>
          <a:p>
            <a:pPr>
              <a:spcBef>
                <a:spcPts val="0"/>
              </a:spcBef>
            </a:pPr>
            <a:r>
              <a:rPr lang="en-GB" dirty="0">
                <a:latin typeface="Garamond" panose="02020404030301010803" pitchFamily="18" charset="0"/>
              </a:rPr>
              <a:t>Temporary military alliance (Ukrainian historian Viacheslav </a:t>
            </a:r>
            <a:r>
              <a:rPr lang="en-GB" dirty="0" err="1">
                <a:latin typeface="Garamond" panose="02020404030301010803" pitchFamily="18" charset="0"/>
              </a:rPr>
              <a:t>Lypynsky</a:t>
            </a:r>
            <a:r>
              <a:rPr lang="en-GB" dirty="0">
                <a:latin typeface="Garamond" panose="02020404030301010803" pitchFamily="18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GB" dirty="0">
                <a:latin typeface="Garamond" panose="02020404030301010803" pitchFamily="18" charset="0"/>
              </a:rPr>
              <a:t>Union of two peoples, Ukrainians and Russians, following the desire of the masses (Soviet version after WWII)</a:t>
            </a:r>
          </a:p>
          <a:p>
            <a:pPr>
              <a:spcBef>
                <a:spcPts val="0"/>
              </a:spcBef>
            </a:pPr>
            <a:r>
              <a:rPr lang="en-GB" u="sng" dirty="0" err="1">
                <a:latin typeface="Garamond" panose="02020404030301010803" pitchFamily="18" charset="0"/>
              </a:rPr>
              <a:t>Khmelnytsky</a:t>
            </a:r>
            <a:r>
              <a:rPr lang="en-GB" dirty="0">
                <a:latin typeface="Garamond" panose="02020404030301010803" pitchFamily="18" charset="0"/>
              </a:rPr>
              <a:t> – traitor, pogromist, national hero, statesman and state-builder, Unifier of Russia and Ukraine </a:t>
            </a:r>
          </a:p>
          <a:p>
            <a:pPr>
              <a:spcBef>
                <a:spcPts val="0"/>
              </a:spcBef>
            </a:pPr>
            <a:r>
              <a:rPr lang="en-GB" u="sng" dirty="0">
                <a:latin typeface="Garamond" panose="02020404030301010803" pitchFamily="18" charset="0"/>
              </a:rPr>
              <a:t>Legacy</a:t>
            </a:r>
            <a:r>
              <a:rPr lang="en-GB" dirty="0">
                <a:latin typeface="Garamond" panose="02020404030301010803" pitchFamily="18" charset="0"/>
              </a:rPr>
              <a:t>: </a:t>
            </a:r>
            <a:r>
              <a:rPr lang="en-GB" dirty="0" err="1">
                <a:latin typeface="Garamond" panose="02020404030301010803" pitchFamily="18" charset="0"/>
              </a:rPr>
              <a:t>Khmelnytsky</a:t>
            </a:r>
            <a:r>
              <a:rPr lang="en-GB" dirty="0">
                <a:latin typeface="Garamond" panose="02020404030301010803" pitchFamily="18" charset="0"/>
              </a:rPr>
              <a:t> and Cossack  hetmanate – pre-modern ‚national‘ identity, massive importance for Ukrainian history, memory of Cossacks and Cossack way of life and freedoms deeply influence Ukrainian nation building in 19th century</a:t>
            </a:r>
          </a:p>
        </p:txBody>
      </p:sp>
    </p:spTree>
    <p:extLst>
      <p:ext uri="{BB962C8B-B14F-4D97-AF65-F5344CB8AC3E}">
        <p14:creationId xmlns:p14="http://schemas.microsoft.com/office/powerpoint/2010/main" val="3261269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187355-B53F-0092-08BF-A68C6A47B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822960"/>
            <a:ext cx="3463784" cy="34546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Polish Wars, 1576-1699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6735F0-F3A0-A2DE-893B-8322402AB7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3126" b="-6"/>
          <a:stretch>
            <a:fillRect/>
          </a:stretch>
        </p:blipFill>
        <p:spPr>
          <a:xfrm>
            <a:off x="4699947" y="852351"/>
            <a:ext cx="6920549" cy="5148368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64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51B24-A75F-BA57-D3E0-EB500A4B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26A18-B183-410A-CA88-6CF03BD9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817915"/>
            <a:ext cx="3564101" cy="4105454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Introduction</a:t>
            </a:r>
          </a:p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The Cossacks</a:t>
            </a:r>
          </a:p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The Great Revolt and the Cossack Hetmanate</a:t>
            </a:r>
          </a:p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The Treaty of </a:t>
            </a:r>
            <a:r>
              <a:rPr lang="en-GB" dirty="0" err="1">
                <a:latin typeface="Garamond" panose="02020404030301010803" pitchFamily="18" charset="0"/>
              </a:rPr>
              <a:t>Pereyaslav</a:t>
            </a:r>
            <a:endParaRPr lang="en-GB" dirty="0">
              <a:latin typeface="Garamond" panose="02020404030301010803" pitchFamily="18" charset="0"/>
            </a:endParaRPr>
          </a:p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The Partition of Ukraine</a:t>
            </a:r>
          </a:p>
          <a:p>
            <a:pPr>
              <a:lnSpc>
                <a:spcPct val="110000"/>
              </a:lnSpc>
            </a:pPr>
            <a:r>
              <a:rPr lang="en-GB" dirty="0">
                <a:latin typeface="Garamond" panose="02020404030301010803" pitchFamily="18" charset="0"/>
              </a:rPr>
              <a:t>Legacy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101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B49EEDC-9F34-5CC9-DF55-E28B06BEF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6989"/>
            <a:ext cx="8496300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409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0A304-2DAC-FDA8-94F2-B4C33BD6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Partition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9B370-E749-A662-BAF0-F4DEBCB48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Cossack leaders suspicious of Muscovy‘s attempt of total </a:t>
            </a:r>
            <a:r>
              <a:rPr lang="en-GB" sz="1600" dirty="0" err="1">
                <a:latin typeface="Garamond" panose="02020404030301010803" pitchFamily="18" charset="0"/>
              </a:rPr>
              <a:t>contral</a:t>
            </a:r>
            <a:r>
              <a:rPr lang="en-GB" sz="1600" dirty="0">
                <a:latin typeface="Garamond" panose="02020404030301010803" pitchFamily="18" charset="0"/>
              </a:rPr>
              <a:t>  (no oath on </a:t>
            </a:r>
            <a:r>
              <a:rPr lang="en-GB" sz="1600" dirty="0" err="1">
                <a:latin typeface="Garamond" panose="02020404030301010803" pitchFamily="18" charset="0"/>
              </a:rPr>
              <a:t>Pereyaslav</a:t>
            </a:r>
            <a:r>
              <a:rPr lang="en-GB" sz="1600" dirty="0">
                <a:latin typeface="Garamond" panose="02020404030301010803" pitchFamily="18" charset="0"/>
              </a:rPr>
              <a:t> treaty by </a:t>
            </a:r>
            <a:r>
              <a:rPr lang="en-GB" sz="1600" dirty="0" err="1">
                <a:latin typeface="Garamond" panose="02020404030301010803" pitchFamily="18" charset="0"/>
              </a:rPr>
              <a:t>Buturlin</a:t>
            </a:r>
            <a:r>
              <a:rPr lang="en-GB" sz="1600" dirty="0">
                <a:latin typeface="Garamond" panose="02020404030301010803" pitchFamily="18" charset="0"/>
              </a:rPr>
              <a:t>, the </a:t>
            </a:r>
            <a:r>
              <a:rPr lang="en-GB" sz="1600" dirty="0" err="1">
                <a:latin typeface="Garamond" panose="02020404030301010803" pitchFamily="18" charset="0"/>
              </a:rPr>
              <a:t>Muscovian</a:t>
            </a:r>
            <a:r>
              <a:rPr lang="en-GB" sz="1600" dirty="0">
                <a:latin typeface="Garamond" panose="02020404030301010803" pitchFamily="18" charset="0"/>
              </a:rPr>
              <a:t> ambassador).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Shortly before his death in 1657 </a:t>
            </a:r>
            <a:r>
              <a:rPr lang="en-GB" sz="1600" dirty="0" err="1">
                <a:latin typeface="Garamond" panose="02020404030301010803" pitchFamily="18" charset="0"/>
              </a:rPr>
              <a:t>Khmelnytsky</a:t>
            </a:r>
            <a:r>
              <a:rPr lang="en-GB" sz="1600" dirty="0">
                <a:latin typeface="Garamond" panose="02020404030301010803" pitchFamily="18" charset="0"/>
              </a:rPr>
              <a:t> turns to Sweden – accuses tsar of not honouring agreement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Successor Vyhovsky tries again to find a ‚Polish solution‘ – in favour: elite and registered Cossacks – Cossack masses against – rebellion – battle between two Cossack armies ends with costly victory for Vyhovsky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1658, Treaty of </a:t>
            </a:r>
            <a:r>
              <a:rPr lang="en-GB" sz="1600" dirty="0" err="1">
                <a:latin typeface="Garamond" panose="02020404030301010803" pitchFamily="18" charset="0"/>
              </a:rPr>
              <a:t>Hadiach</a:t>
            </a:r>
            <a:r>
              <a:rPr lang="en-GB" sz="1600" dirty="0">
                <a:latin typeface="Garamond" panose="02020404030301010803" pitchFamily="18" charset="0"/>
              </a:rPr>
              <a:t>: Provinces of Kyiv, </a:t>
            </a:r>
            <a:r>
              <a:rPr lang="en-GB" sz="1600" dirty="0" err="1">
                <a:latin typeface="Garamond" panose="02020404030301010803" pitchFamily="18" charset="0"/>
              </a:rPr>
              <a:t>Bratslav</a:t>
            </a:r>
            <a:r>
              <a:rPr lang="en-GB" sz="1600" dirty="0">
                <a:latin typeface="Garamond" panose="02020404030301010803" pitchFamily="18" charset="0"/>
              </a:rPr>
              <a:t>, and Chernihiv would form Ukrainian principality within Commonwealth, Union of Brest abolished, 100 members of Cossack elite would be admitted to Polish nobility 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Muscovites invade, Vyhovsky defeats Muscovite Army but new rebellion by pro-Muscovite Cossack officers, Vyhovsky retires and goes to Poland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1660 new war between Poland-Lithuania and Muscovy –pro-Polish hetman on Right-Bank, pro-Muscovite hetman on Left Bank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1666 Right-Bank Hetman Doroshenko tries to unite Cossack territory again, tries to form alliance with Ottoman Empire – Attempts of unification end in failure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Often now right-bank with Poland, left-bank with Muscovy. Cossack territory divided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Garamond" panose="02020404030301010803" pitchFamily="18" charset="0"/>
              </a:rPr>
              <a:t>1667 Peace treaty of </a:t>
            </a:r>
            <a:r>
              <a:rPr lang="en-GB" sz="1600" dirty="0" err="1">
                <a:latin typeface="Garamond" panose="02020404030301010803" pitchFamily="18" charset="0"/>
              </a:rPr>
              <a:t>Andrusovo</a:t>
            </a:r>
            <a:r>
              <a:rPr lang="en-GB" sz="1600" dirty="0">
                <a:latin typeface="Garamond" panose="02020404030301010803" pitchFamily="18" charset="0"/>
              </a:rPr>
              <a:t> between Muscovy and Polish-Lithuanian Commonwealth – left bank Ukraine to Tsardom of Muscovy</a:t>
            </a:r>
          </a:p>
        </p:txBody>
      </p:sp>
    </p:spTree>
    <p:extLst>
      <p:ext uri="{BB962C8B-B14F-4D97-AF65-F5344CB8AC3E}">
        <p14:creationId xmlns:p14="http://schemas.microsoft.com/office/powerpoint/2010/main" val="310953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616B302F-34B1-48B7-9404-AD4F395A5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0"/>
            <a:ext cx="87480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975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866837-D53D-B1AD-66C7-48B207D66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886" y="6928"/>
            <a:ext cx="9734742" cy="685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916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CCFE7-345D-0AC0-F760-E5226922A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Hetmanate in the 18th century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BC377-8032-2859-C840-CD9A1963D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5883215" cy="3910987"/>
          </a:xfrm>
        </p:spPr>
        <p:txBody>
          <a:bodyPr>
            <a:normAutofit fontScale="92500"/>
          </a:bodyPr>
          <a:lstStyle/>
          <a:p>
            <a:r>
              <a:rPr lang="en-GB" dirty="0">
                <a:latin typeface="Garamond" panose="02020404030301010803" pitchFamily="18" charset="0"/>
              </a:rPr>
              <a:t>1685 Kyiv Orthodox Church Metropolitan becomes a division of Moscow Metropolitan</a:t>
            </a:r>
          </a:p>
          <a:p>
            <a:r>
              <a:rPr lang="en-GB" dirty="0">
                <a:latin typeface="Garamond" panose="02020404030301010803" pitchFamily="18" charset="0"/>
              </a:rPr>
              <a:t>1709 Battle of Poltava, Hetman Mazepa in alliance with Charles XII defeated by Peter the Great</a:t>
            </a:r>
          </a:p>
          <a:p>
            <a:r>
              <a:rPr lang="en-GB" dirty="0">
                <a:latin typeface="Garamond" panose="02020404030301010803" pitchFamily="18" charset="0"/>
              </a:rPr>
              <a:t>1722 First Ukrainian Hetman appointed by Russian Tsar</a:t>
            </a:r>
          </a:p>
          <a:p>
            <a:r>
              <a:rPr lang="en-GB" dirty="0">
                <a:latin typeface="Garamond" panose="02020404030301010803" pitchFamily="18" charset="0"/>
              </a:rPr>
              <a:t>1772 First partition of Poland</a:t>
            </a:r>
          </a:p>
          <a:p>
            <a:r>
              <a:rPr lang="en-GB" dirty="0">
                <a:latin typeface="Garamond" panose="02020404030301010803" pitchFamily="18" charset="0"/>
              </a:rPr>
              <a:t>1775 </a:t>
            </a:r>
            <a:r>
              <a:rPr lang="en-GB" dirty="0" err="1">
                <a:latin typeface="Garamond" panose="02020404030301010803" pitchFamily="18" charset="0"/>
              </a:rPr>
              <a:t>Zaporiz’ka</a:t>
            </a:r>
            <a:r>
              <a:rPr lang="en-GB" dirty="0">
                <a:latin typeface="Garamond" panose="02020404030301010803" pitchFamily="18" charset="0"/>
              </a:rPr>
              <a:t> (Zaporizhian) </a:t>
            </a:r>
            <a:r>
              <a:rPr lang="en-GB" dirty="0" err="1">
                <a:latin typeface="Garamond" panose="02020404030301010803" pitchFamily="18" charset="0"/>
              </a:rPr>
              <a:t>Sich</a:t>
            </a:r>
            <a:r>
              <a:rPr lang="en-GB" dirty="0">
                <a:latin typeface="Garamond" panose="02020404030301010803" pitchFamily="18" charset="0"/>
              </a:rPr>
              <a:t> destroyed by Russian army</a:t>
            </a:r>
          </a:p>
          <a:p>
            <a:r>
              <a:rPr lang="en-GB" dirty="0">
                <a:latin typeface="Garamond" panose="02020404030301010803" pitchFamily="18" charset="0"/>
              </a:rPr>
              <a:t>1780 End of Hetmanate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E534ABF-4F0D-FE21-F71F-AFE835436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14" y="2075688"/>
            <a:ext cx="5737285" cy="405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46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D651CF0F-5E44-9E52-B97D-50D787575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14" y="0"/>
            <a:ext cx="98178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924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0D90-27C4-D9C7-8785-B685F7D22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Cossacks – ‘Frontier Society’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B4908-A8A9-4235-7136-E8810CB0C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05358"/>
            <a:ext cx="8491818" cy="3910987"/>
          </a:xfrm>
        </p:spPr>
        <p:txBody>
          <a:bodyPr>
            <a:noAutofit/>
          </a:bodyPr>
          <a:lstStyle/>
          <a:p>
            <a:r>
              <a:rPr lang="en-GB" sz="1600" dirty="0">
                <a:latin typeface="Garamond" panose="02020404030301010803" pitchFamily="18" charset="0"/>
              </a:rPr>
              <a:t>Cossack (</a:t>
            </a:r>
            <a:r>
              <a:rPr lang="en-GB" sz="1600" dirty="0" err="1">
                <a:latin typeface="Garamond" panose="02020404030301010803" pitchFamily="18" charset="0"/>
              </a:rPr>
              <a:t>ukr</a:t>
            </a:r>
            <a:r>
              <a:rPr lang="en-GB" sz="1600" dirty="0">
                <a:latin typeface="Garamond" panose="02020404030301010803" pitchFamily="18" charset="0"/>
              </a:rPr>
              <a:t>. Kozak) – from the Turkic </a:t>
            </a:r>
            <a:r>
              <a:rPr lang="en-GB" sz="1600" dirty="0" err="1">
                <a:latin typeface="Garamond" panose="02020404030301010803" pitchFamily="18" charset="0"/>
              </a:rPr>
              <a:t>kazak</a:t>
            </a:r>
            <a:r>
              <a:rPr lang="en-GB" sz="1600" dirty="0">
                <a:latin typeface="Garamond" panose="02020404030301010803" pitchFamily="18" charset="0"/>
              </a:rPr>
              <a:t> (free man), meaning anyone who could not find his appropriate place in society and went into the steppes, where he acknowledged no authority. 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By the end of the 15th c. – a wider meaning and was applied to those who went to the steppes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In the mid 16th c. the Cossack structure in </a:t>
            </a:r>
            <a:r>
              <a:rPr lang="en-GB" sz="1600" dirty="0" err="1">
                <a:latin typeface="Garamond" panose="02020404030301010803" pitchFamily="18" charset="0"/>
              </a:rPr>
              <a:t>Zaporizhia</a:t>
            </a:r>
            <a:r>
              <a:rPr lang="en-GB" sz="1600" dirty="0">
                <a:latin typeface="Garamond" panose="02020404030301010803" pitchFamily="18" charset="0"/>
              </a:rPr>
              <a:t> created (headquarter on an island in the Dnipro river, south of the rapids) – support steppe settler’s struggle against Tatar raids, did also raid Tatar territory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Cossack Hetman – elected leader of Cossacks (confirmed by King). Cossacks elect their officers (after defeats in rebellions sometimes need to concede this right to crown)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1569 Union of Lublin between Poland and Lithuania, protection against raids from “Wild Field” now task of Polish crown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Growth of </a:t>
            </a:r>
            <a:r>
              <a:rPr lang="en-GB" sz="1600" dirty="0" err="1">
                <a:latin typeface="Garamond" panose="02020404030301010803" pitchFamily="18" charset="0"/>
              </a:rPr>
              <a:t>cossackdom</a:t>
            </a:r>
            <a:r>
              <a:rPr lang="en-GB" sz="1600" dirty="0">
                <a:latin typeface="Garamond" panose="02020404030301010803" pitchFamily="18" charset="0"/>
              </a:rPr>
              <a:t> after Polish magnates established manorial system of agriculture (freedom of movement was limited, corvee was expanded) – profitable grain trade: many peasants fled to steppe </a:t>
            </a:r>
          </a:p>
          <a:p>
            <a:pPr marL="0" indent="0">
              <a:buNone/>
            </a:pPr>
            <a:endParaRPr lang="en-GB" sz="1600" dirty="0">
              <a:latin typeface="Garamond" panose="02020404030301010803" pitchFamily="18" charset="0"/>
            </a:endParaRP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F5A3A2BA-CB31-212C-C813-7E8B8A1E9E2C}"/>
              </a:ext>
            </a:extLst>
          </p:cNvPr>
          <p:cNvGrpSpPr>
            <a:grpSpLocks/>
          </p:cNvGrpSpPr>
          <p:nvPr/>
        </p:nvGrpSpPr>
        <p:grpSpPr bwMode="auto">
          <a:xfrm>
            <a:off x="9063318" y="267064"/>
            <a:ext cx="2633008" cy="2448080"/>
            <a:chOff x="3256" y="0"/>
            <a:chExt cx="2503" cy="2003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76CE6B16-45F0-3F0F-9A79-968719519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A3AB5C73-EC01-5737-14FB-544545CC0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id="{BB54A940-35BB-18B7-46B9-258F2CD0B787}"/>
              </a:ext>
            </a:extLst>
          </p:cNvPr>
          <p:cNvGrpSpPr>
            <a:grpSpLocks/>
          </p:cNvGrpSpPr>
          <p:nvPr/>
        </p:nvGrpSpPr>
        <p:grpSpPr bwMode="auto">
          <a:xfrm>
            <a:off x="9741173" y="3470589"/>
            <a:ext cx="2159100" cy="3120347"/>
            <a:chOff x="3742" y="2024"/>
            <a:chExt cx="1648" cy="2295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34003341-083D-D613-4E2A-C59ECC441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91CB6256-2EA1-15C9-0112-B81CBB866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7887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E571F-CF7C-DF3A-DE96-E4ED6F335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Cossack Dilemmas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CF096-7501-C6AD-D249-BD5D0BE88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600" dirty="0">
                <a:latin typeface="Garamond" panose="02020404030301010803" pitchFamily="18" charset="0"/>
              </a:rPr>
              <a:t>Dilemma for Polish crown: Cossacks needed to defend the steppe frontier, especially against Tatar raids (in 16th and 17th centuries between 1.5 and 3 million inhabitants of Ukraine sold on Ottoman slave markets); but militarily trained and armed men (many of them serfs) – threat to Polish magnates and nobility. One solution: register Cossacks (first 300, later 6,000, than 8,000). Crown tries to appoint leaders (elder, colonels)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Garamond" panose="02020404030301010803" pitchFamily="18" charset="0"/>
              </a:rPr>
              <a:t>Magnates have many estates, work through middlemen, poorer noblemen but often Jews as administrators, exercising magnates’ alcohol monopoly, work as money lenders (overwhelming majority of Jews, however, were merchants/traders and artisans), sometimes pay fixed sum for 2- or 3-year lease to magnate – incentive to maximally exploit serfs. Magnates invite peasants from Poland, with tax-free promise for 10, 20 years but then try to enforce corvée.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Garamond" panose="02020404030301010803" pitchFamily="18" charset="0"/>
              </a:rPr>
              <a:t>Power of magnates, old Ruthenian families like </a:t>
            </a:r>
            <a:r>
              <a:rPr lang="en-GB" sz="1600" dirty="0" err="1">
                <a:latin typeface="Garamond" panose="02020404030301010803" pitchFamily="18" charset="0"/>
              </a:rPr>
              <a:t>Ostrozky</a:t>
            </a:r>
            <a:r>
              <a:rPr lang="en-GB" sz="1600" dirty="0">
                <a:latin typeface="Garamond" panose="02020404030301010803" pitchFamily="18" charset="0"/>
              </a:rPr>
              <a:t> or Vishnovetsky or Polish ‘immigrants’, lower percentage of nobility in </a:t>
            </a:r>
            <a:r>
              <a:rPr lang="en-GB" sz="1600" dirty="0" err="1">
                <a:latin typeface="Garamond" panose="02020404030301010803" pitchFamily="18" charset="0"/>
              </a:rPr>
              <a:t>Rus’</a:t>
            </a:r>
            <a:r>
              <a:rPr lang="en-GB" sz="1600" dirty="0">
                <a:latin typeface="Garamond" panose="02020404030301010803" pitchFamily="18" charset="0"/>
              </a:rPr>
              <a:t> land than in Polish heartlands, magnates have private armies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Garamond" panose="02020404030301010803" pitchFamily="18" charset="0"/>
              </a:rPr>
              <a:t>Ordinary Cossacks – participating in military campaigns of Polish king, after returning home meant to be serfs again. 1591 First Cossack uprising, several more uprisings until 1638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Garamond" panose="02020404030301010803" pitchFamily="18" charset="0"/>
              </a:rPr>
              <a:t>Tensions/conflicts in Cossack society – registered Cossacks vs unregistered Cossacks and serfs</a:t>
            </a:r>
          </a:p>
          <a:p>
            <a:pPr>
              <a:spcBef>
                <a:spcPts val="600"/>
              </a:spcBef>
            </a:pPr>
            <a:endParaRPr lang="en-GB" sz="1600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</a:pPr>
            <a:endParaRPr lang="en-GB" sz="1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7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98F11-F6B5-7202-AC5D-99297404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1596-1648: Run-up to the Great Revolt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7F1D6-4DD2-6507-D4C2-F82FF8F87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1596 Union of Brest – Uniate (Greek—Catholic) Church - 1598-1632 Orthodox Church illegal in Polish-Lithuanian Commonwealth – many Orthodox bishops join Uniate Church but resistance from below – confessional conflict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Orthodox clergymen find refuge in Muscovy but tsar reluctant to intervene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1620 Cossack Hetman </a:t>
            </a:r>
            <a:r>
              <a:rPr lang="en-GB" sz="1800" dirty="0" err="1">
                <a:latin typeface="Garamond" panose="02020404030301010803" pitchFamily="18" charset="0"/>
              </a:rPr>
              <a:t>Sahaidachny</a:t>
            </a:r>
            <a:r>
              <a:rPr lang="en-GB" sz="1800" dirty="0">
                <a:latin typeface="Garamond" panose="02020404030301010803" pitchFamily="18" charset="0"/>
              </a:rPr>
              <a:t> enrols himself and entire Zaporizhian Host in Kyivan (Orthodox) Brotherhood – connection between Orthodox confession and Cossacks</a:t>
            </a:r>
          </a:p>
          <a:p>
            <a:pPr>
              <a:spcBef>
                <a:spcPts val="600"/>
              </a:spcBef>
            </a:pPr>
            <a:r>
              <a:rPr lang="en-GB" sz="1800" dirty="0" err="1">
                <a:latin typeface="Garamond" panose="02020404030301010803" pitchFamily="18" charset="0"/>
              </a:rPr>
              <a:t>Sahaidachny</a:t>
            </a:r>
            <a:r>
              <a:rPr lang="en-GB" sz="1800" dirty="0">
                <a:latin typeface="Garamond" panose="02020404030301010803" pitchFamily="18" charset="0"/>
              </a:rPr>
              <a:t> invites Patriarch of Jerusalem to Kyiv, to consecrate new Orthodox hierarchy (bishops)– who then can consecrate priests  - Cossacks as protectors of Orthodox Church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1637 Petro Mohyla establishes a Collegium in Kyiv, becomes metropolitan of Kyiv – Kyivan Renaissance – high quality of theological learning, book-printing in Church-Slavonic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After Cossack uprisings of the  late 1630’s register was significantly reduced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Garamond" panose="02020404030301010803" pitchFamily="18" charset="0"/>
              </a:rPr>
              <a:t>1648 Beginning of Cossack uprising, led by Hetman Bohdan </a:t>
            </a:r>
            <a:r>
              <a:rPr lang="en-GB" sz="1800" dirty="0" err="1">
                <a:latin typeface="Garamond" panose="02020404030301010803" pitchFamily="18" charset="0"/>
              </a:rPr>
              <a:t>Khmelnytsky</a:t>
            </a:r>
            <a:r>
              <a:rPr lang="en-GB" sz="1800" dirty="0">
                <a:latin typeface="Garamond" panose="02020404030301010803" pitchFamily="18" charset="0"/>
              </a:rPr>
              <a:t> in alliance with Tatars from Crimea</a:t>
            </a:r>
          </a:p>
        </p:txBody>
      </p:sp>
    </p:spTree>
    <p:extLst>
      <p:ext uri="{BB962C8B-B14F-4D97-AF65-F5344CB8AC3E}">
        <p14:creationId xmlns:p14="http://schemas.microsoft.com/office/powerpoint/2010/main" val="76028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A1B2E6AA-29A3-B5AE-B134-391750FE6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81" y="29098"/>
            <a:ext cx="5414269" cy="679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C2CAEFC1-4F38-9C09-23F1-8B35CF78B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944" y="174624"/>
            <a:ext cx="5299075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1227F2-2113-B9EF-E9DE-CB08F462DD1F}"/>
              </a:ext>
            </a:extLst>
          </p:cNvPr>
          <p:cNvSpPr txBox="1"/>
          <p:nvPr/>
        </p:nvSpPr>
        <p:spPr>
          <a:xfrm>
            <a:off x="7550843" y="5027962"/>
            <a:ext cx="3526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Bohdan </a:t>
            </a:r>
            <a:r>
              <a:rPr lang="en-GB" sz="2000" dirty="0" err="1">
                <a:latin typeface="Garamond" panose="02020404030301010803" pitchFamily="18" charset="0"/>
              </a:rPr>
              <a:t>Khmelnytsky</a:t>
            </a:r>
            <a:r>
              <a:rPr lang="en-GB" sz="2000" dirty="0">
                <a:latin typeface="Garamond" panose="02020404030301010803" pitchFamily="18" charset="0"/>
              </a:rPr>
              <a:t>, 1596-1657</a:t>
            </a:r>
          </a:p>
        </p:txBody>
      </p:sp>
    </p:spTree>
    <p:extLst>
      <p:ext uri="{BB962C8B-B14F-4D97-AF65-F5344CB8AC3E}">
        <p14:creationId xmlns:p14="http://schemas.microsoft.com/office/powerpoint/2010/main" val="3626948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BAD2-4C98-6070-F830-E1052A30A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Great Revolt – 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E9E85-A99E-D1E4-BBF2-799FF784A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51571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April 1648 Battle of </a:t>
            </a:r>
            <a:r>
              <a:rPr lang="en-GB" sz="1900" dirty="0" err="1">
                <a:latin typeface="Garamond" panose="02020404030301010803" pitchFamily="18" charset="0"/>
              </a:rPr>
              <a:t>Zhovti</a:t>
            </a:r>
            <a:r>
              <a:rPr lang="en-GB" sz="1900" dirty="0">
                <a:latin typeface="Garamond" panose="02020404030301010803" pitchFamily="18" charset="0"/>
              </a:rPr>
              <a:t> </a:t>
            </a:r>
            <a:r>
              <a:rPr lang="en-GB" sz="1900" dirty="0" err="1">
                <a:latin typeface="Garamond" panose="02020404030301010803" pitchFamily="18" charset="0"/>
              </a:rPr>
              <a:t>Vody</a:t>
            </a:r>
            <a:r>
              <a:rPr lang="en-GB" sz="1900" dirty="0">
                <a:latin typeface="Garamond" panose="02020404030301010803" pitchFamily="18" charset="0"/>
              </a:rPr>
              <a:t> – Advance force of Polish crown army defeated by Cossacks/Tatars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May 1648 Battle of Korsun: </a:t>
            </a:r>
            <a:r>
              <a:rPr lang="en-GB" sz="1900" dirty="0" err="1">
                <a:latin typeface="Garamond" panose="02020404030301010803" pitchFamily="18" charset="0"/>
              </a:rPr>
              <a:t>Desaster</a:t>
            </a:r>
            <a:r>
              <a:rPr lang="en-GB" sz="1900" dirty="0">
                <a:latin typeface="Garamond" panose="02020404030301010803" pitchFamily="18" charset="0"/>
              </a:rPr>
              <a:t> for crown army, massive  victory for Cossack/Tatar forces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More and more peasants join rebellion: attacks on Polish estate owners and noblemen and Jewish middlemen and generally Jewish population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September 1648 Battle of </a:t>
            </a:r>
            <a:r>
              <a:rPr lang="en-GB" sz="1900" dirty="0" err="1">
                <a:latin typeface="Garamond" panose="02020404030301010803" pitchFamily="18" charset="0"/>
              </a:rPr>
              <a:t>Pyliavtski</a:t>
            </a:r>
            <a:r>
              <a:rPr lang="en-GB" sz="1900" dirty="0">
                <a:latin typeface="Garamond" panose="02020404030301010803" pitchFamily="18" charset="0"/>
              </a:rPr>
              <a:t>: Cossack/Tatar victory, Polish army and their leaders run away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October 1648 Cossacks besiege Lviv – retreat after payment of large sum in gold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Spring 1649 Partly a Civil War: Jeremi </a:t>
            </a:r>
            <a:r>
              <a:rPr lang="en-GB" sz="1900" dirty="0" err="1">
                <a:latin typeface="Garamond" panose="02020404030301010803" pitchFamily="18" charset="0"/>
              </a:rPr>
              <a:t>Wiśniowiecki</a:t>
            </a:r>
            <a:r>
              <a:rPr lang="en-GB" sz="1900" dirty="0">
                <a:latin typeface="Garamond" panose="02020404030301010803" pitchFamily="18" charset="0"/>
              </a:rPr>
              <a:t> (magnate with possibly 300,000 serfs), had converted in 1632 to Roman-Catholicism, led the fight of the Commonwealth against the Cossacks – committed numerous atrocities. In negotiations with the Cossacks the Commonwealth was represented by the Orthodox magnate Adam </a:t>
            </a:r>
            <a:r>
              <a:rPr lang="en-GB" sz="1900" dirty="0" err="1">
                <a:latin typeface="Garamond" panose="02020404030301010803" pitchFamily="18" charset="0"/>
              </a:rPr>
              <a:t>Kysil</a:t>
            </a:r>
            <a:r>
              <a:rPr lang="en-GB" sz="1900" dirty="0">
                <a:latin typeface="Garamond" panose="02020404030301010803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Siege of Zbarazh: Polish troops in Zbarazh with King Jan Kazimierz surrounded by Cossack/Tatar troops but then Tatar cavalry withdraws (Khan Islam Girei), </a:t>
            </a:r>
            <a:r>
              <a:rPr lang="en-GB" sz="1900" dirty="0" err="1">
                <a:latin typeface="Garamond" panose="02020404030301010803" pitchFamily="18" charset="0"/>
              </a:rPr>
              <a:t>Khmelnytsky</a:t>
            </a:r>
            <a:r>
              <a:rPr lang="en-GB" sz="1900" dirty="0">
                <a:latin typeface="Garamond" panose="02020404030301010803" pitchFamily="18" charset="0"/>
              </a:rPr>
              <a:t> forced to negotiate with Poles</a:t>
            </a:r>
          </a:p>
        </p:txBody>
      </p:sp>
    </p:spTree>
    <p:extLst>
      <p:ext uri="{BB962C8B-B14F-4D97-AF65-F5344CB8AC3E}">
        <p14:creationId xmlns:p14="http://schemas.microsoft.com/office/powerpoint/2010/main" val="3930482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C3192-3899-597B-22F4-1644891E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The Great Revolt – II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89842-00FE-C8BC-37EC-E7F03D388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18 August 1649 </a:t>
            </a:r>
            <a:r>
              <a:rPr lang="en-GB" dirty="0" err="1">
                <a:latin typeface="Garamond" panose="02020404030301010803" pitchFamily="18" charset="0"/>
              </a:rPr>
              <a:t>Zboriv</a:t>
            </a:r>
            <a:r>
              <a:rPr lang="en-GB" dirty="0">
                <a:latin typeface="Garamond" panose="02020404030301010803" pitchFamily="18" charset="0"/>
              </a:rPr>
              <a:t> treaty, Roman-Catholic and Uniate Church expelled from provinces of Kyiv, </a:t>
            </a:r>
            <a:r>
              <a:rPr lang="en-GB" dirty="0" err="1">
                <a:latin typeface="Garamond" panose="02020404030301010803" pitchFamily="18" charset="0"/>
              </a:rPr>
              <a:t>Bratslav</a:t>
            </a:r>
            <a:r>
              <a:rPr lang="en-GB" dirty="0">
                <a:latin typeface="Garamond" panose="02020404030301010803" pitchFamily="18" charset="0"/>
              </a:rPr>
              <a:t> and Chernihiv, number of registered Cossacks raised to 40,000 – growing tensions between ordinary Cossacks and Cossack elite.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Problems with Tatar allies: not </a:t>
            </a:r>
            <a:r>
              <a:rPr lang="en-GB" dirty="0" err="1">
                <a:latin typeface="Garamond" panose="02020404030301010803" pitchFamily="18" charset="0"/>
              </a:rPr>
              <a:t>satisified</a:t>
            </a:r>
            <a:r>
              <a:rPr lang="en-GB" dirty="0">
                <a:latin typeface="Garamond" panose="02020404030301010803" pitchFamily="18" charset="0"/>
              </a:rPr>
              <a:t> with  just getting Polish prisoners, raiding Cossack region, taking prisoners – selling them as slaves – Tatar policy: play Christian rulers against each other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June 1651  Battle of </a:t>
            </a:r>
            <a:r>
              <a:rPr lang="en-GB" dirty="0" err="1">
                <a:latin typeface="Garamond" panose="02020404030301010803" pitchFamily="18" charset="0"/>
              </a:rPr>
              <a:t>Berestechko</a:t>
            </a:r>
            <a:r>
              <a:rPr lang="en-GB" dirty="0">
                <a:latin typeface="Garamond" panose="02020404030301010803" pitchFamily="18" charset="0"/>
              </a:rPr>
              <a:t> – crushing defeat for Cossacks – initiative in war now with Poland-Lithuania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September 1651 Bila Tserkva agreement: register reduced to 20,000. Backed by crown: Polish noblemen/magnates return to Ukraine – many Cossacks again threatened by serfdom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April 1652 Cossacks attack Polish troops at Bati, victory, kill all prisoners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Stalemate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Religious war? Social war – revolutionary war? State-building war? Anti-colonial war?</a:t>
            </a:r>
          </a:p>
        </p:txBody>
      </p:sp>
    </p:spTree>
    <p:extLst>
      <p:ext uri="{BB962C8B-B14F-4D97-AF65-F5344CB8AC3E}">
        <p14:creationId xmlns:p14="http://schemas.microsoft.com/office/powerpoint/2010/main" val="1820367274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1766</Words>
  <Application>Microsoft Office PowerPoint</Application>
  <PresentationFormat>Widescreen</PresentationFormat>
  <Paragraphs>100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Batang</vt:lpstr>
      <vt:lpstr>Aptos</vt:lpstr>
      <vt:lpstr>Arial</vt:lpstr>
      <vt:lpstr>Arial Unicode MS</vt:lpstr>
      <vt:lpstr>Avenir Next LT Pro Light</vt:lpstr>
      <vt:lpstr>Garamond</vt:lpstr>
      <vt:lpstr>Times New Roman</vt:lpstr>
      <vt:lpstr>AlignmentVTI</vt:lpstr>
      <vt:lpstr>Entangled History: Ukraine and her neighbours from the Middle Ages to the present</vt:lpstr>
      <vt:lpstr>Outline</vt:lpstr>
      <vt:lpstr>PowerPoint Presentation</vt:lpstr>
      <vt:lpstr>The Cossacks – ‘Frontier Society’</vt:lpstr>
      <vt:lpstr>Cossack Dilemmas</vt:lpstr>
      <vt:lpstr>1596-1648: Run-up to the Great Revolt</vt:lpstr>
      <vt:lpstr>PowerPoint Presentation</vt:lpstr>
      <vt:lpstr>The Great Revolt – I </vt:lpstr>
      <vt:lpstr>The Great Revolt – II </vt:lpstr>
      <vt:lpstr>PowerPoint Presentation</vt:lpstr>
      <vt:lpstr>PowerPoint Presentation</vt:lpstr>
      <vt:lpstr>Halych (Galicia)</vt:lpstr>
      <vt:lpstr>The Cossacks under Pressure</vt:lpstr>
      <vt:lpstr>Troubled Times in the Tsardom of Muscovy</vt:lpstr>
      <vt:lpstr>PowerPoint Presentation</vt:lpstr>
      <vt:lpstr>PowerPoint Presentation</vt:lpstr>
      <vt:lpstr>Treaty of Pereyaslav with Muscovy, 1654</vt:lpstr>
      <vt:lpstr>Interpretations of the Pereyaslav Agreement of 1654</vt:lpstr>
      <vt:lpstr>Polish Wars, 1576-1699</vt:lpstr>
      <vt:lpstr>PowerPoint Presentation</vt:lpstr>
      <vt:lpstr>The Partition</vt:lpstr>
      <vt:lpstr>PowerPoint Presentation</vt:lpstr>
      <vt:lpstr>PowerPoint Presentation</vt:lpstr>
      <vt:lpstr>The Hetmanate in the 18th century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36</cp:revision>
  <cp:lastPrinted>2025-10-23T11:25:24Z</cp:lastPrinted>
  <dcterms:created xsi:type="dcterms:W3CDTF">2025-10-15T18:16:58Z</dcterms:created>
  <dcterms:modified xsi:type="dcterms:W3CDTF">2025-11-19T16:16:44Z</dcterms:modified>
</cp:coreProperties>
</file>