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33"/>
  </p:notesMasterIdLst>
  <p:sldIdLst>
    <p:sldId id="256" r:id="rId2"/>
    <p:sldId id="257" r:id="rId3"/>
    <p:sldId id="306" r:id="rId4"/>
    <p:sldId id="307" r:id="rId5"/>
    <p:sldId id="308" r:id="rId6"/>
    <p:sldId id="309" r:id="rId7"/>
    <p:sldId id="310"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28" r:id="rId26"/>
    <p:sldId id="329" r:id="rId27"/>
    <p:sldId id="330" r:id="rId28"/>
    <p:sldId id="331" r:id="rId29"/>
    <p:sldId id="332" r:id="rId30"/>
    <p:sldId id="333" r:id="rId31"/>
    <p:sldId id="334"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30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12967-8107-4E6A-A3B2-08A7BD9762E8}" type="datetimeFigureOut">
              <a:rPr lang="en-GB" smtClean="0"/>
              <a:t>26/11/2025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11/26/2025</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11/26/2025</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11.jpeg"/><Relationship Id="rId9"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a:normAutofit/>
          </a:bodyPr>
          <a:lstStyle/>
          <a:p>
            <a:r>
              <a:rPr lang="de-DE" altLang="en-US" sz="3700" b="1" dirty="0">
                <a:latin typeface="Garamond" panose="02020404030301010803" pitchFamily="18" charset="0"/>
              </a:rPr>
              <a:t>Entangled History: Ukraine and her neighbours from the Middle Ages to the present</a:t>
            </a:r>
            <a:endParaRPr lang="en-GB" sz="3700" b="1" dirty="0">
              <a:latin typeface="Garamond" panose="02020404030301010803" pitchFamily="18" charset="0"/>
            </a:endParaRP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a:normAutofit/>
          </a:bodyPr>
          <a:lstStyle/>
          <a:p>
            <a:pPr>
              <a:buSzPct val="100000"/>
            </a:pPr>
            <a:r>
              <a:rPr lang="en-GB" altLang="en-US" b="1" dirty="0">
                <a:latin typeface="Garamond" panose="02020404030301010803" pitchFamily="18" charset="0"/>
              </a:rPr>
              <a:t>Lecture 6, wk. 8</a:t>
            </a:r>
          </a:p>
          <a:p>
            <a:pPr>
              <a:buSzPct val="100000"/>
            </a:pPr>
            <a:r>
              <a:rPr lang="en-US" altLang="en-US" b="1" dirty="0">
                <a:latin typeface="Garamond" panose="02020404030301010803" pitchFamily="18" charset="0"/>
              </a:rPr>
              <a:t>Becoming an empire: Russia’s long eighteenth century</a:t>
            </a:r>
          </a:p>
        </p:txBody>
      </p:sp>
      <p:cxnSp>
        <p:nvCxnSpPr>
          <p:cNvPr id="44" name="Straight Connector 43">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5523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475B8621-9E0F-A3FE-420A-E976EB50E6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5776" y="0"/>
            <a:ext cx="59912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Box 5">
            <a:extLst>
              <a:ext uri="{FF2B5EF4-FFF2-40B4-BE49-F238E27FC236}">
                <a16:creationId xmlns:a16="http://schemas.microsoft.com/office/drawing/2014/main" id="{097886AC-4619-EF5E-816C-678D23E900C3}"/>
              </a:ext>
            </a:extLst>
          </p:cNvPr>
          <p:cNvSpPr txBox="1"/>
          <p:nvPr/>
        </p:nvSpPr>
        <p:spPr>
          <a:xfrm>
            <a:off x="1415141" y="923835"/>
            <a:ext cx="2307771" cy="2246769"/>
          </a:xfrm>
          <a:prstGeom prst="rect">
            <a:avLst/>
          </a:prstGeom>
          <a:noFill/>
        </p:spPr>
        <p:txBody>
          <a:bodyPr wrap="square">
            <a:spAutoFit/>
          </a:bodyPr>
          <a:lstStyle/>
          <a:p>
            <a:pPr eaLnBrk="1" hangingPunct="1">
              <a:spcBef>
                <a:spcPct val="0"/>
              </a:spcBef>
              <a:buClrTx/>
              <a:buFontTx/>
              <a:buNone/>
            </a:pPr>
            <a:r>
              <a:rPr lang="en-GB" altLang="en-US" sz="2000" dirty="0">
                <a:latin typeface="Garamond" panose="02020404030301010803" pitchFamily="18" charset="0"/>
              </a:rPr>
              <a:t>Battle of Poltava, 1709: Russia vs. Sweden and Cossack Allies (Mazepa)</a:t>
            </a:r>
          </a:p>
          <a:p>
            <a:pPr eaLnBrk="1" hangingPunct="1">
              <a:spcBef>
                <a:spcPct val="0"/>
              </a:spcBef>
              <a:buClrTx/>
              <a:buFontTx/>
              <a:buNone/>
            </a:pPr>
            <a:endParaRPr lang="en-GB" altLang="en-US" sz="2000" dirty="0">
              <a:latin typeface="Garamond" panose="02020404030301010803" pitchFamily="18" charset="0"/>
            </a:endParaRPr>
          </a:p>
          <a:p>
            <a:pPr eaLnBrk="1" hangingPunct="1">
              <a:spcBef>
                <a:spcPct val="0"/>
              </a:spcBef>
              <a:buClrTx/>
              <a:buFontTx/>
              <a:buNone/>
            </a:pPr>
            <a:r>
              <a:rPr lang="en-GB" altLang="en-US" sz="2000" dirty="0">
                <a:latin typeface="Garamond" panose="02020404030301010803" pitchFamily="18" charset="0"/>
              </a:rPr>
              <a:t>Beginning of end of Cossack autonomy</a:t>
            </a:r>
          </a:p>
        </p:txBody>
      </p:sp>
    </p:spTree>
    <p:extLst>
      <p:ext uri="{BB962C8B-B14F-4D97-AF65-F5344CB8AC3E}">
        <p14:creationId xmlns:p14="http://schemas.microsoft.com/office/powerpoint/2010/main" val="1637627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8761C48-851D-4B38-C52B-4368C3D344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72497" y="0"/>
            <a:ext cx="3419503" cy="4458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 name="Grafik 1">
            <a:extLst>
              <a:ext uri="{FF2B5EF4-FFF2-40B4-BE49-F238E27FC236}">
                <a16:creationId xmlns:a16="http://schemas.microsoft.com/office/drawing/2014/main" id="{FDF9CBC6-65B6-9B31-6826-BE7D4AA7E01F}"/>
              </a:ext>
            </a:extLst>
          </p:cNvPr>
          <p:cNvPicPr>
            <a:picLocks noChangeAspect="1"/>
          </p:cNvPicPr>
          <p:nvPr/>
        </p:nvPicPr>
        <p:blipFill>
          <a:blip r:embed="rId3"/>
          <a:stretch>
            <a:fillRect/>
          </a:stretch>
        </p:blipFill>
        <p:spPr>
          <a:xfrm>
            <a:off x="5029517" y="0"/>
            <a:ext cx="3419503" cy="4477254"/>
          </a:xfrm>
          <a:prstGeom prst="rect">
            <a:avLst/>
          </a:prstGeom>
        </p:spPr>
      </p:pic>
      <p:pic>
        <p:nvPicPr>
          <p:cNvPr id="4" name="Grafik 3">
            <a:extLst>
              <a:ext uri="{FF2B5EF4-FFF2-40B4-BE49-F238E27FC236}">
                <a16:creationId xmlns:a16="http://schemas.microsoft.com/office/drawing/2014/main" id="{DE3D8D0C-B533-C090-C5F8-7F8F790D629A}"/>
              </a:ext>
            </a:extLst>
          </p:cNvPr>
          <p:cNvPicPr>
            <a:picLocks noChangeAspect="1"/>
          </p:cNvPicPr>
          <p:nvPr/>
        </p:nvPicPr>
        <p:blipFill>
          <a:blip r:embed="rId4"/>
          <a:stretch>
            <a:fillRect/>
          </a:stretch>
        </p:blipFill>
        <p:spPr>
          <a:xfrm>
            <a:off x="2362200" y="0"/>
            <a:ext cx="2448560" cy="3060700"/>
          </a:xfrm>
          <a:prstGeom prst="rect">
            <a:avLst/>
          </a:prstGeom>
        </p:spPr>
      </p:pic>
      <p:pic>
        <p:nvPicPr>
          <p:cNvPr id="5" name="Grafik 5">
            <a:extLst>
              <a:ext uri="{FF2B5EF4-FFF2-40B4-BE49-F238E27FC236}">
                <a16:creationId xmlns:a16="http://schemas.microsoft.com/office/drawing/2014/main" id="{AFE8D6A7-0824-E326-E34C-51D9B7D53168}"/>
              </a:ext>
            </a:extLst>
          </p:cNvPr>
          <p:cNvPicPr>
            <a:picLocks noChangeAspect="1"/>
          </p:cNvPicPr>
          <p:nvPr/>
        </p:nvPicPr>
        <p:blipFill>
          <a:blip r:embed="rId5"/>
          <a:stretch>
            <a:fillRect/>
          </a:stretch>
        </p:blipFill>
        <p:spPr>
          <a:xfrm>
            <a:off x="0" y="0"/>
            <a:ext cx="2362200" cy="3060700"/>
          </a:xfrm>
          <a:prstGeom prst="rect">
            <a:avLst/>
          </a:prstGeom>
        </p:spPr>
      </p:pic>
      <p:pic>
        <p:nvPicPr>
          <p:cNvPr id="6" name="Grafik 7">
            <a:extLst>
              <a:ext uri="{FF2B5EF4-FFF2-40B4-BE49-F238E27FC236}">
                <a16:creationId xmlns:a16="http://schemas.microsoft.com/office/drawing/2014/main" id="{78E01FD5-4762-01FF-6C83-D029744B791C}"/>
              </a:ext>
            </a:extLst>
          </p:cNvPr>
          <p:cNvPicPr>
            <a:picLocks noChangeAspect="1"/>
          </p:cNvPicPr>
          <p:nvPr/>
        </p:nvPicPr>
        <p:blipFill>
          <a:blip r:embed="rId6"/>
          <a:stretch>
            <a:fillRect/>
          </a:stretch>
        </p:blipFill>
        <p:spPr>
          <a:xfrm>
            <a:off x="0" y="4168799"/>
            <a:ext cx="1412176" cy="1675355"/>
          </a:xfrm>
          <a:prstGeom prst="rect">
            <a:avLst/>
          </a:prstGeom>
        </p:spPr>
      </p:pic>
      <p:pic>
        <p:nvPicPr>
          <p:cNvPr id="7" name="Grafik 9">
            <a:extLst>
              <a:ext uri="{FF2B5EF4-FFF2-40B4-BE49-F238E27FC236}">
                <a16:creationId xmlns:a16="http://schemas.microsoft.com/office/drawing/2014/main" id="{07D010E0-7F3F-D503-0C35-2645A36FDC5E}"/>
              </a:ext>
            </a:extLst>
          </p:cNvPr>
          <p:cNvPicPr>
            <a:picLocks noChangeAspect="1"/>
          </p:cNvPicPr>
          <p:nvPr/>
        </p:nvPicPr>
        <p:blipFill>
          <a:blip r:embed="rId7"/>
          <a:stretch>
            <a:fillRect/>
          </a:stretch>
        </p:blipFill>
        <p:spPr>
          <a:xfrm>
            <a:off x="1652607" y="4166797"/>
            <a:ext cx="1340999" cy="1737203"/>
          </a:xfrm>
          <a:prstGeom prst="rect">
            <a:avLst/>
          </a:prstGeom>
        </p:spPr>
      </p:pic>
      <p:pic>
        <p:nvPicPr>
          <p:cNvPr id="8" name="Grafik 11">
            <a:extLst>
              <a:ext uri="{FF2B5EF4-FFF2-40B4-BE49-F238E27FC236}">
                <a16:creationId xmlns:a16="http://schemas.microsoft.com/office/drawing/2014/main" id="{84CA1F08-D093-0B15-873B-CC9DDC2FBD32}"/>
              </a:ext>
            </a:extLst>
          </p:cNvPr>
          <p:cNvPicPr>
            <a:picLocks noChangeAspect="1"/>
          </p:cNvPicPr>
          <p:nvPr/>
        </p:nvPicPr>
        <p:blipFill>
          <a:blip r:embed="rId8"/>
          <a:stretch>
            <a:fillRect/>
          </a:stretch>
        </p:blipFill>
        <p:spPr>
          <a:xfrm flipH="1">
            <a:off x="2993606" y="4166797"/>
            <a:ext cx="1207769" cy="1384996"/>
          </a:xfrm>
          <a:prstGeom prst="rect">
            <a:avLst/>
          </a:prstGeom>
        </p:spPr>
      </p:pic>
      <p:pic>
        <p:nvPicPr>
          <p:cNvPr id="9" name="Grafik 13">
            <a:extLst>
              <a:ext uri="{FF2B5EF4-FFF2-40B4-BE49-F238E27FC236}">
                <a16:creationId xmlns:a16="http://schemas.microsoft.com/office/drawing/2014/main" id="{DE793521-3075-B00B-F6CC-625580CFAB8B}"/>
              </a:ext>
            </a:extLst>
          </p:cNvPr>
          <p:cNvPicPr>
            <a:picLocks noChangeAspect="1"/>
          </p:cNvPicPr>
          <p:nvPr/>
        </p:nvPicPr>
        <p:blipFill>
          <a:blip r:embed="rId9"/>
          <a:stretch>
            <a:fillRect/>
          </a:stretch>
        </p:blipFill>
        <p:spPr>
          <a:xfrm>
            <a:off x="5287714" y="5059398"/>
            <a:ext cx="1331655" cy="1737204"/>
          </a:xfrm>
          <a:prstGeom prst="rect">
            <a:avLst/>
          </a:prstGeom>
        </p:spPr>
      </p:pic>
      <p:pic>
        <p:nvPicPr>
          <p:cNvPr id="10" name="Grafik 16">
            <a:extLst>
              <a:ext uri="{FF2B5EF4-FFF2-40B4-BE49-F238E27FC236}">
                <a16:creationId xmlns:a16="http://schemas.microsoft.com/office/drawing/2014/main" id="{DD700073-7111-9503-60BD-D57DB51F4EEE}"/>
              </a:ext>
            </a:extLst>
          </p:cNvPr>
          <p:cNvPicPr>
            <a:picLocks noChangeAspect="1"/>
          </p:cNvPicPr>
          <p:nvPr/>
        </p:nvPicPr>
        <p:blipFill>
          <a:blip r:embed="rId10"/>
          <a:stretch>
            <a:fillRect/>
          </a:stretch>
        </p:blipFill>
        <p:spPr>
          <a:xfrm>
            <a:off x="8424490" y="5142194"/>
            <a:ext cx="1041997" cy="1442765"/>
          </a:xfrm>
          <a:prstGeom prst="rect">
            <a:avLst/>
          </a:prstGeom>
        </p:spPr>
      </p:pic>
      <p:sp>
        <p:nvSpPr>
          <p:cNvPr id="12" name="TextBox 11">
            <a:extLst>
              <a:ext uri="{FF2B5EF4-FFF2-40B4-BE49-F238E27FC236}">
                <a16:creationId xmlns:a16="http://schemas.microsoft.com/office/drawing/2014/main" id="{BB20043A-7554-F22F-79CC-058FBC77E442}"/>
              </a:ext>
            </a:extLst>
          </p:cNvPr>
          <p:cNvSpPr txBox="1"/>
          <p:nvPr/>
        </p:nvSpPr>
        <p:spPr>
          <a:xfrm>
            <a:off x="1" y="3150971"/>
            <a:ext cx="2220686" cy="646331"/>
          </a:xfrm>
          <a:prstGeom prst="rect">
            <a:avLst/>
          </a:prstGeom>
          <a:noFill/>
        </p:spPr>
        <p:txBody>
          <a:bodyPr wrap="square">
            <a:spAutoFit/>
          </a:bodyPr>
          <a:lstStyle/>
          <a:p>
            <a:r>
              <a:rPr lang="en-US" dirty="0">
                <a:latin typeface="Garamond" panose="02020404030301010803" pitchFamily="18" charset="0"/>
              </a:rPr>
              <a:t>Catherine I, wife of Peter I (1725-1727)</a:t>
            </a:r>
          </a:p>
        </p:txBody>
      </p:sp>
      <p:sp>
        <p:nvSpPr>
          <p:cNvPr id="14" name="TextBox 13">
            <a:extLst>
              <a:ext uri="{FF2B5EF4-FFF2-40B4-BE49-F238E27FC236}">
                <a16:creationId xmlns:a16="http://schemas.microsoft.com/office/drawing/2014/main" id="{2B202447-1CDC-7702-3259-39FDB8630C4F}"/>
              </a:ext>
            </a:extLst>
          </p:cNvPr>
          <p:cNvSpPr txBox="1"/>
          <p:nvPr/>
        </p:nvSpPr>
        <p:spPr>
          <a:xfrm>
            <a:off x="2319056" y="3150971"/>
            <a:ext cx="1937542" cy="646331"/>
          </a:xfrm>
          <a:prstGeom prst="rect">
            <a:avLst/>
          </a:prstGeom>
          <a:noFill/>
        </p:spPr>
        <p:txBody>
          <a:bodyPr wrap="square">
            <a:spAutoFit/>
          </a:bodyPr>
          <a:lstStyle/>
          <a:p>
            <a:r>
              <a:rPr lang="en-US" dirty="0">
                <a:latin typeface="Garamond" panose="02020404030301010803" pitchFamily="18" charset="0"/>
              </a:rPr>
              <a:t>Anna, daughter of Ivan V (1730-1740)</a:t>
            </a:r>
          </a:p>
        </p:txBody>
      </p:sp>
      <p:sp>
        <p:nvSpPr>
          <p:cNvPr id="18" name="TextBox 17">
            <a:extLst>
              <a:ext uri="{FF2B5EF4-FFF2-40B4-BE49-F238E27FC236}">
                <a16:creationId xmlns:a16="http://schemas.microsoft.com/office/drawing/2014/main" id="{D49B81C9-E679-CFD3-BF34-4AAE6B46FA43}"/>
              </a:ext>
            </a:extLst>
          </p:cNvPr>
          <p:cNvSpPr txBox="1"/>
          <p:nvPr/>
        </p:nvSpPr>
        <p:spPr>
          <a:xfrm>
            <a:off x="4950749" y="4427874"/>
            <a:ext cx="3994740" cy="369332"/>
          </a:xfrm>
          <a:prstGeom prst="rect">
            <a:avLst/>
          </a:prstGeom>
          <a:noFill/>
        </p:spPr>
        <p:txBody>
          <a:bodyPr wrap="square">
            <a:spAutoFit/>
          </a:bodyPr>
          <a:lstStyle/>
          <a:p>
            <a:r>
              <a:rPr lang="en-US" dirty="0">
                <a:latin typeface="Garamond" panose="02020404030301010803" pitchFamily="18" charset="0"/>
              </a:rPr>
              <a:t>Elisabeth, daughter of Peter I (1741-1761)</a:t>
            </a:r>
          </a:p>
        </p:txBody>
      </p:sp>
      <p:sp>
        <p:nvSpPr>
          <p:cNvPr id="20" name="TextBox 19">
            <a:extLst>
              <a:ext uri="{FF2B5EF4-FFF2-40B4-BE49-F238E27FC236}">
                <a16:creationId xmlns:a16="http://schemas.microsoft.com/office/drawing/2014/main" id="{07541DA4-32E8-C32E-6A13-7F3A04FA2D20}"/>
              </a:ext>
            </a:extLst>
          </p:cNvPr>
          <p:cNvSpPr txBox="1"/>
          <p:nvPr/>
        </p:nvSpPr>
        <p:spPr>
          <a:xfrm>
            <a:off x="9198394" y="4477254"/>
            <a:ext cx="3208563" cy="646331"/>
          </a:xfrm>
          <a:prstGeom prst="rect">
            <a:avLst/>
          </a:prstGeom>
          <a:noFill/>
        </p:spPr>
        <p:txBody>
          <a:bodyPr wrap="square">
            <a:spAutoFit/>
          </a:bodyPr>
          <a:lstStyle/>
          <a:p>
            <a:r>
              <a:rPr lang="en-US" dirty="0">
                <a:latin typeface="Garamond" panose="02020404030301010803" pitchFamily="18" charset="0"/>
              </a:rPr>
              <a:t>Catherine II (the Great) (1762-1796), wife of Peter III</a:t>
            </a:r>
          </a:p>
        </p:txBody>
      </p:sp>
      <p:sp>
        <p:nvSpPr>
          <p:cNvPr id="22" name="TextBox 21">
            <a:extLst>
              <a:ext uri="{FF2B5EF4-FFF2-40B4-BE49-F238E27FC236}">
                <a16:creationId xmlns:a16="http://schemas.microsoft.com/office/drawing/2014/main" id="{80E0B780-D519-7DC6-71C5-D64ED31CB7CC}"/>
              </a:ext>
            </a:extLst>
          </p:cNvPr>
          <p:cNvSpPr txBox="1"/>
          <p:nvPr/>
        </p:nvSpPr>
        <p:spPr>
          <a:xfrm>
            <a:off x="-39584" y="5787368"/>
            <a:ext cx="1491343" cy="1077218"/>
          </a:xfrm>
          <a:prstGeom prst="rect">
            <a:avLst/>
          </a:prstGeom>
          <a:noFill/>
        </p:spPr>
        <p:txBody>
          <a:bodyPr wrap="square">
            <a:spAutoFit/>
          </a:bodyPr>
          <a:lstStyle/>
          <a:p>
            <a:r>
              <a:rPr lang="en-US" sz="1600" dirty="0">
                <a:latin typeface="Garamond" panose="02020404030301010803" pitchFamily="18" charset="0"/>
              </a:rPr>
              <a:t>Peter II (1727-1730), son of Peter I and Catherine</a:t>
            </a:r>
          </a:p>
        </p:txBody>
      </p:sp>
      <p:sp>
        <p:nvSpPr>
          <p:cNvPr id="24" name="TextBox 23">
            <a:extLst>
              <a:ext uri="{FF2B5EF4-FFF2-40B4-BE49-F238E27FC236}">
                <a16:creationId xmlns:a16="http://schemas.microsoft.com/office/drawing/2014/main" id="{CD77171B-EF6B-7497-4BAC-BDC3C5FB6E47}"/>
              </a:ext>
            </a:extLst>
          </p:cNvPr>
          <p:cNvSpPr txBox="1"/>
          <p:nvPr/>
        </p:nvSpPr>
        <p:spPr>
          <a:xfrm>
            <a:off x="1558029" y="5950329"/>
            <a:ext cx="1331655" cy="584775"/>
          </a:xfrm>
          <a:prstGeom prst="rect">
            <a:avLst/>
          </a:prstGeom>
          <a:noFill/>
        </p:spPr>
        <p:txBody>
          <a:bodyPr wrap="square">
            <a:spAutoFit/>
          </a:bodyPr>
          <a:lstStyle/>
          <a:p>
            <a:r>
              <a:rPr lang="en-GB" sz="1600" dirty="0">
                <a:latin typeface="Garamond" panose="02020404030301010803" pitchFamily="18" charset="0"/>
              </a:rPr>
              <a:t>Ivan VI (1740-1741)</a:t>
            </a:r>
          </a:p>
        </p:txBody>
      </p:sp>
      <p:sp>
        <p:nvSpPr>
          <p:cNvPr id="26" name="TextBox 25">
            <a:extLst>
              <a:ext uri="{FF2B5EF4-FFF2-40B4-BE49-F238E27FC236}">
                <a16:creationId xmlns:a16="http://schemas.microsoft.com/office/drawing/2014/main" id="{2B344DB1-3EFD-C667-8598-984A77858E07}"/>
              </a:ext>
            </a:extLst>
          </p:cNvPr>
          <p:cNvSpPr txBox="1"/>
          <p:nvPr/>
        </p:nvSpPr>
        <p:spPr>
          <a:xfrm>
            <a:off x="2961233" y="5551793"/>
            <a:ext cx="1788847" cy="1077218"/>
          </a:xfrm>
          <a:prstGeom prst="rect">
            <a:avLst/>
          </a:prstGeom>
          <a:noFill/>
        </p:spPr>
        <p:txBody>
          <a:bodyPr wrap="square">
            <a:spAutoFit/>
          </a:bodyPr>
          <a:lstStyle/>
          <a:p>
            <a:r>
              <a:rPr lang="en-GB" sz="1600" dirty="0">
                <a:latin typeface="Garamond" panose="02020404030301010803" pitchFamily="18" charset="0"/>
              </a:rPr>
              <a:t>Anna </a:t>
            </a:r>
            <a:r>
              <a:rPr lang="en-GB" sz="1600" dirty="0" err="1">
                <a:latin typeface="Garamond" panose="02020404030301010803" pitchFamily="18" charset="0"/>
              </a:rPr>
              <a:t>Leopoldovna</a:t>
            </a:r>
            <a:r>
              <a:rPr lang="en-GB" sz="1600" dirty="0">
                <a:latin typeface="Garamond" panose="02020404030301010803" pitchFamily="18" charset="0"/>
              </a:rPr>
              <a:t> regent 1740-1741 (granddaughter of Ivan V)</a:t>
            </a:r>
          </a:p>
        </p:txBody>
      </p:sp>
      <p:sp>
        <p:nvSpPr>
          <p:cNvPr id="28" name="TextBox 27">
            <a:extLst>
              <a:ext uri="{FF2B5EF4-FFF2-40B4-BE49-F238E27FC236}">
                <a16:creationId xmlns:a16="http://schemas.microsoft.com/office/drawing/2014/main" id="{99741659-FAF1-15DF-2159-0EE9ED2ABE69}"/>
              </a:ext>
            </a:extLst>
          </p:cNvPr>
          <p:cNvSpPr txBox="1"/>
          <p:nvPr/>
        </p:nvSpPr>
        <p:spPr>
          <a:xfrm>
            <a:off x="6683147" y="5248759"/>
            <a:ext cx="1225734" cy="1077218"/>
          </a:xfrm>
          <a:prstGeom prst="rect">
            <a:avLst/>
          </a:prstGeom>
          <a:noFill/>
        </p:spPr>
        <p:txBody>
          <a:bodyPr wrap="square">
            <a:spAutoFit/>
          </a:bodyPr>
          <a:lstStyle/>
          <a:p>
            <a:r>
              <a:rPr lang="en-US" sz="1600" dirty="0">
                <a:latin typeface="Garamond" panose="02020404030301010803" pitchFamily="18" charset="0"/>
              </a:rPr>
              <a:t>Peter III, grandson of Peter I (1762)</a:t>
            </a:r>
          </a:p>
        </p:txBody>
      </p:sp>
      <p:sp>
        <p:nvSpPr>
          <p:cNvPr id="30" name="TextBox 29">
            <a:extLst>
              <a:ext uri="{FF2B5EF4-FFF2-40B4-BE49-F238E27FC236}">
                <a16:creationId xmlns:a16="http://schemas.microsoft.com/office/drawing/2014/main" id="{0CD383E5-8088-C34E-179B-5A072A4E2678}"/>
              </a:ext>
            </a:extLst>
          </p:cNvPr>
          <p:cNvSpPr txBox="1"/>
          <p:nvPr/>
        </p:nvSpPr>
        <p:spPr>
          <a:xfrm>
            <a:off x="9576333" y="5608667"/>
            <a:ext cx="2115275" cy="584775"/>
          </a:xfrm>
          <a:prstGeom prst="rect">
            <a:avLst/>
          </a:prstGeom>
          <a:noFill/>
        </p:spPr>
        <p:txBody>
          <a:bodyPr wrap="square">
            <a:spAutoFit/>
          </a:bodyPr>
          <a:lstStyle/>
          <a:p>
            <a:r>
              <a:rPr lang="en-US" sz="1600" dirty="0">
                <a:latin typeface="Garamond" panose="02020404030301010803" pitchFamily="18" charset="0"/>
              </a:rPr>
              <a:t>Paul I, son of Catherine II (1796-1801)</a:t>
            </a:r>
          </a:p>
        </p:txBody>
      </p:sp>
    </p:spTree>
    <p:extLst>
      <p:ext uri="{BB962C8B-B14F-4D97-AF65-F5344CB8AC3E}">
        <p14:creationId xmlns:p14="http://schemas.microsoft.com/office/powerpoint/2010/main" val="3752271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1D7D711-9D27-32C6-474B-21D3385E43D6}"/>
              </a:ext>
            </a:extLst>
          </p:cNvPr>
          <p:cNvSpPr>
            <a:spLocks noGrp="1"/>
          </p:cNvSpPr>
          <p:nvPr>
            <p:ph type="title"/>
          </p:nvPr>
        </p:nvSpPr>
        <p:spPr>
          <a:xfrm>
            <a:off x="521207" y="786384"/>
            <a:ext cx="6233755" cy="1707775"/>
          </a:xfrm>
        </p:spPr>
        <p:txBody>
          <a:bodyPr anchor="t">
            <a:normAutofit/>
          </a:bodyPr>
          <a:lstStyle/>
          <a:p>
            <a:r>
              <a:rPr lang="en-GB" dirty="0">
                <a:latin typeface="Garamond" panose="02020404030301010803" pitchFamily="18" charset="0"/>
              </a:rPr>
              <a:t>Ukraine – ideological concepts</a:t>
            </a:r>
          </a:p>
        </p:txBody>
      </p:sp>
      <p:cxnSp>
        <p:nvCxnSpPr>
          <p:cNvPr id="12" name="Straight Connector 11">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23F304E-C9E7-D8E4-4A39-371FD038B652}"/>
              </a:ext>
            </a:extLst>
          </p:cNvPr>
          <p:cNvSpPr>
            <a:spLocks noGrp="1"/>
          </p:cNvSpPr>
          <p:nvPr>
            <p:ph idx="1"/>
          </p:nvPr>
        </p:nvSpPr>
        <p:spPr>
          <a:xfrm>
            <a:off x="571501" y="2494159"/>
            <a:ext cx="6131953" cy="3510129"/>
          </a:xfrm>
        </p:spPr>
        <p:txBody>
          <a:bodyPr anchor="b">
            <a:normAutofit/>
          </a:bodyPr>
          <a:lstStyle/>
          <a:p>
            <a:r>
              <a:rPr lang="en-US" dirty="0">
                <a:latin typeface="Garamond" panose="02020404030301010803" pitchFamily="18" charset="0"/>
              </a:rPr>
              <a:t>Little Russia – Great Russia</a:t>
            </a:r>
          </a:p>
          <a:p>
            <a:r>
              <a:rPr lang="en-US" dirty="0">
                <a:latin typeface="Garamond" panose="02020404030301010803" pitchFamily="18" charset="0"/>
              </a:rPr>
              <a:t>Ukrainians in service of Russian empire – apologists of imperial power and concepts of ‘Great Russia (Muscovy)’ and Little Russia</a:t>
            </a:r>
          </a:p>
          <a:p>
            <a:r>
              <a:rPr lang="en-US" dirty="0">
                <a:latin typeface="Garamond" panose="02020404030301010803" pitchFamily="18" charset="0"/>
              </a:rPr>
              <a:t>Ukrainian writers: </a:t>
            </a:r>
            <a:r>
              <a:rPr lang="en-US" dirty="0" err="1">
                <a:latin typeface="Garamond" panose="02020404030301010803" pitchFamily="18" charset="0"/>
              </a:rPr>
              <a:t>emphasising</a:t>
            </a:r>
            <a:r>
              <a:rPr lang="en-US" dirty="0">
                <a:latin typeface="Garamond" panose="02020404030301010803" pitchFamily="18" charset="0"/>
              </a:rPr>
              <a:t> difference between Great Russia and Little Russia (Little Russian nation) </a:t>
            </a:r>
          </a:p>
          <a:p>
            <a:r>
              <a:rPr lang="en-US" dirty="0">
                <a:latin typeface="Garamond" panose="02020404030301010803" pitchFamily="18" charset="0"/>
              </a:rPr>
              <a:t>Imperial ideology – Russia from the Baltic to the Pacific</a:t>
            </a:r>
          </a:p>
          <a:p>
            <a:r>
              <a:rPr lang="en-US" dirty="0">
                <a:latin typeface="Garamond" panose="02020404030301010803" pitchFamily="18" charset="0"/>
              </a:rPr>
              <a:t>Greek project of Catherine II (map on the right)</a:t>
            </a:r>
          </a:p>
        </p:txBody>
      </p:sp>
      <p:cxnSp>
        <p:nvCxnSpPr>
          <p:cNvPr id="14" name="Straight Connector 13">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map of europe with different colored lines&#10;&#10;AI-generated content may be incorrect.">
            <a:extLst>
              <a:ext uri="{FF2B5EF4-FFF2-40B4-BE49-F238E27FC236}">
                <a16:creationId xmlns:a16="http://schemas.microsoft.com/office/drawing/2014/main" id="{EBC818D3-59B0-E78E-8F5D-EC381D87FA37}"/>
              </a:ext>
            </a:extLst>
          </p:cNvPr>
          <p:cNvPicPr>
            <a:picLocks noChangeAspect="1"/>
          </p:cNvPicPr>
          <p:nvPr/>
        </p:nvPicPr>
        <p:blipFill>
          <a:blip r:embed="rId2">
            <a:extLst>
              <a:ext uri="{28A0092B-C50C-407E-A947-70E740481C1C}">
                <a14:useLocalDpi xmlns:a14="http://schemas.microsoft.com/office/drawing/2010/main" val="0"/>
              </a:ext>
            </a:extLst>
          </a:blip>
          <a:srcRect l="16679" r="28873" b="-3"/>
          <a:stretch>
            <a:fillRect/>
          </a:stretch>
        </p:blipFill>
        <p:spPr>
          <a:xfrm>
            <a:off x="8036732" y="853712"/>
            <a:ext cx="3583768" cy="5150567"/>
          </a:xfrm>
          <a:prstGeom prst="rect">
            <a:avLst/>
          </a:prstGeom>
        </p:spPr>
      </p:pic>
      <p:cxnSp>
        <p:nvCxnSpPr>
          <p:cNvPr id="16" name="Straight Connector 15">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853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DB51D53-26D3-6B9C-58EA-152F229CF92A}"/>
              </a:ext>
            </a:extLst>
          </p:cNvPr>
          <p:cNvSpPr txBox="1"/>
          <p:nvPr/>
        </p:nvSpPr>
        <p:spPr>
          <a:xfrm>
            <a:off x="696686" y="151179"/>
            <a:ext cx="6096000" cy="6555641"/>
          </a:xfrm>
          <a:prstGeom prst="rect">
            <a:avLst/>
          </a:prstGeom>
          <a:noFill/>
        </p:spPr>
        <p:txBody>
          <a:bodyPr wrap="square">
            <a:spAutoFit/>
          </a:bodyPr>
          <a:lstStyle/>
          <a:p>
            <a:r>
              <a:rPr lang="en-US" sz="2000" b="1" dirty="0">
                <a:latin typeface="Garamond" panose="02020404030301010803" pitchFamily="18" charset="0"/>
              </a:rPr>
              <a:t>Kievan or Kyivan Synopsis of 1674</a:t>
            </a:r>
          </a:p>
          <a:p>
            <a:r>
              <a:rPr lang="en-US" sz="2000" dirty="0">
                <a:latin typeface="Garamond" panose="02020404030301010803" pitchFamily="18" charset="0"/>
              </a:rPr>
              <a:t>Author: possibly Innokenty Gizel (Prussian-born, converted to Orthodoxy) became archimandrite of Monastery of the Caves in Kyiv </a:t>
            </a:r>
          </a:p>
          <a:p>
            <a:r>
              <a:rPr lang="en-US" sz="2000" dirty="0">
                <a:latin typeface="Garamond" panose="02020404030301010803" pitchFamily="18" charset="0"/>
              </a:rPr>
              <a:t>Argues that tsars of Muscovy are legitimate heirs of grand princes of Kyiv  uniting all East-Slavs under their rule</a:t>
            </a:r>
          </a:p>
          <a:p>
            <a:r>
              <a:rPr lang="en-US" sz="2000" dirty="0">
                <a:latin typeface="Garamond" panose="02020404030301010803" pitchFamily="18" charset="0"/>
              </a:rPr>
              <a:t>Historical justification of the tsars ‘gathering of the land of the </a:t>
            </a:r>
            <a:r>
              <a:rPr lang="en-US" sz="2000" dirty="0" err="1">
                <a:latin typeface="Garamond" panose="02020404030301010803" pitchFamily="18" charset="0"/>
              </a:rPr>
              <a:t>Rus’</a:t>
            </a:r>
            <a:endParaRPr lang="en-US" sz="2000" dirty="0">
              <a:latin typeface="Garamond" panose="02020404030301010803" pitchFamily="18" charset="0"/>
            </a:endParaRPr>
          </a:p>
          <a:p>
            <a:r>
              <a:rPr lang="en-US" sz="2000" dirty="0">
                <a:latin typeface="Garamond" panose="02020404030301010803" pitchFamily="18" charset="0"/>
              </a:rPr>
              <a:t>Becomes standard text book on Russian history, until  mid-19th century 30 editions</a:t>
            </a:r>
          </a:p>
          <a:p>
            <a:endParaRPr lang="en-US" sz="2000" dirty="0">
              <a:latin typeface="Garamond" panose="02020404030301010803" pitchFamily="18" charset="0"/>
            </a:endParaRPr>
          </a:p>
          <a:p>
            <a:r>
              <a:rPr lang="en-US" sz="2000" dirty="0">
                <a:latin typeface="Garamond" panose="02020404030301010803" pitchFamily="18" charset="0"/>
              </a:rPr>
              <a:t>In Moscow – </a:t>
            </a:r>
            <a:r>
              <a:rPr lang="en-US" sz="2000" b="1" dirty="0">
                <a:latin typeface="Garamond" panose="02020404030301010803" pitchFamily="18" charset="0"/>
              </a:rPr>
              <a:t>old-Believers</a:t>
            </a:r>
            <a:r>
              <a:rPr lang="en-US" sz="2000" dirty="0">
                <a:latin typeface="Garamond" panose="02020404030301010803" pitchFamily="18" charset="0"/>
              </a:rPr>
              <a:t> led by Avvakum against these Western ideas and against Ukrainian (perceived as Latin) influence, </a:t>
            </a:r>
            <a:r>
              <a:rPr lang="en-US" sz="2000" dirty="0" err="1">
                <a:latin typeface="Garamond" panose="02020404030301010803" pitchFamily="18" charset="0"/>
              </a:rPr>
              <a:t>emphasise</a:t>
            </a:r>
            <a:r>
              <a:rPr lang="en-US" sz="2000" dirty="0">
                <a:latin typeface="Garamond" panose="02020404030301010803" pitchFamily="18" charset="0"/>
              </a:rPr>
              <a:t> the special character of Muscovy (also against Greek influence)</a:t>
            </a:r>
          </a:p>
          <a:p>
            <a:endParaRPr lang="en-US" sz="2000" dirty="0">
              <a:latin typeface="Garamond" panose="02020404030301010803" pitchFamily="18" charset="0"/>
            </a:endParaRPr>
          </a:p>
          <a:p>
            <a:r>
              <a:rPr lang="en-US" sz="2000" b="1" dirty="0">
                <a:latin typeface="Garamond" panose="02020404030301010803" pitchFamily="18" charset="0"/>
              </a:rPr>
              <a:t>Simeon of </a:t>
            </a:r>
            <a:r>
              <a:rPr lang="en-US" sz="2000" b="1" dirty="0" err="1">
                <a:latin typeface="Garamond" panose="02020404030301010803" pitchFamily="18" charset="0"/>
              </a:rPr>
              <a:t>Polatsk</a:t>
            </a:r>
            <a:r>
              <a:rPr lang="en-US" sz="2000" b="1" dirty="0">
                <a:latin typeface="Garamond" panose="02020404030301010803" pitchFamily="18" charset="0"/>
              </a:rPr>
              <a:t> 1656</a:t>
            </a:r>
            <a:r>
              <a:rPr lang="en-US" sz="2000" dirty="0">
                <a:latin typeface="Garamond" panose="02020404030301010803" pitchFamily="18" charset="0"/>
              </a:rPr>
              <a:t>: welcomes tsar Aleksey in Kyiv as true Orthodox ruler and legitimate master of </a:t>
            </a:r>
            <a:r>
              <a:rPr lang="en-US" sz="2000" dirty="0" err="1">
                <a:latin typeface="Garamond" panose="02020404030301010803" pitchFamily="18" charset="0"/>
              </a:rPr>
              <a:t>Rus’</a:t>
            </a:r>
            <a:r>
              <a:rPr lang="en-US" sz="2000" dirty="0">
                <a:latin typeface="Garamond" panose="02020404030301010803" pitchFamily="18" charset="0"/>
              </a:rPr>
              <a:t> land but not as member of same nation (</a:t>
            </a:r>
            <a:r>
              <a:rPr lang="en-US" sz="2000" dirty="0" err="1">
                <a:latin typeface="Garamond" panose="02020404030301010803" pitchFamily="18" charset="0"/>
              </a:rPr>
              <a:t>Plokhy</a:t>
            </a:r>
            <a:r>
              <a:rPr lang="en-US" sz="2000" dirty="0">
                <a:latin typeface="Garamond" panose="02020404030301010803" pitchFamily="18" charset="0"/>
              </a:rPr>
              <a:t>, Lost Kingdom, p. 38). Differentiating between White Russia and Little Russia while tsar came from abroad</a:t>
            </a:r>
          </a:p>
        </p:txBody>
      </p:sp>
      <p:pic>
        <p:nvPicPr>
          <p:cNvPr id="9" name="Picture 8" descr="A close-up of a handwritten document&#10;&#10;AI-generated content may be incorrect.">
            <a:extLst>
              <a:ext uri="{FF2B5EF4-FFF2-40B4-BE49-F238E27FC236}">
                <a16:creationId xmlns:a16="http://schemas.microsoft.com/office/drawing/2014/main" id="{28EC7454-E294-FABA-6C2D-1537CDCD4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9001" y="0"/>
            <a:ext cx="4236313" cy="6858000"/>
          </a:xfrm>
          <a:prstGeom prst="rect">
            <a:avLst/>
          </a:prstGeom>
        </p:spPr>
      </p:pic>
    </p:spTree>
    <p:extLst>
      <p:ext uri="{BB962C8B-B14F-4D97-AF65-F5344CB8AC3E}">
        <p14:creationId xmlns:p14="http://schemas.microsoft.com/office/powerpoint/2010/main" val="2054831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9A40D5-10FA-6C8C-2D88-97DD1E8F12D2}"/>
              </a:ext>
            </a:extLst>
          </p:cNvPr>
          <p:cNvSpPr>
            <a:spLocks noGrp="1"/>
          </p:cNvSpPr>
          <p:nvPr>
            <p:ph type="title"/>
          </p:nvPr>
        </p:nvSpPr>
        <p:spPr>
          <a:xfrm>
            <a:off x="521207" y="786384"/>
            <a:ext cx="6233755" cy="1707775"/>
          </a:xfrm>
        </p:spPr>
        <p:txBody>
          <a:bodyPr anchor="t">
            <a:normAutofit/>
          </a:bodyPr>
          <a:lstStyle/>
          <a:p>
            <a:r>
              <a:rPr lang="en-US" sz="2800" dirty="0">
                <a:latin typeface="Garamond" panose="02020404030301010803" pitchFamily="18" charset="0"/>
              </a:rPr>
              <a:t>The Constitution of Bendery 1710 (Hetman Pylyp Orlyk, successor of Mazepa)</a:t>
            </a:r>
            <a:br>
              <a:rPr lang="en-US" sz="2800" dirty="0">
                <a:latin typeface="Garamond" panose="02020404030301010803" pitchFamily="18" charset="0"/>
              </a:rPr>
            </a:br>
            <a:r>
              <a:rPr lang="en-US" sz="2800" dirty="0">
                <a:latin typeface="Garamond" panose="02020404030301010803" pitchFamily="18" charset="0"/>
              </a:rPr>
              <a:t>Fatherland is Little Russia,</a:t>
            </a:r>
            <a:br>
              <a:rPr lang="en-US" sz="2800" dirty="0">
                <a:latin typeface="Garamond" panose="02020404030301010803" pitchFamily="18" charset="0"/>
              </a:rPr>
            </a:br>
            <a:endParaRPr lang="en-GB" sz="2800" dirty="0">
              <a:latin typeface="Garamond" panose="02020404030301010803" pitchFamily="18" charset="0"/>
            </a:endParaRPr>
          </a:p>
        </p:txBody>
      </p:sp>
      <p:cxnSp>
        <p:nvCxnSpPr>
          <p:cNvPr id="12" name="Straight Connector 11">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437BAC5-A627-E110-F368-939C33B8F503}"/>
              </a:ext>
            </a:extLst>
          </p:cNvPr>
          <p:cNvSpPr>
            <a:spLocks noGrp="1"/>
          </p:cNvSpPr>
          <p:nvPr>
            <p:ph idx="1"/>
          </p:nvPr>
        </p:nvSpPr>
        <p:spPr>
          <a:xfrm>
            <a:off x="572107" y="3016673"/>
            <a:ext cx="6131953" cy="3510129"/>
          </a:xfrm>
        </p:spPr>
        <p:txBody>
          <a:bodyPr anchor="b">
            <a:noAutofit/>
          </a:bodyPr>
          <a:lstStyle/>
          <a:p>
            <a:pPr>
              <a:lnSpc>
                <a:spcPct val="110000"/>
              </a:lnSpc>
              <a:spcBef>
                <a:spcPts val="0"/>
              </a:spcBef>
            </a:pPr>
            <a:r>
              <a:rPr lang="en-US" dirty="0">
                <a:latin typeface="Garamond" panose="02020404030301010803" pitchFamily="18" charset="0"/>
              </a:rPr>
              <a:t>Tsars have violated agreements of </a:t>
            </a:r>
            <a:r>
              <a:rPr lang="en-US" dirty="0" err="1">
                <a:latin typeface="Garamond" panose="02020404030301010803" pitchFamily="18" charset="0"/>
              </a:rPr>
              <a:t>Pereyaslav</a:t>
            </a:r>
            <a:endParaRPr lang="en-US" dirty="0">
              <a:latin typeface="Garamond" panose="02020404030301010803" pitchFamily="18" charset="0"/>
            </a:endParaRPr>
          </a:p>
          <a:p>
            <a:pPr>
              <a:lnSpc>
                <a:spcPct val="110000"/>
              </a:lnSpc>
              <a:spcBef>
                <a:spcPts val="0"/>
              </a:spcBef>
            </a:pPr>
            <a:r>
              <a:rPr lang="en-US" dirty="0">
                <a:latin typeface="Garamond" panose="02020404030301010803" pitchFamily="18" charset="0"/>
              </a:rPr>
              <a:t>‘Therefore, if God our Lord, strong and mighty in battle, should assist the victorious armies of His Royal Majesty the King of  Sweden to liberate our fatherland from the Muscovite yoke of slavery, the present newly elected Hetman will be bound by duty and put under obligation to take special care that no alien religion is introduced into our Ruthenian fatherland’</a:t>
            </a:r>
          </a:p>
          <a:p>
            <a:pPr>
              <a:lnSpc>
                <a:spcPct val="110000"/>
              </a:lnSpc>
              <a:spcBef>
                <a:spcPts val="0"/>
              </a:spcBef>
            </a:pPr>
            <a:r>
              <a:rPr lang="en-US" dirty="0">
                <a:latin typeface="Garamond" panose="02020404030301010803" pitchFamily="18" charset="0"/>
              </a:rPr>
              <a:t>Not permit any dissenters ‘most of all the adherents of deceitful Judaism, to live in Ukraine‘</a:t>
            </a:r>
          </a:p>
          <a:p>
            <a:pPr>
              <a:lnSpc>
                <a:spcPct val="110000"/>
              </a:lnSpc>
              <a:spcBef>
                <a:spcPts val="0"/>
              </a:spcBef>
            </a:pPr>
            <a:r>
              <a:rPr lang="en-US" dirty="0">
                <a:latin typeface="Garamond" panose="02020404030301010803" pitchFamily="18" charset="0"/>
              </a:rPr>
              <a:t>Kings of Sweden ‘in eternity’ title ‘protectors of Ukraine‘</a:t>
            </a:r>
          </a:p>
          <a:p>
            <a:pPr>
              <a:lnSpc>
                <a:spcPct val="110000"/>
              </a:lnSpc>
              <a:spcBef>
                <a:spcPts val="0"/>
              </a:spcBef>
            </a:pPr>
            <a:endParaRPr lang="en-GB" dirty="0">
              <a:latin typeface="Garamond" panose="02020404030301010803" pitchFamily="18" charset="0"/>
            </a:endParaRPr>
          </a:p>
        </p:txBody>
      </p:sp>
      <p:cxnSp>
        <p:nvCxnSpPr>
          <p:cNvPr id="14" name="Straight Connector 13">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portrait of a person&#10;&#10;AI-generated content may be incorrect.">
            <a:extLst>
              <a:ext uri="{FF2B5EF4-FFF2-40B4-BE49-F238E27FC236}">
                <a16:creationId xmlns:a16="http://schemas.microsoft.com/office/drawing/2014/main" id="{078B489E-E362-92B2-CE04-184D42C46CC3}"/>
              </a:ext>
            </a:extLst>
          </p:cNvPr>
          <p:cNvPicPr>
            <a:picLocks noChangeAspect="1"/>
          </p:cNvPicPr>
          <p:nvPr/>
        </p:nvPicPr>
        <p:blipFill>
          <a:blip r:embed="rId2">
            <a:extLst>
              <a:ext uri="{28A0092B-C50C-407E-A947-70E740481C1C}">
                <a14:useLocalDpi xmlns:a14="http://schemas.microsoft.com/office/drawing/2010/main" val="0"/>
              </a:ext>
            </a:extLst>
          </a:blip>
          <a:srcRect l="2805" r="4308" b="3"/>
          <a:stretch>
            <a:fillRect/>
          </a:stretch>
        </p:blipFill>
        <p:spPr>
          <a:xfrm>
            <a:off x="8036732" y="853712"/>
            <a:ext cx="3583768" cy="5150567"/>
          </a:xfrm>
          <a:prstGeom prst="rect">
            <a:avLst/>
          </a:prstGeom>
        </p:spPr>
      </p:pic>
      <p:cxnSp>
        <p:nvCxnSpPr>
          <p:cNvPr id="16" name="Straight Connector 15">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60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2">
            <a:extLst>
              <a:ext uri="{FF2B5EF4-FFF2-40B4-BE49-F238E27FC236}">
                <a16:creationId xmlns:a16="http://schemas.microsoft.com/office/drawing/2014/main" id="{3C85D469-8DF1-FDB7-A73C-D4AE176AADCC}"/>
              </a:ext>
            </a:extLst>
          </p:cNvPr>
          <p:cNvPicPr>
            <a:picLocks noChangeAspect="1"/>
          </p:cNvPicPr>
          <p:nvPr/>
        </p:nvPicPr>
        <p:blipFill>
          <a:blip r:embed="rId2"/>
          <a:stretch>
            <a:fillRect/>
          </a:stretch>
        </p:blipFill>
        <p:spPr>
          <a:xfrm>
            <a:off x="593963" y="-1"/>
            <a:ext cx="10672288" cy="6687967"/>
          </a:xfrm>
          <a:prstGeom prst="rect">
            <a:avLst/>
          </a:prstGeom>
        </p:spPr>
      </p:pic>
    </p:spTree>
    <p:extLst>
      <p:ext uri="{BB962C8B-B14F-4D97-AF65-F5344CB8AC3E}">
        <p14:creationId xmlns:p14="http://schemas.microsoft.com/office/powerpoint/2010/main" val="1287505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B2064A3-B7EE-FB84-4D96-1FE2EC89AE81}"/>
              </a:ext>
            </a:extLst>
          </p:cNvPr>
          <p:cNvSpPr txBox="1"/>
          <p:nvPr/>
        </p:nvSpPr>
        <p:spPr>
          <a:xfrm>
            <a:off x="195942" y="154471"/>
            <a:ext cx="6096000" cy="4770537"/>
          </a:xfrm>
          <a:prstGeom prst="rect">
            <a:avLst/>
          </a:prstGeom>
          <a:noFill/>
        </p:spPr>
        <p:txBody>
          <a:bodyPr wrap="square">
            <a:spAutoFit/>
          </a:bodyPr>
          <a:lstStyle/>
          <a:p>
            <a:r>
              <a:rPr lang="en-US" sz="1900" dirty="0">
                <a:latin typeface="Garamond" panose="02020404030301010803" pitchFamily="18" charset="0"/>
              </a:rPr>
              <a:t>Semen </a:t>
            </a:r>
            <a:r>
              <a:rPr lang="en-US" sz="1900" dirty="0" err="1">
                <a:latin typeface="Garamond" panose="02020404030301010803" pitchFamily="18" charset="0"/>
              </a:rPr>
              <a:t>Divovych</a:t>
            </a:r>
            <a:r>
              <a:rPr lang="en-US" sz="1900" dirty="0">
                <a:latin typeface="Garamond" panose="02020404030301010803" pitchFamily="18" charset="0"/>
              </a:rPr>
              <a:t>, 1762, scribe in Hetmanate’s </a:t>
            </a:r>
            <a:r>
              <a:rPr lang="en-US" sz="1900" dirty="0" err="1">
                <a:latin typeface="Garamond" panose="02020404030301010803" pitchFamily="18" charset="0"/>
              </a:rPr>
              <a:t>hedquarters</a:t>
            </a:r>
            <a:r>
              <a:rPr lang="en-US" sz="1900" dirty="0">
                <a:latin typeface="Garamond" panose="02020404030301010803" pitchFamily="18" charset="0"/>
              </a:rPr>
              <a:t>: Poem A Conversation between Great Russia and Little Russia (Excerpt, </a:t>
            </a:r>
            <a:r>
              <a:rPr lang="en-US" sz="1900" dirty="0" err="1">
                <a:latin typeface="Garamond" panose="02020404030301010803" pitchFamily="18" charset="0"/>
              </a:rPr>
              <a:t>Plokhy</a:t>
            </a:r>
            <a:r>
              <a:rPr lang="en-US" sz="1900" dirty="0">
                <a:latin typeface="Garamond" panose="02020404030301010803" pitchFamily="18" charset="0"/>
              </a:rPr>
              <a:t>, Lost Kingdom, p. 58)</a:t>
            </a:r>
          </a:p>
          <a:p>
            <a:r>
              <a:rPr lang="en-US" sz="1900" dirty="0">
                <a:latin typeface="Garamond" panose="02020404030301010803" pitchFamily="18" charset="0"/>
              </a:rPr>
              <a:t>Great Russia:</a:t>
            </a:r>
          </a:p>
          <a:p>
            <a:r>
              <a:rPr lang="en-US" sz="1900" dirty="0">
                <a:latin typeface="Garamond" panose="02020404030301010803" pitchFamily="18" charset="0"/>
              </a:rPr>
              <a:t>Do you know with whom you are speaking or have you forgotten? </a:t>
            </a:r>
          </a:p>
          <a:p>
            <a:r>
              <a:rPr lang="en-US" sz="1900" dirty="0">
                <a:latin typeface="Garamond" panose="02020404030301010803" pitchFamily="18" charset="0"/>
              </a:rPr>
              <a:t>I am Russia, after all: do you ignore me?</a:t>
            </a:r>
          </a:p>
          <a:p>
            <a:endParaRPr lang="en-US" sz="1900" dirty="0">
              <a:latin typeface="Garamond" panose="02020404030301010803" pitchFamily="18" charset="0"/>
            </a:endParaRPr>
          </a:p>
          <a:p>
            <a:r>
              <a:rPr lang="en-US" sz="1900" dirty="0">
                <a:latin typeface="Garamond" panose="02020404030301010803" pitchFamily="18" charset="0"/>
              </a:rPr>
              <a:t>Little Russia:</a:t>
            </a:r>
          </a:p>
          <a:p>
            <a:r>
              <a:rPr lang="en-US" sz="1900" dirty="0">
                <a:latin typeface="Garamond" panose="02020404030301010803" pitchFamily="18" charset="0"/>
              </a:rPr>
              <a:t>I know that you are Russia; that is my name as well.</a:t>
            </a:r>
          </a:p>
          <a:p>
            <a:r>
              <a:rPr lang="en-US" sz="1900" dirty="0">
                <a:latin typeface="Garamond" panose="02020404030301010803" pitchFamily="18" charset="0"/>
              </a:rPr>
              <a:t>Why do you intimidate me? I myself am trying to put on  a brave face.</a:t>
            </a:r>
          </a:p>
          <a:p>
            <a:r>
              <a:rPr lang="en-US" sz="1900" dirty="0">
                <a:latin typeface="Garamond" panose="02020404030301010803" pitchFamily="18" charset="0"/>
              </a:rPr>
              <a:t>I did not submit to you but to your </a:t>
            </a:r>
            <a:r>
              <a:rPr lang="en-US" sz="1900" dirty="0" err="1">
                <a:latin typeface="Garamond" panose="02020404030301010803" pitchFamily="18" charset="0"/>
              </a:rPr>
              <a:t>souvereign</a:t>
            </a:r>
            <a:r>
              <a:rPr lang="en-US" sz="1900" dirty="0">
                <a:latin typeface="Garamond" panose="02020404030301010803" pitchFamily="18" charset="0"/>
              </a:rPr>
              <a:t>,</a:t>
            </a:r>
          </a:p>
          <a:p>
            <a:r>
              <a:rPr lang="en-US" sz="1900" dirty="0">
                <a:latin typeface="Garamond" panose="02020404030301010803" pitchFamily="18" charset="0"/>
              </a:rPr>
              <a:t>Under whose auspices you were born of your ancestors.</a:t>
            </a:r>
          </a:p>
          <a:p>
            <a:r>
              <a:rPr lang="en-US" sz="1900" dirty="0">
                <a:latin typeface="Garamond" panose="02020404030301010803" pitchFamily="18" charset="0"/>
              </a:rPr>
              <a:t>Do not think that you are my master:</a:t>
            </a:r>
          </a:p>
          <a:p>
            <a:r>
              <a:rPr lang="en-US" sz="1900" dirty="0">
                <a:latin typeface="Garamond" panose="02020404030301010803" pitchFamily="18" charset="0"/>
              </a:rPr>
              <a:t>Your </a:t>
            </a:r>
            <a:r>
              <a:rPr lang="en-US" sz="1900" dirty="0" err="1">
                <a:latin typeface="Garamond" panose="02020404030301010803" pitchFamily="18" charset="0"/>
              </a:rPr>
              <a:t>souvereign</a:t>
            </a:r>
            <a:r>
              <a:rPr lang="en-US" sz="1900" dirty="0">
                <a:latin typeface="Garamond" panose="02020404030301010803" pitchFamily="18" charset="0"/>
              </a:rPr>
              <a:t> and mine is our common ruler.</a:t>
            </a:r>
          </a:p>
        </p:txBody>
      </p:sp>
      <p:sp>
        <p:nvSpPr>
          <p:cNvPr id="7" name="TextBox 6">
            <a:extLst>
              <a:ext uri="{FF2B5EF4-FFF2-40B4-BE49-F238E27FC236}">
                <a16:creationId xmlns:a16="http://schemas.microsoft.com/office/drawing/2014/main" id="{76D36BF6-AB72-CBA0-A183-825BB291FE57}"/>
              </a:ext>
            </a:extLst>
          </p:cNvPr>
          <p:cNvSpPr txBox="1"/>
          <p:nvPr/>
        </p:nvSpPr>
        <p:spPr>
          <a:xfrm>
            <a:off x="6008914" y="4008682"/>
            <a:ext cx="6096000" cy="2431435"/>
          </a:xfrm>
          <a:prstGeom prst="rect">
            <a:avLst/>
          </a:prstGeom>
          <a:noFill/>
        </p:spPr>
        <p:txBody>
          <a:bodyPr wrap="square">
            <a:spAutoFit/>
          </a:bodyPr>
          <a:lstStyle/>
          <a:p>
            <a:r>
              <a:rPr lang="en-US" sz="1900" dirty="0">
                <a:latin typeface="Garamond" panose="02020404030301010803" pitchFamily="18" charset="0"/>
              </a:rPr>
              <a:t>Hryhorii </a:t>
            </a:r>
            <a:r>
              <a:rPr lang="en-US" sz="1900" dirty="0" err="1">
                <a:latin typeface="Garamond" panose="02020404030301010803" pitchFamily="18" charset="0"/>
              </a:rPr>
              <a:t>Poletyka</a:t>
            </a:r>
            <a:r>
              <a:rPr lang="en-US" sz="1900" dirty="0">
                <a:latin typeface="Garamond" panose="02020404030301010803" pitchFamily="18" charset="0"/>
              </a:rPr>
              <a:t> (1724-1784) educated at Mohyla Academy, elected to Catherine II Legislative Commission, defended Ukrainian autonomy and the rights of the Ukrainian Szlachta</a:t>
            </a:r>
          </a:p>
          <a:p>
            <a:r>
              <a:rPr lang="en-US" sz="1900" dirty="0">
                <a:latin typeface="Garamond" panose="02020404030301010803" pitchFamily="18" charset="0"/>
              </a:rPr>
              <a:t>Reforms of nobility: ‘I am of the opinion that they should state that the Little Russian </a:t>
            </a:r>
            <a:r>
              <a:rPr lang="en-US" sz="1900" dirty="0" err="1">
                <a:latin typeface="Garamond" panose="02020404030301010803" pitchFamily="18" charset="0"/>
              </a:rPr>
              <a:t>szlachta</a:t>
            </a:r>
            <a:r>
              <a:rPr lang="en-US" sz="1900" dirty="0">
                <a:latin typeface="Garamond" panose="02020404030301010803" pitchFamily="18" charset="0"/>
              </a:rPr>
              <a:t> retain all their earlier rights, privileges, preferences, and freedoms’. (confirmed by all Russian monarchs as well as by Her Imperial Majesty)  </a:t>
            </a:r>
            <a:r>
              <a:rPr lang="en-US" sz="1900" dirty="0" err="1">
                <a:latin typeface="Garamond" panose="02020404030301010803" pitchFamily="18" charset="0"/>
              </a:rPr>
              <a:t>Lindheim</a:t>
            </a:r>
            <a:r>
              <a:rPr lang="en-US" sz="1900" dirty="0">
                <a:latin typeface="Garamond" panose="02020404030301010803" pitchFamily="18" charset="0"/>
              </a:rPr>
              <a:t>/Lucky, p. 71-73</a:t>
            </a:r>
          </a:p>
        </p:txBody>
      </p:sp>
    </p:spTree>
    <p:extLst>
      <p:ext uri="{BB962C8B-B14F-4D97-AF65-F5344CB8AC3E}">
        <p14:creationId xmlns:p14="http://schemas.microsoft.com/office/powerpoint/2010/main" val="2513043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8CAFC-DE09-DCC5-0FF5-3C7D7179A80F}"/>
              </a:ext>
            </a:extLst>
          </p:cNvPr>
          <p:cNvSpPr>
            <a:spLocks noGrp="1"/>
          </p:cNvSpPr>
          <p:nvPr>
            <p:ph type="title"/>
          </p:nvPr>
        </p:nvSpPr>
        <p:spPr/>
        <p:txBody>
          <a:bodyPr>
            <a:normAutofit/>
          </a:bodyPr>
          <a:lstStyle/>
          <a:p>
            <a:r>
              <a:rPr lang="en-US" dirty="0">
                <a:latin typeface="Garamond" panose="02020404030301010803" pitchFamily="18" charset="0"/>
              </a:rPr>
              <a:t>Catherine the Great: </a:t>
            </a:r>
            <a:r>
              <a:rPr lang="en-US" dirty="0" err="1">
                <a:latin typeface="Garamond" panose="02020404030301010803" pitchFamily="18" charset="0"/>
              </a:rPr>
              <a:t>Westernisation</a:t>
            </a:r>
            <a:r>
              <a:rPr lang="en-US" dirty="0">
                <a:latin typeface="Garamond" panose="02020404030301010803" pitchFamily="18" charset="0"/>
              </a:rPr>
              <a:t> II or 2.0</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F0DAA213-D37E-4A26-D33D-400AF403040E}"/>
              </a:ext>
            </a:extLst>
          </p:cNvPr>
          <p:cNvSpPr>
            <a:spLocks noGrp="1"/>
          </p:cNvSpPr>
          <p:nvPr>
            <p:ph idx="1"/>
          </p:nvPr>
        </p:nvSpPr>
        <p:spPr/>
        <p:txBody>
          <a:bodyPr>
            <a:noAutofit/>
          </a:bodyPr>
          <a:lstStyle/>
          <a:p>
            <a:r>
              <a:rPr lang="en-US" sz="1800" dirty="0">
                <a:latin typeface="Garamond" panose="02020404030301010803" pitchFamily="18" charset="0"/>
              </a:rPr>
              <a:t>1762 under Peter III: Liberty of nobility: no longer obliged to serve in the military or civil service</a:t>
            </a:r>
          </a:p>
          <a:p>
            <a:r>
              <a:rPr lang="en-US" sz="1800" dirty="0">
                <a:latin typeface="Garamond" panose="02020404030301010803" pitchFamily="18" charset="0"/>
              </a:rPr>
              <a:t>1762-1796 Catherine II. (the Great): </a:t>
            </a:r>
            <a:r>
              <a:rPr lang="en-US" sz="1800" dirty="0" err="1">
                <a:latin typeface="Garamond" panose="02020404030301010803" pitchFamily="18" charset="0"/>
              </a:rPr>
              <a:t>Westernisation</a:t>
            </a:r>
            <a:r>
              <a:rPr lang="en-US" sz="1800" dirty="0">
                <a:latin typeface="Garamond" panose="02020404030301010803" pitchFamily="18" charset="0"/>
              </a:rPr>
              <a:t> continues</a:t>
            </a:r>
          </a:p>
          <a:p>
            <a:r>
              <a:rPr lang="en-US" sz="1800" dirty="0">
                <a:latin typeface="Garamond" panose="02020404030301010803" pitchFamily="18" charset="0"/>
              </a:rPr>
              <a:t>Autocracy justified by size of Russian Empire</a:t>
            </a:r>
          </a:p>
          <a:p>
            <a:r>
              <a:rPr lang="en-US" sz="1800" dirty="0">
                <a:latin typeface="Garamond" panose="02020404030301010803" pitchFamily="18" charset="0"/>
              </a:rPr>
              <a:t>Enlightened Absolutism: administrative reforms, attempt to </a:t>
            </a:r>
            <a:r>
              <a:rPr lang="en-US" sz="1800" dirty="0" err="1">
                <a:latin typeface="Garamond" panose="02020404030301010803" pitchFamily="18" charset="0"/>
              </a:rPr>
              <a:t>organise</a:t>
            </a:r>
            <a:r>
              <a:rPr lang="en-US" sz="1800" dirty="0">
                <a:latin typeface="Garamond" panose="02020404030301010803" pitchFamily="18" charset="0"/>
              </a:rPr>
              <a:t> society in well-defined social groups – estates</a:t>
            </a:r>
          </a:p>
          <a:p>
            <a:r>
              <a:rPr lang="en-US" sz="1800" dirty="0">
                <a:latin typeface="Garamond" panose="02020404030301010803" pitchFamily="18" charset="0"/>
              </a:rPr>
              <a:t>Charter to the Nobility (1785) and Charter to the Towns  </a:t>
            </a:r>
          </a:p>
          <a:p>
            <a:r>
              <a:rPr lang="en-US" sz="1800" dirty="0">
                <a:latin typeface="Garamond" panose="02020404030301010803" pitchFamily="18" charset="0"/>
              </a:rPr>
              <a:t>1790 Aleksandr N. </a:t>
            </a:r>
            <a:r>
              <a:rPr lang="en-US" sz="1800" dirty="0" err="1">
                <a:latin typeface="Garamond" panose="02020404030301010803" pitchFamily="18" charset="0"/>
              </a:rPr>
              <a:t>Radishchev</a:t>
            </a:r>
            <a:r>
              <a:rPr lang="en-US" sz="1800" dirty="0">
                <a:latin typeface="Garamond" panose="02020404030301010803" pitchFamily="18" charset="0"/>
              </a:rPr>
              <a:t> publishes ‘Journey from St. Petersburg to Moscow’: attack on serfdom and autocracy</a:t>
            </a:r>
          </a:p>
          <a:p>
            <a:r>
              <a:rPr lang="en-US" sz="1800" dirty="0">
                <a:latin typeface="Garamond" panose="02020404030301010803" pitchFamily="18" charset="0"/>
              </a:rPr>
              <a:t>Problem: Serfdom and weakness of towns</a:t>
            </a:r>
          </a:p>
          <a:p>
            <a:r>
              <a:rPr lang="en-US" sz="1800" dirty="0">
                <a:latin typeface="Garamond" panose="02020404030301010803" pitchFamily="18" charset="0"/>
              </a:rPr>
              <a:t>Russian backwardness, empire under-administrated</a:t>
            </a:r>
          </a:p>
          <a:p>
            <a:r>
              <a:rPr lang="en-US" sz="1800" dirty="0">
                <a:latin typeface="Garamond" panose="02020404030301010803" pitchFamily="18" charset="0"/>
              </a:rPr>
              <a:t>Autocracy depends on nobility </a:t>
            </a:r>
          </a:p>
        </p:txBody>
      </p:sp>
    </p:spTree>
    <p:extLst>
      <p:ext uri="{BB962C8B-B14F-4D97-AF65-F5344CB8AC3E}">
        <p14:creationId xmlns:p14="http://schemas.microsoft.com/office/powerpoint/2010/main" val="3486369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6814345-41DE-42C5-8657-66C1417DF8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E68E419-3727-4F5E-8840-AF149B33B0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519B6EC-D7AE-452F-8D0C-D11BD3377F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BF236D5-619B-367C-0579-D32BFC0A7722}"/>
              </a:ext>
            </a:extLst>
          </p:cNvPr>
          <p:cNvSpPr txBox="1"/>
          <p:nvPr/>
        </p:nvSpPr>
        <p:spPr>
          <a:xfrm>
            <a:off x="571501" y="2494159"/>
            <a:ext cx="6131953" cy="3510129"/>
          </a:xfrm>
          <a:prstGeom prst="rect">
            <a:avLst/>
          </a:prstGeom>
        </p:spPr>
        <p:txBody>
          <a:bodyPr vert="horz" lIns="91440" tIns="45720" rIns="91440" bIns="45720" rtlCol="0" anchor="b">
            <a:noAutofit/>
          </a:bodyPr>
          <a:lstStyle/>
          <a:p>
            <a:pPr marL="342900" indent="-228600">
              <a:lnSpc>
                <a:spcPct val="120000"/>
              </a:lnSpc>
              <a:spcAft>
                <a:spcPts val="600"/>
              </a:spcAft>
              <a:buSzPct val="80000"/>
              <a:buFont typeface="Arial" panose="020B0604020202020204" pitchFamily="34" charset="0"/>
              <a:buChar char="•"/>
            </a:pPr>
            <a:r>
              <a:rPr lang="en-US" sz="2200" dirty="0">
                <a:latin typeface="Garamond" panose="02020404030301010803" pitchFamily="18" charset="0"/>
              </a:rPr>
              <a:t>Enlightened Absolutism</a:t>
            </a:r>
          </a:p>
          <a:p>
            <a:pPr marL="342900" indent="-228600">
              <a:lnSpc>
                <a:spcPct val="120000"/>
              </a:lnSpc>
              <a:spcAft>
                <a:spcPts val="600"/>
              </a:spcAft>
              <a:buSzPct val="80000"/>
              <a:buFont typeface="Arial" panose="020B0604020202020204" pitchFamily="34" charset="0"/>
              <a:buChar char="•"/>
            </a:pPr>
            <a:r>
              <a:rPr lang="en-US" sz="2200" dirty="0">
                <a:latin typeface="Garamond" panose="02020404030301010803" pitchFamily="18" charset="0"/>
              </a:rPr>
              <a:t>Catherine and Potemkin</a:t>
            </a:r>
          </a:p>
          <a:p>
            <a:pPr marL="342900" indent="-228600">
              <a:lnSpc>
                <a:spcPct val="120000"/>
              </a:lnSpc>
              <a:spcAft>
                <a:spcPts val="600"/>
              </a:spcAft>
              <a:buSzPct val="80000"/>
              <a:buFont typeface="Arial" panose="020B0604020202020204" pitchFamily="34" charset="0"/>
              <a:buChar char="•"/>
            </a:pPr>
            <a:r>
              <a:rPr lang="en-US" sz="2200" dirty="0">
                <a:latin typeface="Garamond" panose="02020404030301010803" pitchFamily="18" charset="0"/>
              </a:rPr>
              <a:t>New Russia</a:t>
            </a:r>
          </a:p>
          <a:p>
            <a:pPr marL="342900" indent="-228600">
              <a:lnSpc>
                <a:spcPct val="120000"/>
              </a:lnSpc>
              <a:spcAft>
                <a:spcPts val="600"/>
              </a:spcAft>
              <a:buSzPct val="80000"/>
              <a:buFont typeface="Arial" panose="020B0604020202020204" pitchFamily="34" charset="0"/>
              <a:buChar char="•"/>
            </a:pPr>
            <a:r>
              <a:rPr lang="en-US" sz="2200" dirty="0">
                <a:latin typeface="Garamond" panose="02020404030301010803" pitchFamily="18" charset="0"/>
              </a:rPr>
              <a:t>Wars against Ottoman Empire</a:t>
            </a:r>
          </a:p>
          <a:p>
            <a:pPr marL="342900" indent="-228600">
              <a:lnSpc>
                <a:spcPct val="120000"/>
              </a:lnSpc>
              <a:spcAft>
                <a:spcPts val="600"/>
              </a:spcAft>
              <a:buSzPct val="80000"/>
              <a:buFont typeface="Arial" panose="020B0604020202020204" pitchFamily="34" charset="0"/>
              <a:buChar char="•"/>
            </a:pPr>
            <a:r>
              <a:rPr lang="en-US" sz="2200" dirty="0">
                <a:latin typeface="Garamond" panose="02020404030301010803" pitchFamily="18" charset="0"/>
              </a:rPr>
              <a:t>Conquest and annexation of Steppe region and Crimea</a:t>
            </a:r>
          </a:p>
          <a:p>
            <a:pPr marL="342900" indent="-228600">
              <a:lnSpc>
                <a:spcPct val="120000"/>
              </a:lnSpc>
              <a:spcAft>
                <a:spcPts val="600"/>
              </a:spcAft>
              <a:buSzPct val="80000"/>
              <a:buFont typeface="Arial" panose="020B0604020202020204" pitchFamily="34" charset="0"/>
              <a:buChar char="•"/>
            </a:pPr>
            <a:r>
              <a:rPr lang="en-US" sz="2200" dirty="0">
                <a:latin typeface="Garamond" panose="02020404030301010803" pitchFamily="18" charset="0"/>
              </a:rPr>
              <a:t>Building of towns in New Russia</a:t>
            </a:r>
          </a:p>
          <a:p>
            <a:pPr marL="342900" indent="-228600">
              <a:lnSpc>
                <a:spcPct val="120000"/>
              </a:lnSpc>
              <a:spcAft>
                <a:spcPts val="600"/>
              </a:spcAft>
              <a:buSzPct val="80000"/>
              <a:buFont typeface="Arial" panose="020B0604020202020204" pitchFamily="34" charset="0"/>
              <a:buChar char="•"/>
            </a:pPr>
            <a:r>
              <a:rPr lang="en-US" sz="2200" dirty="0">
                <a:latin typeface="Garamond" panose="02020404030301010803" pitchFamily="18" charset="0"/>
              </a:rPr>
              <a:t>Settlement policy</a:t>
            </a:r>
          </a:p>
        </p:txBody>
      </p:sp>
      <p:cxnSp>
        <p:nvCxnSpPr>
          <p:cNvPr id="21" name="Straight Connector 20">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1">
            <a:extLst>
              <a:ext uri="{FF2B5EF4-FFF2-40B4-BE49-F238E27FC236}">
                <a16:creationId xmlns:a16="http://schemas.microsoft.com/office/drawing/2014/main" id="{AF6B2CFF-D4FE-127A-57A6-4D0A9D7BD8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9339" b="-3"/>
          <a:stretch>
            <a:fillRect/>
          </a:stretch>
        </p:blipFill>
        <p:spPr bwMode="auto">
          <a:xfrm>
            <a:off x="8036732" y="853712"/>
            <a:ext cx="3583768" cy="51505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cxnSp>
        <p:nvCxnSpPr>
          <p:cNvPr id="23" name="Straight Connector 22">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35D08AA-6D51-6E2B-3DB5-862887267CB5}"/>
              </a:ext>
            </a:extLst>
          </p:cNvPr>
          <p:cNvSpPr txBox="1"/>
          <p:nvPr/>
        </p:nvSpPr>
        <p:spPr>
          <a:xfrm>
            <a:off x="566094" y="692246"/>
            <a:ext cx="6094140" cy="584775"/>
          </a:xfrm>
          <a:prstGeom prst="rect">
            <a:avLst/>
          </a:prstGeom>
          <a:noFill/>
        </p:spPr>
        <p:txBody>
          <a:bodyPr wrap="square">
            <a:spAutoFit/>
          </a:bodyPr>
          <a:lstStyle/>
          <a:p>
            <a:r>
              <a:rPr lang="en-US" sz="3200" dirty="0">
                <a:latin typeface="Garamond" panose="02020404030301010803" pitchFamily="18" charset="0"/>
              </a:rPr>
              <a:t>Catherine II (the Great) (1762-1796)</a:t>
            </a:r>
          </a:p>
        </p:txBody>
      </p:sp>
    </p:spTree>
    <p:extLst>
      <p:ext uri="{BB962C8B-B14F-4D97-AF65-F5344CB8AC3E}">
        <p14:creationId xmlns:p14="http://schemas.microsoft.com/office/powerpoint/2010/main" val="50855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78D56B9-7B7A-7011-521F-B9BBF4BA04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089" y="0"/>
            <a:ext cx="4873625" cy="551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Box 3">
            <a:extLst>
              <a:ext uri="{FF2B5EF4-FFF2-40B4-BE49-F238E27FC236}">
                <a16:creationId xmlns:a16="http://schemas.microsoft.com/office/drawing/2014/main" id="{13296DE6-153A-9B61-93AC-68C0B05D3855}"/>
              </a:ext>
            </a:extLst>
          </p:cNvPr>
          <p:cNvSpPr txBox="1"/>
          <p:nvPr/>
        </p:nvSpPr>
        <p:spPr>
          <a:xfrm>
            <a:off x="705089" y="5791591"/>
            <a:ext cx="6094140" cy="430887"/>
          </a:xfrm>
          <a:prstGeom prst="rect">
            <a:avLst/>
          </a:prstGeom>
          <a:noFill/>
        </p:spPr>
        <p:txBody>
          <a:bodyPr wrap="square">
            <a:spAutoFit/>
          </a:bodyPr>
          <a:lstStyle/>
          <a:p>
            <a:r>
              <a:rPr lang="en-GB" sz="2200" dirty="0">
                <a:latin typeface="Garamond" panose="02020404030301010803" pitchFamily="18" charset="0"/>
              </a:rPr>
              <a:t>King Jan III Sobieski</a:t>
            </a:r>
          </a:p>
        </p:txBody>
      </p:sp>
      <p:pic>
        <p:nvPicPr>
          <p:cNvPr id="5" name="Picture 3">
            <a:extLst>
              <a:ext uri="{FF2B5EF4-FFF2-40B4-BE49-F238E27FC236}">
                <a16:creationId xmlns:a16="http://schemas.microsoft.com/office/drawing/2014/main" id="{41FEEFAC-AC33-E772-0DBF-713DD0CEAF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4064" y="1"/>
            <a:ext cx="3171825" cy="544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Box 6">
            <a:extLst>
              <a:ext uri="{FF2B5EF4-FFF2-40B4-BE49-F238E27FC236}">
                <a16:creationId xmlns:a16="http://schemas.microsoft.com/office/drawing/2014/main" id="{F9BD4CF5-502D-0F7D-C870-030958DA2039}"/>
              </a:ext>
            </a:extLst>
          </p:cNvPr>
          <p:cNvSpPr txBox="1"/>
          <p:nvPr/>
        </p:nvSpPr>
        <p:spPr>
          <a:xfrm>
            <a:off x="7104064" y="5622313"/>
            <a:ext cx="6094140" cy="769441"/>
          </a:xfrm>
          <a:prstGeom prst="rect">
            <a:avLst/>
          </a:prstGeom>
          <a:noFill/>
        </p:spPr>
        <p:txBody>
          <a:bodyPr wrap="square">
            <a:spAutoFit/>
          </a:bodyPr>
          <a:lstStyle/>
          <a:p>
            <a:r>
              <a:rPr lang="en-US" sz="2200" dirty="0">
                <a:latin typeface="Garamond" panose="02020404030301010803" pitchFamily="18" charset="0"/>
              </a:rPr>
              <a:t>August the Strong</a:t>
            </a:r>
          </a:p>
          <a:p>
            <a:r>
              <a:rPr lang="en-US" sz="2200" dirty="0">
                <a:latin typeface="Garamond" panose="02020404030301010803" pitchFamily="18" charset="0"/>
              </a:rPr>
              <a:t>Elector of Saxony, King of Poland</a:t>
            </a:r>
          </a:p>
        </p:txBody>
      </p:sp>
    </p:spTree>
    <p:extLst>
      <p:ext uri="{BB962C8B-B14F-4D97-AF65-F5344CB8AC3E}">
        <p14:creationId xmlns:p14="http://schemas.microsoft.com/office/powerpoint/2010/main" val="1432424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6C01AB-2831-4359-3717-AD9A67EA173C}"/>
              </a:ext>
            </a:extLst>
          </p:cNvPr>
          <p:cNvSpPr>
            <a:spLocks noGrp="1"/>
          </p:cNvSpPr>
          <p:nvPr>
            <p:ph type="title"/>
          </p:nvPr>
        </p:nvSpPr>
        <p:spPr>
          <a:xfrm>
            <a:off x="521208" y="786384"/>
            <a:ext cx="3509192" cy="2008193"/>
          </a:xfrm>
        </p:spPr>
        <p:txBody>
          <a:bodyPr anchor="t">
            <a:normAutofit/>
          </a:bodyPr>
          <a:lstStyle/>
          <a:p>
            <a:r>
              <a:rPr lang="en-GB" b="1" dirty="0">
                <a:latin typeface="Garamond" panose="02020404030301010803" pitchFamily="18" charset="0"/>
              </a:rPr>
              <a:t>Outline</a:t>
            </a:r>
          </a:p>
        </p:txBody>
      </p:sp>
      <p:cxnSp>
        <p:nvCxnSpPr>
          <p:cNvPr id="13" name="Straight Connector 1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2C782C0-14A9-4391-61D3-CECF9C04C548}"/>
              </a:ext>
            </a:extLst>
          </p:cNvPr>
          <p:cNvSpPr>
            <a:spLocks noGrp="1"/>
          </p:cNvSpPr>
          <p:nvPr>
            <p:ph idx="1"/>
          </p:nvPr>
        </p:nvSpPr>
        <p:spPr>
          <a:xfrm>
            <a:off x="521208" y="2100943"/>
            <a:ext cx="3778649" cy="4003991"/>
          </a:xfrm>
        </p:spPr>
        <p:txBody>
          <a:bodyPr anchor="b">
            <a:noAutofit/>
          </a:bodyPr>
          <a:lstStyle/>
          <a:p>
            <a:pPr>
              <a:lnSpc>
                <a:spcPct val="110000"/>
              </a:lnSpc>
              <a:spcBef>
                <a:spcPts val="0"/>
              </a:spcBef>
              <a:buClr>
                <a:schemeClr val="tx1"/>
              </a:buClr>
              <a:buSzPct val="100000"/>
              <a:buFont typeface="Times New Roman" charset="0"/>
              <a:buAutoNum type="arabicPeriod"/>
              <a:defRPr/>
            </a:pPr>
            <a:r>
              <a:rPr lang="en-US" dirty="0">
                <a:latin typeface="Garamond" panose="02020404030301010803" pitchFamily="18" charset="0"/>
              </a:rPr>
              <a:t>Introduction</a:t>
            </a:r>
          </a:p>
          <a:p>
            <a:pPr>
              <a:lnSpc>
                <a:spcPct val="110000"/>
              </a:lnSpc>
              <a:spcBef>
                <a:spcPts val="0"/>
              </a:spcBef>
              <a:buClr>
                <a:schemeClr val="tx1"/>
              </a:buClr>
              <a:buSzPct val="100000"/>
              <a:buFont typeface="Times New Roman" charset="0"/>
              <a:buAutoNum type="arabicPeriod"/>
              <a:defRPr/>
            </a:pPr>
            <a:r>
              <a:rPr lang="en-US" dirty="0">
                <a:latin typeface="Garamond" panose="02020404030301010803" pitchFamily="18" charset="0"/>
              </a:rPr>
              <a:t>Changes under tsars Aleksei, Fyodor, and regent Sophia</a:t>
            </a:r>
          </a:p>
          <a:p>
            <a:pPr>
              <a:lnSpc>
                <a:spcPct val="110000"/>
              </a:lnSpc>
              <a:spcBef>
                <a:spcPts val="0"/>
              </a:spcBef>
              <a:buClr>
                <a:schemeClr val="tx1"/>
              </a:buClr>
              <a:buSzPct val="100000"/>
              <a:buFont typeface="Times New Roman" charset="0"/>
              <a:buAutoNum type="arabicPeriod"/>
              <a:defRPr/>
            </a:pPr>
            <a:r>
              <a:rPr lang="en-US" dirty="0">
                <a:latin typeface="Garamond" panose="02020404030301010803" pitchFamily="18" charset="0"/>
              </a:rPr>
              <a:t>From the Tsardom of Muscovy to the Russian Empire</a:t>
            </a:r>
          </a:p>
          <a:p>
            <a:pPr>
              <a:lnSpc>
                <a:spcPct val="110000"/>
              </a:lnSpc>
              <a:spcBef>
                <a:spcPts val="0"/>
              </a:spcBef>
              <a:buClr>
                <a:schemeClr val="tx1"/>
              </a:buClr>
              <a:buSzPct val="100000"/>
              <a:buFont typeface="Times New Roman" charset="0"/>
              <a:buAutoNum type="arabicPeriod"/>
              <a:defRPr/>
            </a:pPr>
            <a:r>
              <a:rPr lang="en-US" dirty="0">
                <a:latin typeface="Garamond" panose="02020404030301010803" pitchFamily="18" charset="0"/>
              </a:rPr>
              <a:t>Little Russia and Great Russia</a:t>
            </a:r>
          </a:p>
          <a:p>
            <a:pPr>
              <a:lnSpc>
                <a:spcPct val="110000"/>
              </a:lnSpc>
              <a:spcBef>
                <a:spcPts val="0"/>
              </a:spcBef>
              <a:buClr>
                <a:schemeClr val="tx1"/>
              </a:buClr>
              <a:buSzPct val="100000"/>
              <a:buFont typeface="Times New Roman" charset="0"/>
              <a:buAutoNum type="arabicPeriod"/>
              <a:defRPr/>
            </a:pPr>
            <a:r>
              <a:rPr lang="en-US" dirty="0">
                <a:latin typeface="Garamond" panose="02020404030301010803" pitchFamily="18" charset="0"/>
              </a:rPr>
              <a:t>Enlightenment, Europeanisation‚ Russianness</a:t>
            </a:r>
          </a:p>
          <a:p>
            <a:pPr>
              <a:lnSpc>
                <a:spcPct val="110000"/>
              </a:lnSpc>
              <a:spcBef>
                <a:spcPts val="0"/>
              </a:spcBef>
              <a:buClr>
                <a:schemeClr val="tx1"/>
              </a:buClr>
              <a:buSzPct val="100000"/>
              <a:buFont typeface="Times New Roman" charset="0"/>
              <a:buAutoNum type="arabicPeriod"/>
              <a:defRPr/>
            </a:pPr>
            <a:r>
              <a:rPr lang="en-US" dirty="0">
                <a:latin typeface="Garamond" panose="02020404030301010803" pitchFamily="18" charset="0"/>
              </a:rPr>
              <a:t>The Partitions of Poland and the end of Cossack autonomy</a:t>
            </a:r>
          </a:p>
          <a:p>
            <a:pPr>
              <a:lnSpc>
                <a:spcPct val="110000"/>
              </a:lnSpc>
              <a:spcBef>
                <a:spcPts val="0"/>
              </a:spcBef>
              <a:buClr>
                <a:schemeClr val="tx1"/>
              </a:buClr>
              <a:buSzPct val="100000"/>
              <a:buFont typeface="Times New Roman" charset="0"/>
              <a:buAutoNum type="arabicPeriod"/>
              <a:defRPr/>
            </a:pPr>
            <a:r>
              <a:rPr lang="en-US" dirty="0">
                <a:latin typeface="Garamond" panose="02020404030301010803" pitchFamily="18" charset="0"/>
              </a:rPr>
              <a:t>The Napoleonic Wars</a:t>
            </a:r>
          </a:p>
        </p:txBody>
      </p:sp>
      <p:cxnSp>
        <p:nvCxnSpPr>
          <p:cNvPr id="15" name="Straight Connector 1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0315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A51F7-610E-9D0B-8EB2-F07ED3F5D4C1}"/>
              </a:ext>
            </a:extLst>
          </p:cNvPr>
          <p:cNvSpPr>
            <a:spLocks noGrp="1"/>
          </p:cNvSpPr>
          <p:nvPr>
            <p:ph type="title"/>
          </p:nvPr>
        </p:nvSpPr>
        <p:spPr/>
        <p:txBody>
          <a:bodyPr>
            <a:normAutofit/>
          </a:bodyPr>
          <a:lstStyle/>
          <a:p>
            <a:r>
              <a:rPr lang="en-GB" dirty="0">
                <a:latin typeface="Garamond" panose="02020404030301010803" pitchFamily="18" charset="0"/>
              </a:rPr>
              <a:t>Polish struggles</a:t>
            </a:r>
          </a:p>
        </p:txBody>
      </p:sp>
      <p:sp>
        <p:nvSpPr>
          <p:cNvPr id="3" name="Content Placeholder 2">
            <a:extLst>
              <a:ext uri="{FF2B5EF4-FFF2-40B4-BE49-F238E27FC236}">
                <a16:creationId xmlns:a16="http://schemas.microsoft.com/office/drawing/2014/main" id="{98CB7EDA-01C2-0275-30CF-925E5343CC20}"/>
              </a:ext>
            </a:extLst>
          </p:cNvPr>
          <p:cNvSpPr>
            <a:spLocks noGrp="1"/>
          </p:cNvSpPr>
          <p:nvPr>
            <p:ph idx="1"/>
          </p:nvPr>
        </p:nvSpPr>
        <p:spPr>
          <a:xfrm>
            <a:off x="571500" y="1868859"/>
            <a:ext cx="11059811" cy="3910987"/>
          </a:xfrm>
        </p:spPr>
        <p:txBody>
          <a:bodyPr>
            <a:noAutofit/>
          </a:bodyPr>
          <a:lstStyle/>
          <a:p>
            <a:pPr>
              <a:spcBef>
                <a:spcPts val="0"/>
              </a:spcBef>
            </a:pPr>
            <a:r>
              <a:rPr lang="en-US" sz="1600" dirty="0">
                <a:latin typeface="Garamond" panose="02020404030301010803" pitchFamily="18" charset="0"/>
              </a:rPr>
              <a:t>1657 Treaty of Wehlau: Independence of Duchy of Prussia</a:t>
            </a:r>
          </a:p>
          <a:p>
            <a:pPr>
              <a:spcBef>
                <a:spcPts val="0"/>
              </a:spcBef>
            </a:pPr>
            <a:r>
              <a:rPr lang="en-US" sz="1600" dirty="0">
                <a:latin typeface="Garamond" panose="02020404030301010803" pitchFamily="18" charset="0"/>
              </a:rPr>
              <a:t>1699-1721 Great Northern War</a:t>
            </a:r>
          </a:p>
          <a:p>
            <a:pPr>
              <a:spcBef>
                <a:spcPts val="0"/>
              </a:spcBef>
            </a:pPr>
            <a:r>
              <a:rPr lang="en-US" sz="1600" dirty="0">
                <a:latin typeface="Garamond" panose="02020404030301010803" pitchFamily="18" charset="0"/>
              </a:rPr>
              <a:t>1717 Silent Sejm: Start of Russian Protectorate</a:t>
            </a:r>
          </a:p>
          <a:p>
            <a:pPr>
              <a:spcBef>
                <a:spcPts val="0"/>
              </a:spcBef>
            </a:pPr>
            <a:r>
              <a:rPr lang="en-US" sz="1600" dirty="0">
                <a:latin typeface="Garamond" panose="02020404030301010803" pitchFamily="18" charset="0"/>
              </a:rPr>
              <a:t>1730 Russia, Prussia, Austria agree to uphold status quo in Poland</a:t>
            </a:r>
          </a:p>
          <a:p>
            <a:pPr>
              <a:spcBef>
                <a:spcPts val="0"/>
              </a:spcBef>
            </a:pPr>
            <a:r>
              <a:rPr lang="en-US" sz="1600" dirty="0">
                <a:latin typeface="Garamond" panose="02020404030301010803" pitchFamily="18" charset="0"/>
              </a:rPr>
              <a:t>1733-35 War of succession</a:t>
            </a:r>
          </a:p>
          <a:p>
            <a:pPr>
              <a:spcBef>
                <a:spcPts val="0"/>
              </a:spcBef>
            </a:pPr>
            <a:r>
              <a:rPr lang="en-US" sz="1600" dirty="0">
                <a:latin typeface="Garamond" panose="02020404030301010803" pitchFamily="18" charset="0"/>
              </a:rPr>
              <a:t>1764 Stanislaw August Poniatowski</a:t>
            </a:r>
          </a:p>
          <a:p>
            <a:pPr>
              <a:spcBef>
                <a:spcPts val="0"/>
              </a:spcBef>
            </a:pPr>
            <a:r>
              <a:rPr lang="en-US" sz="1600" dirty="0">
                <a:latin typeface="Garamond" panose="02020404030301010803" pitchFamily="18" charset="0"/>
              </a:rPr>
              <a:t>1768-1772 Confederation of Bar against Russia (and King)</a:t>
            </a:r>
          </a:p>
          <a:p>
            <a:pPr>
              <a:spcBef>
                <a:spcPts val="0"/>
              </a:spcBef>
            </a:pPr>
            <a:r>
              <a:rPr lang="en-US" sz="1600" dirty="0">
                <a:latin typeface="Garamond" panose="02020404030301010803" pitchFamily="18" charset="0"/>
              </a:rPr>
              <a:t>1772 First Partition of Poland</a:t>
            </a:r>
          </a:p>
          <a:p>
            <a:pPr>
              <a:spcBef>
                <a:spcPts val="0"/>
              </a:spcBef>
            </a:pPr>
            <a:r>
              <a:rPr lang="en-US" sz="1600" dirty="0">
                <a:latin typeface="Garamond" panose="02020404030301010803" pitchFamily="18" charset="0"/>
              </a:rPr>
              <a:t>1773-1794 Polish Commission for National Education</a:t>
            </a:r>
          </a:p>
          <a:p>
            <a:pPr>
              <a:spcBef>
                <a:spcPts val="0"/>
              </a:spcBef>
            </a:pPr>
            <a:r>
              <a:rPr lang="en-US" sz="1600" dirty="0">
                <a:latin typeface="Garamond" panose="02020404030301010803" pitchFamily="18" charset="0"/>
              </a:rPr>
              <a:t>1786 </a:t>
            </a:r>
            <a:r>
              <a:rPr lang="en-US" sz="1600" dirty="0" err="1">
                <a:latin typeface="Garamond" panose="02020404030301010803" pitchFamily="18" charset="0"/>
              </a:rPr>
              <a:t>Haydamak</a:t>
            </a:r>
            <a:r>
              <a:rPr lang="en-US" sz="1600" dirty="0">
                <a:latin typeface="Garamond" panose="02020404030301010803" pitchFamily="18" charset="0"/>
              </a:rPr>
              <a:t> uprising</a:t>
            </a:r>
          </a:p>
          <a:p>
            <a:pPr>
              <a:spcBef>
                <a:spcPts val="0"/>
              </a:spcBef>
            </a:pPr>
            <a:r>
              <a:rPr lang="en-US" sz="1600" dirty="0">
                <a:latin typeface="Garamond" panose="02020404030301010803" pitchFamily="18" charset="0"/>
              </a:rPr>
              <a:t>1788-1792 Great Sejm or 4 year Sejm (a confederation Sejm)</a:t>
            </a:r>
          </a:p>
          <a:p>
            <a:pPr>
              <a:spcBef>
                <a:spcPts val="0"/>
              </a:spcBef>
            </a:pPr>
            <a:r>
              <a:rPr lang="en-US" sz="1600" dirty="0">
                <a:latin typeface="Garamond" panose="02020404030301010803" pitchFamily="18" charset="0"/>
              </a:rPr>
              <a:t>3 May 1791 May Constitution</a:t>
            </a:r>
          </a:p>
          <a:p>
            <a:pPr>
              <a:spcBef>
                <a:spcPts val="0"/>
              </a:spcBef>
            </a:pPr>
            <a:r>
              <a:rPr lang="en-US" sz="1600" dirty="0">
                <a:latin typeface="Garamond" panose="02020404030301010803" pitchFamily="18" charset="0"/>
              </a:rPr>
              <a:t>1792 Confederation of </a:t>
            </a:r>
            <a:r>
              <a:rPr lang="en-US" sz="1600" dirty="0" err="1">
                <a:latin typeface="Garamond" panose="02020404030301010803" pitchFamily="18" charset="0"/>
              </a:rPr>
              <a:t>Targowica</a:t>
            </a:r>
            <a:r>
              <a:rPr lang="en-US" sz="1600" dirty="0">
                <a:latin typeface="Garamond" panose="02020404030301010803" pitchFamily="18" charset="0"/>
              </a:rPr>
              <a:t> – against constitution – supported by Russia</a:t>
            </a:r>
          </a:p>
          <a:p>
            <a:pPr>
              <a:spcBef>
                <a:spcPts val="0"/>
              </a:spcBef>
            </a:pPr>
            <a:r>
              <a:rPr lang="en-US" sz="1600" dirty="0">
                <a:latin typeface="Garamond" panose="02020404030301010803" pitchFamily="18" charset="0"/>
              </a:rPr>
              <a:t>1793 Second Partition of Poland</a:t>
            </a:r>
          </a:p>
          <a:p>
            <a:pPr>
              <a:spcBef>
                <a:spcPts val="0"/>
              </a:spcBef>
            </a:pPr>
            <a:r>
              <a:rPr lang="en-US" sz="1600" dirty="0">
                <a:latin typeface="Garamond" panose="02020404030301010803" pitchFamily="18" charset="0"/>
              </a:rPr>
              <a:t>1795 Third Partition of Poland</a:t>
            </a:r>
          </a:p>
        </p:txBody>
      </p:sp>
    </p:spTree>
    <p:extLst>
      <p:ext uri="{BB962C8B-B14F-4D97-AF65-F5344CB8AC3E}">
        <p14:creationId xmlns:p14="http://schemas.microsoft.com/office/powerpoint/2010/main" val="3232422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32C7DB71-76F7-ED7A-9C82-D51B451826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1"/>
            <a:ext cx="8964613" cy="680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819860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48E4C20-35A5-294A-3077-126913EC72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516" y="108746"/>
            <a:ext cx="3275013"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 name="Picture 3">
            <a:extLst>
              <a:ext uri="{FF2B5EF4-FFF2-40B4-BE49-F238E27FC236}">
                <a16:creationId xmlns:a16="http://schemas.microsoft.com/office/drawing/2014/main" id="{A0F40890-DC7A-3DB5-3698-B6C89E1C17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0800" y="0"/>
            <a:ext cx="3163887"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 name="Picture 5">
            <a:extLst>
              <a:ext uri="{FF2B5EF4-FFF2-40B4-BE49-F238E27FC236}">
                <a16:creationId xmlns:a16="http://schemas.microsoft.com/office/drawing/2014/main" id="{33A081CB-77F4-97E3-6256-E48AF41FF0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0"/>
            <a:ext cx="2713038"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Box 5">
            <a:extLst>
              <a:ext uri="{FF2B5EF4-FFF2-40B4-BE49-F238E27FC236}">
                <a16:creationId xmlns:a16="http://schemas.microsoft.com/office/drawing/2014/main" id="{E4628AC0-1014-E408-E979-456172F63E77}"/>
              </a:ext>
            </a:extLst>
          </p:cNvPr>
          <p:cNvSpPr txBox="1"/>
          <p:nvPr/>
        </p:nvSpPr>
        <p:spPr>
          <a:xfrm>
            <a:off x="522515" y="4510092"/>
            <a:ext cx="3275013" cy="923330"/>
          </a:xfrm>
          <a:prstGeom prst="rect">
            <a:avLst/>
          </a:prstGeom>
          <a:noFill/>
        </p:spPr>
        <p:txBody>
          <a:bodyPr wrap="square">
            <a:spAutoFit/>
          </a:bodyPr>
          <a:lstStyle/>
          <a:p>
            <a:r>
              <a:rPr lang="en-US" dirty="0">
                <a:latin typeface="Garamond" panose="02020404030301010803" pitchFamily="18" charset="0"/>
              </a:rPr>
              <a:t>Catherine II (the Great) of Russia</a:t>
            </a:r>
          </a:p>
          <a:p>
            <a:r>
              <a:rPr lang="en-US" dirty="0">
                <a:latin typeface="Garamond" panose="02020404030301010803" pitchFamily="18" charset="0"/>
              </a:rPr>
              <a:t>Painting by Johann Baptist Lampi, 1794</a:t>
            </a:r>
          </a:p>
        </p:txBody>
      </p:sp>
      <p:sp>
        <p:nvSpPr>
          <p:cNvPr id="8" name="TextBox 7">
            <a:extLst>
              <a:ext uri="{FF2B5EF4-FFF2-40B4-BE49-F238E27FC236}">
                <a16:creationId xmlns:a16="http://schemas.microsoft.com/office/drawing/2014/main" id="{EC7C1FD9-F5AF-DB07-18F1-D14D2169BFF3}"/>
              </a:ext>
            </a:extLst>
          </p:cNvPr>
          <p:cNvSpPr txBox="1"/>
          <p:nvPr/>
        </p:nvSpPr>
        <p:spPr>
          <a:xfrm>
            <a:off x="4799014" y="4510092"/>
            <a:ext cx="2705100" cy="923330"/>
          </a:xfrm>
          <a:prstGeom prst="rect">
            <a:avLst/>
          </a:prstGeom>
          <a:noFill/>
        </p:spPr>
        <p:txBody>
          <a:bodyPr wrap="square">
            <a:spAutoFit/>
          </a:bodyPr>
          <a:lstStyle/>
          <a:p>
            <a:r>
              <a:rPr lang="en-GB" dirty="0">
                <a:latin typeface="Garamond" panose="02020404030301010803" pitchFamily="18" charset="0"/>
              </a:rPr>
              <a:t>Maria Theresia of Austria</a:t>
            </a:r>
          </a:p>
          <a:p>
            <a:r>
              <a:rPr lang="en-GB" dirty="0" err="1">
                <a:latin typeface="Garamond" panose="02020404030301010803" pitchFamily="18" charset="0"/>
              </a:rPr>
              <a:t>Ölgemälde</a:t>
            </a:r>
            <a:r>
              <a:rPr lang="en-GB" dirty="0">
                <a:latin typeface="Garamond" panose="02020404030301010803" pitchFamily="18" charset="0"/>
              </a:rPr>
              <a:t> von Martin  van </a:t>
            </a:r>
            <a:r>
              <a:rPr lang="en-GB" dirty="0" err="1">
                <a:latin typeface="Garamond" panose="02020404030301010803" pitchFamily="18" charset="0"/>
              </a:rPr>
              <a:t>Meytens</a:t>
            </a:r>
            <a:r>
              <a:rPr lang="en-GB" dirty="0">
                <a:latin typeface="Garamond" panose="02020404030301010803" pitchFamily="18" charset="0"/>
              </a:rPr>
              <a:t>, 1747-49</a:t>
            </a:r>
          </a:p>
        </p:txBody>
      </p:sp>
      <p:sp>
        <p:nvSpPr>
          <p:cNvPr id="10" name="TextBox 9">
            <a:extLst>
              <a:ext uri="{FF2B5EF4-FFF2-40B4-BE49-F238E27FC236}">
                <a16:creationId xmlns:a16="http://schemas.microsoft.com/office/drawing/2014/main" id="{5447EDA1-3A32-A882-6D0E-9B319141E0B6}"/>
              </a:ext>
            </a:extLst>
          </p:cNvPr>
          <p:cNvSpPr txBox="1"/>
          <p:nvPr/>
        </p:nvSpPr>
        <p:spPr>
          <a:xfrm>
            <a:off x="8066314" y="4648591"/>
            <a:ext cx="6096000" cy="646331"/>
          </a:xfrm>
          <a:prstGeom prst="rect">
            <a:avLst/>
          </a:prstGeom>
          <a:noFill/>
        </p:spPr>
        <p:txBody>
          <a:bodyPr wrap="square">
            <a:spAutoFit/>
          </a:bodyPr>
          <a:lstStyle/>
          <a:p>
            <a:r>
              <a:rPr lang="en-US" dirty="0">
                <a:latin typeface="Garamond" panose="02020404030301010803" pitchFamily="18" charset="0"/>
              </a:rPr>
              <a:t>Frederik the Great) of Prussia</a:t>
            </a:r>
          </a:p>
          <a:p>
            <a:r>
              <a:rPr lang="en-US" dirty="0">
                <a:latin typeface="Garamond" panose="02020404030301010803" pitchFamily="18" charset="0"/>
              </a:rPr>
              <a:t>Painting by Antoine </a:t>
            </a:r>
            <a:r>
              <a:rPr lang="en-US" dirty="0" err="1">
                <a:latin typeface="Garamond" panose="02020404030301010803" pitchFamily="18" charset="0"/>
              </a:rPr>
              <a:t>Pesne</a:t>
            </a:r>
            <a:r>
              <a:rPr lang="en-US" dirty="0">
                <a:latin typeface="Garamond" panose="02020404030301010803" pitchFamily="18" charset="0"/>
              </a:rPr>
              <a:t>, 1745</a:t>
            </a:r>
          </a:p>
        </p:txBody>
      </p:sp>
    </p:spTree>
    <p:extLst>
      <p:ext uri="{BB962C8B-B14F-4D97-AF65-F5344CB8AC3E}">
        <p14:creationId xmlns:p14="http://schemas.microsoft.com/office/powerpoint/2010/main" val="2756511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A17CCD-7D8D-D716-1226-56A73E44E4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88913"/>
            <a:ext cx="9144000"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Box 3">
            <a:extLst>
              <a:ext uri="{FF2B5EF4-FFF2-40B4-BE49-F238E27FC236}">
                <a16:creationId xmlns:a16="http://schemas.microsoft.com/office/drawing/2014/main" id="{CA620225-7240-B251-5810-1F641AEAD3FE}"/>
              </a:ext>
            </a:extLst>
          </p:cNvPr>
          <p:cNvSpPr txBox="1"/>
          <p:nvPr/>
        </p:nvSpPr>
        <p:spPr>
          <a:xfrm>
            <a:off x="3438957" y="5475905"/>
            <a:ext cx="6094140" cy="430887"/>
          </a:xfrm>
          <a:prstGeom prst="rect">
            <a:avLst/>
          </a:prstGeom>
          <a:noFill/>
        </p:spPr>
        <p:txBody>
          <a:bodyPr wrap="square">
            <a:spAutoFit/>
          </a:bodyPr>
          <a:lstStyle/>
          <a:p>
            <a:r>
              <a:rPr lang="en-US" sz="2200" dirty="0" err="1">
                <a:latin typeface="Garamond" panose="02020404030301010803" pitchFamily="18" charset="0"/>
              </a:rPr>
              <a:t>Rejtan</a:t>
            </a:r>
            <a:r>
              <a:rPr lang="en-US" sz="2200" dirty="0">
                <a:latin typeface="Garamond" panose="02020404030301010803" pitchFamily="18" charset="0"/>
              </a:rPr>
              <a:t> or Poland‘s Fall (1772), Jan Matejko 1866</a:t>
            </a:r>
          </a:p>
        </p:txBody>
      </p:sp>
    </p:spTree>
    <p:extLst>
      <p:ext uri="{BB962C8B-B14F-4D97-AF65-F5344CB8AC3E}">
        <p14:creationId xmlns:p14="http://schemas.microsoft.com/office/powerpoint/2010/main" val="2927562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46210FA-9664-7F5F-6FD4-5A17584527C5}"/>
              </a:ext>
            </a:extLst>
          </p:cNvPr>
          <p:cNvSpPr txBox="1"/>
          <p:nvPr/>
        </p:nvSpPr>
        <p:spPr>
          <a:xfrm>
            <a:off x="3048000" y="5522464"/>
            <a:ext cx="6096000" cy="707886"/>
          </a:xfrm>
          <a:prstGeom prst="rect">
            <a:avLst/>
          </a:prstGeom>
          <a:noFill/>
        </p:spPr>
        <p:txBody>
          <a:bodyPr wrap="square">
            <a:spAutoFit/>
          </a:bodyPr>
          <a:lstStyle/>
          <a:p>
            <a:r>
              <a:rPr lang="en-US" sz="2000" dirty="0">
                <a:latin typeface="Garamond" panose="02020404030301010803" pitchFamily="18" charset="0"/>
              </a:rPr>
              <a:t>1772-1791 Reform efforts culminating in Great or Four-Year-Sejm (1788-1791)</a:t>
            </a:r>
          </a:p>
        </p:txBody>
      </p:sp>
      <p:pic>
        <p:nvPicPr>
          <p:cNvPr id="4" name="Picture 1">
            <a:extLst>
              <a:ext uri="{FF2B5EF4-FFF2-40B4-BE49-F238E27FC236}">
                <a16:creationId xmlns:a16="http://schemas.microsoft.com/office/drawing/2014/main" id="{CD2278BF-B41A-8139-C42D-CDAD5B08F9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0473" y="171295"/>
            <a:ext cx="6983412" cy="486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8772170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76479-9804-139D-6962-977FD2B273B3}"/>
              </a:ext>
            </a:extLst>
          </p:cNvPr>
          <p:cNvSpPr>
            <a:spLocks noGrp="1"/>
          </p:cNvSpPr>
          <p:nvPr>
            <p:ph type="title"/>
          </p:nvPr>
        </p:nvSpPr>
        <p:spPr/>
        <p:txBody>
          <a:bodyPr>
            <a:normAutofit/>
          </a:bodyPr>
          <a:lstStyle/>
          <a:p>
            <a:r>
              <a:rPr lang="en-US" dirty="0">
                <a:latin typeface="Garamond" panose="02020404030301010803" pitchFamily="18" charset="0"/>
              </a:rPr>
              <a:t>Constitution of May 3rd, 1791</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81E7C5F5-AFB5-2E47-ABE5-05032FB2CA4B}"/>
              </a:ext>
            </a:extLst>
          </p:cNvPr>
          <p:cNvSpPr>
            <a:spLocks noGrp="1"/>
          </p:cNvSpPr>
          <p:nvPr>
            <p:ph idx="1"/>
          </p:nvPr>
        </p:nvSpPr>
        <p:spPr>
          <a:xfrm>
            <a:off x="571500" y="2075688"/>
            <a:ext cx="7396844" cy="3910987"/>
          </a:xfrm>
        </p:spPr>
        <p:txBody>
          <a:bodyPr>
            <a:normAutofit fontScale="92500" lnSpcReduction="20000"/>
          </a:bodyPr>
          <a:lstStyle/>
          <a:p>
            <a:r>
              <a:rPr lang="en-US" dirty="0">
                <a:latin typeface="Garamond" panose="02020404030301010803" pitchFamily="18" charset="0"/>
              </a:rPr>
              <a:t>Catholic confession – state religion, other confessions/religions tolerated</a:t>
            </a:r>
          </a:p>
          <a:p>
            <a:r>
              <a:rPr lang="en-US" dirty="0">
                <a:latin typeface="Garamond" panose="02020404030301010803" pitchFamily="18" charset="0"/>
              </a:rPr>
              <a:t>Nobility: liberties and rights confirmed</a:t>
            </a:r>
          </a:p>
          <a:p>
            <a:r>
              <a:rPr lang="en-US" dirty="0">
                <a:latin typeface="Garamond" panose="02020404030301010803" pitchFamily="18" charset="0"/>
              </a:rPr>
              <a:t>Towns and burghers: habeas corpus, right to buy land, access to many offices, not represented in Parliament (Sejm)</a:t>
            </a:r>
          </a:p>
          <a:p>
            <a:r>
              <a:rPr lang="en-US" dirty="0">
                <a:latin typeface="Garamond" panose="02020404030301010803" pitchFamily="18" charset="0"/>
              </a:rPr>
              <a:t>Peasants: legal protection, rights and possessions guaranteed, new foreign settlers completely free</a:t>
            </a:r>
          </a:p>
          <a:p>
            <a:r>
              <a:rPr lang="en-US" dirty="0">
                <a:latin typeface="Garamond" panose="02020404030301010803" pitchFamily="18" charset="0"/>
              </a:rPr>
              <a:t>Division of power: Executive (King and government), Legislation (Sejm), independent judicial system</a:t>
            </a:r>
          </a:p>
          <a:p>
            <a:r>
              <a:rPr lang="en-US" dirty="0">
                <a:latin typeface="Garamond" panose="02020404030301010803" pitchFamily="18" charset="0"/>
              </a:rPr>
              <a:t>King from House Wettin (Saxony) – new ruling family</a:t>
            </a:r>
          </a:p>
          <a:p>
            <a:r>
              <a:rPr lang="en-US" dirty="0">
                <a:latin typeface="Garamond" panose="02020404030301010803" pitchFamily="18" charset="0"/>
              </a:rPr>
              <a:t>Army: Polish people/nation has to defend herself – people‘s army</a:t>
            </a:r>
          </a:p>
        </p:txBody>
      </p:sp>
      <p:pic>
        <p:nvPicPr>
          <p:cNvPr id="4" name="Picture 4">
            <a:extLst>
              <a:ext uri="{FF2B5EF4-FFF2-40B4-BE49-F238E27FC236}">
                <a16:creationId xmlns:a16="http://schemas.microsoft.com/office/drawing/2014/main" id="{91384867-1AA3-F294-FC5C-B8AAE102FB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8344" y="2032000"/>
            <a:ext cx="3959744" cy="2539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 name="Picture 3">
            <a:extLst>
              <a:ext uri="{FF2B5EF4-FFF2-40B4-BE49-F238E27FC236}">
                <a16:creationId xmlns:a16="http://schemas.microsoft.com/office/drawing/2014/main" id="{26F17E33-6A7E-FDF7-0AA6-5F6AB829BB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8344" y="4615465"/>
            <a:ext cx="3959744" cy="21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355999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6814345-41DE-42C5-8657-66C1417DF8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E68E419-3727-4F5E-8840-AF149B33B0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519B6EC-D7AE-452F-8D0C-D11BD3377F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71DEE44-F71E-8F46-2A30-D63F72304A74}"/>
              </a:ext>
            </a:extLst>
          </p:cNvPr>
          <p:cNvSpPr txBox="1"/>
          <p:nvPr/>
        </p:nvSpPr>
        <p:spPr>
          <a:xfrm>
            <a:off x="571502" y="3066892"/>
            <a:ext cx="3276598" cy="2856476"/>
          </a:xfrm>
          <a:prstGeom prst="rect">
            <a:avLst/>
          </a:prstGeom>
        </p:spPr>
        <p:txBody>
          <a:bodyPr vert="horz" lIns="91440" tIns="45720" rIns="91440" bIns="45720" rtlCol="0" anchor="b">
            <a:normAutofit/>
          </a:bodyPr>
          <a:lstStyle/>
          <a:p>
            <a:pPr indent="-228600">
              <a:lnSpc>
                <a:spcPct val="120000"/>
              </a:lnSpc>
              <a:spcAft>
                <a:spcPts val="600"/>
              </a:spcAft>
              <a:buSzPct val="80000"/>
            </a:pPr>
            <a:r>
              <a:rPr lang="en-US" sz="2000" dirty="0">
                <a:latin typeface="Garamond" panose="02020404030301010803" pitchFamily="18" charset="0"/>
              </a:rPr>
              <a:t>Confederation of </a:t>
            </a:r>
            <a:r>
              <a:rPr lang="en-US" sz="2000" dirty="0" err="1">
                <a:latin typeface="Garamond" panose="02020404030301010803" pitchFamily="18" charset="0"/>
              </a:rPr>
              <a:t>Targowica</a:t>
            </a:r>
            <a:r>
              <a:rPr lang="en-US" sz="2000" dirty="0">
                <a:latin typeface="Garamond" panose="02020404030301010803" pitchFamily="18" charset="0"/>
              </a:rPr>
              <a:t> (against reforms, appealing to Catherine II for help) </a:t>
            </a:r>
          </a:p>
          <a:p>
            <a:pPr indent="-228600">
              <a:lnSpc>
                <a:spcPct val="120000"/>
              </a:lnSpc>
              <a:spcAft>
                <a:spcPts val="600"/>
              </a:spcAft>
              <a:buSzPct val="80000"/>
            </a:pPr>
            <a:r>
              <a:rPr lang="en-US" sz="2000" dirty="0">
                <a:latin typeface="Garamond" panose="02020404030301010803" pitchFamily="18" charset="0"/>
              </a:rPr>
              <a:t>1792 Second Partition of Poland</a:t>
            </a:r>
          </a:p>
        </p:txBody>
      </p:sp>
      <p:cxnSp>
        <p:nvCxnSpPr>
          <p:cNvPr id="21" name="Straight Connector 20">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1">
            <a:extLst>
              <a:ext uri="{FF2B5EF4-FFF2-40B4-BE49-F238E27FC236}">
                <a16:creationId xmlns:a16="http://schemas.microsoft.com/office/drawing/2014/main" id="{B33394EF-037F-4D13-D41F-719CF94FD9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4761" r="-1" b="-1"/>
          <a:stretch>
            <a:fillRect/>
          </a:stretch>
        </p:blipFill>
        <p:spPr bwMode="auto">
          <a:xfrm>
            <a:off x="4699208" y="849338"/>
            <a:ext cx="6921292" cy="51580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cxnSp>
        <p:nvCxnSpPr>
          <p:cNvPr id="23" name="Straight Connector 22">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78537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AA93F96-C686-476D-B647-A2A5867C82D2}"/>
              </a:ext>
            </a:extLst>
          </p:cNvPr>
          <p:cNvSpPr txBox="1"/>
          <p:nvPr/>
        </p:nvSpPr>
        <p:spPr>
          <a:xfrm>
            <a:off x="2687842" y="547692"/>
            <a:ext cx="6094140" cy="769441"/>
          </a:xfrm>
          <a:prstGeom prst="rect">
            <a:avLst/>
          </a:prstGeom>
          <a:noFill/>
        </p:spPr>
        <p:txBody>
          <a:bodyPr wrap="square">
            <a:spAutoFit/>
          </a:bodyPr>
          <a:lstStyle/>
          <a:p>
            <a:r>
              <a:rPr lang="en-US" sz="2200" dirty="0">
                <a:latin typeface="Garamond" panose="02020404030301010803" pitchFamily="18" charset="0"/>
              </a:rPr>
              <a:t>1794 Kosciuszko uprising</a:t>
            </a:r>
          </a:p>
          <a:p>
            <a:r>
              <a:rPr lang="en-US" sz="2200" dirty="0">
                <a:latin typeface="Garamond" panose="02020404030301010803" pitchFamily="18" charset="0"/>
              </a:rPr>
              <a:t>1795 Third Partition of Poland</a:t>
            </a:r>
          </a:p>
        </p:txBody>
      </p:sp>
      <p:pic>
        <p:nvPicPr>
          <p:cNvPr id="4" name="Picture 1">
            <a:extLst>
              <a:ext uri="{FF2B5EF4-FFF2-40B4-BE49-F238E27FC236}">
                <a16:creationId xmlns:a16="http://schemas.microsoft.com/office/drawing/2014/main" id="{8EF13E2F-B33C-8057-EF39-702759C99F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398047"/>
            <a:ext cx="91440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Box 5">
            <a:extLst>
              <a:ext uri="{FF2B5EF4-FFF2-40B4-BE49-F238E27FC236}">
                <a16:creationId xmlns:a16="http://schemas.microsoft.com/office/drawing/2014/main" id="{4DB57E6F-0D50-224B-32F2-F768D217B179}"/>
              </a:ext>
            </a:extLst>
          </p:cNvPr>
          <p:cNvSpPr txBox="1"/>
          <p:nvPr/>
        </p:nvSpPr>
        <p:spPr>
          <a:xfrm>
            <a:off x="1524000" y="6143036"/>
            <a:ext cx="7173686" cy="369332"/>
          </a:xfrm>
          <a:prstGeom prst="rect">
            <a:avLst/>
          </a:prstGeom>
          <a:noFill/>
        </p:spPr>
        <p:txBody>
          <a:bodyPr wrap="square">
            <a:spAutoFit/>
          </a:bodyPr>
          <a:lstStyle/>
          <a:p>
            <a:r>
              <a:rPr lang="en-US" dirty="0">
                <a:latin typeface="Garamond" panose="02020404030301010803" pitchFamily="18" charset="0"/>
              </a:rPr>
              <a:t>After the Battle of </a:t>
            </a:r>
            <a:r>
              <a:rPr lang="en-US" dirty="0" err="1">
                <a:latin typeface="Garamond" panose="02020404030301010803" pitchFamily="18" charset="0"/>
              </a:rPr>
              <a:t>Racławice</a:t>
            </a:r>
            <a:r>
              <a:rPr lang="en-US" dirty="0">
                <a:latin typeface="Garamond" panose="02020404030301010803" pitchFamily="18" charset="0"/>
              </a:rPr>
              <a:t> (1794), painting by Jan Matejko (end of 19th c.)</a:t>
            </a:r>
          </a:p>
        </p:txBody>
      </p:sp>
    </p:spTree>
    <p:extLst>
      <p:ext uri="{BB962C8B-B14F-4D97-AF65-F5344CB8AC3E}">
        <p14:creationId xmlns:p14="http://schemas.microsoft.com/office/powerpoint/2010/main" val="41542408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6814345-41DE-42C5-8657-66C1417DF8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E68E419-3727-4F5E-8840-AF149B33B0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519B6EC-D7AE-452F-8D0C-D11BD3377F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E9FFDDFE-A188-53C7-F76C-119E72B1EE6B}"/>
              </a:ext>
            </a:extLst>
          </p:cNvPr>
          <p:cNvSpPr txBox="1"/>
          <p:nvPr/>
        </p:nvSpPr>
        <p:spPr>
          <a:xfrm>
            <a:off x="551554" y="4001524"/>
            <a:ext cx="3276598" cy="2856476"/>
          </a:xfrm>
          <a:prstGeom prst="rect">
            <a:avLst/>
          </a:prstGeom>
        </p:spPr>
        <p:txBody>
          <a:bodyPr vert="horz" lIns="91440" tIns="45720" rIns="91440" bIns="45720" rtlCol="0" anchor="b">
            <a:noAutofit/>
          </a:bodyPr>
          <a:lstStyle/>
          <a:p>
            <a:pPr indent="-228600">
              <a:lnSpc>
                <a:spcPct val="110000"/>
              </a:lnSpc>
              <a:spcAft>
                <a:spcPts val="600"/>
              </a:spcAft>
              <a:buSzPct val="80000"/>
            </a:pPr>
            <a:endParaRPr lang="en-US" dirty="0">
              <a:latin typeface="Garamond" panose="02020404030301010803" pitchFamily="18" charset="0"/>
            </a:endParaRPr>
          </a:p>
          <a:p>
            <a:pPr indent="-228600">
              <a:lnSpc>
                <a:spcPct val="110000"/>
              </a:lnSpc>
              <a:spcAft>
                <a:spcPts val="600"/>
              </a:spcAft>
              <a:buSzPct val="80000"/>
            </a:pPr>
            <a:r>
              <a:rPr lang="en-US" dirty="0">
                <a:latin typeface="Garamond" panose="02020404030301010803" pitchFamily="18" charset="0"/>
              </a:rPr>
              <a:t>1685 Kyiv Orthodox Church Metropolitan becomes a division of Russian Orthodox Church (autocephalous since 1589)</a:t>
            </a:r>
          </a:p>
          <a:p>
            <a:pPr indent="-228600">
              <a:lnSpc>
                <a:spcPct val="110000"/>
              </a:lnSpc>
              <a:spcAft>
                <a:spcPts val="600"/>
              </a:spcAft>
              <a:buSzPct val="80000"/>
            </a:pPr>
            <a:r>
              <a:rPr lang="en-US" dirty="0">
                <a:latin typeface="Garamond" panose="02020404030301010803" pitchFamily="18" charset="0"/>
              </a:rPr>
              <a:t>1709 Battle of Poltava, Hetman Mazepa in alliance with Charles XII defeated by Peter the Great</a:t>
            </a:r>
          </a:p>
          <a:p>
            <a:pPr indent="-228600">
              <a:lnSpc>
                <a:spcPct val="110000"/>
              </a:lnSpc>
              <a:spcAft>
                <a:spcPts val="600"/>
              </a:spcAft>
              <a:buSzPct val="80000"/>
            </a:pPr>
            <a:r>
              <a:rPr lang="en-US" dirty="0">
                <a:latin typeface="Garamond" panose="02020404030301010803" pitchFamily="18" charset="0"/>
              </a:rPr>
              <a:t>1722 First Ukrainian Hetman appointed by Russian Tsar</a:t>
            </a:r>
          </a:p>
          <a:p>
            <a:pPr indent="-228600">
              <a:lnSpc>
                <a:spcPct val="110000"/>
              </a:lnSpc>
              <a:spcAft>
                <a:spcPts val="600"/>
              </a:spcAft>
              <a:buSzPct val="80000"/>
            </a:pPr>
            <a:r>
              <a:rPr lang="en-US" dirty="0">
                <a:latin typeface="Garamond" panose="02020404030301010803" pitchFamily="18" charset="0"/>
              </a:rPr>
              <a:t>1772 First partition of Poland</a:t>
            </a:r>
          </a:p>
          <a:p>
            <a:pPr indent="-228600">
              <a:lnSpc>
                <a:spcPct val="110000"/>
              </a:lnSpc>
              <a:spcAft>
                <a:spcPts val="600"/>
              </a:spcAft>
              <a:buSzPct val="80000"/>
            </a:pPr>
            <a:r>
              <a:rPr lang="en-US" dirty="0">
                <a:latin typeface="Garamond" panose="02020404030301010803" pitchFamily="18" charset="0"/>
              </a:rPr>
              <a:t>1775 </a:t>
            </a:r>
            <a:r>
              <a:rPr lang="en-US" dirty="0" err="1">
                <a:latin typeface="Garamond" panose="02020404030301010803" pitchFamily="18" charset="0"/>
              </a:rPr>
              <a:t>Zaporiz’ka</a:t>
            </a:r>
            <a:r>
              <a:rPr lang="en-US" dirty="0">
                <a:latin typeface="Garamond" panose="02020404030301010803" pitchFamily="18" charset="0"/>
              </a:rPr>
              <a:t> (Zaporizhian) </a:t>
            </a:r>
            <a:r>
              <a:rPr lang="en-US" dirty="0" err="1">
                <a:latin typeface="Garamond" panose="02020404030301010803" pitchFamily="18" charset="0"/>
              </a:rPr>
              <a:t>Sich</a:t>
            </a:r>
            <a:r>
              <a:rPr lang="en-US" dirty="0">
                <a:latin typeface="Garamond" panose="02020404030301010803" pitchFamily="18" charset="0"/>
              </a:rPr>
              <a:t> destroyed by Russian army</a:t>
            </a:r>
          </a:p>
          <a:p>
            <a:pPr indent="-228600">
              <a:lnSpc>
                <a:spcPct val="110000"/>
              </a:lnSpc>
              <a:spcAft>
                <a:spcPts val="600"/>
              </a:spcAft>
              <a:buSzPct val="80000"/>
            </a:pPr>
            <a:r>
              <a:rPr lang="en-US" dirty="0">
                <a:latin typeface="Garamond" panose="02020404030301010803" pitchFamily="18" charset="0"/>
              </a:rPr>
              <a:t>1780 End of Hetmanate</a:t>
            </a:r>
          </a:p>
          <a:p>
            <a:pPr indent="-228600">
              <a:lnSpc>
                <a:spcPct val="110000"/>
              </a:lnSpc>
              <a:spcAft>
                <a:spcPts val="600"/>
              </a:spcAft>
              <a:buSzPct val="80000"/>
            </a:pPr>
            <a:endParaRPr lang="en-US" dirty="0">
              <a:latin typeface="Garamond" panose="02020404030301010803" pitchFamily="18" charset="0"/>
            </a:endParaRPr>
          </a:p>
          <a:p>
            <a:pPr indent="-228600">
              <a:lnSpc>
                <a:spcPct val="110000"/>
              </a:lnSpc>
              <a:spcAft>
                <a:spcPts val="600"/>
              </a:spcAft>
              <a:buSzPct val="80000"/>
            </a:pPr>
            <a:endParaRPr lang="en-US" dirty="0">
              <a:latin typeface="Garamond" panose="02020404030301010803" pitchFamily="18" charset="0"/>
            </a:endParaRPr>
          </a:p>
        </p:txBody>
      </p:sp>
      <p:cxnSp>
        <p:nvCxnSpPr>
          <p:cNvPr id="19" name="Straight Connector 18">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1" descr="A map of ukraine with different countries/regions&#10;&#10;AI-generated content may be incorrect.">
            <a:extLst>
              <a:ext uri="{FF2B5EF4-FFF2-40B4-BE49-F238E27FC236}">
                <a16:creationId xmlns:a16="http://schemas.microsoft.com/office/drawing/2014/main" id="{306EF1C5-1873-AEAB-B02A-9BF4D614199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07120" y="1015751"/>
            <a:ext cx="6913366" cy="487392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cxnSp>
        <p:nvCxnSpPr>
          <p:cNvPr id="21" name="Straight Connector 20">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15FCA14-D9B7-0DE1-451B-D7BC1E6DDC59}"/>
              </a:ext>
            </a:extLst>
          </p:cNvPr>
          <p:cNvSpPr txBox="1"/>
          <p:nvPr/>
        </p:nvSpPr>
        <p:spPr>
          <a:xfrm>
            <a:off x="446351" y="657195"/>
            <a:ext cx="6094140" cy="400110"/>
          </a:xfrm>
          <a:prstGeom prst="rect">
            <a:avLst/>
          </a:prstGeom>
          <a:noFill/>
        </p:spPr>
        <p:txBody>
          <a:bodyPr wrap="square">
            <a:spAutoFit/>
          </a:bodyPr>
          <a:lstStyle/>
          <a:p>
            <a:r>
              <a:rPr lang="en-US" sz="2000" b="1" dirty="0">
                <a:latin typeface="Garamond" panose="02020404030301010803" pitchFamily="18" charset="0"/>
              </a:rPr>
              <a:t>The Hetmanate in the 18th century</a:t>
            </a:r>
          </a:p>
        </p:txBody>
      </p:sp>
    </p:spTree>
    <p:extLst>
      <p:ext uri="{BB962C8B-B14F-4D97-AF65-F5344CB8AC3E}">
        <p14:creationId xmlns:p14="http://schemas.microsoft.com/office/powerpoint/2010/main" val="1304114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99E98-5E6D-F668-1DEC-A5B6829907BA}"/>
              </a:ext>
            </a:extLst>
          </p:cNvPr>
          <p:cNvSpPr>
            <a:spLocks noGrp="1"/>
          </p:cNvSpPr>
          <p:nvPr>
            <p:ph type="title"/>
          </p:nvPr>
        </p:nvSpPr>
        <p:spPr/>
        <p:txBody>
          <a:bodyPr>
            <a:normAutofit/>
          </a:bodyPr>
          <a:lstStyle/>
          <a:p>
            <a:r>
              <a:rPr lang="en-US" dirty="0">
                <a:latin typeface="Garamond" panose="02020404030301010803" pitchFamily="18" charset="0"/>
              </a:rPr>
              <a:t> Timeline: Foreign and Imperial Policy 1800 - 1850</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2800732A-F51C-8D7E-A107-6BEB5D7672A9}"/>
              </a:ext>
            </a:extLst>
          </p:cNvPr>
          <p:cNvSpPr>
            <a:spLocks noGrp="1"/>
          </p:cNvSpPr>
          <p:nvPr>
            <p:ph idx="1"/>
          </p:nvPr>
        </p:nvSpPr>
        <p:spPr/>
        <p:txBody>
          <a:bodyPr>
            <a:noAutofit/>
          </a:bodyPr>
          <a:lstStyle/>
          <a:p>
            <a:pPr fontAlgn="base"/>
            <a:r>
              <a:rPr lang="de-DE" dirty="0">
                <a:latin typeface="Garamond" panose="02020404030301010803" pitchFamily="18" charset="0"/>
              </a:rPr>
              <a:t>1772, 1792, 1795 – 3 partitions of Poland, large territorial gains, lion share of Poland-Lithuania to Russian Empire</a:t>
            </a:r>
            <a:endParaRPr lang="en-GB" dirty="0">
              <a:latin typeface="Garamond" panose="02020404030301010803" pitchFamily="18" charset="0"/>
            </a:endParaRPr>
          </a:p>
          <a:p>
            <a:pPr fontAlgn="base"/>
            <a:r>
              <a:rPr lang="de-DE" dirty="0">
                <a:latin typeface="Garamond" panose="02020404030301010803" pitchFamily="18" charset="0"/>
              </a:rPr>
              <a:t>1801 – Acquisition of eastern Georgia</a:t>
            </a:r>
            <a:endParaRPr lang="en-GB" dirty="0">
              <a:latin typeface="Garamond" panose="02020404030301010803" pitchFamily="18" charset="0"/>
            </a:endParaRPr>
          </a:p>
          <a:p>
            <a:pPr fontAlgn="base"/>
            <a:r>
              <a:rPr lang="de-DE" dirty="0">
                <a:latin typeface="Garamond" panose="02020404030301010803" pitchFamily="18" charset="0"/>
              </a:rPr>
              <a:t>1806 –</a:t>
            </a:r>
            <a:r>
              <a:rPr lang="en-GB" dirty="0">
                <a:latin typeface="Garamond" panose="02020404030301010803" pitchFamily="18" charset="0"/>
              </a:rPr>
              <a:t> Conquest of </a:t>
            </a:r>
            <a:r>
              <a:rPr lang="en-GB" dirty="0" err="1">
                <a:latin typeface="Garamond" panose="02020404030301010803" pitchFamily="18" charset="0"/>
              </a:rPr>
              <a:t>Daghestan</a:t>
            </a:r>
            <a:r>
              <a:rPr lang="en-GB" dirty="0">
                <a:latin typeface="Garamond" panose="02020404030301010803" pitchFamily="18" charset="0"/>
              </a:rPr>
              <a:t> and Baku</a:t>
            </a:r>
          </a:p>
          <a:p>
            <a:pPr fontAlgn="base"/>
            <a:r>
              <a:rPr lang="de-DE" dirty="0">
                <a:latin typeface="Garamond" panose="02020404030301010803" pitchFamily="18" charset="0"/>
              </a:rPr>
              <a:t>1809 – Annexation of Finland</a:t>
            </a:r>
            <a:endParaRPr lang="en-GB" dirty="0">
              <a:latin typeface="Garamond" panose="02020404030301010803" pitchFamily="18" charset="0"/>
            </a:endParaRPr>
          </a:p>
          <a:p>
            <a:pPr fontAlgn="base"/>
            <a:r>
              <a:rPr lang="de-DE" dirty="0">
                <a:latin typeface="Garamond" panose="02020404030301010803" pitchFamily="18" charset="0"/>
              </a:rPr>
              <a:t>1812 – Napoleon‘s invasion of Russia</a:t>
            </a:r>
            <a:endParaRPr lang="en-GB" dirty="0">
              <a:latin typeface="Garamond" panose="02020404030301010803" pitchFamily="18" charset="0"/>
            </a:endParaRPr>
          </a:p>
          <a:p>
            <a:pPr fontAlgn="base"/>
            <a:r>
              <a:rPr lang="de-DE" dirty="0">
                <a:latin typeface="Garamond" panose="02020404030301010803" pitchFamily="18" charset="0"/>
              </a:rPr>
              <a:t>1815 – Congress of Vienna and Holy Alliance; Kingdom of Poland (Congress Poland) in personal union with Russia</a:t>
            </a:r>
            <a:endParaRPr lang="en-GB" dirty="0">
              <a:latin typeface="Garamond" panose="02020404030301010803" pitchFamily="18" charset="0"/>
            </a:endParaRPr>
          </a:p>
          <a:p>
            <a:pPr fontAlgn="base"/>
            <a:r>
              <a:rPr lang="de-DE" dirty="0">
                <a:latin typeface="Garamond" panose="02020404030301010803" pitchFamily="18" charset="0"/>
              </a:rPr>
              <a:t>18th c. – Series of Russo-Turkish wars: conquest of Crimea, North Coast of Black Sea, Bessarabia</a:t>
            </a:r>
            <a:endParaRPr lang="en-GB" dirty="0">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4179263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CC4ABE96-EE06-EAB2-B6DE-51A948665C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016044" cy="684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Box 4">
            <a:extLst>
              <a:ext uri="{FF2B5EF4-FFF2-40B4-BE49-F238E27FC236}">
                <a16:creationId xmlns:a16="http://schemas.microsoft.com/office/drawing/2014/main" id="{5A823426-2A93-B476-460E-39D8BAE6EB09}"/>
              </a:ext>
            </a:extLst>
          </p:cNvPr>
          <p:cNvSpPr txBox="1"/>
          <p:nvPr/>
        </p:nvSpPr>
        <p:spPr>
          <a:xfrm>
            <a:off x="9383486" y="446314"/>
            <a:ext cx="2558143" cy="430887"/>
          </a:xfrm>
          <a:prstGeom prst="rect">
            <a:avLst/>
          </a:prstGeom>
          <a:noFill/>
        </p:spPr>
        <p:txBody>
          <a:bodyPr wrap="square" rtlCol="0">
            <a:spAutoFit/>
          </a:bodyPr>
          <a:lstStyle/>
          <a:p>
            <a:r>
              <a:rPr lang="en-GB" sz="2200" b="1">
                <a:latin typeface="Garamond" panose="02020404030301010803" pitchFamily="18" charset="0"/>
              </a:rPr>
              <a:t>Europe in 1740</a:t>
            </a:r>
            <a:endParaRPr lang="en-GB" sz="2200" b="1" dirty="0">
              <a:latin typeface="Garamond" panose="02020404030301010803" pitchFamily="18" charset="0"/>
            </a:endParaRPr>
          </a:p>
        </p:txBody>
      </p:sp>
    </p:spTree>
    <p:extLst>
      <p:ext uri="{BB962C8B-B14F-4D97-AF65-F5344CB8AC3E}">
        <p14:creationId xmlns:p14="http://schemas.microsoft.com/office/powerpoint/2010/main" val="39600222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1">
            <a:extLst>
              <a:ext uri="{FF2B5EF4-FFF2-40B4-BE49-F238E27FC236}">
                <a16:creationId xmlns:a16="http://schemas.microsoft.com/office/drawing/2014/main" id="{BB726588-3851-5CE0-4084-9C14911B801D}"/>
              </a:ext>
            </a:extLst>
          </p:cNvPr>
          <p:cNvPicPr>
            <a:picLocks noChangeAspect="1"/>
          </p:cNvPicPr>
          <p:nvPr/>
        </p:nvPicPr>
        <p:blipFill>
          <a:blip r:embed="rId2"/>
          <a:stretch>
            <a:fillRect/>
          </a:stretch>
        </p:blipFill>
        <p:spPr>
          <a:xfrm>
            <a:off x="1520894" y="-1"/>
            <a:ext cx="8983844" cy="6733309"/>
          </a:xfrm>
          <a:prstGeom prst="rect">
            <a:avLst/>
          </a:prstGeom>
        </p:spPr>
      </p:pic>
    </p:spTree>
    <p:extLst>
      <p:ext uri="{BB962C8B-B14F-4D97-AF65-F5344CB8AC3E}">
        <p14:creationId xmlns:p14="http://schemas.microsoft.com/office/powerpoint/2010/main" val="23772478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DD37EE-CA49-1381-38E9-81E796DF0B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4503" y="0"/>
            <a:ext cx="47196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 name="Picture 1">
            <a:extLst>
              <a:ext uri="{FF2B5EF4-FFF2-40B4-BE49-F238E27FC236}">
                <a16:creationId xmlns:a16="http://schemas.microsoft.com/office/drawing/2014/main" id="{9FEE9950-4AE8-BCBB-2630-521EE4D5EC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029" y="0"/>
            <a:ext cx="4364038"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Box 4">
            <a:extLst>
              <a:ext uri="{FF2B5EF4-FFF2-40B4-BE49-F238E27FC236}">
                <a16:creationId xmlns:a16="http://schemas.microsoft.com/office/drawing/2014/main" id="{DFEF99DA-0D0E-9900-4833-154CAF32B178}"/>
              </a:ext>
            </a:extLst>
          </p:cNvPr>
          <p:cNvSpPr txBox="1"/>
          <p:nvPr/>
        </p:nvSpPr>
        <p:spPr>
          <a:xfrm>
            <a:off x="6457087" y="2885106"/>
            <a:ext cx="6094140" cy="369332"/>
          </a:xfrm>
          <a:prstGeom prst="rect">
            <a:avLst/>
          </a:prstGeom>
          <a:noFill/>
        </p:spPr>
        <p:txBody>
          <a:bodyPr wrap="square">
            <a:spAutoFit/>
          </a:bodyPr>
          <a:lstStyle/>
          <a:p>
            <a:r>
              <a:rPr lang="en-US" dirty="0">
                <a:latin typeface="Garamond" panose="02020404030301010803" pitchFamily="18" charset="0"/>
              </a:rPr>
              <a:t>Suchodolski: The death of Józef Poniatowski at Leipzig</a:t>
            </a:r>
          </a:p>
        </p:txBody>
      </p:sp>
    </p:spTree>
    <p:extLst>
      <p:ext uri="{BB962C8B-B14F-4D97-AF65-F5344CB8AC3E}">
        <p14:creationId xmlns:p14="http://schemas.microsoft.com/office/powerpoint/2010/main" val="2562372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BEAE4C8-52A0-3850-4611-F6901CCD4BAD}"/>
              </a:ext>
            </a:extLst>
          </p:cNvPr>
          <p:cNvSpPr>
            <a:spLocks noGrp="1"/>
          </p:cNvSpPr>
          <p:nvPr>
            <p:ph type="title"/>
          </p:nvPr>
        </p:nvSpPr>
        <p:spPr>
          <a:xfrm>
            <a:off x="521208" y="786384"/>
            <a:ext cx="5567266" cy="1707775"/>
          </a:xfrm>
        </p:spPr>
        <p:txBody>
          <a:bodyPr anchor="t">
            <a:normAutofit/>
          </a:bodyPr>
          <a:lstStyle/>
          <a:p>
            <a:r>
              <a:rPr lang="en-GB" sz="2800">
                <a:latin typeface="Garamond" panose="02020404030301010803" pitchFamily="18" charset="0"/>
              </a:rPr>
              <a:t>Changes under tsars Aleksei (born 1629, 1645-1676), Feodor (born 1661, 1676-1682), and regent Sophia (born 1657, 1682-1689), regent for Ivan V and Peter I </a:t>
            </a:r>
          </a:p>
        </p:txBody>
      </p:sp>
      <p:cxnSp>
        <p:nvCxnSpPr>
          <p:cNvPr id="12" name="Straight Connector 11">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43AC5DF-7E37-8676-AEE8-B71EDBCC302C}"/>
              </a:ext>
            </a:extLst>
          </p:cNvPr>
          <p:cNvSpPr>
            <a:spLocks noGrp="1"/>
          </p:cNvSpPr>
          <p:nvPr>
            <p:ph idx="1"/>
          </p:nvPr>
        </p:nvSpPr>
        <p:spPr>
          <a:xfrm>
            <a:off x="629924" y="2939145"/>
            <a:ext cx="5938154" cy="3246099"/>
          </a:xfrm>
        </p:spPr>
        <p:txBody>
          <a:bodyPr anchor="b">
            <a:noAutofit/>
          </a:bodyPr>
          <a:lstStyle/>
          <a:p>
            <a:pPr>
              <a:lnSpc>
                <a:spcPct val="110000"/>
              </a:lnSpc>
            </a:pPr>
            <a:r>
              <a:rPr lang="en-US" dirty="0">
                <a:latin typeface="Garamond" panose="02020404030301010803" pitchFamily="18" charset="0"/>
              </a:rPr>
              <a:t>Mestnichestvo is abolished in 1682</a:t>
            </a:r>
          </a:p>
          <a:p>
            <a:pPr>
              <a:lnSpc>
                <a:spcPct val="110000"/>
              </a:lnSpc>
            </a:pPr>
            <a:r>
              <a:rPr lang="en-US" dirty="0">
                <a:latin typeface="Garamond" panose="02020404030301010803" pitchFamily="18" charset="0"/>
              </a:rPr>
              <a:t>Church reforms under Nikon after 1653, followed by schism and emergence of Old Believers</a:t>
            </a:r>
          </a:p>
          <a:p>
            <a:pPr>
              <a:lnSpc>
                <a:spcPct val="110000"/>
              </a:lnSpc>
            </a:pPr>
            <a:r>
              <a:rPr lang="en-US" dirty="0">
                <a:latin typeface="Garamond" panose="02020404030301010803" pitchFamily="18" charset="0"/>
              </a:rPr>
              <a:t>Expansion towards the Black Sea and Crimea: failed wars 1687 and 1689 (already under Peter I)</a:t>
            </a:r>
          </a:p>
          <a:p>
            <a:pPr>
              <a:lnSpc>
                <a:spcPct val="110000"/>
              </a:lnSpc>
            </a:pPr>
            <a:r>
              <a:rPr lang="en-US" dirty="0">
                <a:latin typeface="Garamond" panose="02020404030301010803" pitchFamily="18" charset="0"/>
              </a:rPr>
              <a:t>The German quarter (</a:t>
            </a:r>
            <a:r>
              <a:rPr lang="en-US" dirty="0" err="1">
                <a:latin typeface="Garamond" panose="02020404030301010803" pitchFamily="18" charset="0"/>
              </a:rPr>
              <a:t>Nemetskaya</a:t>
            </a:r>
            <a:r>
              <a:rPr lang="en-US" dirty="0">
                <a:latin typeface="Garamond" panose="02020404030301010803" pitchFamily="18" charset="0"/>
              </a:rPr>
              <a:t> </a:t>
            </a:r>
            <a:r>
              <a:rPr lang="en-US" dirty="0" err="1">
                <a:latin typeface="Garamond" panose="02020404030301010803" pitchFamily="18" charset="0"/>
              </a:rPr>
              <a:t>sloboda</a:t>
            </a:r>
            <a:r>
              <a:rPr lang="en-US" dirty="0">
                <a:latin typeface="Garamond" panose="02020404030301010803" pitchFamily="18" charset="0"/>
              </a:rPr>
              <a:t>) – in 1665 1200 foreigners </a:t>
            </a:r>
          </a:p>
          <a:p>
            <a:pPr>
              <a:lnSpc>
                <a:spcPct val="110000"/>
              </a:lnSpc>
            </a:pPr>
            <a:r>
              <a:rPr lang="en-US" dirty="0">
                <a:latin typeface="Garamond" panose="02020404030301010803" pitchFamily="18" charset="0"/>
              </a:rPr>
              <a:t>Introduction of New Order troops</a:t>
            </a:r>
          </a:p>
        </p:txBody>
      </p:sp>
      <p:cxnSp>
        <p:nvCxnSpPr>
          <p:cNvPr id="14" name="Straight Connector 13">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group of people in a room&#10;&#10;AI-generated content may be incorrect.">
            <a:extLst>
              <a:ext uri="{FF2B5EF4-FFF2-40B4-BE49-F238E27FC236}">
                <a16:creationId xmlns:a16="http://schemas.microsoft.com/office/drawing/2014/main" id="{92551262-86C6-0742-8993-C273DCD198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4734" y="1733380"/>
            <a:ext cx="4705764" cy="3388150"/>
          </a:xfrm>
          <a:prstGeom prst="rect">
            <a:avLst/>
          </a:prstGeom>
        </p:spPr>
      </p:pic>
      <p:cxnSp>
        <p:nvCxnSpPr>
          <p:cNvPr id="16" name="Straight Connector 15">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78AF165-3A26-6B61-3917-C78A8BB4B244}"/>
              </a:ext>
            </a:extLst>
          </p:cNvPr>
          <p:cNvSpPr txBox="1"/>
          <p:nvPr/>
        </p:nvSpPr>
        <p:spPr>
          <a:xfrm>
            <a:off x="6914734" y="5366657"/>
            <a:ext cx="4439064" cy="400110"/>
          </a:xfrm>
          <a:prstGeom prst="rect">
            <a:avLst/>
          </a:prstGeom>
          <a:noFill/>
        </p:spPr>
        <p:txBody>
          <a:bodyPr wrap="square" rtlCol="0">
            <a:spAutoFit/>
          </a:bodyPr>
          <a:lstStyle/>
          <a:p>
            <a:r>
              <a:rPr lang="en-US" sz="2000" dirty="0">
                <a:latin typeface="Garamond" panose="02020404030301010803" pitchFamily="18" charset="0"/>
              </a:rPr>
              <a:t>Burning </a:t>
            </a:r>
            <a:r>
              <a:rPr lang="en-US" sz="2000" dirty="0" err="1">
                <a:latin typeface="Garamond" panose="02020404030301010803" pitchFamily="18" charset="0"/>
              </a:rPr>
              <a:t>Razriady</a:t>
            </a:r>
            <a:r>
              <a:rPr lang="en-US" sz="2000" dirty="0">
                <a:latin typeface="Garamond" panose="02020404030301010803" pitchFamily="18" charset="0"/>
              </a:rPr>
              <a:t>, registry books, in 1682</a:t>
            </a:r>
            <a:endParaRPr lang="en-GB" sz="2000" dirty="0">
              <a:latin typeface="Garamond" panose="02020404030301010803" pitchFamily="18" charset="0"/>
            </a:endParaRPr>
          </a:p>
        </p:txBody>
      </p:sp>
    </p:spTree>
    <p:extLst>
      <p:ext uri="{BB962C8B-B14F-4D97-AF65-F5344CB8AC3E}">
        <p14:creationId xmlns:p14="http://schemas.microsoft.com/office/powerpoint/2010/main" val="1293999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564D94-986B-EBA8-C04E-7BB249DD820D}"/>
              </a:ext>
            </a:extLst>
          </p:cNvPr>
          <p:cNvSpPr>
            <a:spLocks noGrp="1"/>
          </p:cNvSpPr>
          <p:nvPr>
            <p:ph type="title"/>
          </p:nvPr>
        </p:nvSpPr>
        <p:spPr>
          <a:xfrm>
            <a:off x="521207" y="786384"/>
            <a:ext cx="6641589" cy="1707775"/>
          </a:xfrm>
        </p:spPr>
        <p:txBody>
          <a:bodyPr anchor="t">
            <a:normAutofit/>
          </a:bodyPr>
          <a:lstStyle/>
          <a:p>
            <a:r>
              <a:rPr lang="en-US" sz="3200" dirty="0">
                <a:latin typeface="Garamond" panose="02020404030301010803" pitchFamily="18" charset="0"/>
              </a:rPr>
              <a:t>Peter the Great – (born 1672, died in 1725)</a:t>
            </a:r>
            <a:endParaRPr lang="en-GB" sz="3200" dirty="0">
              <a:latin typeface="Garamond" panose="02020404030301010803" pitchFamily="18" charset="0"/>
            </a:endParaRPr>
          </a:p>
        </p:txBody>
      </p:sp>
      <p:cxnSp>
        <p:nvCxnSpPr>
          <p:cNvPr id="12" name="Straight Connector 11">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FD78CB9-5963-F20D-5BB9-B230306F6693}"/>
              </a:ext>
            </a:extLst>
          </p:cNvPr>
          <p:cNvSpPr>
            <a:spLocks noGrp="1"/>
          </p:cNvSpPr>
          <p:nvPr>
            <p:ph idx="1"/>
          </p:nvPr>
        </p:nvSpPr>
        <p:spPr>
          <a:xfrm>
            <a:off x="571501" y="2494159"/>
            <a:ext cx="6893723" cy="3510129"/>
          </a:xfrm>
        </p:spPr>
        <p:txBody>
          <a:bodyPr anchor="b">
            <a:noAutofit/>
          </a:bodyPr>
          <a:lstStyle/>
          <a:p>
            <a:pPr>
              <a:lnSpc>
                <a:spcPct val="100000"/>
              </a:lnSpc>
              <a:spcBef>
                <a:spcPts val="0"/>
              </a:spcBef>
              <a:spcAft>
                <a:spcPts val="400"/>
              </a:spcAft>
            </a:pPr>
            <a:r>
              <a:rPr lang="en-US" sz="1800" dirty="0">
                <a:latin typeface="Garamond" panose="02020404030301010803" pitchFamily="18" charset="0"/>
              </a:rPr>
              <a:t>Succession problems after tsar Aleksey’s death</a:t>
            </a:r>
          </a:p>
          <a:p>
            <a:pPr>
              <a:lnSpc>
                <a:spcPct val="100000"/>
              </a:lnSpc>
              <a:spcBef>
                <a:spcPts val="0"/>
              </a:spcBef>
              <a:spcAft>
                <a:spcPts val="400"/>
              </a:spcAft>
            </a:pPr>
            <a:r>
              <a:rPr lang="en-US" sz="1800" dirty="0">
                <a:latin typeface="Garamond" panose="02020404030301010803" pitchFamily="18" charset="0"/>
              </a:rPr>
              <a:t>Early death of Feodor III</a:t>
            </a:r>
          </a:p>
          <a:p>
            <a:pPr>
              <a:lnSpc>
                <a:spcPct val="100000"/>
              </a:lnSpc>
              <a:spcBef>
                <a:spcPts val="0"/>
              </a:spcBef>
              <a:spcAft>
                <a:spcPts val="400"/>
              </a:spcAft>
            </a:pPr>
            <a:r>
              <a:rPr lang="en-US" sz="1800" dirty="0">
                <a:latin typeface="Garamond" panose="02020404030301010803" pitchFamily="18" charset="0"/>
              </a:rPr>
              <a:t>Ivan V (Peter’s half brother) not capable of ruling, sister Sophia takes over with help of Streltsy (riflemen), military units permanently based in Moscow</a:t>
            </a:r>
          </a:p>
          <a:p>
            <a:pPr>
              <a:lnSpc>
                <a:spcPct val="100000"/>
              </a:lnSpc>
              <a:spcBef>
                <a:spcPts val="0"/>
              </a:spcBef>
              <a:spcAft>
                <a:spcPts val="400"/>
              </a:spcAft>
            </a:pPr>
            <a:r>
              <a:rPr lang="en-US" sz="1800" dirty="0">
                <a:latin typeface="Garamond" panose="02020404030301010803" pitchFamily="18" charset="0"/>
              </a:rPr>
              <a:t>Traumatic experience for 10 year old Peter who becomes co-tsar of Ivan</a:t>
            </a:r>
          </a:p>
          <a:p>
            <a:pPr>
              <a:lnSpc>
                <a:spcPct val="100000"/>
              </a:lnSpc>
              <a:spcBef>
                <a:spcPts val="0"/>
              </a:spcBef>
              <a:spcAft>
                <a:spcPts val="400"/>
              </a:spcAft>
            </a:pPr>
            <a:r>
              <a:rPr lang="en-US" sz="1800" dirty="0">
                <a:latin typeface="Garamond" panose="02020404030301010803" pitchFamily="18" charset="0"/>
              </a:rPr>
              <a:t>Two factions (families and friends) fighting against each other</a:t>
            </a:r>
          </a:p>
          <a:p>
            <a:pPr>
              <a:lnSpc>
                <a:spcPct val="100000"/>
              </a:lnSpc>
              <a:spcBef>
                <a:spcPts val="0"/>
              </a:spcBef>
              <a:spcAft>
                <a:spcPts val="400"/>
              </a:spcAft>
            </a:pPr>
            <a:r>
              <a:rPr lang="en-US" sz="1800" dirty="0">
                <a:latin typeface="Garamond" panose="02020404030301010803" pitchFamily="18" charset="0"/>
              </a:rPr>
              <a:t>Peter‘s ‘amusement forces’ (toy army)</a:t>
            </a:r>
          </a:p>
          <a:p>
            <a:pPr>
              <a:lnSpc>
                <a:spcPct val="100000"/>
              </a:lnSpc>
              <a:spcBef>
                <a:spcPts val="0"/>
              </a:spcBef>
              <a:spcAft>
                <a:spcPts val="400"/>
              </a:spcAft>
            </a:pPr>
            <a:r>
              <a:rPr lang="en-US" sz="1800" dirty="0">
                <a:latin typeface="Garamond" panose="02020404030301010803" pitchFamily="18" charset="0"/>
              </a:rPr>
              <a:t>Peter takes over in 1689 with help of play regiments (becoming the imperial guard), Sophia forced to go in convent</a:t>
            </a:r>
          </a:p>
          <a:p>
            <a:pPr>
              <a:lnSpc>
                <a:spcPct val="100000"/>
              </a:lnSpc>
              <a:spcBef>
                <a:spcPts val="0"/>
              </a:spcBef>
              <a:spcAft>
                <a:spcPts val="400"/>
              </a:spcAft>
            </a:pPr>
            <a:r>
              <a:rPr lang="en-US" sz="1800" dirty="0">
                <a:latin typeface="Garamond" panose="02020404030301010803" pitchFamily="18" charset="0"/>
              </a:rPr>
              <a:t>After his mother’s Natalya </a:t>
            </a:r>
            <a:r>
              <a:rPr lang="en-US" sz="1800" dirty="0" err="1">
                <a:latin typeface="Garamond" panose="02020404030301010803" pitchFamily="18" charset="0"/>
              </a:rPr>
              <a:t>Naryshkyna’s</a:t>
            </a:r>
            <a:r>
              <a:rPr lang="en-US" sz="1800" dirty="0">
                <a:latin typeface="Garamond" panose="02020404030301010803" pitchFamily="18" charset="0"/>
              </a:rPr>
              <a:t> death in 1694, Peter takes full control</a:t>
            </a:r>
          </a:p>
          <a:p>
            <a:pPr>
              <a:lnSpc>
                <a:spcPct val="100000"/>
              </a:lnSpc>
              <a:spcBef>
                <a:spcPts val="0"/>
              </a:spcBef>
              <a:spcAft>
                <a:spcPts val="400"/>
              </a:spcAft>
            </a:pPr>
            <a:r>
              <a:rPr lang="en-US" sz="1800" dirty="0">
                <a:latin typeface="Garamond" panose="02020404030301010803" pitchFamily="18" charset="0"/>
              </a:rPr>
              <a:t>Peter I (the Great), 1672-1725 (tsar from 1682 – 1725), ruling from 1689 </a:t>
            </a:r>
          </a:p>
        </p:txBody>
      </p:sp>
      <p:cxnSp>
        <p:nvCxnSpPr>
          <p:cNvPr id="14" name="Straight Connector 13">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painting of a military battle&#10;&#10;AI-generated content may be incorrect.">
            <a:extLst>
              <a:ext uri="{FF2B5EF4-FFF2-40B4-BE49-F238E27FC236}">
                <a16:creationId xmlns:a16="http://schemas.microsoft.com/office/drawing/2014/main" id="{E3B3A284-D150-83BB-EF89-3EE992F050D1}"/>
              </a:ext>
            </a:extLst>
          </p:cNvPr>
          <p:cNvPicPr>
            <a:picLocks noChangeAspect="1"/>
          </p:cNvPicPr>
          <p:nvPr/>
        </p:nvPicPr>
        <p:blipFill>
          <a:blip r:embed="rId2">
            <a:extLst>
              <a:ext uri="{28A0092B-C50C-407E-A947-70E740481C1C}">
                <a14:useLocalDpi xmlns:a14="http://schemas.microsoft.com/office/drawing/2010/main" val="0"/>
              </a:ext>
            </a:extLst>
          </a:blip>
          <a:srcRect t="5599" r="-2" b="3137"/>
          <a:stretch>
            <a:fillRect/>
          </a:stretch>
        </p:blipFill>
        <p:spPr>
          <a:xfrm>
            <a:off x="8036732" y="853712"/>
            <a:ext cx="3583768" cy="5150567"/>
          </a:xfrm>
          <a:prstGeom prst="rect">
            <a:avLst/>
          </a:prstGeom>
        </p:spPr>
      </p:pic>
      <p:cxnSp>
        <p:nvCxnSpPr>
          <p:cNvPr id="16" name="Straight Connector 15">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6589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3B39CD-8C36-C708-5370-A7115E73C2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0"/>
            <a:ext cx="3857625"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 name="Picture 1">
            <a:extLst>
              <a:ext uri="{FF2B5EF4-FFF2-40B4-BE49-F238E27FC236}">
                <a16:creationId xmlns:a16="http://schemas.microsoft.com/office/drawing/2014/main" id="{CAB407BD-BA5A-7893-684B-8769B9A64C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0986" y="0"/>
            <a:ext cx="5245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Box 6">
            <a:extLst>
              <a:ext uri="{FF2B5EF4-FFF2-40B4-BE49-F238E27FC236}">
                <a16:creationId xmlns:a16="http://schemas.microsoft.com/office/drawing/2014/main" id="{8FC4468E-A116-730D-EA1E-41F76ECA90EF}"/>
              </a:ext>
            </a:extLst>
          </p:cNvPr>
          <p:cNvSpPr txBox="1"/>
          <p:nvPr/>
        </p:nvSpPr>
        <p:spPr>
          <a:xfrm>
            <a:off x="2781981" y="5725885"/>
            <a:ext cx="2599645" cy="707886"/>
          </a:xfrm>
          <a:prstGeom prst="rect">
            <a:avLst/>
          </a:prstGeom>
          <a:noFill/>
        </p:spPr>
        <p:txBody>
          <a:bodyPr wrap="square" rtlCol="0">
            <a:spAutoFit/>
          </a:bodyPr>
          <a:lstStyle/>
          <a:p>
            <a:r>
              <a:rPr lang="en-US" sz="2000" dirty="0">
                <a:latin typeface="Garamond" panose="02020404030301010803" pitchFamily="18" charset="0"/>
              </a:rPr>
              <a:t>Peter the Great, portrait by Paul Delaroche</a:t>
            </a:r>
          </a:p>
        </p:txBody>
      </p:sp>
    </p:spTree>
    <p:extLst>
      <p:ext uri="{BB962C8B-B14F-4D97-AF65-F5344CB8AC3E}">
        <p14:creationId xmlns:p14="http://schemas.microsoft.com/office/powerpoint/2010/main" val="3763990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E1562-AD4F-FD4A-B940-1676F08EA7F3}"/>
              </a:ext>
            </a:extLst>
          </p:cNvPr>
          <p:cNvSpPr>
            <a:spLocks noGrp="1"/>
          </p:cNvSpPr>
          <p:nvPr>
            <p:ph type="title"/>
          </p:nvPr>
        </p:nvSpPr>
        <p:spPr/>
        <p:txBody>
          <a:bodyPr>
            <a:normAutofit/>
          </a:bodyPr>
          <a:lstStyle/>
          <a:p>
            <a:r>
              <a:rPr lang="en-GB" dirty="0">
                <a:latin typeface="Garamond" panose="02020404030301010803" pitchFamily="18" charset="0"/>
              </a:rPr>
              <a:t>From Tsardom to Empire</a:t>
            </a:r>
          </a:p>
        </p:txBody>
      </p:sp>
      <p:sp>
        <p:nvSpPr>
          <p:cNvPr id="3" name="Content Placeholder 2">
            <a:extLst>
              <a:ext uri="{FF2B5EF4-FFF2-40B4-BE49-F238E27FC236}">
                <a16:creationId xmlns:a16="http://schemas.microsoft.com/office/drawing/2014/main" id="{2CCE19C0-86FC-D929-EAFB-0106BCD4AD34}"/>
              </a:ext>
            </a:extLst>
          </p:cNvPr>
          <p:cNvSpPr>
            <a:spLocks noGrp="1"/>
          </p:cNvSpPr>
          <p:nvPr>
            <p:ph idx="1"/>
          </p:nvPr>
        </p:nvSpPr>
        <p:spPr/>
        <p:txBody>
          <a:bodyPr>
            <a:normAutofit fontScale="92500" lnSpcReduction="20000"/>
          </a:bodyPr>
          <a:lstStyle/>
          <a:p>
            <a:r>
              <a:rPr lang="en-US" dirty="0">
                <a:latin typeface="Garamond" panose="02020404030301010803" pitchFamily="18" charset="0"/>
              </a:rPr>
              <a:t>1682/1689-1725 Peter I. (the Great)</a:t>
            </a:r>
          </a:p>
          <a:p>
            <a:r>
              <a:rPr lang="en-US" dirty="0">
                <a:latin typeface="Garamond" panose="02020404030301010803" pitchFamily="18" charset="0"/>
              </a:rPr>
              <a:t>1697 ‘Grand Embassy’ to Western Europe</a:t>
            </a:r>
          </a:p>
          <a:p>
            <a:r>
              <a:rPr lang="en-US" dirty="0">
                <a:latin typeface="Garamond" panose="02020404030301010803" pitchFamily="18" charset="0"/>
              </a:rPr>
              <a:t>Government and administrative reforms – more effective administration: Swedish, Dutch, German examples </a:t>
            </a:r>
          </a:p>
          <a:p>
            <a:r>
              <a:rPr lang="en-US" dirty="0">
                <a:latin typeface="Garamond" panose="02020404030301010803" pitchFamily="18" charset="0"/>
              </a:rPr>
              <a:t>Heavy reliance on foreign advisers</a:t>
            </a:r>
          </a:p>
          <a:p>
            <a:r>
              <a:rPr lang="en-US" dirty="0">
                <a:latin typeface="Garamond" panose="02020404030301010803" pitchFamily="18" charset="0"/>
              </a:rPr>
              <a:t>Land tax and household tax replaced by capitation: payable also by serfs</a:t>
            </a:r>
          </a:p>
          <a:p>
            <a:r>
              <a:rPr lang="en-US" dirty="0">
                <a:latin typeface="Garamond" panose="02020404030301010803" pitchFamily="18" charset="0"/>
              </a:rPr>
              <a:t>Reform of the Russian Orthodox Church: Patriarch of Moscow replaced by Holy Synod (10 clergymen)</a:t>
            </a:r>
          </a:p>
          <a:p>
            <a:r>
              <a:rPr lang="en-US" dirty="0">
                <a:latin typeface="Garamond" panose="02020404030301010803" pitchFamily="18" charset="0"/>
              </a:rPr>
              <a:t>1721 Title ‘Emperor’</a:t>
            </a:r>
          </a:p>
          <a:p>
            <a:r>
              <a:rPr lang="en-US" dirty="0">
                <a:latin typeface="Garamond" panose="02020404030301010803" pitchFamily="18" charset="0"/>
              </a:rPr>
              <a:t>1722 Introduction of a new order of precedence: the Table of ranks: privileges of nobility based on state service</a:t>
            </a:r>
          </a:p>
          <a:p>
            <a:r>
              <a:rPr lang="en-US" dirty="0">
                <a:latin typeface="Garamond" panose="02020404030301010803" pitchFamily="18" charset="0"/>
              </a:rPr>
              <a:t>Education: Academy of Science – foreign scholars and students in Russia</a:t>
            </a:r>
          </a:p>
        </p:txBody>
      </p:sp>
    </p:spTree>
    <p:extLst>
      <p:ext uri="{BB962C8B-B14F-4D97-AF65-F5344CB8AC3E}">
        <p14:creationId xmlns:p14="http://schemas.microsoft.com/office/powerpoint/2010/main" val="268773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ainting of a group of people&#10;&#10;AI-generated content may be incorrect.">
            <a:extLst>
              <a:ext uri="{FF2B5EF4-FFF2-40B4-BE49-F238E27FC236}">
                <a16:creationId xmlns:a16="http://schemas.microsoft.com/office/drawing/2014/main" id="{B267E57C-2708-C640-BAC7-C568DFF03F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0"/>
            <a:ext cx="10160000" cy="6261100"/>
          </a:xfrm>
          <a:prstGeom prst="rect">
            <a:avLst/>
          </a:prstGeom>
        </p:spPr>
      </p:pic>
      <p:sp>
        <p:nvSpPr>
          <p:cNvPr id="6" name="TextBox 5">
            <a:extLst>
              <a:ext uri="{FF2B5EF4-FFF2-40B4-BE49-F238E27FC236}">
                <a16:creationId xmlns:a16="http://schemas.microsoft.com/office/drawing/2014/main" id="{08027136-A3A2-7ECD-9101-B451BD744438}"/>
              </a:ext>
            </a:extLst>
          </p:cNvPr>
          <p:cNvSpPr txBox="1"/>
          <p:nvPr/>
        </p:nvSpPr>
        <p:spPr>
          <a:xfrm>
            <a:off x="1016000" y="6379420"/>
            <a:ext cx="7935686" cy="400110"/>
          </a:xfrm>
          <a:prstGeom prst="rect">
            <a:avLst/>
          </a:prstGeom>
          <a:noFill/>
        </p:spPr>
        <p:txBody>
          <a:bodyPr wrap="square" rtlCol="0">
            <a:spAutoFit/>
          </a:bodyPr>
          <a:lstStyle/>
          <a:p>
            <a:r>
              <a:rPr lang="en-US" sz="2000" dirty="0">
                <a:latin typeface="Garamond" panose="02020404030301010803" pitchFamily="18" charset="0"/>
              </a:rPr>
              <a:t>Daniel </a:t>
            </a:r>
            <a:r>
              <a:rPr lang="en-US" sz="2000" dirty="0" err="1">
                <a:latin typeface="Garamond" panose="02020404030301010803" pitchFamily="18" charset="0"/>
              </a:rPr>
              <a:t>Maclise</a:t>
            </a:r>
            <a:r>
              <a:rPr lang="en-US" sz="2000" dirty="0">
                <a:latin typeface="Garamond" panose="02020404030301010803" pitchFamily="18" charset="0"/>
              </a:rPr>
              <a:t> (1806-1870) - Peter the Great at Deptford Dockyard</a:t>
            </a:r>
            <a:endParaRPr lang="en-GB" sz="2000" dirty="0">
              <a:latin typeface="Garamond" panose="02020404030301010803" pitchFamily="18" charset="0"/>
            </a:endParaRPr>
          </a:p>
        </p:txBody>
      </p:sp>
    </p:spTree>
    <p:extLst>
      <p:ext uri="{BB962C8B-B14F-4D97-AF65-F5344CB8AC3E}">
        <p14:creationId xmlns:p14="http://schemas.microsoft.com/office/powerpoint/2010/main" val="249523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579E6C-5BFF-55B8-48AE-11A107D5927B}"/>
              </a:ext>
            </a:extLst>
          </p:cNvPr>
          <p:cNvSpPr>
            <a:spLocks noGrp="1"/>
          </p:cNvSpPr>
          <p:nvPr>
            <p:ph type="title"/>
          </p:nvPr>
        </p:nvSpPr>
        <p:spPr>
          <a:xfrm>
            <a:off x="521207" y="786384"/>
            <a:ext cx="6233755" cy="1707775"/>
          </a:xfrm>
        </p:spPr>
        <p:txBody>
          <a:bodyPr anchor="t">
            <a:normAutofit/>
          </a:bodyPr>
          <a:lstStyle/>
          <a:p>
            <a:r>
              <a:rPr lang="en-US" dirty="0">
                <a:latin typeface="Garamond" panose="02020404030301010803" pitchFamily="18" charset="0"/>
              </a:rPr>
              <a:t>Expansion: Access to the Baltic Sea</a:t>
            </a:r>
            <a:endParaRPr lang="en-GB" dirty="0">
              <a:latin typeface="Garamond" panose="02020404030301010803" pitchFamily="18" charset="0"/>
            </a:endParaRPr>
          </a:p>
        </p:txBody>
      </p:sp>
      <p:cxnSp>
        <p:nvCxnSpPr>
          <p:cNvPr id="12" name="Straight Connector 11">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70C2E4F-E731-D170-358F-783C7C59E379}"/>
              </a:ext>
            </a:extLst>
          </p:cNvPr>
          <p:cNvSpPr>
            <a:spLocks noGrp="1"/>
          </p:cNvSpPr>
          <p:nvPr>
            <p:ph idx="1"/>
          </p:nvPr>
        </p:nvSpPr>
        <p:spPr>
          <a:xfrm>
            <a:off x="571501" y="2494159"/>
            <a:ext cx="6131953" cy="3510129"/>
          </a:xfrm>
        </p:spPr>
        <p:txBody>
          <a:bodyPr anchor="b">
            <a:normAutofit/>
          </a:bodyPr>
          <a:lstStyle/>
          <a:p>
            <a:r>
              <a:rPr lang="en-US" sz="2200" dirty="0">
                <a:latin typeface="Garamond" panose="02020404030301010803" pitchFamily="18" charset="0"/>
              </a:rPr>
              <a:t>Great Northern War against Sweden 1699-1721</a:t>
            </a:r>
          </a:p>
          <a:p>
            <a:r>
              <a:rPr lang="en-US" sz="2200" dirty="0">
                <a:latin typeface="Garamond" panose="02020404030301010803" pitchFamily="18" charset="0"/>
              </a:rPr>
              <a:t>Conquest of </a:t>
            </a:r>
            <a:r>
              <a:rPr lang="en-US" sz="2200" dirty="0" err="1">
                <a:latin typeface="Garamond" panose="02020404030301010803" pitchFamily="18" charset="0"/>
              </a:rPr>
              <a:t>Ingermanland</a:t>
            </a:r>
            <a:endParaRPr lang="en-US" sz="2200" dirty="0">
              <a:latin typeface="Garamond" panose="02020404030301010803" pitchFamily="18" charset="0"/>
            </a:endParaRPr>
          </a:p>
          <a:p>
            <a:r>
              <a:rPr lang="en-US" sz="2200" dirty="0">
                <a:latin typeface="Garamond" panose="02020404030301010803" pitchFamily="18" charset="0"/>
              </a:rPr>
              <a:t>1703 Foundation of </a:t>
            </a:r>
            <a:r>
              <a:rPr lang="en-US" sz="2200" dirty="0" err="1">
                <a:latin typeface="Garamond" panose="02020404030301010803" pitchFamily="18" charset="0"/>
              </a:rPr>
              <a:t>St.Petersburg</a:t>
            </a:r>
            <a:r>
              <a:rPr lang="en-US" sz="2200" dirty="0">
                <a:latin typeface="Garamond" panose="02020404030301010803" pitchFamily="18" charset="0"/>
              </a:rPr>
              <a:t> (1712 – capital)</a:t>
            </a:r>
          </a:p>
          <a:p>
            <a:r>
              <a:rPr lang="en-US" sz="2200" dirty="0">
                <a:latin typeface="Garamond" panose="02020404030301010803" pitchFamily="18" charset="0"/>
              </a:rPr>
              <a:t>Integration of Estonia and Livonia 1721</a:t>
            </a:r>
          </a:p>
          <a:p>
            <a:r>
              <a:rPr lang="en-US" sz="2200" dirty="0">
                <a:latin typeface="Garamond" panose="02020404030301010803" pitchFamily="18" charset="0"/>
              </a:rPr>
              <a:t>1809 Finland becomes part of the Russian Empire</a:t>
            </a:r>
          </a:p>
        </p:txBody>
      </p:sp>
      <p:cxnSp>
        <p:nvCxnSpPr>
          <p:cNvPr id="14" name="Straight Connector 13">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drawing of a castle&#10;&#10;AI-generated content may be incorrect.">
            <a:extLst>
              <a:ext uri="{FF2B5EF4-FFF2-40B4-BE49-F238E27FC236}">
                <a16:creationId xmlns:a16="http://schemas.microsoft.com/office/drawing/2014/main" id="{3A5A6AAD-F100-4681-0900-500BEF8C5AE9}"/>
              </a:ext>
            </a:extLst>
          </p:cNvPr>
          <p:cNvPicPr>
            <a:picLocks noChangeAspect="1"/>
          </p:cNvPicPr>
          <p:nvPr/>
        </p:nvPicPr>
        <p:blipFill>
          <a:blip r:embed="rId2">
            <a:extLst>
              <a:ext uri="{28A0092B-C50C-407E-A947-70E740481C1C}">
                <a14:useLocalDpi xmlns:a14="http://schemas.microsoft.com/office/drawing/2010/main" val="0"/>
              </a:ext>
            </a:extLst>
          </a:blip>
          <a:srcRect r="-3" b="4065"/>
          <a:stretch>
            <a:fillRect/>
          </a:stretch>
        </p:blipFill>
        <p:spPr>
          <a:xfrm>
            <a:off x="8036732" y="853712"/>
            <a:ext cx="3583768" cy="5150567"/>
          </a:xfrm>
          <a:prstGeom prst="rect">
            <a:avLst/>
          </a:prstGeom>
        </p:spPr>
      </p:pic>
      <p:cxnSp>
        <p:nvCxnSpPr>
          <p:cNvPr id="16" name="Straight Connector 15">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1166221"/>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400</TotalTime>
  <Words>1804</Words>
  <Application>Microsoft Office PowerPoint</Application>
  <PresentationFormat>Widescreen</PresentationFormat>
  <Paragraphs>168</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Batang</vt:lpstr>
      <vt:lpstr>Aptos</vt:lpstr>
      <vt:lpstr>Arial</vt:lpstr>
      <vt:lpstr>Avenir Next LT Pro Light</vt:lpstr>
      <vt:lpstr>Garamond</vt:lpstr>
      <vt:lpstr>Times New Roman</vt:lpstr>
      <vt:lpstr>AlignmentVTI</vt:lpstr>
      <vt:lpstr>Entangled History: Ukraine and her neighbours from the Middle Ages to the present</vt:lpstr>
      <vt:lpstr>Outline</vt:lpstr>
      <vt:lpstr>PowerPoint Presentation</vt:lpstr>
      <vt:lpstr>Changes under tsars Aleksei (born 1629, 1645-1676), Feodor (born 1661, 1676-1682), and regent Sophia (born 1657, 1682-1689), regent for Ivan V and Peter I </vt:lpstr>
      <vt:lpstr>Peter the Great – (born 1672, died in 1725)</vt:lpstr>
      <vt:lpstr>PowerPoint Presentation</vt:lpstr>
      <vt:lpstr>From Tsardom to Empire</vt:lpstr>
      <vt:lpstr>PowerPoint Presentation</vt:lpstr>
      <vt:lpstr>Expansion: Access to the Baltic Sea</vt:lpstr>
      <vt:lpstr>PowerPoint Presentation</vt:lpstr>
      <vt:lpstr>PowerPoint Presentation</vt:lpstr>
      <vt:lpstr>Ukraine – ideological concepts</vt:lpstr>
      <vt:lpstr>PowerPoint Presentation</vt:lpstr>
      <vt:lpstr>The Constitution of Bendery 1710 (Hetman Pylyp Orlyk, successor of Mazepa) Fatherland is Little Russia, </vt:lpstr>
      <vt:lpstr>PowerPoint Presentation</vt:lpstr>
      <vt:lpstr>PowerPoint Presentation</vt:lpstr>
      <vt:lpstr>Catherine the Great: Westernisation II or 2.0</vt:lpstr>
      <vt:lpstr>PowerPoint Presentation</vt:lpstr>
      <vt:lpstr>PowerPoint Presentation</vt:lpstr>
      <vt:lpstr>Polish struggles</vt:lpstr>
      <vt:lpstr>PowerPoint Presentation</vt:lpstr>
      <vt:lpstr>PowerPoint Presentation</vt:lpstr>
      <vt:lpstr>PowerPoint Presentation</vt:lpstr>
      <vt:lpstr>PowerPoint Presentation</vt:lpstr>
      <vt:lpstr>Constitution of May 3rd, 1791</vt:lpstr>
      <vt:lpstr>PowerPoint Presentation</vt:lpstr>
      <vt:lpstr>PowerPoint Presentation</vt:lpstr>
      <vt:lpstr>PowerPoint Presentation</vt:lpstr>
      <vt:lpstr> Timeline: Foreign and Imperial Policy 1800 - 1850</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Alexandr Voronovici</cp:lastModifiedBy>
  <cp:revision>29</cp:revision>
  <dcterms:created xsi:type="dcterms:W3CDTF">2025-10-15T18:16:58Z</dcterms:created>
  <dcterms:modified xsi:type="dcterms:W3CDTF">2025-11-26T21:01:01Z</dcterms:modified>
</cp:coreProperties>
</file>