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404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12967-8107-4E6A-A3B2-08A7BD9762E8}" type="datetimeFigureOut">
              <a:rPr lang="en-GB" smtClean="0"/>
              <a:t>03/12/2025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17960-57DD-47E2-92AE-5FE4C540E2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462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D8E5E-745C-407D-B425-C78EBF08DF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1" y="822960"/>
            <a:ext cx="6057899" cy="5015169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07A4D5-56F4-4287-B174-56C55B18F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9113" y="3003642"/>
            <a:ext cx="3522199" cy="2900274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4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B9C19-FEE0-4852-B181-14A0DD77F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27DDF-01B7-463C-82BC-BBF429618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2056A-C3EE-4809-B1F3-1CEEEA266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40FCEE-B6E2-46D0-9BB0-F45F79545E9D}"/>
              </a:ext>
            </a:extLst>
          </p:cNvPr>
          <p:cNvCxnSpPr>
            <a:cxnSpLocks/>
          </p:cNvCxnSpPr>
          <p:nvPr/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BD2FB83-3783-4477-80B5-DA5BF10BAF57}"/>
              </a:ext>
            </a:extLst>
          </p:cNvPr>
          <p:cNvCxnSpPr>
            <a:cxnSpLocks/>
          </p:cNvCxnSpPr>
          <p:nvPr/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83EA203-71D5-49C0-9626-FFA8E46787B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4227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9A0A-70FC-426A-8B3B-60FAF9806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F47EC6-9753-4ABC-BB66-64CCC8BA0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499" y="2036363"/>
            <a:ext cx="11059811" cy="38707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84D9F-DC99-4B4C-98CF-178BBBB76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A6840-AC0B-4260-8368-08E0A22D2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5DAB8-EC07-4CCF-96EA-5D8ACDAE6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38F1AC-9961-4786-A189-20863DD97F68}"/>
              </a:ext>
            </a:extLst>
          </p:cNvPr>
          <p:cNvCxnSpPr>
            <a:cxnSpLocks/>
          </p:cNvCxnSpPr>
          <p:nvPr/>
        </p:nvCxnSpPr>
        <p:spPr>
          <a:xfrm flipH="1">
            <a:off x="571500" y="1780979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9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75F678-EC03-4845-A51B-C90FA6A154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77953" y="797251"/>
            <a:ext cx="2483929" cy="52837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A8B4D-A39F-4528-975A-9C84BEE77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6094" y="797251"/>
            <a:ext cx="8101072" cy="528378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E4A23-6984-4AD1-A51D-600EDC26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73E28-C341-49CC-BAAB-0C0D19821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D54A-8E86-4026-8DD0-5B0979BB8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B05DA4-DF32-4D7A-9E4D-36309C90C5BB}"/>
              </a:ext>
            </a:extLst>
          </p:cNvPr>
          <p:cNvCxnSpPr>
            <a:cxnSpLocks/>
          </p:cNvCxnSpPr>
          <p:nvPr/>
        </p:nvCxnSpPr>
        <p:spPr>
          <a:xfrm flipH="1">
            <a:off x="566094" y="57711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7CC7262-4997-41E4-976D-BA82E148280F}"/>
              </a:ext>
            </a:extLst>
          </p:cNvPr>
          <p:cNvCxnSpPr>
            <a:cxnSpLocks/>
          </p:cNvCxnSpPr>
          <p:nvPr/>
        </p:nvCxnSpPr>
        <p:spPr>
          <a:xfrm flipV="1">
            <a:off x="8875226" y="571500"/>
            <a:ext cx="0" cy="5711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F5063B5-E478-4C41-AD40-49A39AE07429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76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B2ED8-7F53-4C03-A740-493E507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11087-99A9-4100-B5F7-520880DE3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688"/>
            <a:ext cx="11059811" cy="3910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B4B20-1A65-4A26-B11E-6095083A1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D52D3-E985-4FEB-89B9-57C754711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A751A-C72D-47C1-A7A6-E8510A40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81F78-07BF-45A9-92D4-E4E0A1E88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914255"/>
            <a:ext cx="6867115" cy="5009471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C2A83-A380-4828-BC68-C065C8BC5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39817" y="914399"/>
            <a:ext cx="2370268" cy="2670273"/>
          </a:xfrm>
        </p:spPr>
        <p:txBody>
          <a:bodyPr anchor="t">
            <a:normAutofit/>
          </a:bodyPr>
          <a:lstStyle>
            <a:lvl1pPr marL="0" indent="0">
              <a:lnSpc>
                <a:spcPct val="130000"/>
              </a:lnSpc>
              <a:buNone/>
              <a:defRPr sz="14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2B2F-8804-4195-A779-F5C67C25C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99C26-4411-4833-A917-A45E62D56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8C7C7-F862-434D-A87A-DECE9FD2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40BAA4B-C4C0-40C1-8DC8-B4E2F8A68E12}"/>
              </a:ext>
            </a:extLst>
          </p:cNvPr>
          <p:cNvCxnSpPr>
            <a:cxnSpLocks/>
          </p:cNvCxnSpPr>
          <p:nvPr/>
        </p:nvCxnSpPr>
        <p:spPr>
          <a:xfrm>
            <a:off x="8872625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0A2259-2540-4B32-A999-2B46A6790E3D}"/>
              </a:ext>
            </a:extLst>
          </p:cNvPr>
          <p:cNvCxnSpPr>
            <a:cxnSpLocks/>
          </p:cNvCxnSpPr>
          <p:nvPr/>
        </p:nvCxnSpPr>
        <p:spPr>
          <a:xfrm flipH="1">
            <a:off x="566094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EFB0ED-3F76-4403-AD0B-E738DD9D8CB6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940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6BD5F-CF53-4DD5-B8C5-27BBA2BB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09684"/>
            <a:ext cx="11049000" cy="105716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6C2E1-5D5E-409F-BEE8-F48CE86F55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9447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BBF823-1BFB-4CF0-BAF4-D660C8F1A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47082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F816E-EE02-44A4-8B81-B324ECFD7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4D9E4-A693-44D2-A3E8-E3AABC905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F669F-4B8E-415D-A9BF-AD451F452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20AF959-FCDC-4B92-9324-06A06C0D56F2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20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F85E5-82C4-4BAE-B2B0-A078ABD6C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469" y="699118"/>
            <a:ext cx="11025062" cy="106360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D15C7-F445-40F7-88F6-FD652626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468" y="2022883"/>
            <a:ext cx="5230469" cy="564079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52C35-AA8E-4154-8A78-7DE9590E1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3469" y="2866031"/>
            <a:ext cx="5157787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57EAC6-567C-4A4A-BB10-57EC14B97D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41470" y="2022883"/>
            <a:ext cx="5183188" cy="564080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9A083F-AD60-4437-B32A-44035D78A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41470" y="2866031"/>
            <a:ext cx="5183188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DBF86F-3266-4551-B680-06F401FF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5B38FE-80F9-4582-B2E1-B067C288D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7BEF32-F637-47A1-9ED3-AFC4F79F3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C508D4-7C99-4B8D-BCDE-F0001BD345D9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9BF61B-7951-48F4-982B-9401A483FFBF}"/>
              </a:ext>
            </a:extLst>
          </p:cNvPr>
          <p:cNvCxnSpPr>
            <a:cxnSpLocks/>
          </p:cNvCxnSpPr>
          <p:nvPr/>
        </p:nvCxnSpPr>
        <p:spPr>
          <a:xfrm flipH="1">
            <a:off x="577485" y="273859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651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4CB-6BE5-4B9E-B0A6-54F83B201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17452"/>
            <a:ext cx="11049000" cy="1161836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E8643C-1A5D-4F23-B0D7-5B46F5E45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A3394-78CC-43B0-9762-5E826F8B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47F0A-1980-4E13-AB22-AE3B8AA44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9D858B-8A9C-4235-B151-81C99A3D20D2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6C7798B-3ECB-4076-8955-A82116BB0D2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15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61D85-3E72-406F-AB26-B4ED9491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9C831E-4321-467E-9090-C89C48CF2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A9556-B3D8-4403-835F-11AE2D409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9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0AA48-D521-423D-B185-6490EF57B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01" y="810344"/>
            <a:ext cx="3478084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4E6DD-DDD2-4ED6-B8A9-A8B6D7656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9809" y="931232"/>
            <a:ext cx="6700679" cy="5079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F08F5E-AD33-4ACF-84C9-78B0FF6BE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0" y="2578608"/>
            <a:ext cx="3478783" cy="34172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7604E-7DD4-4497-B325-74F899E8A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02BEED-A8F6-4256-9539-4434694AA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EA1AA6-EE0B-48FD-A7DE-6CEE6A8C7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F35B32-9A23-4805-94A6-96826D202139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2BA7DA-3944-40D4-91CD-40CA24DBB79B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EA0B78-39E7-4039-B8BE-4F425688C6DF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68B99C-0744-42EE-9713-AB0CEC3F5D8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60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2732-5D39-4B30-A499-D51BABC88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802204"/>
            <a:ext cx="3478787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AF5AEC-77BC-4A52-8A56-C6479CA6A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23467" y="847384"/>
            <a:ext cx="6907844" cy="52168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A9240-8762-4C7D-AF22-A844CB2EC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498" y="2574906"/>
            <a:ext cx="3478787" cy="343571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95685-E45D-4E74-8B78-D3B8E85C4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1FCBA3-0FF5-47C2-901A-645F6185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30381-5320-46AD-A0B9-7C04B3E5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57A432-D933-402A-8657-216EE20450EE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B1E0F3-D71B-436F-A10B-B6EA7125F684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EE64F5-2B48-4A2E-BA5E-1D37F1A7C9A3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99BF9AA-A2C8-4233-B597-EB11C6D6A0E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045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E1467D-9ED1-4211-A71E-41C91C755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89289"/>
            <a:ext cx="11049000" cy="1084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F8A6A1-C9C7-4FDF-B4DA-1E86B6A35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499" y="2075688"/>
            <a:ext cx="11059811" cy="3818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CC44A-C635-4CD0-90E9-D9503AF4C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36732" y="6397103"/>
            <a:ext cx="30919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fld id="{1C8322F6-1C60-46CF-968C-BC20E470F443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BF682-1A47-492C-81E3-9DB0A50EC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5782" y="63971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C814B-9105-44ED-98A9-D326B2E26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24553" y="6397103"/>
            <a:ext cx="700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814345-41DE-42C5-8657-66C1417DF81A}"/>
              </a:ext>
            </a:extLst>
          </p:cNvPr>
          <p:cNvCxnSpPr>
            <a:cxnSpLocks/>
          </p:cNvCxnSpPr>
          <p:nvPr/>
        </p:nvCxnSpPr>
        <p:spPr>
          <a:xfrm flipH="1">
            <a:off x="566094" y="6286347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E68E419-3727-4F5E-8840-AF149B33B0B7}"/>
              </a:ext>
            </a:extLst>
          </p:cNvPr>
          <p:cNvCxnSpPr>
            <a:cxnSpLocks/>
          </p:cNvCxnSpPr>
          <p:nvPr/>
        </p:nvCxnSpPr>
        <p:spPr>
          <a:xfrm flipH="1">
            <a:off x="577485" y="1883336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19B6EC-D7AE-452F-8D0C-D11BD3377F3E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96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40" r:id="rId4"/>
    <p:sldLayoutId id="2147483741" r:id="rId5"/>
    <p:sldLayoutId id="2147483746" r:id="rId6"/>
    <p:sldLayoutId id="2147483742" r:id="rId7"/>
    <p:sldLayoutId id="2147483743" r:id="rId8"/>
    <p:sldLayoutId id="2147483744" r:id="rId9"/>
    <p:sldLayoutId id="2147483745" r:id="rId10"/>
    <p:sldLayoutId id="21474837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100" baseline="0">
          <a:solidFill>
            <a:schemeClr val="tx1"/>
          </a:solidFill>
          <a:latin typeface="Batang" panose="02030600000101010101" pitchFamily="18" charset="-127"/>
          <a:ea typeface="Batang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1FD0F0B6-5415-4254-9E66-BE9C2FB05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FD3396-D72F-BAC4-3884-3ADFB95F26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822960"/>
            <a:ext cx="3463784" cy="3454604"/>
          </a:xfrm>
        </p:spPr>
        <p:txBody>
          <a:bodyPr>
            <a:normAutofit/>
          </a:bodyPr>
          <a:lstStyle/>
          <a:p>
            <a:r>
              <a:rPr lang="de-DE" altLang="en-US" sz="3700" b="1" dirty="0">
                <a:latin typeface="Garamond" panose="02020404030301010803" pitchFamily="18" charset="0"/>
              </a:rPr>
              <a:t>Entangled History: Ukraine and her neighbours from the Middle Ages to the present</a:t>
            </a:r>
            <a:endParaRPr lang="en-GB" sz="3700" b="1" dirty="0">
              <a:latin typeface="Garamond" panose="020204040303010108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3F58DA-A2D1-BB54-975C-73F732A4A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496" y="4446150"/>
            <a:ext cx="3474600" cy="1457405"/>
          </a:xfrm>
        </p:spPr>
        <p:txBody>
          <a:bodyPr>
            <a:normAutofit/>
          </a:bodyPr>
          <a:lstStyle/>
          <a:p>
            <a:pPr>
              <a:buSzPct val="100000"/>
            </a:pPr>
            <a:r>
              <a:rPr lang="en-GB" altLang="en-US" b="1" dirty="0">
                <a:latin typeface="Garamond" panose="02020404030301010803" pitchFamily="18" charset="0"/>
              </a:rPr>
              <a:t>Lecture 7, wk. 9</a:t>
            </a:r>
          </a:p>
          <a:p>
            <a:pPr>
              <a:buSzPct val="100000"/>
            </a:pPr>
            <a:r>
              <a:rPr lang="en-GB" altLang="en-US" b="1" dirty="0">
                <a:latin typeface="Garamond" panose="02020404030301010803" pitchFamily="18" charset="0"/>
              </a:rPr>
              <a:t>Russia’s mission and Ukraine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D66FEA8-8B71-461B-95A4-855374AB4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A4B168A-A51F-4C91-A9E4-A2F203CB9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0689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5407E01-913B-484C-A03C-2C64028471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523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D66ECFAA-65A2-B256-9CB4-7FD23DC5B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386" y="0"/>
            <a:ext cx="104216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964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2406A835-1FCE-1096-F630-7A7C3DA8A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8"/>
            <a:ext cx="3789944" cy="49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01D9D653-51C8-B746-6823-0898D40F84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944" y="0"/>
            <a:ext cx="4140775" cy="4908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2">
            <a:extLst>
              <a:ext uri="{FF2B5EF4-FFF2-40B4-BE49-F238E27FC236}">
                <a16:creationId xmlns:a16="http://schemas.microsoft.com/office/drawing/2014/main" id="{C1E96CBF-AF3B-4523-460C-48CBDF637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3320" y="0"/>
            <a:ext cx="4268680" cy="49089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6F881A3-5D0E-3BC7-F52B-F7FDE26A7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908983"/>
            <a:ext cx="3683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2200" dirty="0">
                <a:latin typeface="Garamond" panose="02020404030301010803" pitchFamily="18" charset="0"/>
              </a:rPr>
              <a:t>Nikolay M. Karamzin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2200" dirty="0">
                <a:latin typeface="Garamond" panose="02020404030301010803" pitchFamily="18" charset="0"/>
              </a:rPr>
              <a:t>(1766-1826)</a:t>
            </a: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0A751E63-B043-2D19-0FD4-BEE9C437CE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9944" y="4907921"/>
            <a:ext cx="378994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2200" dirty="0" err="1">
                <a:latin typeface="Garamond" panose="02020404030301010803" pitchFamily="18" charset="0"/>
              </a:rPr>
              <a:t>Pyotr</a:t>
            </a:r>
            <a:r>
              <a:rPr lang="en-US" altLang="en-US" sz="2200" dirty="0">
                <a:latin typeface="Garamond" panose="02020404030301010803" pitchFamily="18" charset="0"/>
              </a:rPr>
              <a:t> Y. Chaadayev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2200" dirty="0">
                <a:latin typeface="Garamond" panose="02020404030301010803" pitchFamily="18" charset="0"/>
              </a:rPr>
              <a:t>(1794-1856) </a:t>
            </a: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DC877E5A-7AB4-CC99-3F49-E6527B4C75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0719" y="4907921"/>
            <a:ext cx="413337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2200" dirty="0">
                <a:latin typeface="Garamond" panose="02020404030301010803" pitchFamily="18" charset="0"/>
              </a:rPr>
              <a:t>Konstantin S. Aksakov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2200" dirty="0">
                <a:latin typeface="Garamond" panose="02020404030301010803" pitchFamily="18" charset="0"/>
              </a:rPr>
              <a:t>(1817-1860)</a:t>
            </a:r>
          </a:p>
        </p:txBody>
      </p:sp>
    </p:spTree>
    <p:extLst>
      <p:ext uri="{BB962C8B-B14F-4D97-AF65-F5344CB8AC3E}">
        <p14:creationId xmlns:p14="http://schemas.microsoft.com/office/powerpoint/2010/main" val="406163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70FE2820-9600-5ED4-9E4D-0E0875F895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351" y="412751"/>
            <a:ext cx="8640763" cy="181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800" dirty="0">
                <a:solidFill>
                  <a:schemeClr val="tx1"/>
                </a:solidFill>
                <a:latin typeface="Garamond" panose="02020404030301010803" pitchFamily="18" charset="0"/>
              </a:rPr>
              <a:t>Autocracy, Orthodoxy, and Nationality/National Character (narodnost</a:t>
            </a:r>
            <a:r>
              <a:rPr lang="ja-JP" altLang="en-GB" sz="2800" dirty="0">
                <a:solidFill>
                  <a:schemeClr val="tx1"/>
                </a:solidFill>
                <a:latin typeface="Garamond" panose="02020404030301010803" pitchFamily="18" charset="0"/>
              </a:rPr>
              <a:t>’</a:t>
            </a:r>
            <a:r>
              <a:rPr lang="en-GB" altLang="ja-JP" sz="2800" dirty="0">
                <a:solidFill>
                  <a:schemeClr val="tx1"/>
                </a:solidFill>
                <a:latin typeface="Garamond" panose="02020404030301010803" pitchFamily="18" charset="0"/>
              </a:rPr>
              <a:t>)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800" dirty="0">
                <a:solidFill>
                  <a:schemeClr val="tx1"/>
                </a:solidFill>
                <a:latin typeface="Garamond" panose="02020404030301010803" pitchFamily="18" charset="0"/>
              </a:rPr>
              <a:t>Count Sergey S. Uvarov, Minister for Education 1832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020B201F-D145-6D76-33AD-0C891727B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1" y="2843521"/>
            <a:ext cx="4546599" cy="2802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ja-JP" altLang="en-GB" sz="2200" dirty="0">
                <a:solidFill>
                  <a:schemeClr val="tx1"/>
                </a:solidFill>
                <a:latin typeface="Garamond" panose="02020404030301010803" pitchFamily="18" charset="0"/>
              </a:rPr>
              <a:t>“</a:t>
            </a:r>
            <a:r>
              <a:rPr lang="en-GB" altLang="ja-JP" sz="2200" dirty="0">
                <a:solidFill>
                  <a:schemeClr val="tx1"/>
                </a:solidFill>
                <a:latin typeface="Garamond" panose="02020404030301010803" pitchFamily="18" charset="0"/>
              </a:rPr>
              <a:t>’</a:t>
            </a:r>
            <a:r>
              <a:rPr lang="en-GB" altLang="ja-JP" sz="2200" dirty="0" err="1">
                <a:solidFill>
                  <a:schemeClr val="tx1"/>
                </a:solidFill>
                <a:latin typeface="Garamond" panose="02020404030301010803" pitchFamily="18" charset="0"/>
              </a:rPr>
              <a:t>narodnost</a:t>
            </a:r>
            <a:r>
              <a:rPr lang="ja-JP" altLang="en-GB" sz="2200" dirty="0">
                <a:solidFill>
                  <a:schemeClr val="tx1"/>
                </a:solidFill>
                <a:latin typeface="Garamond" panose="02020404030301010803" pitchFamily="18" charset="0"/>
              </a:rPr>
              <a:t>’</a:t>
            </a:r>
            <a:r>
              <a:rPr lang="en-GB" altLang="ja-JP" sz="2200" dirty="0">
                <a:solidFill>
                  <a:schemeClr val="tx1"/>
                </a:solidFill>
                <a:latin typeface="Garamond" panose="02020404030301010803" pitchFamily="18" charset="0"/>
              </a:rPr>
              <a:t>underlines the originality and uniqueness of the Russian people, the fundamental values of Russian culture and society, as opposed to Westernization.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en-GB" altLang="en-US" sz="2200" i="1" dirty="0">
                <a:solidFill>
                  <a:schemeClr val="tx1"/>
                </a:solidFill>
                <a:latin typeface="Garamond" panose="02020404030301010803" pitchFamily="18" charset="0"/>
              </a:rPr>
              <a:t>“To turn Russians back to Russian ways</a:t>
            </a:r>
            <a:r>
              <a:rPr lang="en-GB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,” (“</a:t>
            </a:r>
            <a:r>
              <a:rPr lang="en-GB" altLang="en-US" sz="2200" dirty="0" err="1">
                <a:solidFill>
                  <a:schemeClr val="tx1"/>
                </a:solidFill>
                <a:latin typeface="Garamond" panose="02020404030301010803" pitchFamily="18" charset="0"/>
              </a:rPr>
              <a:t>возвраща́ть</a:t>
            </a:r>
            <a:r>
              <a:rPr lang="en-GB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r>
              <a:rPr lang="en-GB" altLang="en-US" sz="2200" dirty="0" err="1">
                <a:solidFill>
                  <a:schemeClr val="tx1"/>
                </a:solidFill>
                <a:latin typeface="Garamond" panose="02020404030301010803" pitchFamily="18" charset="0"/>
              </a:rPr>
              <a:t>ру́сских</a:t>
            </a:r>
            <a:r>
              <a:rPr lang="en-GB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 к </a:t>
            </a:r>
            <a:r>
              <a:rPr lang="en-GB" altLang="en-US" sz="2200" dirty="0" err="1">
                <a:solidFill>
                  <a:schemeClr val="tx1"/>
                </a:solidFill>
                <a:latin typeface="Garamond" panose="02020404030301010803" pitchFamily="18" charset="0"/>
              </a:rPr>
              <a:t>ру́сскому</a:t>
            </a:r>
            <a:r>
              <a:rPr lang="en-GB" alt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”). Uvarov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9762F65-D966-354D-EDB8-9CC51BFE04F7}"/>
              </a:ext>
            </a:extLst>
          </p:cNvPr>
          <p:cNvSpPr txBox="1"/>
          <p:nvPr/>
        </p:nvSpPr>
        <p:spPr>
          <a:xfrm>
            <a:off x="3735761" y="2667444"/>
            <a:ext cx="1862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sz="2000" dirty="0">
                <a:latin typeface="Garamond" panose="02020404030301010803" pitchFamily="18" charset="0"/>
              </a:rPr>
              <a:t>Sergey S. Uvarov (1786-1855)</a:t>
            </a:r>
          </a:p>
        </p:txBody>
      </p:sp>
      <p:pic>
        <p:nvPicPr>
          <p:cNvPr id="5" name="Grafik 2">
            <a:extLst>
              <a:ext uri="{FF2B5EF4-FFF2-40B4-BE49-F238E27FC236}">
                <a16:creationId xmlns:a16="http://schemas.microsoft.com/office/drawing/2014/main" id="{FD550192-F4CB-0F75-889E-3756D9F81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505" y="2667444"/>
            <a:ext cx="3150356" cy="391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82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B6DDE0-DC3E-4758-F76F-FD8A8193F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New challenges in the age of nationalism 1800 to 1881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164C8C-3F64-285D-F422-C8C84A9599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900" dirty="0">
                <a:latin typeface="Garamond" panose="02020404030301010803" pitchFamily="18" charset="0"/>
              </a:rPr>
              <a:t>The Birth of the Russian intelligentsia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900" dirty="0">
                <a:latin typeface="Garamond" panose="02020404030301010803" pitchFamily="18" charset="0"/>
              </a:rPr>
              <a:t>Relationship to Europe: Follow Europe (</a:t>
            </a:r>
            <a:r>
              <a:rPr lang="en-US" sz="1900" dirty="0" err="1">
                <a:latin typeface="Garamond" panose="02020404030301010803" pitchFamily="18" charset="0"/>
              </a:rPr>
              <a:t>Westernisers</a:t>
            </a:r>
            <a:r>
              <a:rPr lang="en-US" sz="1900" dirty="0">
                <a:latin typeface="Garamond" panose="02020404030301010803" pitchFamily="18" charset="0"/>
              </a:rPr>
              <a:t>), Lead Europe (Slavophiles); Russia is a European Power – Russia (Muscovy) is a world of its own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900" dirty="0">
                <a:latin typeface="Garamond" panose="02020404030301010803" pitchFamily="18" charset="0"/>
              </a:rPr>
              <a:t>Until 1860s no fundamental difference in attitude to Ukraine/Ukrainians and Belarus/Belarusians between </a:t>
            </a:r>
            <a:r>
              <a:rPr lang="en-US" sz="1900" dirty="0" err="1">
                <a:latin typeface="Garamond" panose="02020404030301010803" pitchFamily="18" charset="0"/>
              </a:rPr>
              <a:t>Westernisers</a:t>
            </a:r>
            <a:r>
              <a:rPr lang="en-US" sz="1900" dirty="0">
                <a:latin typeface="Garamond" panose="02020404030301010803" pitchFamily="18" charset="0"/>
              </a:rPr>
              <a:t> and Slavophiles: love of Ukrainian folklore, sympathy for Ukrainians, but not considering them politically separated from Russia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900" dirty="0">
                <a:latin typeface="Garamond" panose="02020404030301010803" pitchFamily="18" charset="0"/>
              </a:rPr>
              <a:t>‘Backwardness’ – catch up – reform backlog but (Belinsky) Ukrainians even more backward – catch up with Russians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900" dirty="0">
                <a:latin typeface="Garamond" panose="02020404030301010803" pitchFamily="18" charset="0"/>
              </a:rPr>
              <a:t>Autocratic tradition – no estates: weakness of society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900" dirty="0">
                <a:latin typeface="Garamond" panose="02020404030301010803" pitchFamily="18" charset="0"/>
              </a:rPr>
              <a:t>Nobility  vs. Peasants: in 1857 37.7% (23.1 Million) of a population of 62.5 Million or 45% of the 49.5 Million peasants were serfs)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900" dirty="0">
                <a:latin typeface="Garamond" panose="02020404030301010803" pitchFamily="18" charset="0"/>
              </a:rPr>
              <a:t>Weak middle class – intelligentsia as substitute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900" dirty="0">
                <a:latin typeface="Garamond" panose="02020404030301010803" pitchFamily="18" charset="0"/>
              </a:rPr>
              <a:t>Empire vs. Nation: Russian nationalism and imperial patriotism – Imperial overstretch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900" dirty="0">
                <a:latin typeface="Garamond" panose="02020404030301010803" pitchFamily="18" charset="0"/>
              </a:rPr>
              <a:t>Challenge by socialism, anarchism, and minority nationalism</a:t>
            </a:r>
            <a:endParaRPr lang="en-GB" sz="19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596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814345-41DE-42C5-8657-66C1417DF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6094" y="6286347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68E419-3727-4F5E-8840-AF149B33B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485" y="1883336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519B6EC-D7AE-452F-8D0C-D11BD3377F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E1ABC5C-F9DC-AFFE-EFF7-1A9EFE270339}"/>
              </a:ext>
            </a:extLst>
          </p:cNvPr>
          <p:cNvSpPr txBox="1"/>
          <p:nvPr/>
        </p:nvSpPr>
        <p:spPr>
          <a:xfrm>
            <a:off x="571501" y="2494159"/>
            <a:ext cx="6131953" cy="35101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indent="-228600">
              <a:lnSpc>
                <a:spcPct val="110000"/>
              </a:lnSpc>
              <a:spcAft>
                <a:spcPts val="600"/>
              </a:spcAft>
              <a:buSzPct val="80000"/>
            </a:pPr>
            <a:r>
              <a:rPr lang="en-US" sz="2000" dirty="0">
                <a:latin typeface="Garamond" panose="02020404030301010803" pitchFamily="18" charset="0"/>
              </a:rPr>
              <a:t>Vissarion G. Belinsky (1811-1848), leading </a:t>
            </a:r>
            <a:r>
              <a:rPr lang="en-US" sz="2000" dirty="0" err="1">
                <a:latin typeface="Garamond" panose="02020404030301010803" pitchFamily="18" charset="0"/>
              </a:rPr>
              <a:t>Westerniser</a:t>
            </a:r>
            <a:r>
              <a:rPr lang="en-US" sz="2000" dirty="0">
                <a:latin typeface="Garamond" panose="02020404030301010803" pitchFamily="18" charset="0"/>
              </a:rPr>
              <a:t> and literary critic: Ukrainians becoming ‘civilized’ by becoming Russians: “Merging forever with consanguineous Russia, Little Russia opened the door of civilization, enlightenment, art, science, from which it had previously been separated by the insurmountable barrier of its </a:t>
            </a:r>
            <a:r>
              <a:rPr lang="en-US" sz="2000" dirty="0" err="1">
                <a:latin typeface="Garamond" panose="02020404030301010803" pitchFamily="18" charset="0"/>
              </a:rPr>
              <a:t>semibarbaric</a:t>
            </a:r>
            <a:r>
              <a:rPr lang="en-US" sz="2000" dirty="0">
                <a:latin typeface="Garamond" panose="02020404030301010803" pitchFamily="18" charset="0"/>
              </a:rPr>
              <a:t> way of life. Together with Russia, she now stands before a great future.” (1843) 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SzPct val="80000"/>
            </a:pPr>
            <a:r>
              <a:rPr lang="en-US" sz="2000" dirty="0">
                <a:latin typeface="Garamond" panose="02020404030301010803" pitchFamily="18" charset="0"/>
              </a:rPr>
              <a:t>“The literary language of the Little Russian must be the language of a civilized society – the Russian language.” (1841) 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SzPct val="80000"/>
            </a:pPr>
            <a:r>
              <a:rPr lang="en-US" sz="2000" dirty="0">
                <a:latin typeface="Garamond" panose="02020404030301010803" pitchFamily="18" charset="0"/>
              </a:rPr>
              <a:t>quoted in: Andrea Rutherford, Vissarion </a:t>
            </a:r>
            <a:r>
              <a:rPr lang="en-US" sz="2000" dirty="0" err="1">
                <a:latin typeface="Garamond" panose="02020404030301010803" pitchFamily="18" charset="0"/>
              </a:rPr>
              <a:t>Belinskij</a:t>
            </a:r>
            <a:r>
              <a:rPr lang="en-US" sz="2000" dirty="0">
                <a:latin typeface="Garamond" panose="02020404030301010803" pitchFamily="18" charset="0"/>
              </a:rPr>
              <a:t> and the Ukrainian National Question, The Russian Review, 54 (1995), no. 4, pp. 500-15, here: p. 511, 513.)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SzPct val="80000"/>
            </a:pPr>
            <a:endParaRPr lang="en-US" sz="2000" dirty="0">
              <a:latin typeface="Garamond" panose="02020404030301010803" pitchFamily="18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34300" y="576201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3">
            <a:extLst>
              <a:ext uri="{FF2B5EF4-FFF2-40B4-BE49-F238E27FC236}">
                <a16:creationId xmlns:a16="http://schemas.microsoft.com/office/drawing/2014/main" id="{05A8C7D3-14AA-AEDB-BC4D-CABE4928A20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235" r="1514" b="-3"/>
          <a:stretch>
            <a:fillRect/>
          </a:stretch>
        </p:blipFill>
        <p:spPr>
          <a:xfrm>
            <a:off x="8036732" y="853712"/>
            <a:ext cx="3583768" cy="5150567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5943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6">
            <a:extLst>
              <a:ext uri="{FF2B5EF4-FFF2-40B4-BE49-F238E27FC236}">
                <a16:creationId xmlns:a16="http://schemas.microsoft.com/office/drawing/2014/main" id="{BBFA3E74-BEE4-0FAE-ACFA-149F104D45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7384" y="260351"/>
            <a:ext cx="4745507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800" dirty="0">
                <a:solidFill>
                  <a:schemeClr val="tx1"/>
                </a:solidFill>
                <a:latin typeface="Garamond" panose="02020404030301010803" pitchFamily="18" charset="0"/>
              </a:rPr>
              <a:t> Timeline: </a:t>
            </a:r>
            <a:r>
              <a:rPr lang="de-DE" altLang="en-US" sz="2800" dirty="0" err="1">
                <a:solidFill>
                  <a:schemeClr val="tx1"/>
                </a:solidFill>
                <a:latin typeface="Garamond" panose="02020404030301010803" pitchFamily="18" charset="0"/>
              </a:rPr>
              <a:t>Domestic</a:t>
            </a:r>
            <a:r>
              <a:rPr lang="de-DE" altLang="en-US" sz="2800" dirty="0">
                <a:solidFill>
                  <a:schemeClr val="tx1"/>
                </a:solidFill>
                <a:latin typeface="Garamond" panose="02020404030301010803" pitchFamily="18" charset="0"/>
              </a:rPr>
              <a:t> 1800 - 1850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0FDBDA3-18CF-90D9-4616-F6159FF6D6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46122"/>
              </p:ext>
            </p:extLst>
          </p:nvPr>
        </p:nvGraphicFramePr>
        <p:xfrm>
          <a:off x="1206500" y="1430927"/>
          <a:ext cx="10551758" cy="4224683"/>
        </p:xfrm>
        <a:graphic>
          <a:graphicData uri="http://schemas.openxmlformats.org/drawingml/2006/table">
            <a:tbl>
              <a:tblPr/>
              <a:tblGrid>
                <a:gridCol w="3138053">
                  <a:extLst>
                    <a:ext uri="{9D8B030D-6E8A-4147-A177-3AD203B41FA5}">
                      <a16:colId xmlns:a16="http://schemas.microsoft.com/office/drawing/2014/main" val="784927062"/>
                    </a:ext>
                  </a:extLst>
                </a:gridCol>
                <a:gridCol w="7413705">
                  <a:extLst>
                    <a:ext uri="{9D8B030D-6E8A-4147-A177-3AD203B41FA5}">
                      <a16:colId xmlns:a16="http://schemas.microsoft.com/office/drawing/2014/main" val="323348445"/>
                    </a:ext>
                  </a:extLst>
                </a:gridCol>
              </a:tblGrid>
              <a:tr h="400327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1801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Sale of serfs without land prohibited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4859766"/>
                  </a:ext>
                </a:extLst>
              </a:tr>
              <a:tr h="45848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1816-1819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Abolition of serfdom in Baltic provinces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5462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1819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University of St. Petersburg </a:t>
                      </a:r>
                      <a:r>
                        <a:rPr kumimoji="0" lang="de-DE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founded</a:t>
                      </a:r>
                      <a:endParaRPr kumimoji="0" lang="de-DE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itchFamily="-106" charset="0"/>
                        <a:cs typeface="Times New Roman" pitchFamily="-106" charset="0"/>
                      </a:endParaRP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444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1825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Decembrist uprising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3423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1830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Polish Uprising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50029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1832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Uvarov's three principles enunciated: </a:t>
                      </a:r>
                      <a:b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</a:b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  autocracy, orthodoxy, nationality 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81814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1833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Code of Laws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9590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1834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Kiev University founded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0966626"/>
                  </a:ext>
                </a:extLst>
              </a:tr>
              <a:tr h="6336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1835-1839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Campaign against Uniate Church on Russian territory, 1839: Synod of Polotsk Uniate bishops, representatiaves of clergy and laity, request annexation by Russian Orthodox Church 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4559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1286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F96A3D3-7A28-0C3F-DEE9-CF3491ECEEF9}"/>
              </a:ext>
            </a:extLst>
          </p:cNvPr>
          <p:cNvSpPr txBox="1"/>
          <p:nvPr/>
        </p:nvSpPr>
        <p:spPr>
          <a:xfrm>
            <a:off x="2508250" y="399534"/>
            <a:ext cx="71755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Garamond" panose="02020404030301010803" pitchFamily="18" charset="0"/>
              </a:rPr>
              <a:t>Timeline Imperial and Foreign Policy 1850 - 1881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AEBEF6D-CEBA-2624-D526-87D4351E3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770678"/>
              </p:ext>
            </p:extLst>
          </p:nvPr>
        </p:nvGraphicFramePr>
        <p:xfrm>
          <a:off x="1866000" y="1466850"/>
          <a:ext cx="8460000" cy="4237212"/>
        </p:xfrm>
        <a:graphic>
          <a:graphicData uri="http://schemas.openxmlformats.org/drawingml/2006/table">
            <a:tbl>
              <a:tblPr/>
              <a:tblGrid>
                <a:gridCol w="1779435">
                  <a:extLst>
                    <a:ext uri="{9D8B030D-6E8A-4147-A177-3AD203B41FA5}">
                      <a16:colId xmlns:a16="http://schemas.microsoft.com/office/drawing/2014/main" val="242433559"/>
                    </a:ext>
                  </a:extLst>
                </a:gridCol>
                <a:gridCol w="6680565">
                  <a:extLst>
                    <a:ext uri="{9D8B030D-6E8A-4147-A177-3AD203B41FA5}">
                      <a16:colId xmlns:a16="http://schemas.microsoft.com/office/drawing/2014/main" val="1258557735"/>
                    </a:ext>
                  </a:extLst>
                </a:gridCol>
              </a:tblGrid>
              <a:tr h="4032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1830/31</a:t>
                      </a:r>
                    </a:p>
                  </a:txBody>
                  <a:tcPr marL="89998" marR="89998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Polish rebellion (November uprising)</a:t>
                      </a:r>
                    </a:p>
                  </a:txBody>
                  <a:tcPr marL="89998" marR="89998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795703"/>
                  </a:ext>
                </a:extLst>
              </a:tr>
              <a:tr h="410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1848</a:t>
                      </a:r>
                    </a:p>
                  </a:txBody>
                  <a:tcPr marL="89998" marR="89998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Intervention in Hungary</a:t>
                      </a:r>
                    </a:p>
                  </a:txBody>
                  <a:tcPr marL="89998" marR="89998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375743"/>
                  </a:ext>
                </a:extLst>
              </a:tr>
              <a:tr h="410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1853-1856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Crimean War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5604997"/>
                  </a:ext>
                </a:extLst>
              </a:tr>
              <a:tr h="475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1858-1860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Acquisition from China of Amur and Maritime provinces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1661917"/>
                  </a:ext>
                </a:extLst>
              </a:tr>
              <a:tr h="432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1859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Surrender of Shamil; conquest of Caucasus completed 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6042143"/>
                  </a:ext>
                </a:extLst>
              </a:tr>
              <a:tr h="511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1863/64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Polish rebellion (January uprising)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3234889"/>
                  </a:ext>
                </a:extLst>
              </a:tr>
              <a:tr h="475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1864-1885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Conquest of Central Asia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1515509"/>
                  </a:ext>
                </a:extLst>
              </a:tr>
              <a:tr h="475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1867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Alaska sold to the United States of America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5773617"/>
                  </a:ext>
                </a:extLst>
              </a:tr>
              <a:tr h="6444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1877-1878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Russo-Turkish War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01137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7466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D9BA33D-4F0A-CBB2-D6B4-FCCE47A18934}"/>
              </a:ext>
            </a:extLst>
          </p:cNvPr>
          <p:cNvSpPr txBox="1"/>
          <p:nvPr/>
        </p:nvSpPr>
        <p:spPr>
          <a:xfrm>
            <a:off x="3048000" y="297934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Garamond" panose="02020404030301010803" pitchFamily="18" charset="0"/>
              </a:rPr>
              <a:t>Timeline: Domestic Policy 1850 - 1881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DC52DAC-3516-DC90-D038-2FEF35EBBA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059369"/>
              </p:ext>
            </p:extLst>
          </p:nvPr>
        </p:nvGraphicFramePr>
        <p:xfrm>
          <a:off x="622300" y="821154"/>
          <a:ext cx="6697296" cy="5444147"/>
        </p:xfrm>
        <a:graphic>
          <a:graphicData uri="http://schemas.openxmlformats.org/drawingml/2006/table">
            <a:tbl>
              <a:tblPr/>
              <a:tblGrid>
                <a:gridCol w="1793942">
                  <a:extLst>
                    <a:ext uri="{9D8B030D-6E8A-4147-A177-3AD203B41FA5}">
                      <a16:colId xmlns:a16="http://schemas.microsoft.com/office/drawing/2014/main" val="1343145297"/>
                    </a:ext>
                  </a:extLst>
                </a:gridCol>
                <a:gridCol w="4903354">
                  <a:extLst>
                    <a:ext uri="{9D8B030D-6E8A-4147-A177-3AD203B41FA5}">
                      <a16:colId xmlns:a16="http://schemas.microsoft.com/office/drawing/2014/main" val="195118810"/>
                    </a:ext>
                  </a:extLst>
                </a:gridCol>
              </a:tblGrid>
              <a:tr h="644316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1860-1873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First railway boom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2829516"/>
                  </a:ext>
                </a:extLst>
              </a:tr>
              <a:tr h="644316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19 Feb 1861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Emancipation of the serfs 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7562359"/>
                  </a:ext>
                </a:extLst>
              </a:tr>
              <a:tr h="90735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1863-1865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Law (courts) and education reform, Zemstvo instituted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390649"/>
                  </a:ext>
                </a:extLst>
              </a:tr>
              <a:tr h="169648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1873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1874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Populist movement </a:t>
                      </a:r>
                      <a:r>
                        <a:rPr kumimoji="0" lang="en-GB" altLang="en-US" sz="2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To the People</a:t>
                      </a:r>
                      <a:r>
                        <a:rPr kumimoji="0" lang="en-GB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 (V </a:t>
                      </a:r>
                      <a:r>
                        <a:rPr kumimoji="0" lang="en-GB" altLang="en-US" sz="2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narod</a:t>
                      </a:r>
                      <a:r>
                        <a:rPr kumimoji="0" lang="en-GB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en-GB" alt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Universal Military Training Act, military reforms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5041978"/>
                  </a:ext>
                </a:extLst>
              </a:tr>
              <a:tr h="644316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1879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People's Will Party – terrorism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4882563"/>
                  </a:ext>
                </a:extLst>
              </a:tr>
              <a:tr h="90735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1 March 1881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anose="020B0600070205080204" pitchFamily="34" charset="-128"/>
                        </a:rPr>
                        <a:t>Assassination of Alexander II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824438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4803FCB-1924-6977-22CE-E0FB5BF3584E}"/>
              </a:ext>
            </a:extLst>
          </p:cNvPr>
          <p:cNvSpPr txBox="1"/>
          <p:nvPr/>
        </p:nvSpPr>
        <p:spPr>
          <a:xfrm>
            <a:off x="7319596" y="957904"/>
            <a:ext cx="443230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latin typeface="Garamond" panose="02020404030301010803" pitchFamily="18" charset="0"/>
              </a:rPr>
              <a:t>1861 ff: Railways in Ukraine, industrialization of the Donbas, iron ore mining in </a:t>
            </a:r>
            <a:r>
              <a:rPr lang="en-US" sz="2200" dirty="0" err="1">
                <a:latin typeface="Garamond" panose="02020404030301010803" pitchFamily="18" charset="0"/>
              </a:rPr>
              <a:t>Kryviy</a:t>
            </a:r>
            <a:r>
              <a:rPr lang="en-US" sz="2200" dirty="0">
                <a:latin typeface="Garamond" panose="02020404030301010803" pitchFamily="18" charset="0"/>
              </a:rPr>
              <a:t> Rih</a:t>
            </a:r>
          </a:p>
          <a:p>
            <a:endParaRPr lang="en-US" sz="2200" dirty="0">
              <a:latin typeface="Garamond" panose="02020404030301010803" pitchFamily="18" charset="0"/>
            </a:endParaRPr>
          </a:p>
          <a:p>
            <a:r>
              <a:rPr lang="en-US" sz="2200" dirty="0">
                <a:latin typeface="Garamond" panose="02020404030301010803" pitchFamily="18" charset="0"/>
              </a:rPr>
              <a:t>1863 Use of Ukrainian language prohibited by Russian government (</a:t>
            </a:r>
            <a:r>
              <a:rPr lang="en-US" sz="2200" dirty="0" err="1">
                <a:latin typeface="Garamond" panose="02020404030301010803" pitchFamily="18" charset="0"/>
              </a:rPr>
              <a:t>Valuev</a:t>
            </a:r>
            <a:r>
              <a:rPr lang="en-US" sz="2200" dirty="0">
                <a:latin typeface="Garamond" panose="02020404030301010803" pitchFamily="18" charset="0"/>
              </a:rPr>
              <a:t> Decree) – </a:t>
            </a:r>
          </a:p>
          <a:p>
            <a:endParaRPr lang="en-US" sz="2200" dirty="0">
              <a:latin typeface="Garamond" panose="02020404030301010803" pitchFamily="18" charset="0"/>
            </a:endParaRPr>
          </a:p>
          <a:p>
            <a:endParaRPr lang="en-US" sz="2200" dirty="0">
              <a:latin typeface="Garamond" panose="02020404030301010803" pitchFamily="18" charset="0"/>
            </a:endParaRPr>
          </a:p>
          <a:p>
            <a:endParaRPr lang="en-US" sz="2200" dirty="0">
              <a:latin typeface="Garamond" panose="02020404030301010803" pitchFamily="18" charset="0"/>
            </a:endParaRPr>
          </a:p>
          <a:p>
            <a:r>
              <a:rPr lang="en-US" sz="2200" dirty="0">
                <a:latin typeface="Garamond" panose="02020404030301010803" pitchFamily="18" charset="0"/>
              </a:rPr>
              <a:t>Prohibition confirmed 1876 (Ukas of Ems)</a:t>
            </a:r>
          </a:p>
        </p:txBody>
      </p:sp>
    </p:spTree>
    <p:extLst>
      <p:ext uri="{BB962C8B-B14F-4D97-AF65-F5344CB8AC3E}">
        <p14:creationId xmlns:p14="http://schemas.microsoft.com/office/powerpoint/2010/main" val="1955778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BB4B5F7-F4BC-C359-9B7E-83D93230F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76363"/>
            <a:ext cx="12192000" cy="961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534F88-E723-96E7-FCD5-A0471F423CB5}"/>
              </a:ext>
            </a:extLst>
          </p:cNvPr>
          <p:cNvSpPr txBox="1"/>
          <p:nvPr/>
        </p:nvSpPr>
        <p:spPr>
          <a:xfrm>
            <a:off x="9944100" y="7181910"/>
            <a:ext cx="1612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Garamond" panose="02020404030301010803" pitchFamily="18" charset="0"/>
              </a:rPr>
              <a:t>1900</a:t>
            </a:r>
          </a:p>
        </p:txBody>
      </p:sp>
    </p:spTree>
    <p:extLst>
      <p:ext uri="{BB962C8B-B14F-4D97-AF65-F5344CB8AC3E}">
        <p14:creationId xmlns:p14="http://schemas.microsoft.com/office/powerpoint/2010/main" val="141012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6C01AB-2831-4359-3717-AD9A67EA1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786384"/>
            <a:ext cx="3509192" cy="2008193"/>
          </a:xfrm>
        </p:spPr>
        <p:txBody>
          <a:bodyPr anchor="t">
            <a:norm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Outline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782C0-14A9-4391-61D3-CECF9C04C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08" y="2100943"/>
            <a:ext cx="3778649" cy="4003991"/>
          </a:xfrm>
        </p:spPr>
        <p:txBody>
          <a:bodyPr anchor="b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Times New Roman" charset="0"/>
              <a:buAutoNum type="arabicPeriod"/>
              <a:defRPr/>
            </a:pPr>
            <a:r>
              <a:rPr lang="en-US" dirty="0">
                <a:latin typeface="Garamond" panose="02020404030301010803" pitchFamily="18" charset="0"/>
              </a:rPr>
              <a:t>Introduction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Times New Roman" charset="0"/>
              <a:buAutoNum type="arabicPeriod"/>
              <a:defRPr/>
            </a:pPr>
            <a:r>
              <a:rPr lang="en-US" dirty="0">
                <a:latin typeface="Garamond" panose="02020404030301010803" pitchFamily="18" charset="0"/>
              </a:rPr>
              <a:t>Russia in Europe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Times New Roman" charset="0"/>
              <a:buAutoNum type="arabicPeriod"/>
              <a:defRPr/>
            </a:pPr>
            <a:r>
              <a:rPr lang="en-US" dirty="0">
                <a:latin typeface="Garamond" panose="02020404030301010803" pitchFamily="18" charset="0"/>
              </a:rPr>
              <a:t>Thinking about Russia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Times New Roman" charset="0"/>
              <a:buAutoNum type="arabicPeriod"/>
              <a:defRPr/>
            </a:pPr>
            <a:r>
              <a:rPr lang="en-US" dirty="0">
                <a:latin typeface="Garamond" panose="02020404030301010803" pitchFamily="18" charset="0"/>
              </a:rPr>
              <a:t>Challenges in the Age of Nationalism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Times New Roman" charset="0"/>
              <a:buAutoNum type="arabicPeriod"/>
              <a:defRPr/>
            </a:pPr>
            <a:r>
              <a:rPr lang="en-US" dirty="0">
                <a:latin typeface="Garamond" panose="02020404030301010803" pitchFamily="18" charset="0"/>
              </a:rPr>
              <a:t>Domestic and foreign policy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  <a:defRPr/>
            </a:pPr>
            <a:endParaRPr lang="en-US" dirty="0">
              <a:latin typeface="Garamond" panose="02020404030301010803" pitchFamily="18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88336"/>
            <a:ext cx="0" cy="56981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031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4BA9288A-BC5B-4E48-8FA3-0280C4F69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75687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494E53-33E8-7333-7712-7126FCD6B55F}"/>
              </a:ext>
            </a:extLst>
          </p:cNvPr>
          <p:cNvSpPr txBox="1"/>
          <p:nvPr/>
        </p:nvSpPr>
        <p:spPr>
          <a:xfrm>
            <a:off x="9035143" y="188569"/>
            <a:ext cx="2383971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Russia growing into Europe</a:t>
            </a:r>
          </a:p>
          <a:p>
            <a:r>
              <a:rPr lang="en-US" sz="2000" dirty="0">
                <a:latin typeface="Garamond" panose="02020404030301010803" pitchFamily="18" charset="0"/>
              </a:rPr>
              <a:t>Speaking French</a:t>
            </a:r>
          </a:p>
          <a:p>
            <a:endParaRPr lang="en-US" sz="2000" dirty="0">
              <a:latin typeface="Garamond" panose="02020404030301010803" pitchFamily="18" charset="0"/>
            </a:endParaRPr>
          </a:p>
          <a:p>
            <a:r>
              <a:rPr lang="en-US" sz="2000" dirty="0">
                <a:latin typeface="Garamond" panose="02020404030301010803" pitchFamily="18" charset="0"/>
              </a:rPr>
              <a:t>‚Russia is a European power‘ (Catherine the Great – </a:t>
            </a:r>
            <a:r>
              <a:rPr lang="en-US" sz="2000" dirty="0" err="1">
                <a:latin typeface="Garamond" panose="02020404030301010803" pitchFamily="18" charset="0"/>
              </a:rPr>
              <a:t>Nakaz</a:t>
            </a:r>
            <a:r>
              <a:rPr lang="en-US" sz="2000" dirty="0">
                <a:latin typeface="Garamond" panose="02020404030301010803" pitchFamily="18" charset="0"/>
              </a:rPr>
              <a:t> 1767 ‚Great Instruction‘</a:t>
            </a:r>
          </a:p>
          <a:p>
            <a:endParaRPr lang="en-US" sz="2000" dirty="0">
              <a:latin typeface="Garamond" panose="02020404030301010803" pitchFamily="18" charset="0"/>
            </a:endParaRPr>
          </a:p>
          <a:p>
            <a:r>
              <a:rPr lang="en-US" sz="2000" dirty="0">
                <a:latin typeface="Garamond" panose="02020404030301010803" pitchFamily="18" charset="0"/>
              </a:rPr>
              <a:t>The Greek Project</a:t>
            </a:r>
          </a:p>
          <a:p>
            <a:endParaRPr lang="en-US" sz="2000" dirty="0">
              <a:latin typeface="Garamond" panose="02020404030301010803" pitchFamily="18" charset="0"/>
            </a:endParaRPr>
          </a:p>
          <a:p>
            <a:r>
              <a:rPr lang="en-US" sz="2000" dirty="0">
                <a:latin typeface="Garamond" panose="02020404030301010803" pitchFamily="18" charset="0"/>
              </a:rPr>
              <a:t>Protector of the Orthodox</a:t>
            </a:r>
          </a:p>
          <a:p>
            <a:endParaRPr lang="en-US" sz="2000" dirty="0">
              <a:latin typeface="Garamond" panose="02020404030301010803" pitchFamily="18" charset="0"/>
            </a:endParaRPr>
          </a:p>
          <a:p>
            <a:r>
              <a:rPr lang="en-US" sz="2000" dirty="0">
                <a:latin typeface="Garamond" panose="02020404030301010803" pitchFamily="18" charset="0"/>
              </a:rPr>
              <a:t>What remains to be gathered from the Kievan </a:t>
            </a:r>
            <a:r>
              <a:rPr lang="en-US" sz="2000" dirty="0" err="1">
                <a:latin typeface="Garamond" panose="02020404030301010803" pitchFamily="18" charset="0"/>
              </a:rPr>
              <a:t>Rus‘</a:t>
            </a:r>
            <a:r>
              <a:rPr lang="en-US" sz="2000" dirty="0">
                <a:latin typeface="Garamond" panose="02020404030301010803" pitchFamily="18" charset="0"/>
              </a:rPr>
              <a:t> (English transliteration from Russian)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12212E-2300-C9F0-7489-269F8E9193DF}"/>
              </a:ext>
            </a:extLst>
          </p:cNvPr>
          <p:cNvSpPr txBox="1"/>
          <p:nvPr/>
        </p:nvSpPr>
        <p:spPr>
          <a:xfrm>
            <a:off x="1447800" y="6335486"/>
            <a:ext cx="1436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Garamond" panose="02020404030301010803" pitchFamily="18" charset="0"/>
              </a:rPr>
              <a:t>1800</a:t>
            </a:r>
            <a:endParaRPr lang="en-GB" sz="20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83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EA03E93-9AAF-4182-4E8B-73A5CF0B5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15" y="0"/>
            <a:ext cx="47196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1">
            <a:extLst>
              <a:ext uri="{FF2B5EF4-FFF2-40B4-BE49-F238E27FC236}">
                <a16:creationId xmlns:a16="http://schemas.microsoft.com/office/drawing/2014/main" id="{23C3914E-62CC-C254-F06E-B5D4EAA33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601686"/>
            <a:ext cx="6000552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130250D-A172-C09C-DCCD-0B9010259541}"/>
              </a:ext>
            </a:extLst>
          </p:cNvPr>
          <p:cNvSpPr txBox="1"/>
          <p:nvPr/>
        </p:nvSpPr>
        <p:spPr>
          <a:xfrm>
            <a:off x="5998029" y="5954486"/>
            <a:ext cx="4038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Suchodolski: The death of Józef Poniatowski (1763-1813) at Leipzig</a:t>
            </a:r>
          </a:p>
        </p:txBody>
      </p:sp>
    </p:spTree>
    <p:extLst>
      <p:ext uri="{BB962C8B-B14F-4D97-AF65-F5344CB8AC3E}">
        <p14:creationId xmlns:p14="http://schemas.microsoft.com/office/powerpoint/2010/main" val="3723494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0CE05D6C-2474-7C23-0225-0B54F563AF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78766" cy="4960800"/>
          </a:xfrm>
          <a:prstGeom prst="rect">
            <a:avLst/>
          </a:prstGeom>
        </p:spPr>
      </p:pic>
      <p:pic>
        <p:nvPicPr>
          <p:cNvPr id="3" name="Grafik 4">
            <a:extLst>
              <a:ext uri="{FF2B5EF4-FFF2-40B4-BE49-F238E27FC236}">
                <a16:creationId xmlns:a16="http://schemas.microsoft.com/office/drawing/2014/main" id="{E29288AF-6A14-F8D6-8B5B-42215FEE9A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2878" y="0"/>
            <a:ext cx="3949122" cy="5140800"/>
          </a:xfrm>
          <a:prstGeom prst="rect">
            <a:avLst/>
          </a:prstGeom>
        </p:spPr>
      </p:pic>
      <p:pic>
        <p:nvPicPr>
          <p:cNvPr id="4" name="Grafik 5">
            <a:extLst>
              <a:ext uri="{FF2B5EF4-FFF2-40B4-BE49-F238E27FC236}">
                <a16:creationId xmlns:a16="http://schemas.microsoft.com/office/drawing/2014/main" id="{8569E3CD-3A23-6432-8BA7-ADF04F0F62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2879" y="1"/>
            <a:ext cx="1503288" cy="2034450"/>
          </a:xfrm>
          <a:prstGeom prst="rect">
            <a:avLst/>
          </a:prstGeom>
        </p:spPr>
      </p:pic>
      <p:pic>
        <p:nvPicPr>
          <p:cNvPr id="5" name="Grafik 6">
            <a:extLst>
              <a:ext uri="{FF2B5EF4-FFF2-40B4-BE49-F238E27FC236}">
                <a16:creationId xmlns:a16="http://schemas.microsoft.com/office/drawing/2014/main" id="{41B8933F-45DE-1527-7F49-FFD986155F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5415" y="0"/>
            <a:ext cx="2062555" cy="2817818"/>
          </a:xfrm>
          <a:prstGeom prst="rect">
            <a:avLst/>
          </a:prstGeom>
        </p:spPr>
      </p:pic>
      <p:sp>
        <p:nvSpPr>
          <p:cNvPr id="6" name="Textfeld 2">
            <a:extLst>
              <a:ext uri="{FF2B5EF4-FFF2-40B4-BE49-F238E27FC236}">
                <a16:creationId xmlns:a16="http://schemas.microsoft.com/office/drawing/2014/main" id="{7EA54CDA-8439-766A-7A06-206E79808475}"/>
              </a:ext>
            </a:extLst>
          </p:cNvPr>
          <p:cNvSpPr txBox="1"/>
          <p:nvPr/>
        </p:nvSpPr>
        <p:spPr>
          <a:xfrm>
            <a:off x="0" y="5034345"/>
            <a:ext cx="359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000" dirty="0">
                <a:latin typeface="Garamond" panose="02020404030301010803" pitchFamily="18" charset="0"/>
              </a:rPr>
              <a:t>Mikhail M. Speransky (1772-1839)</a:t>
            </a:r>
          </a:p>
        </p:txBody>
      </p:sp>
      <p:sp>
        <p:nvSpPr>
          <p:cNvPr id="7" name="Textfeld 3">
            <a:extLst>
              <a:ext uri="{FF2B5EF4-FFF2-40B4-BE49-F238E27FC236}">
                <a16:creationId xmlns:a16="http://schemas.microsoft.com/office/drawing/2014/main" id="{80F9157E-D2D2-BBE4-E09A-0DB72ACDB5C9}"/>
              </a:ext>
            </a:extLst>
          </p:cNvPr>
          <p:cNvSpPr txBox="1"/>
          <p:nvPr/>
        </p:nvSpPr>
        <p:spPr>
          <a:xfrm>
            <a:off x="8242878" y="5234400"/>
            <a:ext cx="32540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000" dirty="0">
                <a:latin typeface="Garamond" panose="02020404030301010803" pitchFamily="18" charset="0"/>
              </a:rPr>
              <a:t>Adam Czartoryski (1770-1869)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A5BF2B9-CE82-AE20-4E2C-0BEC7E63C2C6}"/>
              </a:ext>
            </a:extLst>
          </p:cNvPr>
          <p:cNvSpPr txBox="1"/>
          <p:nvPr/>
        </p:nvSpPr>
        <p:spPr>
          <a:xfrm>
            <a:off x="4802287" y="3103443"/>
            <a:ext cx="2556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sz="2000" dirty="0">
                <a:latin typeface="Garamond" panose="02020404030301010803" pitchFamily="18" charset="0"/>
              </a:rPr>
              <a:t>Alexander I, born 1777, ruled 1801-1825</a:t>
            </a:r>
          </a:p>
        </p:txBody>
      </p:sp>
    </p:spTree>
    <p:extLst>
      <p:ext uri="{BB962C8B-B14F-4D97-AF65-F5344CB8AC3E}">
        <p14:creationId xmlns:p14="http://schemas.microsoft.com/office/powerpoint/2010/main" val="2732777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81FFC74F-C00C-C83F-38C1-668A7EA58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3040" y="3079545"/>
            <a:ext cx="5708960" cy="3778455"/>
          </a:xfrm>
          <a:prstGeom prst="rect">
            <a:avLst/>
          </a:prstGeom>
        </p:spPr>
      </p:pic>
      <p:pic>
        <p:nvPicPr>
          <p:cNvPr id="3" name="Grafik 3">
            <a:extLst>
              <a:ext uri="{FF2B5EF4-FFF2-40B4-BE49-F238E27FC236}">
                <a16:creationId xmlns:a16="http://schemas.microsoft.com/office/drawing/2014/main" id="{C726CF13-1BE3-5BB0-CD15-1FD32AC362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9960" y="1983100"/>
            <a:ext cx="5289400" cy="3990048"/>
          </a:xfrm>
          <a:prstGeom prst="rect">
            <a:avLst/>
          </a:prstGeom>
        </p:spPr>
      </p:pic>
      <p:pic>
        <p:nvPicPr>
          <p:cNvPr id="4" name="Grafik 5">
            <a:extLst>
              <a:ext uri="{FF2B5EF4-FFF2-40B4-BE49-F238E27FC236}">
                <a16:creationId xmlns:a16="http://schemas.microsoft.com/office/drawing/2014/main" id="{652A472C-2FD7-4B1F-2D36-8057865EF8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00" y="0"/>
            <a:ext cx="4636800" cy="3699780"/>
          </a:xfrm>
          <a:prstGeom prst="rect">
            <a:avLst/>
          </a:prstGeom>
        </p:spPr>
      </p:pic>
      <p:sp>
        <p:nvSpPr>
          <p:cNvPr id="5" name="Textfeld 2">
            <a:extLst>
              <a:ext uri="{FF2B5EF4-FFF2-40B4-BE49-F238E27FC236}">
                <a16:creationId xmlns:a16="http://schemas.microsoft.com/office/drawing/2014/main" id="{D7C45B69-82C0-7CF3-4D57-EF8D2BE8EAB9}"/>
              </a:ext>
            </a:extLst>
          </p:cNvPr>
          <p:cNvSpPr txBox="1"/>
          <p:nvPr/>
        </p:nvSpPr>
        <p:spPr>
          <a:xfrm>
            <a:off x="8239928" y="2361742"/>
            <a:ext cx="4033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>
                <a:latin typeface="Garamond" panose="02020404030301010803" pitchFamily="18" charset="0"/>
              </a:rPr>
              <a:t>Peter von Hess, The Crossing of the Beresina (1844), 26-28 November 1812</a:t>
            </a:r>
          </a:p>
        </p:txBody>
      </p:sp>
      <p:sp>
        <p:nvSpPr>
          <p:cNvPr id="6" name="Textfeld 4">
            <a:extLst>
              <a:ext uri="{FF2B5EF4-FFF2-40B4-BE49-F238E27FC236}">
                <a16:creationId xmlns:a16="http://schemas.microsoft.com/office/drawing/2014/main" id="{BED1D244-2AD3-B80F-CBF2-15E813CD0E33}"/>
              </a:ext>
            </a:extLst>
          </p:cNvPr>
          <p:cNvSpPr txBox="1"/>
          <p:nvPr/>
        </p:nvSpPr>
        <p:spPr>
          <a:xfrm>
            <a:off x="2679960" y="5973148"/>
            <a:ext cx="3726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>
                <a:latin typeface="Garamond" panose="02020404030301010803" pitchFamily="18" charset="0"/>
              </a:rPr>
              <a:t>Adam Albrecht, Napoleon at the burning of Moscow (1841, 14 September 1812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4B88E5B-8938-304C-1F57-589EDFD01474}"/>
              </a:ext>
            </a:extLst>
          </p:cNvPr>
          <p:cNvSpPr txBox="1"/>
          <p:nvPr/>
        </p:nvSpPr>
        <p:spPr>
          <a:xfrm>
            <a:off x="57300" y="3756132"/>
            <a:ext cx="2622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>
                <a:latin typeface="Garamond" panose="02020404030301010803" pitchFamily="18" charset="0"/>
              </a:rPr>
              <a:t>Louis-Francois Lejeune, Battle of Borodino (1822), 1812 – 7 September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6607EA1-A2B6-B920-6BD2-A7EAAA9C77D0}"/>
              </a:ext>
            </a:extLst>
          </p:cNvPr>
          <p:cNvSpPr txBox="1"/>
          <p:nvPr/>
        </p:nvSpPr>
        <p:spPr>
          <a:xfrm>
            <a:off x="5215100" y="188079"/>
            <a:ext cx="588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sz="3200" dirty="0">
                <a:latin typeface="Garamond" panose="02020404030301010803" pitchFamily="18" charset="0"/>
              </a:rPr>
              <a:t>The Patriotic War, 24 June – 28 November 1812</a:t>
            </a:r>
          </a:p>
        </p:txBody>
      </p:sp>
    </p:spTree>
    <p:extLst>
      <p:ext uri="{BB962C8B-B14F-4D97-AF65-F5344CB8AC3E}">
        <p14:creationId xmlns:p14="http://schemas.microsoft.com/office/powerpoint/2010/main" val="301202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ainting of a burning city&#10;&#10;AI-generated content may be incorrect.">
            <a:extLst>
              <a:ext uri="{FF2B5EF4-FFF2-40B4-BE49-F238E27FC236}">
                <a16:creationId xmlns:a16="http://schemas.microsoft.com/office/drawing/2014/main" id="{86397E4F-54FF-FCCC-BAD1-6B04AF92EB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57" y="138793"/>
            <a:ext cx="5473413" cy="3899807"/>
          </a:xfrm>
          <a:prstGeom prst="rect">
            <a:avLst/>
          </a:prstGeom>
        </p:spPr>
      </p:pic>
      <p:pic>
        <p:nvPicPr>
          <p:cNvPr id="6" name="Picture 5" descr="A map of a city&#10;&#10;AI-generated content may be incorrect.">
            <a:extLst>
              <a:ext uri="{FF2B5EF4-FFF2-40B4-BE49-F238E27FC236}">
                <a16:creationId xmlns:a16="http://schemas.microsoft.com/office/drawing/2014/main" id="{2006C63C-9688-C345-1FAC-2CC005058E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214" y="1447800"/>
            <a:ext cx="6607786" cy="5410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A34E1E1-47F6-63F9-1CFB-2402EF2B0A88}"/>
              </a:ext>
            </a:extLst>
          </p:cNvPr>
          <p:cNvSpPr txBox="1"/>
          <p:nvPr/>
        </p:nvSpPr>
        <p:spPr>
          <a:xfrm>
            <a:off x="1926614" y="6150114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Areas of Moscow destroyed by fire (in red)</a:t>
            </a:r>
            <a:endParaRPr lang="en-GB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023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6">
            <a:extLst>
              <a:ext uri="{FF2B5EF4-FFF2-40B4-BE49-F238E27FC236}">
                <a16:creationId xmlns:a16="http://schemas.microsoft.com/office/drawing/2014/main" id="{B6B0ACCB-979F-CC04-3EC7-3AD7C25CB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3486" y="260351"/>
            <a:ext cx="7233304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800" dirty="0">
                <a:solidFill>
                  <a:schemeClr val="tx1"/>
                </a:solidFill>
                <a:latin typeface="Garamond" panose="02020404030301010803" pitchFamily="18" charset="0"/>
              </a:rPr>
              <a:t> Timeline: </a:t>
            </a:r>
            <a:r>
              <a:rPr lang="de-DE" altLang="en-US" sz="2800" dirty="0" err="1">
                <a:solidFill>
                  <a:schemeClr val="tx1"/>
                </a:solidFill>
                <a:latin typeface="Garamond" panose="02020404030301010803" pitchFamily="18" charset="0"/>
              </a:rPr>
              <a:t>Foreign</a:t>
            </a:r>
            <a:r>
              <a:rPr lang="de-DE" altLang="en-US" sz="2800" dirty="0">
                <a:solidFill>
                  <a:schemeClr val="tx1"/>
                </a:solidFill>
                <a:latin typeface="Garamond" panose="02020404030301010803" pitchFamily="18" charset="0"/>
              </a:rPr>
              <a:t> and Imperial Policy 1800 - 1815</a:t>
            </a:r>
          </a:p>
        </p:txBody>
      </p:sp>
      <p:graphicFrame>
        <p:nvGraphicFramePr>
          <p:cNvPr id="6" name="Group 1">
            <a:extLst>
              <a:ext uri="{FF2B5EF4-FFF2-40B4-BE49-F238E27FC236}">
                <a16:creationId xmlns:a16="http://schemas.microsoft.com/office/drawing/2014/main" id="{182A70AA-8CB4-3CC5-3E99-1E0445A5DC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488424"/>
              </p:ext>
            </p:extLst>
          </p:nvPr>
        </p:nvGraphicFramePr>
        <p:xfrm>
          <a:off x="2030400" y="1341438"/>
          <a:ext cx="8250250" cy="3436806"/>
        </p:xfrm>
        <a:graphic>
          <a:graphicData uri="http://schemas.openxmlformats.org/drawingml/2006/table">
            <a:tbl>
              <a:tblPr/>
              <a:tblGrid>
                <a:gridCol w="24771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730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72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1801</a:t>
                      </a:r>
                    </a:p>
                  </a:txBody>
                  <a:tcPr marL="89998" marR="89998" marT="323446" marB="465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Acquisition of eastern Georgia</a:t>
                      </a:r>
                    </a:p>
                  </a:txBody>
                  <a:tcPr marL="89998" marR="89998" marT="323446" marB="465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72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1806</a:t>
                      </a:r>
                    </a:p>
                  </a:txBody>
                  <a:tcPr marL="89998" marR="89998" marT="323446" marB="465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Conquest of </a:t>
                      </a:r>
                      <a:r>
                        <a:rPr kumimoji="0" lang="en-GB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Daghestan</a:t>
                      </a:r>
                      <a:r>
                        <a:rPr kumimoji="0" lang="en-GB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 and Baku</a:t>
                      </a:r>
                    </a:p>
                  </a:txBody>
                  <a:tcPr marL="89998" marR="89998" marT="323446" marB="465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72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1809</a:t>
                      </a:r>
                    </a:p>
                  </a:txBody>
                  <a:tcPr marL="89998" marR="89998" marT="323446" marB="465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Annexation of Finland</a:t>
                      </a:r>
                    </a:p>
                  </a:txBody>
                  <a:tcPr marL="89998" marR="89998" marT="323446" marB="465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4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24 June 1812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1815</a:t>
                      </a:r>
                    </a:p>
                  </a:txBody>
                  <a:tcPr marL="89998" marR="89998" marT="323446" marB="465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itchFamily="-106" charset="0"/>
                          <a:cs typeface="Times New Roman" pitchFamily="-106" charset="0"/>
                        </a:rPr>
                        <a:t>Napoleon's invasion of Russia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Congress of Vienna and Holy Alliance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Arial" pitchFamily="-106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Arial Unicode MS" pitchFamily="-106" charset="0"/>
                          <a:cs typeface="Arial Unicode MS" pitchFamily="-106" charset="0"/>
                        </a:rPr>
                        <a:t>Kingdom of Poland (Congress Poland) in personal union with Russia</a:t>
                      </a:r>
                    </a:p>
                  </a:txBody>
                  <a:tcPr marL="89998" marR="89998" marT="323446" marB="465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8109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5">
            <a:extLst>
              <a:ext uri="{FF2B5EF4-FFF2-40B4-BE49-F238E27FC236}">
                <a16:creationId xmlns:a16="http://schemas.microsoft.com/office/drawing/2014/main" id="{F045A83A-B433-32E6-8BD3-984B15A4B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797" y="1147971"/>
            <a:ext cx="3589813" cy="4044148"/>
          </a:xfrm>
          <a:prstGeom prst="rect">
            <a:avLst/>
          </a:prstGeom>
        </p:spPr>
      </p:pic>
      <p:pic>
        <p:nvPicPr>
          <p:cNvPr id="4" name="Grafik 7">
            <a:extLst>
              <a:ext uri="{FF2B5EF4-FFF2-40B4-BE49-F238E27FC236}">
                <a16:creationId xmlns:a16="http://schemas.microsoft.com/office/drawing/2014/main" id="{58CDEC16-26E0-342D-5DC7-D06DCB97A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020" y="996771"/>
            <a:ext cx="6223493" cy="46800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EB22CE-720B-6AA6-748B-665FD470C88B}"/>
              </a:ext>
            </a:extLst>
          </p:cNvPr>
          <p:cNvSpPr txBox="1"/>
          <p:nvPr/>
        </p:nvSpPr>
        <p:spPr>
          <a:xfrm>
            <a:off x="3158247" y="362263"/>
            <a:ext cx="60944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Garamond" panose="02020404030301010803" pitchFamily="18" charset="0"/>
              </a:rPr>
              <a:t>Congress of Vienna and Holy Alliance</a:t>
            </a:r>
          </a:p>
        </p:txBody>
      </p:sp>
    </p:spTree>
    <p:extLst>
      <p:ext uri="{BB962C8B-B14F-4D97-AF65-F5344CB8AC3E}">
        <p14:creationId xmlns:p14="http://schemas.microsoft.com/office/powerpoint/2010/main" val="1149144772"/>
      </p:ext>
    </p:extLst>
  </p:cSld>
  <p:clrMapOvr>
    <a:masterClrMapping/>
  </p:clrMapOvr>
</p:sld>
</file>

<file path=ppt/theme/theme1.xml><?xml version="1.0" encoding="utf-8"?>
<a:theme xmlns:a="http://schemas.openxmlformats.org/drawingml/2006/main" name="AlignmentVTI">
  <a:themeElements>
    <a:clrScheme name="Alignment">
      <a:dk1>
        <a:sysClr val="windowText" lastClr="000000"/>
      </a:dk1>
      <a:lt1>
        <a:sysClr val="window" lastClr="FFFFFF"/>
      </a:lt1>
      <a:dk2>
        <a:srgbClr val="3B3D38"/>
      </a:dk2>
      <a:lt2>
        <a:srgbClr val="F7F2EE"/>
      </a:lt2>
      <a:accent1>
        <a:srgbClr val="928A63"/>
      </a:accent1>
      <a:accent2>
        <a:srgbClr val="B57B6B"/>
      </a:accent2>
      <a:accent3>
        <a:srgbClr val="9E8484"/>
      </a:accent3>
      <a:accent4>
        <a:srgbClr val="7C8A75"/>
      </a:accent4>
      <a:accent5>
        <a:srgbClr val="8C8578"/>
      </a:accent5>
      <a:accent6>
        <a:srgbClr val="A18563"/>
      </a:accent6>
      <a:hlink>
        <a:srgbClr val="B57B6B"/>
      </a:hlink>
      <a:folHlink>
        <a:srgbClr val="7C8A75"/>
      </a:folHlink>
    </a:clrScheme>
    <a:fontScheme name="Custom 1">
      <a:majorFont>
        <a:latin typeface="Batang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ignmentVTI" id="{606D7720-FAA0-4ADC-B967-3239DA8ECA1A}" vid="{10074623-6FCC-4A3C-AAA5-58644BD8FF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897</Words>
  <Application>Microsoft Office PowerPoint</Application>
  <PresentationFormat>Widescreen</PresentationFormat>
  <Paragraphs>132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Batang</vt:lpstr>
      <vt:lpstr>Aptos</vt:lpstr>
      <vt:lpstr>Arial</vt:lpstr>
      <vt:lpstr>Avenir Next LT Pro Light</vt:lpstr>
      <vt:lpstr>Garamond</vt:lpstr>
      <vt:lpstr>Times New Roman</vt:lpstr>
      <vt:lpstr>AlignmentVTI</vt:lpstr>
      <vt:lpstr>Entangled History: Ukraine and her neighbours from the Middle Ages to the present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challenges in the age of nationalism 1800 to 1881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Voronovici, Alexandr</dc:creator>
  <cp:lastModifiedBy>Alexandr Voronovici</cp:lastModifiedBy>
  <cp:revision>35</cp:revision>
  <dcterms:created xsi:type="dcterms:W3CDTF">2025-10-15T18:16:58Z</dcterms:created>
  <dcterms:modified xsi:type="dcterms:W3CDTF">2025-12-03T21:59:48Z</dcterms:modified>
</cp:coreProperties>
</file>