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0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3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2967-8107-4E6A-A3B2-08A7BD9762E8}" type="datetimeFigureOut">
              <a:rPr lang="en-GB" smtClean="0"/>
              <a:t>11/12/2025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7960-57DD-47E2-92AE-5FE4C540E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6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2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94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20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6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5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0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4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dYCbAjgfh4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soj_8Fp1qA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_VL6ZYv2bE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D26BC87E-DCC8-4E66-972D-A587756DF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782" y="0"/>
            <a:ext cx="121987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D3396-D72F-BAC4-3884-3ADFB95F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6108192" cy="3652322"/>
          </a:xfrm>
        </p:spPr>
        <p:txBody>
          <a:bodyPr>
            <a:normAutofit/>
          </a:bodyPr>
          <a:lstStyle/>
          <a:p>
            <a:r>
              <a:rPr lang="de-DE" altLang="en-US" sz="5100" b="1" dirty="0">
                <a:latin typeface="Garamond" panose="02020404030301010803" pitchFamily="18" charset="0"/>
              </a:rPr>
              <a:t>Entangled History: Ukraine and her neighbours from the Middle Ages to the present</a:t>
            </a:r>
            <a:endParaRPr lang="en-GB" sz="5100" b="1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F58DA-A2D1-BB54-975C-73F732A4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96" y="4901699"/>
            <a:ext cx="6052227" cy="1002599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en-GB" altLang="en-US" sz="2000" b="1" dirty="0">
                <a:latin typeface="Garamond" panose="02020404030301010803" pitchFamily="18" charset="0"/>
              </a:rPr>
              <a:t>Lecture 8</a:t>
            </a:r>
          </a:p>
          <a:p>
            <a:pPr>
              <a:buSzPct val="100000"/>
            </a:pPr>
            <a:r>
              <a:rPr lang="en-GB" altLang="en-US" sz="2000" b="1" dirty="0">
                <a:latin typeface="Garamond" panose="02020404030301010803" pitchFamily="18" charset="0"/>
              </a:rPr>
              <a:t>Poland’s Struggle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B45C962-0D68-4A01-9627-70DEBBC36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175" y="571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1D89FBF-493B-4E7D-B511-7E40674F6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2576" y="571500"/>
            <a:ext cx="0" cy="5712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ainting of a person riding a horse&#10;&#10;AI-generated content may be incorrect.">
            <a:extLst>
              <a:ext uri="{FF2B5EF4-FFF2-40B4-BE49-F238E27FC236}">
                <a16:creationId xmlns:a16="http://schemas.microsoft.com/office/drawing/2014/main" id="{38D1D2B7-7726-D985-654B-7E0C7E76D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310" y="903702"/>
            <a:ext cx="3540189" cy="5039414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BCC744E-5590-4542-B37F-B764470BF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176" y="6286500"/>
            <a:ext cx="110433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523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A6A205-82F1-F8D7-61AE-D1B031933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29" y="898030"/>
            <a:ext cx="10406742" cy="53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01503E-D4F4-4AB3-6F67-403163D6AC19}"/>
              </a:ext>
            </a:extLst>
          </p:cNvPr>
          <p:cNvSpPr txBox="1"/>
          <p:nvPr/>
        </p:nvSpPr>
        <p:spPr>
          <a:xfrm>
            <a:off x="4016829" y="6150114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After the Battle of </a:t>
            </a:r>
            <a:r>
              <a:rPr lang="en-US" sz="2000" dirty="0" err="1">
                <a:latin typeface="Garamond" panose="02020404030301010803" pitchFamily="18" charset="0"/>
              </a:rPr>
              <a:t>Racławice</a:t>
            </a:r>
            <a:r>
              <a:rPr lang="en-US" sz="2000" dirty="0">
                <a:latin typeface="Garamond" panose="02020404030301010803" pitchFamily="18" charset="0"/>
              </a:rPr>
              <a:t> (1794)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painting by Jan Matejko (end of 19th c.)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E29357-8B14-9E28-53AD-995F0D779D84}"/>
              </a:ext>
            </a:extLst>
          </p:cNvPr>
          <p:cNvSpPr txBox="1"/>
          <p:nvPr/>
        </p:nvSpPr>
        <p:spPr>
          <a:xfrm>
            <a:off x="4016829" y="128589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latin typeface="Garamond" panose="02020404030301010803" pitchFamily="18" charset="0"/>
              </a:rPr>
              <a:t>1794 Kosciuszko uprising</a:t>
            </a:r>
          </a:p>
          <a:p>
            <a:r>
              <a:rPr lang="en-US" sz="2200" dirty="0">
                <a:latin typeface="Garamond" panose="02020404030301010803" pitchFamily="18" charset="0"/>
              </a:rPr>
              <a:t>1795 Third Partition of Poland</a:t>
            </a:r>
          </a:p>
        </p:txBody>
      </p:sp>
    </p:spTree>
    <p:extLst>
      <p:ext uri="{BB962C8B-B14F-4D97-AF65-F5344CB8AC3E}">
        <p14:creationId xmlns:p14="http://schemas.microsoft.com/office/powerpoint/2010/main" val="4195335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C7CDFB-6DCF-704B-D1C9-060D100D7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9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860E851B-8E1E-F6F2-6E12-64DCCCCA0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457" y="130628"/>
            <a:ext cx="6367009" cy="35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B27CBD-F5D1-1384-F5EC-4502D7123B6C}"/>
              </a:ext>
            </a:extLst>
          </p:cNvPr>
          <p:cNvSpPr txBox="1"/>
          <p:nvPr/>
        </p:nvSpPr>
        <p:spPr>
          <a:xfrm>
            <a:off x="5290457" y="3875705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Suchodolski: The death of Józef Poniatowski at Leipzig</a:t>
            </a:r>
          </a:p>
        </p:txBody>
      </p:sp>
    </p:spTree>
    <p:extLst>
      <p:ext uri="{BB962C8B-B14F-4D97-AF65-F5344CB8AC3E}">
        <p14:creationId xmlns:p14="http://schemas.microsoft.com/office/powerpoint/2010/main" val="1004914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the different countries/regions&#10;&#10;AI-generated content may be incorrect.">
            <a:extLst>
              <a:ext uri="{FF2B5EF4-FFF2-40B4-BE49-F238E27FC236}">
                <a16:creationId xmlns:a16="http://schemas.microsoft.com/office/drawing/2014/main" id="{3462C9FE-E1B6-C695-F697-47EF9811C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030" y="0"/>
            <a:ext cx="87579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576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D2FB83-3783-4477-80B5-DA5BF10BA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83EA203-71D5-49C0-9626-FFA8E4678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17E26E-F547-B896-F778-C69C5FA83AD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21207" y="822960"/>
            <a:ext cx="3604337" cy="233389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300" dirty="0">
                <a:latin typeface="Garamond" panose="02020404030301010803" pitchFamily="18" charset="0"/>
              </a:rPr>
              <a:t>National Anthem: "Mazurek </a:t>
            </a:r>
            <a:r>
              <a:rPr lang="en-US" sz="2300" dirty="0" err="1">
                <a:latin typeface="Garamond" panose="02020404030301010803" pitchFamily="18" charset="0"/>
              </a:rPr>
              <a:t>Dabrowskiego</a:t>
            </a:r>
            <a:r>
              <a:rPr lang="en-US" sz="2300" dirty="0">
                <a:latin typeface="Garamond" panose="02020404030301010803" pitchFamily="18" charset="0"/>
              </a:rPr>
              <a:t>" (Dabrowski's Mazurka)</a:t>
            </a:r>
            <a:br>
              <a:rPr lang="en-US" sz="2300" dirty="0">
                <a:latin typeface="Garamond" panose="02020404030301010803" pitchFamily="18" charset="0"/>
              </a:rPr>
            </a:br>
            <a:r>
              <a:rPr lang="en-US" sz="2300" dirty="0">
                <a:latin typeface="Garamond" panose="02020404030301010803" pitchFamily="18" charset="0"/>
              </a:rPr>
              <a:t>Words by: Jozef </a:t>
            </a:r>
            <a:r>
              <a:rPr lang="en-US" sz="2300" dirty="0" err="1">
                <a:latin typeface="Garamond" panose="02020404030301010803" pitchFamily="18" charset="0"/>
              </a:rPr>
              <a:t>Wybicki</a:t>
            </a:r>
            <a:r>
              <a:rPr lang="en-US" sz="2300" dirty="0">
                <a:latin typeface="Garamond" panose="02020404030301010803" pitchFamily="18" charset="0"/>
              </a:rPr>
              <a:t> 1795 in Reggio Emilia, Italy</a:t>
            </a:r>
            <a:br>
              <a:rPr lang="en-US" sz="2300" dirty="0">
                <a:latin typeface="Garamond" panose="02020404030301010803" pitchFamily="18" charset="0"/>
              </a:rPr>
            </a:br>
            <a:r>
              <a:rPr lang="en-US" sz="2300" dirty="0">
                <a:latin typeface="Garamond" panose="02020404030301010803" pitchFamily="18" charset="0"/>
              </a:rPr>
              <a:t>Music: traditional; Adopted: 1927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B5D8C2-21E6-ABFF-C761-B7B3A244A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763932"/>
              </p:ext>
            </p:extLst>
          </p:nvPr>
        </p:nvGraphicFramePr>
        <p:xfrm>
          <a:off x="4969552" y="490483"/>
          <a:ext cx="6792104" cy="5877034"/>
        </p:xfrm>
        <a:graphic>
          <a:graphicData uri="http://schemas.openxmlformats.org/drawingml/2006/table">
            <a:tbl>
              <a:tblPr/>
              <a:tblGrid>
                <a:gridCol w="3077385">
                  <a:extLst>
                    <a:ext uri="{9D8B030D-6E8A-4147-A177-3AD203B41FA5}">
                      <a16:colId xmlns:a16="http://schemas.microsoft.com/office/drawing/2014/main" val="3866718473"/>
                    </a:ext>
                  </a:extLst>
                </a:gridCol>
                <a:gridCol w="3714719">
                  <a:extLst>
                    <a:ext uri="{9D8B030D-6E8A-4147-A177-3AD203B41FA5}">
                      <a16:colId xmlns:a16="http://schemas.microsoft.com/office/drawing/2014/main" val="4185208920"/>
                    </a:ext>
                  </a:extLst>
                </a:gridCol>
              </a:tblGrid>
              <a:tr h="1818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1. Jeszcze Polska nie zginela,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Kiedy my zyjemy.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Co nam obca przemoc wziela,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Szabla odbierzemy.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CHORUS: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Marsz, marsz, Dabrowski,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Z ziemi wloskiej do Polski,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Za twoim przewodem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Zlaczym sie z narodem.</a:t>
                      </a:r>
                    </a:p>
                  </a:txBody>
                  <a:tcPr marL="99265" marR="99265" marT="126304" marB="51618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1. Poland is not yet lost</a:t>
                      </a:r>
                      <a:b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while we live</a:t>
                      </a:r>
                      <a:b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We will fight (with swords) for all </a:t>
                      </a:r>
                      <a:b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That our enemies had taken from us.</a:t>
                      </a:r>
                      <a:b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Refrain: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March, march Dabrowski</a:t>
                      </a:r>
                      <a:b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from Italy to Poland</a:t>
                      </a:r>
                      <a:b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Under your command</a:t>
                      </a:r>
                      <a:b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we will reunite with the nation. </a:t>
                      </a:r>
                    </a:p>
                  </a:txBody>
                  <a:tcPr marL="99265" marR="99265" marT="126304" marB="51618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40121"/>
                  </a:ext>
                </a:extLst>
              </a:tr>
              <a:tr h="111011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2. Przejdziem Wisle, przejdziem Warte,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Bedziem Polakami,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Dal nam przyklad Bonaparte,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Jak zwyciezac mamy.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CHORUS</a:t>
                      </a:r>
                    </a:p>
                  </a:txBody>
                  <a:tcPr marL="99265" marR="99265" marT="126304" marB="51618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2. We will cross the Vistula and Warta,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we will be Poles,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Bonaparte showed us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how to win.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Refrain: March, march...</a:t>
                      </a:r>
                    </a:p>
                  </a:txBody>
                  <a:tcPr marL="99265" marR="99265" marT="126304" marB="51618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503716"/>
                  </a:ext>
                </a:extLst>
              </a:tr>
              <a:tr h="111011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3. Jak Czarniecki do Poznania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Po szwedzkim zaborze,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Dla ojczyzny ratowania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Wracal sie przez morze.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CHORUS</a:t>
                      </a:r>
                    </a:p>
                  </a:txBody>
                  <a:tcPr marL="99265" marR="99265" marT="126304" marB="51618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3. Like Czarniecki to Poznan,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after Swedish annexation, </a:t>
                      </a:r>
                      <a:b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We will come back across the sea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to save our motherland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Refrain: March, march...</a:t>
                      </a:r>
                    </a:p>
                  </a:txBody>
                  <a:tcPr marL="99265" marR="99265" marT="126304" marB="51618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362841"/>
                  </a:ext>
                </a:extLst>
              </a:tr>
              <a:tr h="111011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4. Juz tam ojciec do swej Basi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mowi zaplakany: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"Sluchaj jeno,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pono nasi bija w tarabany!"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CHORUS</a:t>
                      </a:r>
                    </a:p>
                  </a:txBody>
                  <a:tcPr marL="99265" marR="99265" marT="126304" marB="51618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4. Father, in tears,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says to his Basia: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"Just listen, </a:t>
                      </a:r>
                      <a:b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It seems that our people are beating the drums."</a:t>
                      </a:r>
                      <a:b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Refrain: March, march... </a:t>
                      </a:r>
                    </a:p>
                  </a:txBody>
                  <a:tcPr marL="99265" marR="99265" marT="126304" marB="51618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21951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8F99961-44EB-10CC-C37A-B0E3ED7FD987}"/>
              </a:ext>
            </a:extLst>
          </p:cNvPr>
          <p:cNvSpPr txBox="1"/>
          <p:nvPr/>
        </p:nvSpPr>
        <p:spPr>
          <a:xfrm>
            <a:off x="554704" y="6257835"/>
            <a:ext cx="52147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Garamond" panose="02020404030301010803" pitchFamily="18" charset="0"/>
                <a:hlinkClick r:id="rId2"/>
              </a:rPr>
              <a:t>https://www.youtube.com/watch?v=vdYCbAjgfh4</a:t>
            </a:r>
            <a:r>
              <a:rPr lang="en-GB" dirty="0">
                <a:latin typeface="Garamond" panose="02020404030301010803" pitchFamily="18" charset="0"/>
              </a:rPr>
              <a:t> 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65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450D87-144F-7A89-8111-AC6873F24662}"/>
              </a:ext>
            </a:extLst>
          </p:cNvPr>
          <p:cNvSpPr txBox="1"/>
          <p:nvPr/>
        </p:nvSpPr>
        <p:spPr>
          <a:xfrm>
            <a:off x="2917368" y="141906"/>
            <a:ext cx="7641773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600" dirty="0">
                <a:latin typeface="Garamond" panose="02020404030301010803" pitchFamily="18" charset="0"/>
              </a:rPr>
              <a:t>Boże coś Polskę (extract) (God save Poland)</a:t>
            </a:r>
            <a:endParaRPr lang="en-GB" sz="2600" dirty="0">
              <a:latin typeface="Garamond" panose="02020404030301010803" pitchFamily="18" charset="0"/>
            </a:endParaRPr>
          </a:p>
          <a:p>
            <a:pPr algn="ctr"/>
            <a:r>
              <a:rPr lang="en-US" altLang="en-US" sz="2600" dirty="0">
                <a:latin typeface="Garamond" panose="02020404030301010803" pitchFamily="18" charset="0"/>
                <a:hlinkClick r:id="rId2"/>
              </a:rPr>
              <a:t>http://www.youtube.com/watch?v=Jsoj_8Fp1qA</a:t>
            </a:r>
            <a:r>
              <a:rPr lang="en-US" altLang="en-US" sz="2600" dirty="0">
                <a:latin typeface="Garamond" panose="02020404030301010803" pitchFamily="18" charset="0"/>
              </a:rPr>
              <a:t> </a:t>
            </a:r>
          </a:p>
          <a:p>
            <a:pPr algn="ctr"/>
            <a:endParaRPr lang="pl-PL" sz="2600" dirty="0"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7FF8F4-B932-D7B5-B98F-A1935DDCBD7F}"/>
              </a:ext>
            </a:extLst>
          </p:cNvPr>
          <p:cNvSpPr txBox="1"/>
          <p:nvPr/>
        </p:nvSpPr>
        <p:spPr>
          <a:xfrm>
            <a:off x="3690254" y="1186773"/>
            <a:ext cx="609600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Words by Alojzy </a:t>
            </a:r>
            <a:r>
              <a:rPr lang="en-US" dirty="0" err="1">
                <a:latin typeface="Garamond" panose="02020404030301010803" pitchFamily="18" charset="0"/>
              </a:rPr>
              <a:t>Felinski</a:t>
            </a:r>
            <a:r>
              <a:rPr lang="en-US" dirty="0">
                <a:latin typeface="Garamond" panose="02020404030301010803" pitchFamily="18" charset="0"/>
              </a:rPr>
              <a:t> (1816)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Changes by Antoni Gorecki (1817)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Music (different versions), final version taken from a Cracow song “Hail to you, Blessed Virgin Mary” 1861</a:t>
            </a:r>
          </a:p>
          <a:p>
            <a:pPr algn="ctr"/>
            <a:endParaRPr lang="en-US" dirty="0">
              <a:latin typeface="Garamond" panose="02020404030301010803" pitchFamily="18" charset="0"/>
            </a:endParaRPr>
          </a:p>
          <a:p>
            <a:pPr algn="ctr"/>
            <a:r>
              <a:rPr lang="en-US" dirty="0">
                <a:latin typeface="Garamond" panose="02020404030301010803" pitchFamily="18" charset="0"/>
              </a:rPr>
              <a:t>O, God who, through so many centuries,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dirty="0">
                <a:latin typeface="Garamond" panose="02020404030301010803" pitchFamily="18" charset="0"/>
              </a:rPr>
              <a:t>surrounded Poland  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with the brilliance of power and glory,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dirty="0">
                <a:latin typeface="Garamond" panose="02020404030301010803" pitchFamily="18" charset="0"/>
              </a:rPr>
              <a:t>who has protected it  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with the shield of your </a:t>
            </a:r>
            <a:r>
              <a:rPr lang="en-US" dirty="0" err="1">
                <a:latin typeface="Garamond" panose="02020404030301010803" pitchFamily="18" charset="0"/>
              </a:rPr>
              <a:t>defence</a:t>
            </a:r>
            <a:r>
              <a:rPr lang="en-US" dirty="0">
                <a:latin typeface="Garamond" panose="02020404030301010803" pitchFamily="18" charset="0"/>
              </a:rPr>
              <a:t>,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dirty="0">
                <a:latin typeface="Garamond" panose="02020404030301010803" pitchFamily="18" charset="0"/>
              </a:rPr>
              <a:t>against the disasters that  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were meant to defeat it.</a:t>
            </a:r>
          </a:p>
          <a:p>
            <a:pPr algn="ctr"/>
            <a:endParaRPr lang="en-US" dirty="0">
              <a:latin typeface="Garamond" panose="02020404030301010803" pitchFamily="18" charset="0"/>
            </a:endParaRPr>
          </a:p>
          <a:p>
            <a:pPr algn="ctr"/>
            <a:r>
              <a:rPr lang="en-US" dirty="0">
                <a:latin typeface="Garamond" panose="02020404030301010803" pitchFamily="18" charset="0"/>
              </a:rPr>
              <a:t>Refrain: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To your altars we carry a prayer: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Save our King, Lord ! (1816)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Return our Homeland to us, Lord ! (1830)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Bless our Homeland and freedom, Lord ! (1989)</a:t>
            </a:r>
          </a:p>
          <a:p>
            <a:pPr algn="ctr"/>
            <a:r>
              <a:rPr lang="en-US" dirty="0">
                <a:latin typeface="Garamond" panose="02020404030301010803" pitchFamily="18" charset="0"/>
              </a:rPr>
              <a:t>Bless our free Homeland, Lord ! (1996)</a:t>
            </a:r>
          </a:p>
        </p:txBody>
      </p:sp>
    </p:spTree>
    <p:extLst>
      <p:ext uri="{BB962C8B-B14F-4D97-AF65-F5344CB8AC3E}">
        <p14:creationId xmlns:p14="http://schemas.microsoft.com/office/powerpoint/2010/main" val="4010819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9341-4549-D277-FD14-3182B22F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Poland – Uprisings before 1900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08098E-46CE-469B-C381-013AD5BF8ABA}"/>
              </a:ext>
            </a:extLst>
          </p:cNvPr>
          <p:cNvSpPr txBox="1"/>
          <p:nvPr/>
        </p:nvSpPr>
        <p:spPr>
          <a:xfrm>
            <a:off x="3047999" y="1921394"/>
            <a:ext cx="6520543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1794		Kosciuszko-Uprising (Russia)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		Also in Greater Poland (Prussia)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1806		Uprising in Greater Poland (Prussia)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1830		November Uprising (Russia) 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1846		Greater Poland (attempt, Prussia)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		 and Galician Slaughter, Kraków (Austria) 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1848		Greater Poland (Prussia)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1863		January Uprising (Russia)</a:t>
            </a:r>
          </a:p>
        </p:txBody>
      </p:sp>
    </p:spTree>
    <p:extLst>
      <p:ext uri="{BB962C8B-B14F-4D97-AF65-F5344CB8AC3E}">
        <p14:creationId xmlns:p14="http://schemas.microsoft.com/office/powerpoint/2010/main" val="2021338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001BEF7E-C324-B340-6906-C40AFED5C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27275"/>
            <a:ext cx="7440613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597DEBC0-2A30-43F0-385F-4FC09D42A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75" y="133350"/>
            <a:ext cx="414972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36B869EF-86D4-B2D1-5A97-AEB5BBC93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5068" y="302532"/>
            <a:ext cx="3035616" cy="43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200" dirty="0">
                <a:latin typeface="Garamond" panose="02020404030301010803" pitchFamily="18" charset="0"/>
              </a:rPr>
              <a:t>November Uprising, 1830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EF204760-E705-DD68-9383-2F32DB7C1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690" y="1716768"/>
            <a:ext cx="3887033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1750"/>
              </a:spcBef>
              <a:buFontTx/>
              <a:buNone/>
            </a:pPr>
            <a:r>
              <a:rPr lang="en-GB" altLang="en-US" sz="2800" dirty="0">
                <a:latin typeface="Garamond" panose="02020404030301010803" pitchFamily="18" charset="0"/>
              </a:rPr>
              <a:t>Polish lands, 1840-1848</a:t>
            </a:r>
          </a:p>
        </p:txBody>
      </p:sp>
    </p:spTree>
    <p:extLst>
      <p:ext uri="{BB962C8B-B14F-4D97-AF65-F5344CB8AC3E}">
        <p14:creationId xmlns:p14="http://schemas.microsoft.com/office/powerpoint/2010/main" val="512562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9B28F3-7CC5-BA83-F841-645F7D310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087" y="-1"/>
            <a:ext cx="4865914" cy="344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230D3D21-AFA6-2B7A-29F5-D2EF1F5D7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0650"/>
            <a:ext cx="7008813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2C1FFF-ACED-DC12-C266-E1FFCE46E029}"/>
              </a:ext>
            </a:extLst>
          </p:cNvPr>
          <p:cNvSpPr txBox="1"/>
          <p:nvPr/>
        </p:nvSpPr>
        <p:spPr>
          <a:xfrm>
            <a:off x="9252857" y="3527361"/>
            <a:ext cx="304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Garamond" panose="02020404030301010803" pitchFamily="18" charset="0"/>
              </a:rPr>
              <a:t>Galician Slaughter1846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BDF420-D5FA-0E0C-947A-9A74C3B695BD}"/>
              </a:ext>
            </a:extLst>
          </p:cNvPr>
          <p:cNvSpPr txBox="1"/>
          <p:nvPr/>
        </p:nvSpPr>
        <p:spPr>
          <a:xfrm>
            <a:off x="7190014" y="6248792"/>
            <a:ext cx="40222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Garamond" panose="02020404030301010803" pitchFamily="18" charset="0"/>
              </a:rPr>
              <a:t>January Uprising, 1863/64</a:t>
            </a:r>
          </a:p>
        </p:txBody>
      </p:sp>
    </p:spTree>
    <p:extLst>
      <p:ext uri="{BB962C8B-B14F-4D97-AF65-F5344CB8AC3E}">
        <p14:creationId xmlns:p14="http://schemas.microsoft.com/office/powerpoint/2010/main" val="558955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36EB2D-B62D-C9A0-FE16-D619AA1A8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933" y="1003001"/>
            <a:ext cx="7172134" cy="4851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9E0D06-BE00-F37F-EDF8-EB70EC40AA44}"/>
              </a:ext>
            </a:extLst>
          </p:cNvPr>
          <p:cNvSpPr txBox="1"/>
          <p:nvPr/>
        </p:nvSpPr>
        <p:spPr>
          <a:xfrm>
            <a:off x="5238750" y="381390"/>
            <a:ext cx="171450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600" dirty="0">
                <a:latin typeface="Garamond" panose="02020404030301010803" pitchFamily="18" charset="0"/>
              </a:rPr>
              <a:t>Emigration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F9D417-ED27-57F2-F10B-D072C5744D58}"/>
              </a:ext>
            </a:extLst>
          </p:cNvPr>
          <p:cNvSpPr txBox="1"/>
          <p:nvPr/>
        </p:nvSpPr>
        <p:spPr>
          <a:xfrm>
            <a:off x="4925786" y="6161315"/>
            <a:ext cx="23404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Polish Refugees 1863</a:t>
            </a:r>
          </a:p>
        </p:txBody>
      </p:sp>
    </p:spTree>
    <p:extLst>
      <p:ext uri="{BB962C8B-B14F-4D97-AF65-F5344CB8AC3E}">
        <p14:creationId xmlns:p14="http://schemas.microsoft.com/office/powerpoint/2010/main" val="1573121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96B5BE-0A1C-9165-0DC6-B5DEEB7423C9}"/>
              </a:ext>
            </a:extLst>
          </p:cNvPr>
          <p:cNvSpPr txBox="1"/>
          <p:nvPr/>
        </p:nvSpPr>
        <p:spPr>
          <a:xfrm>
            <a:off x="3048000" y="117693"/>
            <a:ext cx="609600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Garamond" panose="02020404030301010803" pitchFamily="18" charset="0"/>
              </a:rPr>
              <a:t>Organic Work </a:t>
            </a:r>
          </a:p>
          <a:p>
            <a:pPr algn="ctr"/>
            <a:endParaRPr lang="en-US" sz="2400" dirty="0">
              <a:latin typeface="Garamond" panose="02020404030301010803" pitchFamily="18" charset="0"/>
            </a:endParaRPr>
          </a:p>
          <a:p>
            <a:pPr algn="ctr"/>
            <a:r>
              <a:rPr lang="en-US" sz="2400" dirty="0">
                <a:latin typeface="Garamond" panose="02020404030301010803" pitchFamily="18" charset="0"/>
              </a:rPr>
              <a:t>Starting point: failed insurrections</a:t>
            </a:r>
          </a:p>
          <a:p>
            <a:pPr algn="ctr"/>
            <a:r>
              <a:rPr lang="en-US" sz="2400" dirty="0">
                <a:latin typeface="Garamond" panose="02020404030301010803" pitchFamily="18" charset="0"/>
              </a:rPr>
              <a:t>Poland culturally and economically too underdeveloped to sustain an independent state</a:t>
            </a:r>
          </a:p>
          <a:p>
            <a:pPr algn="ctr"/>
            <a:endParaRPr lang="en-US" sz="2400" dirty="0">
              <a:latin typeface="Garamond" panose="02020404030301010803" pitchFamily="18" charset="0"/>
            </a:endParaRPr>
          </a:p>
          <a:p>
            <a:pPr algn="ctr"/>
            <a:r>
              <a:rPr lang="en-US" sz="2400" dirty="0">
                <a:latin typeface="Garamond" panose="02020404030301010803" pitchFamily="18" charset="0"/>
              </a:rPr>
              <a:t>New strategy:</a:t>
            </a:r>
          </a:p>
          <a:p>
            <a:pPr algn="ctr"/>
            <a:r>
              <a:rPr lang="en-US" sz="2400" dirty="0">
                <a:latin typeface="Garamond" panose="02020404030301010803" pitchFamily="18" charset="0"/>
              </a:rPr>
              <a:t> Improve industry and trade in the Polish provinces</a:t>
            </a:r>
          </a:p>
          <a:p>
            <a:pPr algn="ctr"/>
            <a:r>
              <a:rPr lang="en-US" sz="2400" dirty="0">
                <a:latin typeface="Garamond" panose="02020404030301010803" pitchFamily="18" charset="0"/>
              </a:rPr>
              <a:t> Build towns and railways</a:t>
            </a:r>
          </a:p>
          <a:p>
            <a:pPr algn="ctr"/>
            <a:r>
              <a:rPr lang="en-US" sz="2400" dirty="0">
                <a:latin typeface="Garamond" panose="02020404030301010803" pitchFamily="18" charset="0"/>
              </a:rPr>
              <a:t> Organize cooperatives and organize Polish peasantry</a:t>
            </a:r>
          </a:p>
          <a:p>
            <a:pPr algn="ctr"/>
            <a:r>
              <a:rPr lang="en-US" sz="2400" dirty="0">
                <a:latin typeface="Garamond" panose="02020404030301010803" pitchFamily="18" charset="0"/>
              </a:rPr>
              <a:t> Raise the literacy level and the national consciousness of the population</a:t>
            </a:r>
          </a:p>
          <a:p>
            <a:pPr algn="ctr"/>
            <a:endParaRPr lang="en-US" sz="2400" dirty="0">
              <a:latin typeface="Garamond" panose="02020404030301010803" pitchFamily="18" charset="0"/>
            </a:endParaRPr>
          </a:p>
          <a:p>
            <a:pPr algn="ctr"/>
            <a:r>
              <a:rPr lang="en-US" sz="2400" dirty="0">
                <a:latin typeface="Garamond" panose="02020404030301010803" pitchFamily="18" charset="0"/>
              </a:rPr>
              <a:t>Important advocates: </a:t>
            </a:r>
            <a:r>
              <a:rPr lang="en-US" sz="2400" dirty="0" err="1">
                <a:latin typeface="Garamond" panose="02020404030301010803" pitchFamily="18" charset="0"/>
              </a:rPr>
              <a:t>Stańczyk</a:t>
            </a:r>
            <a:r>
              <a:rPr lang="en-US" sz="2400" dirty="0">
                <a:latin typeface="Garamond" panose="02020404030301010803" pitchFamily="18" charset="0"/>
              </a:rPr>
              <a:t> group in Cracow and Warsaw positivists</a:t>
            </a:r>
          </a:p>
          <a:p>
            <a:pPr algn="ctr"/>
            <a:endParaRPr lang="en-US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52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6C01AB-2831-4359-3717-AD9A67EA1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Outline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782C0-14A9-4391-61D3-CECF9C04C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2100943"/>
            <a:ext cx="3778649" cy="4003991"/>
          </a:xfrm>
        </p:spPr>
        <p:txBody>
          <a:bodyPr anchor="b"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/>
            </a:pPr>
            <a:r>
              <a:rPr lang="en-US" dirty="0">
                <a:latin typeface="Garamond" panose="02020404030301010803" pitchFamily="18" charset="0"/>
              </a:rPr>
              <a:t>1. Introduction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/>
            </a:pPr>
            <a:r>
              <a:rPr lang="en-US" dirty="0">
                <a:latin typeface="Garamond" panose="02020404030301010803" pitchFamily="18" charset="0"/>
              </a:rPr>
              <a:t>2. Key question – Polish responses to the partitions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/>
            </a:pPr>
            <a:r>
              <a:rPr lang="en-US" dirty="0">
                <a:latin typeface="Garamond" panose="02020404030301010803" pitchFamily="18" charset="0"/>
              </a:rPr>
              <a:t>3. Polish uprisings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/>
            </a:pPr>
            <a:r>
              <a:rPr lang="en-US" dirty="0">
                <a:latin typeface="Garamond" panose="02020404030301010803" pitchFamily="18" charset="0"/>
              </a:rPr>
              <a:t>4. Organic Work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/>
            </a:pPr>
            <a:r>
              <a:rPr lang="en-US" dirty="0">
                <a:latin typeface="Garamond" panose="02020404030301010803" pitchFamily="18" charset="0"/>
              </a:rPr>
              <a:t>5. Polishness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/>
            </a:pPr>
            <a:endParaRPr lang="en-US" dirty="0">
              <a:latin typeface="Garamond" panose="02020404030301010803" pitchFamily="18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red cross on a canvas&#10;&#10;AI-generated content may be incorrect.">
            <a:extLst>
              <a:ext uri="{FF2B5EF4-FFF2-40B4-BE49-F238E27FC236}">
                <a16:creationId xmlns:a16="http://schemas.microsoft.com/office/drawing/2014/main" id="{E6B1478C-E780-4EFA-767C-E6ED49352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871" y="754374"/>
            <a:ext cx="5852172" cy="534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315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42D0767E-C581-7325-E40C-4CBFDE8E1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278" y="0"/>
            <a:ext cx="3073400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78CC3002-C80B-A337-23E1-7E0319738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71" y="2708981"/>
            <a:ext cx="2796043" cy="411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5C5F86-DA6F-FF99-F7BE-757B7C370F80}"/>
              </a:ext>
            </a:extLst>
          </p:cNvPr>
          <p:cNvSpPr txBox="1"/>
          <p:nvPr/>
        </p:nvSpPr>
        <p:spPr>
          <a:xfrm>
            <a:off x="3995057" y="5558135"/>
            <a:ext cx="23295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Warsaw School: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Tadeusz Korzon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1839-1918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FA33AA-A222-115B-50BE-8527653E7FEB}"/>
              </a:ext>
            </a:extLst>
          </p:cNvPr>
          <p:cNvSpPr txBox="1"/>
          <p:nvPr/>
        </p:nvSpPr>
        <p:spPr>
          <a:xfrm>
            <a:off x="4508387" y="874455"/>
            <a:ext cx="363242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latin typeface="Garamond" panose="02020404030301010803" pitchFamily="18" charset="0"/>
              </a:rPr>
              <a:t>Cracow School:</a:t>
            </a:r>
          </a:p>
          <a:p>
            <a:r>
              <a:rPr lang="en-US" sz="2000">
                <a:latin typeface="Garamond" panose="02020404030301010803" pitchFamily="18" charset="0"/>
              </a:rPr>
              <a:t>Michał Bobrzyński </a:t>
            </a:r>
          </a:p>
          <a:p>
            <a:r>
              <a:rPr lang="en-US" sz="2000">
                <a:latin typeface="Garamond" panose="02020404030301010803" pitchFamily="18" charset="0"/>
              </a:rPr>
              <a:t>1849-1935</a:t>
            </a:r>
          </a:p>
          <a:p>
            <a:endParaRPr lang="en-US" sz="2000">
              <a:latin typeface="Garamond" panose="02020404030301010803" pitchFamily="18" charset="0"/>
            </a:endParaRPr>
          </a:p>
          <a:p>
            <a:r>
              <a:rPr lang="en-US" sz="2000">
                <a:latin typeface="Garamond" panose="02020404030301010803" pitchFamily="18" charset="0"/>
              </a:rPr>
              <a:t>A short history of Poland, 1879</a:t>
            </a:r>
          </a:p>
          <a:p>
            <a:endParaRPr lang="en-US" sz="2000">
              <a:latin typeface="Garamond" panose="02020404030301010803" pitchFamily="18" charset="0"/>
            </a:endParaRPr>
          </a:p>
          <a:p>
            <a:r>
              <a:rPr lang="en-US" sz="2000">
                <a:latin typeface="Garamond" panose="02020404030301010803" pitchFamily="18" charset="0"/>
              </a:rPr>
              <a:t>The Birth of the Polish State, </a:t>
            </a:r>
          </a:p>
          <a:p>
            <a:r>
              <a:rPr lang="en-US" sz="2000">
                <a:latin typeface="Garamond" panose="02020404030301010803" pitchFamily="18" charset="0"/>
              </a:rPr>
              <a:t>2 vols., 1914-22</a:t>
            </a: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8DBF56-9C48-1B94-B840-F6B5264255B5}"/>
              </a:ext>
            </a:extLst>
          </p:cNvPr>
          <p:cNvSpPr txBox="1"/>
          <p:nvPr/>
        </p:nvSpPr>
        <p:spPr>
          <a:xfrm>
            <a:off x="707571" y="489734"/>
            <a:ext cx="3073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Realism and Positivism vs. Romanticism</a:t>
            </a:r>
          </a:p>
        </p:txBody>
      </p:sp>
    </p:spTree>
    <p:extLst>
      <p:ext uri="{BB962C8B-B14F-4D97-AF65-F5344CB8AC3E}">
        <p14:creationId xmlns:p14="http://schemas.microsoft.com/office/powerpoint/2010/main" val="1115758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98CEAA-92DA-3CBB-1BE4-9362AF570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143" y="1266825"/>
            <a:ext cx="9144000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673E53-4645-51F8-5515-E41C8C456179}"/>
              </a:ext>
            </a:extLst>
          </p:cNvPr>
          <p:cNvSpPr txBox="1"/>
          <p:nvPr/>
        </p:nvSpPr>
        <p:spPr>
          <a:xfrm>
            <a:off x="3614057" y="37050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Economic development of Poland in 1900</a:t>
            </a:r>
          </a:p>
        </p:txBody>
      </p:sp>
    </p:spTree>
    <p:extLst>
      <p:ext uri="{BB962C8B-B14F-4D97-AF65-F5344CB8AC3E}">
        <p14:creationId xmlns:p14="http://schemas.microsoft.com/office/powerpoint/2010/main" val="20483168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6AFF9-95C5-6964-985A-6B4FA8FA3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The Polish lands 1863 - 1914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B10C2-8223-0257-C87D-BACC25B39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773390"/>
            <a:ext cx="6090558" cy="3910987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b="1" dirty="0">
                <a:latin typeface="Garamond" panose="02020404030301010803" pitchFamily="18" charset="0"/>
              </a:rPr>
              <a:t>Austrian Empire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latin typeface="Garamond" panose="02020404030301010803" pitchFamily="18" charset="0"/>
              </a:rPr>
              <a:t>semi-Autonomy in crownland Galicia and </a:t>
            </a:r>
            <a:r>
              <a:rPr lang="en-US" dirty="0" err="1">
                <a:latin typeface="Garamond" panose="02020404030301010803" pitchFamily="18" charset="0"/>
              </a:rPr>
              <a:t>Lodomeria</a:t>
            </a:r>
            <a:endParaRPr lang="en-US" dirty="0">
              <a:latin typeface="Garamond" panose="02020404030301010803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>
              <a:latin typeface="Garamond" panose="02020404030301010803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b="1" dirty="0">
                <a:latin typeface="Garamond" panose="02020404030301010803" pitchFamily="18" charset="0"/>
              </a:rPr>
              <a:t>Russian Empire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latin typeface="Garamond" panose="02020404030301010803" pitchFamily="18" charset="0"/>
              </a:rPr>
              <a:t>Kingdom of Poland becomes Vistula land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latin typeface="Garamond" panose="02020404030301010803" pitchFamily="18" charset="0"/>
              </a:rPr>
              <a:t>Russification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latin typeface="Garamond" panose="02020404030301010803" pitchFamily="18" charset="0"/>
              </a:rPr>
              <a:t>Discrimination of Roman Catholic Church, 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dirty="0">
                <a:latin typeface="Garamond" panose="02020404030301010803" pitchFamily="18" charset="0"/>
              </a:rPr>
              <a:t>already earlier destruction of Uniate Church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latin typeface="Garamond" panose="02020404030301010803" pitchFamily="18" charset="0"/>
              </a:rPr>
              <a:t>University of Warsaw replaced by Imperial University 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dirty="0">
                <a:latin typeface="Garamond" panose="02020404030301010803" pitchFamily="18" charset="0"/>
              </a:rPr>
              <a:t>of Warsaw (Teaching in Russian)</a:t>
            </a:r>
          </a:p>
          <a:p>
            <a:pPr>
              <a:spcBef>
                <a:spcPts val="600"/>
              </a:spcBef>
            </a:pPr>
            <a:endParaRPr lang="en-US" dirty="0">
              <a:latin typeface="Garamond" panose="02020404030301010803" pitchFamily="18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4FB5CF-E321-12C2-9114-DA269C3F67B4}"/>
              </a:ext>
            </a:extLst>
          </p:cNvPr>
          <p:cNvSpPr txBox="1"/>
          <p:nvPr/>
        </p:nvSpPr>
        <p:spPr>
          <a:xfrm>
            <a:off x="6662058" y="2274838"/>
            <a:ext cx="6096000" cy="3411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b="1" dirty="0">
                <a:latin typeface="Garamond" panose="02020404030301010803" pitchFamily="18" charset="0"/>
              </a:rPr>
              <a:t>German Empire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dirty="0">
                <a:latin typeface="Garamond" panose="02020404030301010803" pitchFamily="18" charset="0"/>
              </a:rPr>
              <a:t>Anti-Catholic policy under Bismarck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dirty="0" err="1">
                <a:latin typeface="Garamond" panose="02020404030301010803" pitchFamily="18" charset="0"/>
              </a:rPr>
              <a:t>Germanisation</a:t>
            </a:r>
            <a:r>
              <a:rPr lang="en-US" sz="2000" dirty="0">
                <a:latin typeface="Garamond" panose="02020404030301010803" pitchFamily="18" charset="0"/>
              </a:rPr>
              <a:t> of School system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dirty="0">
                <a:latin typeface="Garamond" panose="02020404030301010803" pitchFamily="18" charset="0"/>
              </a:rPr>
              <a:t>School strike (1901-1907) after attempt to introduce German language</a:t>
            </a:r>
            <a:br>
              <a:rPr lang="en-US" sz="2000" dirty="0">
                <a:latin typeface="Garamond" panose="02020404030301010803" pitchFamily="18" charset="0"/>
              </a:rPr>
            </a:br>
            <a:r>
              <a:rPr lang="en-US" sz="2000" dirty="0">
                <a:latin typeface="Garamond" panose="02020404030301010803" pitchFamily="18" charset="0"/>
              </a:rPr>
              <a:t>in religious instruction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dirty="0">
                <a:latin typeface="Garamond" panose="02020404030301010803" pitchFamily="18" charset="0"/>
              </a:rPr>
              <a:t>Policy to promote settlement of ethnic Germans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dirty="0">
                <a:latin typeface="Garamond" panose="02020404030301010803" pitchFamily="18" charset="0"/>
              </a:rPr>
              <a:t>Discrimination of ethnic Poles</a:t>
            </a:r>
          </a:p>
        </p:txBody>
      </p:sp>
    </p:spTree>
    <p:extLst>
      <p:ext uri="{BB962C8B-B14F-4D97-AF65-F5344CB8AC3E}">
        <p14:creationId xmlns:p14="http://schemas.microsoft.com/office/powerpoint/2010/main" val="2368391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F7B17DAF-4455-1649-EDDD-F27145D57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14" y="354012"/>
            <a:ext cx="6279017" cy="456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FC7DCD6-3F38-E8EA-3724-33D545615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736" y="354012"/>
            <a:ext cx="3841750" cy="598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D53F03-9D33-C52C-AFD7-40DDB20A865C}"/>
              </a:ext>
            </a:extLst>
          </p:cNvPr>
          <p:cNvSpPr txBox="1"/>
          <p:nvPr/>
        </p:nvSpPr>
        <p:spPr>
          <a:xfrm>
            <a:off x="751114" y="5269077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latin typeface="Garamond" panose="02020404030301010803" pitchFamily="18" charset="0"/>
              </a:rPr>
              <a:t>Michał </a:t>
            </a:r>
            <a:r>
              <a:rPr lang="en-US" sz="2200" dirty="0" err="1">
                <a:latin typeface="Garamond" panose="02020404030301010803" pitchFamily="18" charset="0"/>
              </a:rPr>
              <a:t>Drzymała</a:t>
            </a:r>
            <a:r>
              <a:rPr lang="en-US" sz="2200" dirty="0">
                <a:latin typeface="Garamond" panose="02020404030301010803" pitchFamily="18" charset="0"/>
              </a:rPr>
              <a:t>, his wife and his wagon</a:t>
            </a:r>
          </a:p>
        </p:txBody>
      </p:sp>
    </p:spTree>
    <p:extLst>
      <p:ext uri="{BB962C8B-B14F-4D97-AF65-F5344CB8AC3E}">
        <p14:creationId xmlns:p14="http://schemas.microsoft.com/office/powerpoint/2010/main" val="12749049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6814345-41DE-42C5-8657-66C1417DF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68E419-3727-4F5E-8840-AF149B33B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9B6EC-D7AE-452F-8D0C-D11BD3377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7B64B14-BEF9-C7B6-3F86-2DDA5821DEB4}"/>
              </a:ext>
            </a:extLst>
          </p:cNvPr>
          <p:cNvSpPr txBox="1"/>
          <p:nvPr/>
        </p:nvSpPr>
        <p:spPr>
          <a:xfrm>
            <a:off x="566094" y="3248382"/>
            <a:ext cx="3791201" cy="28564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indent="-228600">
              <a:lnSpc>
                <a:spcPct val="120000"/>
              </a:lnSpc>
              <a:spcAft>
                <a:spcPts val="600"/>
              </a:spcAft>
              <a:buSzPct val="80000"/>
            </a:pPr>
            <a:r>
              <a:rPr lang="en-US" sz="2400" dirty="0">
                <a:latin typeface="Garamond" panose="02020404030301010803" pitchFamily="18" charset="0"/>
                <a:hlinkClick r:id="rId2"/>
              </a:rPr>
              <a:t>Rota</a:t>
            </a:r>
            <a:r>
              <a:rPr lang="en-US" sz="2400" dirty="0">
                <a:latin typeface="Garamond" panose="02020404030301010803" pitchFamily="18" charset="0"/>
              </a:rPr>
              <a:t> </a:t>
            </a:r>
          </a:p>
          <a:p>
            <a:pPr indent="-228600">
              <a:lnSpc>
                <a:spcPct val="120000"/>
              </a:lnSpc>
              <a:spcAft>
                <a:spcPts val="600"/>
              </a:spcAft>
              <a:buSzPct val="80000"/>
            </a:pPr>
            <a:r>
              <a:rPr lang="en-US" sz="2400" dirty="0">
                <a:latin typeface="Garamond" panose="02020404030301010803" pitchFamily="18" charset="0"/>
              </a:rPr>
              <a:t>Words by Maria </a:t>
            </a:r>
            <a:r>
              <a:rPr lang="en-US" sz="2400" dirty="0" err="1">
                <a:latin typeface="Garamond" panose="02020404030301010803" pitchFamily="18" charset="0"/>
              </a:rPr>
              <a:t>Konopnicka</a:t>
            </a:r>
            <a:r>
              <a:rPr lang="en-US" sz="2400" dirty="0">
                <a:latin typeface="Garamond" panose="02020404030301010803" pitchFamily="18" charset="0"/>
              </a:rPr>
              <a:t> 1908</a:t>
            </a:r>
          </a:p>
          <a:p>
            <a:pPr indent="-228600">
              <a:lnSpc>
                <a:spcPct val="120000"/>
              </a:lnSpc>
              <a:spcAft>
                <a:spcPts val="600"/>
              </a:spcAft>
              <a:buSzPct val="80000"/>
            </a:pPr>
            <a:r>
              <a:rPr lang="en-US" sz="2400" dirty="0">
                <a:latin typeface="Garamond" panose="02020404030301010803" pitchFamily="18" charset="0"/>
              </a:rPr>
              <a:t>Music by Feliks </a:t>
            </a:r>
            <a:r>
              <a:rPr lang="en-US" sz="2400" dirty="0" err="1">
                <a:latin typeface="Garamond" panose="02020404030301010803" pitchFamily="18" charset="0"/>
              </a:rPr>
              <a:t>Nowowiejski</a:t>
            </a:r>
            <a:r>
              <a:rPr lang="en-US" sz="2400" dirty="0">
                <a:latin typeface="Garamond" panose="02020404030301010803" pitchFamily="18" charset="0"/>
              </a:rPr>
              <a:t>, Cracow 1910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59C9748-FBEC-CCC3-BB34-0C33514097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289470"/>
              </p:ext>
            </p:extLst>
          </p:nvPr>
        </p:nvGraphicFramePr>
        <p:xfrm>
          <a:off x="4476497" y="311126"/>
          <a:ext cx="7146901" cy="5793732"/>
        </p:xfrm>
        <a:graphic>
          <a:graphicData uri="http://schemas.openxmlformats.org/drawingml/2006/table">
            <a:tbl>
              <a:tblPr/>
              <a:tblGrid>
                <a:gridCol w="3295598">
                  <a:extLst>
                    <a:ext uri="{9D8B030D-6E8A-4147-A177-3AD203B41FA5}">
                      <a16:colId xmlns:a16="http://schemas.microsoft.com/office/drawing/2014/main" val="3029818142"/>
                    </a:ext>
                  </a:extLst>
                </a:gridCol>
                <a:gridCol w="3851303">
                  <a:extLst>
                    <a:ext uri="{9D8B030D-6E8A-4147-A177-3AD203B41FA5}">
                      <a16:colId xmlns:a16="http://schemas.microsoft.com/office/drawing/2014/main" val="2324055934"/>
                    </a:ext>
                  </a:extLst>
                </a:gridCol>
              </a:tblGrid>
              <a:tr h="1289497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Nie rzucim ziemi, skąd nasz ród.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Nie damy pogrześć mowy.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Polski my naród, polski lud,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Królewski szczep Piastowy.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Nie damy, by nas zgnębił wróg.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not abandon the land of our clan.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not allow our language to be buried.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are the Polish nation, the Polish people,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 royal tribe of the Piasts.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not allow the enemy to repress us.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648655"/>
                  </a:ext>
                </a:extLst>
              </a:tr>
              <a:tr h="565744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69464"/>
                  </a:ext>
                </a:extLst>
              </a:tr>
              <a:tr h="1108559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Do krwi ostatniej kropli z żył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Bronić bedziemy ducha,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Aż się rozpadnie w proch i w pył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Krzyżacka zawierucha.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Twierdzą nam będzie każdy próg.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 the last drop of blood in our veins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defend our soul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Until into ashes and dust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 Teutonic storm collapses.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Every doorstep shall be our fortress.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5528681"/>
                  </a:ext>
                </a:extLst>
              </a:tr>
              <a:tr h="565744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631928"/>
                  </a:ext>
                </a:extLst>
              </a:tr>
              <a:tr h="1108559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Nie będzie Niemiec pluł nam w twarz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 dzieci nam germanił,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Orężny wstanie hufiec nasz,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Duch będzie nam hetmanił.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Pójdziem, gdy zabrzmi złoty róg.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 German will not spit in our face,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Nor will he Germanize our children,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Our battalion will armed arise,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And the spirit will be our commander.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go when the golden horn calls.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89545"/>
                  </a:ext>
                </a:extLst>
              </a:tr>
              <a:tr h="565744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</a:t>
                      </a:r>
                    </a:p>
                  </a:txBody>
                  <a:tcPr marL="83479" marR="83479" marT="118874" marB="434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1615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7453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C9A49-87F5-4720-9C23-E772ADD1D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94" y="1912402"/>
            <a:ext cx="11059811" cy="3910987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Garamond" panose="02020404030301010803" pitchFamily="18" charset="0"/>
              </a:rPr>
              <a:t>Subjective: identifying as Pole sufficient? </a:t>
            </a:r>
          </a:p>
          <a:p>
            <a:r>
              <a:rPr lang="en-US" dirty="0">
                <a:latin typeface="Garamond" panose="02020404030301010803" pitchFamily="18" charset="0"/>
              </a:rPr>
              <a:t>‘Objective’: Which boxes need to be ticked? </a:t>
            </a:r>
          </a:p>
          <a:p>
            <a:r>
              <a:rPr lang="en-US" dirty="0">
                <a:latin typeface="Garamond" panose="02020404030301010803" pitchFamily="18" charset="0"/>
              </a:rPr>
              <a:t>Social: noblemen, townspeople, peasants</a:t>
            </a:r>
          </a:p>
          <a:p>
            <a:r>
              <a:rPr lang="en-US" dirty="0">
                <a:latin typeface="Garamond" panose="02020404030301010803" pitchFamily="18" charset="0"/>
              </a:rPr>
              <a:t>Religious/Confessional: Roman-Catholic, Christian, Jewish, other- non-believers </a:t>
            </a:r>
          </a:p>
          <a:p>
            <a:r>
              <a:rPr lang="en-US" dirty="0">
                <a:latin typeface="Garamond" panose="02020404030301010803" pitchFamily="18" charset="0"/>
              </a:rPr>
              <a:t>Cultural: Polish speaker</a:t>
            </a:r>
          </a:p>
          <a:p>
            <a:r>
              <a:rPr lang="en-US" dirty="0">
                <a:latin typeface="Garamond" panose="02020404030301010803" pitchFamily="18" charset="0"/>
              </a:rPr>
              <a:t>Geographical: living or ancestors have lived on Polish</a:t>
            </a:r>
          </a:p>
          <a:p>
            <a:r>
              <a:rPr lang="en-US" dirty="0">
                <a:latin typeface="Garamond" panose="02020404030301010803" pitchFamily="18" charset="0"/>
              </a:rPr>
              <a:t>Historical territories – but within which borders?</a:t>
            </a:r>
          </a:p>
          <a:p>
            <a:r>
              <a:rPr lang="en-US" dirty="0">
                <a:latin typeface="Garamond" panose="02020404030301010803" pitchFamily="18" charset="0"/>
              </a:rPr>
              <a:t>Political: support for Polish independence</a:t>
            </a:r>
          </a:p>
          <a:p>
            <a:r>
              <a:rPr lang="en-US" dirty="0">
                <a:latin typeface="Garamond" panose="02020404030301010803" pitchFamily="18" charset="0"/>
              </a:rPr>
              <a:t>National indifference – and hybrid ‘identities’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79A35FA7-4126-4B0F-6EE7-6C774E704D7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1500" y="905216"/>
            <a:ext cx="2948115" cy="6517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latin typeface="Garamond" panose="02020404030301010803" pitchFamily="18" charset="0"/>
              </a:rPr>
              <a:t>Who is Polish?</a:t>
            </a: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68821FA9-C592-B2BE-BB99-1AA0F82ACF01}"/>
              </a:ext>
            </a:extLst>
          </p:cNvPr>
          <p:cNvSpPr txBox="1"/>
          <p:nvPr/>
        </p:nvSpPr>
        <p:spPr>
          <a:xfrm>
            <a:off x="5886180" y="5812035"/>
            <a:ext cx="4812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000" dirty="0">
                <a:latin typeface="Garamond" panose="02020404030301010803" pitchFamily="18" charset="0"/>
              </a:rPr>
              <a:t>National indifference – and hybrid </a:t>
            </a:r>
            <a:r>
              <a:rPr lang="en-GB" sz="2000" dirty="0">
                <a:latin typeface="Garamond" panose="02020404030301010803" pitchFamily="18" charset="0"/>
              </a:rPr>
              <a:t>‘</a:t>
            </a:r>
            <a:r>
              <a:rPr lang="de-GB" sz="2000" dirty="0">
                <a:latin typeface="Garamond" panose="02020404030301010803" pitchFamily="18" charset="0"/>
              </a:rPr>
              <a:t>identities</a:t>
            </a:r>
            <a:r>
              <a:rPr lang="en-GB" sz="2000" dirty="0">
                <a:latin typeface="Garamond" panose="02020404030301010803" pitchFamily="18" charset="0"/>
              </a:rPr>
              <a:t>’</a:t>
            </a:r>
            <a:endParaRPr lang="de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390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B1BDCB95-96A0-0568-E1DB-F4B73E68F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057" y="31110"/>
            <a:ext cx="9339942" cy="679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8924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D2FB83-3783-4477-80B5-DA5BF10BA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83EA203-71D5-49C0-9626-FFA8E4678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4939D7-D068-0E0F-226A-22A241FCE165}"/>
              </a:ext>
            </a:extLst>
          </p:cNvPr>
          <p:cNvSpPr txBox="1"/>
          <p:nvPr/>
        </p:nvSpPr>
        <p:spPr>
          <a:xfrm>
            <a:off x="521208" y="822960"/>
            <a:ext cx="3463784" cy="34546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spc="-100" dirty="0">
                <a:latin typeface="Garamond" panose="02020404030301010803" pitchFamily="18" charset="0"/>
                <a:ea typeface="Batang" panose="02030600000101010101" pitchFamily="18" charset="-127"/>
                <a:cs typeface="+mj-cs"/>
              </a:rPr>
              <a:t>1772-1791 Reform efforts culminating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spc="-100" dirty="0">
                <a:latin typeface="Garamond" panose="02020404030301010803" pitchFamily="18" charset="0"/>
                <a:ea typeface="Batang" panose="02030600000101010101" pitchFamily="18" charset="-127"/>
                <a:cs typeface="+mj-cs"/>
              </a:rPr>
              <a:t>in Great or Four-Year-Sejm (1788-1791)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8F51542-3EE7-B325-622F-0FDB1F1A1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" r="-2" b="-2"/>
          <a:stretch>
            <a:fillRect/>
          </a:stretch>
        </p:blipFill>
        <p:spPr bwMode="auto">
          <a:xfrm>
            <a:off x="4699947" y="852351"/>
            <a:ext cx="6920549" cy="514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574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378E0-1874-DE26-6512-09D280E4C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Constitution of May 3rd, 1791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13612-B14A-BE3D-600F-552ABDA36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6667501" cy="3910987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Catholic confession – state religion, other confessions/religions tolerated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Nobility: liberties and rights confirmed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Towns and burghers: habeas corpus, right to buy land, access to many offices, not represented in Parliament (Sejm)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Peasants: legal protection, rights and possessions guaranteed, new foreign settlers completely free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Division of power: Executive (King and government), Legislation (Sejm), independent judicial system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King from House Wettin (Saxony) – new ruling family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Army: Polish people/nation has to defend herself – people’s army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85E519E-9966-758E-F495-886E02C79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372" y="1935680"/>
            <a:ext cx="3537857" cy="226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86B4A91-0D59-FE5F-B10A-C0540254F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372" y="4300308"/>
            <a:ext cx="3591436" cy="1961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5110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5B02F23-8CD4-105C-C9D6-6BF2025B46F6}"/>
              </a:ext>
            </a:extLst>
          </p:cNvPr>
          <p:cNvSpPr txBox="1"/>
          <p:nvPr/>
        </p:nvSpPr>
        <p:spPr>
          <a:xfrm>
            <a:off x="435428" y="476785"/>
            <a:ext cx="37935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Confederation of </a:t>
            </a:r>
            <a:r>
              <a:rPr lang="en-US" sz="2400" dirty="0" err="1">
                <a:latin typeface="Garamond" panose="02020404030301010803" pitchFamily="18" charset="0"/>
              </a:rPr>
              <a:t>Targowica</a:t>
            </a:r>
            <a:r>
              <a:rPr lang="en-US" sz="2400" dirty="0">
                <a:latin typeface="Garamond" panose="02020404030301010803" pitchFamily="18" charset="0"/>
              </a:rPr>
              <a:t> (against reforms, appealing to Catherine II for help) – 1792 Second Partition of Poland</a:t>
            </a:r>
          </a:p>
        </p:txBody>
      </p:sp>
      <p:pic>
        <p:nvPicPr>
          <p:cNvPr id="8" name="Picture 7" descr="A painting of a person being held by a person&#10;&#10;AI-generated content may be incorrect.">
            <a:extLst>
              <a:ext uri="{FF2B5EF4-FFF2-40B4-BE49-F238E27FC236}">
                <a16:creationId xmlns:a16="http://schemas.microsoft.com/office/drawing/2014/main" id="{F043A855-C557-2683-23BB-EB9A41564C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097" y="607559"/>
            <a:ext cx="7587068" cy="56428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34BE89-7429-B830-51B8-36D0E1908E57}"/>
              </a:ext>
            </a:extLst>
          </p:cNvPr>
          <p:cNvSpPr txBox="1"/>
          <p:nvPr/>
        </p:nvSpPr>
        <p:spPr>
          <a:xfrm>
            <a:off x="435429" y="3980559"/>
            <a:ext cx="37935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‘Each true Pole, not blinded by the Prussian and royalist cabal, is convinced, that our Fatherland can only be saved by Russia, otherwise our nation will be enslaved’ 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Stanisław Szczęsny Potocki</a:t>
            </a:r>
          </a:p>
        </p:txBody>
      </p:sp>
    </p:spTree>
    <p:extLst>
      <p:ext uri="{BB962C8B-B14F-4D97-AF65-F5344CB8AC3E}">
        <p14:creationId xmlns:p14="http://schemas.microsoft.com/office/powerpoint/2010/main" val="3476644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92E8D-1DCD-762A-2640-5780C0BC5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Dilemmas and Questions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AD6AD-8E44-7671-9C85-B72C1E1D3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>
                <a:latin typeface="Garamond" panose="02020404030301010803" pitchFamily="18" charset="0"/>
              </a:rPr>
              <a:t>Key questions: Why did Poland fall?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Shall Poland become independent again?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How can Poland become independent again? 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What would be the borders? 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‘Minorities’ questions (Lithuanians; Ruthenians – Ukrainians/Belarusians; Jews)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National or social priorities (how to – do one need to – involve peasants? Nobility/aristocracy connections more important)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Common strategy for one ‘Poland’ or different strategies for three ‘</a:t>
            </a:r>
            <a:r>
              <a:rPr lang="en-US" sz="2800" dirty="0" err="1">
                <a:latin typeface="Garamond" panose="02020404030301010803" pitchFamily="18" charset="0"/>
              </a:rPr>
              <a:t>Polands</a:t>
            </a:r>
            <a:r>
              <a:rPr lang="en-US" sz="2800" dirty="0">
                <a:latin typeface="Garamond" panose="02020404030301010803" pitchFamily="18" charset="0"/>
              </a:rPr>
              <a:t>’</a:t>
            </a:r>
            <a:endParaRPr lang="en-GB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322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4AD8C-CFF2-4302-2D9F-25B0EE84A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Garamond" panose="02020404030301010803" pitchFamily="18" charset="0"/>
              </a:rPr>
              <a:t>Why was Poland partitioned and what can be done to regain independence?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387871-825A-0EA5-3424-2AC50908F615}"/>
              </a:ext>
            </a:extLst>
          </p:cNvPr>
          <p:cNvSpPr txBox="1"/>
          <p:nvPr/>
        </p:nvSpPr>
        <p:spPr>
          <a:xfrm>
            <a:off x="571500" y="1947829"/>
            <a:ext cx="462642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God’s Punishment – Sins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Evilness of Prussia, Austria, Russia – Break of international law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Weakness of old Polish Constitution – Anarchy, not Liberty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Guilt of noble factions - treason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Oppression of peasants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Polish Backwardness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3AEC25-64B4-85BA-4D0E-E8EF8DE042B5}"/>
              </a:ext>
            </a:extLst>
          </p:cNvPr>
          <p:cNvSpPr txBox="1"/>
          <p:nvPr/>
        </p:nvSpPr>
        <p:spPr>
          <a:xfrm>
            <a:off x="5197928" y="1947829"/>
            <a:ext cx="642257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Back to Catholic values, support Catholic Church, pray and live virtuous life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Uprisings, waiting for international crisis, European war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Restitution of May Constitution 1791, liberal Constitution, stronger government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Sarmatism, Fight against traitors, replacement of nobility in national leadership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Liberation of peasants, (National) Education of Peasants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 err="1">
                <a:latin typeface="Garamond" panose="02020404030301010803" pitchFamily="18" charset="0"/>
              </a:rPr>
              <a:t>Modernisation</a:t>
            </a:r>
            <a:r>
              <a:rPr lang="en-US" sz="2000" dirty="0">
                <a:latin typeface="Garamond" panose="02020404030301010803" pitchFamily="18" charset="0"/>
              </a:rPr>
              <a:t>, Polish Middle Class, Organic Work</a:t>
            </a:r>
          </a:p>
        </p:txBody>
      </p:sp>
    </p:spTree>
    <p:extLst>
      <p:ext uri="{BB962C8B-B14F-4D97-AF65-F5344CB8AC3E}">
        <p14:creationId xmlns:p14="http://schemas.microsoft.com/office/powerpoint/2010/main" val="932559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EACE7F-F067-1E27-D309-694FC9AA7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69" y="223265"/>
            <a:ext cx="2601205" cy="45079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C6D442-D11A-D8E0-E516-FE1C4D80D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221" y="223265"/>
            <a:ext cx="3687558" cy="45079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E2B0D2-05D9-4053-1AE9-F661FB63FE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9036" y="240163"/>
            <a:ext cx="3281896" cy="44910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7DA137-1307-4E3B-2B4D-B2725F259290}"/>
              </a:ext>
            </a:extLst>
          </p:cNvPr>
          <p:cNvSpPr txBox="1"/>
          <p:nvPr/>
        </p:nvSpPr>
        <p:spPr>
          <a:xfrm>
            <a:off x="971097" y="4731181"/>
            <a:ext cx="18098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Joachim </a:t>
            </a:r>
            <a:r>
              <a:rPr lang="en-US" sz="2000" dirty="0" err="1">
                <a:latin typeface="Garamond" panose="02020404030301010803" pitchFamily="18" charset="0"/>
              </a:rPr>
              <a:t>Lelewel</a:t>
            </a:r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1786-1861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81DBDC-3FB7-F892-C2CE-3B101FEB313A}"/>
              </a:ext>
            </a:extLst>
          </p:cNvPr>
          <p:cNvSpPr txBox="1"/>
          <p:nvPr/>
        </p:nvSpPr>
        <p:spPr>
          <a:xfrm>
            <a:off x="4298616" y="4702253"/>
            <a:ext cx="19622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Adam Mickiewicz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1798-1855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97C149-B04F-339C-DE57-ACD99239C7AC}"/>
              </a:ext>
            </a:extLst>
          </p:cNvPr>
          <p:cNvSpPr txBox="1"/>
          <p:nvPr/>
        </p:nvSpPr>
        <p:spPr>
          <a:xfrm>
            <a:off x="8249036" y="4731181"/>
            <a:ext cx="1997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Adam </a:t>
            </a:r>
            <a:r>
              <a:rPr lang="en-US" sz="2000" dirty="0" err="1">
                <a:latin typeface="Garamond" panose="02020404030301010803" pitchFamily="18" charset="0"/>
              </a:rPr>
              <a:t>Czartoryski</a:t>
            </a:r>
            <a:br>
              <a:rPr lang="en-US" sz="2000" dirty="0">
                <a:latin typeface="Garamond" panose="02020404030301010803" pitchFamily="18" charset="0"/>
              </a:rPr>
            </a:br>
            <a:r>
              <a:rPr lang="en-US" sz="2000" dirty="0">
                <a:latin typeface="Garamond" panose="02020404030301010803" pitchFamily="18" charset="0"/>
              </a:rPr>
              <a:t>1770-1861</a:t>
            </a:r>
          </a:p>
        </p:txBody>
      </p:sp>
      <p:sp>
        <p:nvSpPr>
          <p:cNvPr id="10" name="Textfeld 1">
            <a:extLst>
              <a:ext uri="{FF2B5EF4-FFF2-40B4-BE49-F238E27FC236}">
                <a16:creationId xmlns:a16="http://schemas.microsoft.com/office/drawing/2014/main" id="{5B603EB4-9EFA-A6FE-59A1-20B90DAAC1D0}"/>
              </a:ext>
            </a:extLst>
          </p:cNvPr>
          <p:cNvSpPr txBox="1"/>
          <p:nvPr/>
        </p:nvSpPr>
        <p:spPr>
          <a:xfrm>
            <a:off x="2259436" y="5913886"/>
            <a:ext cx="8002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dirty="0">
                <a:latin typeface="Garamond" panose="02020404030301010803" pitchFamily="18" charset="0"/>
              </a:rPr>
              <a:t>Loyalism – Resistance/Insurrection – Conciliation – Emigration  </a:t>
            </a:r>
          </a:p>
        </p:txBody>
      </p:sp>
    </p:spTree>
    <p:extLst>
      <p:ext uri="{BB962C8B-B14F-4D97-AF65-F5344CB8AC3E}">
        <p14:creationId xmlns:p14="http://schemas.microsoft.com/office/powerpoint/2010/main" val="335202110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1565</Words>
  <Application>Microsoft Office PowerPoint</Application>
  <PresentationFormat>Widescreen</PresentationFormat>
  <Paragraphs>240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Batang</vt:lpstr>
      <vt:lpstr>Aptos</vt:lpstr>
      <vt:lpstr>Arial</vt:lpstr>
      <vt:lpstr>Avenir Next LT Pro Light</vt:lpstr>
      <vt:lpstr>Garamond</vt:lpstr>
      <vt:lpstr>AlignmentVTI</vt:lpstr>
      <vt:lpstr>Entangled History: Ukraine and her neighbours from the Middle Ages to the present</vt:lpstr>
      <vt:lpstr>Outline</vt:lpstr>
      <vt:lpstr>PowerPoint Presentation</vt:lpstr>
      <vt:lpstr>PowerPoint Presentation</vt:lpstr>
      <vt:lpstr>Constitution of May 3rd, 1791</vt:lpstr>
      <vt:lpstr>PowerPoint Presentation</vt:lpstr>
      <vt:lpstr>Dilemmas and Questions</vt:lpstr>
      <vt:lpstr>Why was Poland partitioned and what can be done to regain independence?</vt:lpstr>
      <vt:lpstr>PowerPoint Presentation</vt:lpstr>
      <vt:lpstr>PowerPoint Presentation</vt:lpstr>
      <vt:lpstr>PowerPoint Presentation</vt:lpstr>
      <vt:lpstr>PowerPoint Presentation</vt:lpstr>
      <vt:lpstr>National Anthem: "Mazurek Dabrowskiego" (Dabrowski's Mazurka) Words by: Jozef Wybicki 1795 in Reggio Emilia, Italy Music: traditional; Adopted: 1927</vt:lpstr>
      <vt:lpstr>PowerPoint Presentation</vt:lpstr>
      <vt:lpstr>Poland – Uprisings before 1900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Polish lands 1863 - 1914</vt:lpstr>
      <vt:lpstr>PowerPoint Presentation</vt:lpstr>
      <vt:lpstr>PowerPoint Presentation</vt:lpstr>
      <vt:lpstr>Who is Polish?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Voronovici, Alexandr</dc:creator>
  <cp:lastModifiedBy>Voronovici, Alexandr</cp:lastModifiedBy>
  <cp:revision>61</cp:revision>
  <dcterms:created xsi:type="dcterms:W3CDTF">2025-10-15T18:16:58Z</dcterms:created>
  <dcterms:modified xsi:type="dcterms:W3CDTF">2025-12-11T12:56:26Z</dcterms:modified>
</cp:coreProperties>
</file>