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22"/>
  </p:notesMasterIdLst>
  <p:sldIdLst>
    <p:sldId id="256" r:id="rId2"/>
    <p:sldId id="257" r:id="rId3"/>
    <p:sldId id="258" r:id="rId4"/>
    <p:sldId id="259" r:id="rId5"/>
    <p:sldId id="260" r:id="rId6"/>
    <p:sldId id="261" r:id="rId7"/>
    <p:sldId id="262" r:id="rId8"/>
    <p:sldId id="275" r:id="rId9"/>
    <p:sldId id="263" r:id="rId10"/>
    <p:sldId id="264" r:id="rId11"/>
    <p:sldId id="265" r:id="rId12"/>
    <p:sldId id="266" r:id="rId13"/>
    <p:sldId id="267" r:id="rId14"/>
    <p:sldId id="268" r:id="rId15"/>
    <p:sldId id="269" r:id="rId16"/>
    <p:sldId id="270" r:id="rId17"/>
    <p:sldId id="271" r:id="rId18"/>
    <p:sldId id="274" r:id="rId19"/>
    <p:sldId id="272" r:id="rId20"/>
    <p:sldId id="2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0823" autoAdjust="0"/>
    <p:restoredTop sz="94660"/>
  </p:normalViewPr>
  <p:slideViewPr>
    <p:cSldViewPr snapToGrid="0">
      <p:cViewPr varScale="1">
        <p:scale>
          <a:sx n="34" d="100"/>
          <a:sy n="34" d="100"/>
        </p:scale>
        <p:origin x="44" y="8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2967-8107-4E6A-A3B2-08A7BD9762E8}" type="datetimeFigureOut">
              <a:rPr lang="en-GB" smtClean="0"/>
              <a:t>15/01/2026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5717960-57DD-47E2-92AE-5FE4C540E21B}" type="slidenum">
              <a:rPr lang="en-GB" smtClean="0"/>
              <a:t>12</a:t>
            </a:fld>
            <a:endParaRPr lang="en-GB"/>
          </a:p>
        </p:txBody>
      </p:sp>
    </p:spTree>
    <p:extLst>
      <p:ext uri="{BB962C8B-B14F-4D97-AF65-F5344CB8AC3E}">
        <p14:creationId xmlns:p14="http://schemas.microsoft.com/office/powerpoint/2010/main" val="123851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1/15/2026</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1/15/2026</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9c4oVzxyn5U"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de-DE" altLang="en-US" sz="3700" b="1" dirty="0">
                <a:latin typeface="Garamond" panose="02020404030301010803" pitchFamily="18" charset="0"/>
              </a:rPr>
              <a:t>Entangled History: Ukraine and her neighbours from the Middle Ages to the present</a:t>
            </a:r>
            <a:endParaRPr lang="en-GB" sz="3700" b="1" dirty="0">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altLang="en-US" b="1" dirty="0">
                <a:latin typeface="Garamond" panose="02020404030301010803" pitchFamily="18" charset="0"/>
              </a:rPr>
              <a:t>Lecture 9</a:t>
            </a:r>
          </a:p>
          <a:p>
            <a:pPr>
              <a:buSzPct val="100000"/>
            </a:pPr>
            <a:r>
              <a:rPr lang="en-GB" altLang="en-US" b="1" dirty="0">
                <a:latin typeface="Garamond" panose="02020404030301010803" pitchFamily="18" charset="0"/>
              </a:rPr>
              <a:t>Ukraine’s self-discovery</a:t>
            </a:r>
          </a:p>
        </p:txBody>
      </p:sp>
      <p:cxnSp>
        <p:nvCxnSpPr>
          <p:cNvPr id="44" name="Straight Connector 43">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undefined">
            <a:extLst>
              <a:ext uri="{FF2B5EF4-FFF2-40B4-BE49-F238E27FC236}">
                <a16:creationId xmlns:a16="http://schemas.microsoft.com/office/drawing/2014/main" id="{82316B5D-0F63-0001-E191-A17F9734B6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495" y="1143001"/>
            <a:ext cx="7049005" cy="456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019F2-2217-F858-3834-756F2DAB3155}"/>
              </a:ext>
            </a:extLst>
          </p:cNvPr>
          <p:cNvSpPr>
            <a:spLocks noGrp="1"/>
          </p:cNvSpPr>
          <p:nvPr>
            <p:ph type="title"/>
          </p:nvPr>
        </p:nvSpPr>
        <p:spPr/>
        <p:txBody>
          <a:bodyPr>
            <a:normAutofit fontScale="90000"/>
          </a:bodyPr>
          <a:lstStyle/>
          <a:p>
            <a:r>
              <a:rPr lang="en-US" dirty="0"/>
              <a:t>Phase A (in black Russian Empire, in red Austrian Empire / Austria-Hungary</a:t>
            </a:r>
            <a:endParaRPr lang="en-GB" dirty="0"/>
          </a:p>
        </p:txBody>
      </p:sp>
      <p:sp>
        <p:nvSpPr>
          <p:cNvPr id="3" name="Content Placeholder 2">
            <a:extLst>
              <a:ext uri="{FF2B5EF4-FFF2-40B4-BE49-F238E27FC236}">
                <a16:creationId xmlns:a16="http://schemas.microsoft.com/office/drawing/2014/main" id="{BEF6E702-22CF-8F32-7DAC-CA8D7A6056AE}"/>
              </a:ext>
            </a:extLst>
          </p:cNvPr>
          <p:cNvSpPr>
            <a:spLocks noGrp="1"/>
          </p:cNvSpPr>
          <p:nvPr>
            <p:ph idx="1"/>
          </p:nvPr>
        </p:nvSpPr>
        <p:spPr>
          <a:xfrm>
            <a:off x="560689" y="1901517"/>
            <a:ext cx="11059811" cy="3910987"/>
          </a:xfrm>
        </p:spPr>
        <p:txBody>
          <a:bodyPr>
            <a:noAutofit/>
          </a:bodyPr>
          <a:lstStyle/>
          <a:p>
            <a:pPr>
              <a:spcBef>
                <a:spcPts val="300"/>
              </a:spcBef>
            </a:pPr>
            <a:r>
              <a:rPr lang="en-GB" dirty="0">
                <a:latin typeface="Garamond" panose="02020404030301010803" pitchFamily="18" charset="0"/>
              </a:rPr>
              <a:t>1798 Ivan Kotlyarevsky publishes “</a:t>
            </a:r>
            <a:r>
              <a:rPr lang="en-GB" dirty="0" err="1">
                <a:latin typeface="Garamond" panose="02020404030301010803" pitchFamily="18" charset="0"/>
              </a:rPr>
              <a:t>Eneyida</a:t>
            </a:r>
            <a:r>
              <a:rPr lang="en-GB" dirty="0">
                <a:latin typeface="Garamond" panose="02020404030301010803" pitchFamily="18" charset="0"/>
              </a:rPr>
              <a:t>” (in the vernacular,  i.e. script based on spoken Ukrainian)</a:t>
            </a:r>
          </a:p>
          <a:p>
            <a:pPr>
              <a:spcBef>
                <a:spcPts val="300"/>
              </a:spcBef>
            </a:pPr>
            <a:r>
              <a:rPr lang="en-GB" dirty="0">
                <a:latin typeface="Garamond" panose="02020404030301010803" pitchFamily="18" charset="0"/>
              </a:rPr>
              <a:t>1804/5 Foundation of University of Kharkiv in Sloboda Ukraine</a:t>
            </a:r>
          </a:p>
          <a:p>
            <a:pPr>
              <a:spcBef>
                <a:spcPts val="300"/>
              </a:spcBef>
            </a:pPr>
            <a:r>
              <a:rPr lang="en-GB" dirty="0">
                <a:latin typeface="Garamond" panose="02020404030301010803" pitchFamily="18" charset="0"/>
              </a:rPr>
              <a:t>1819 Appearance of Natalka </a:t>
            </a:r>
            <a:r>
              <a:rPr lang="en-GB" dirty="0" err="1">
                <a:latin typeface="Garamond" panose="02020404030301010803" pitchFamily="18" charset="0"/>
              </a:rPr>
              <a:t>Poltavka</a:t>
            </a:r>
            <a:endParaRPr lang="en-GB" dirty="0">
              <a:latin typeface="Garamond" panose="02020404030301010803" pitchFamily="18" charset="0"/>
            </a:endParaRPr>
          </a:p>
          <a:p>
            <a:pPr>
              <a:spcBef>
                <a:spcPts val="300"/>
              </a:spcBef>
            </a:pPr>
            <a:r>
              <a:rPr lang="en-GB" dirty="0">
                <a:latin typeface="Garamond" panose="02020404030301010803" pitchFamily="18" charset="0"/>
              </a:rPr>
              <a:t>1823-1825 Secret Brotherhood of Slavs</a:t>
            </a:r>
          </a:p>
          <a:p>
            <a:pPr>
              <a:spcBef>
                <a:spcPts val="300"/>
              </a:spcBef>
            </a:pPr>
            <a:r>
              <a:rPr lang="en-GB" dirty="0">
                <a:latin typeface="Garamond" panose="02020404030301010803" pitchFamily="18" charset="0"/>
              </a:rPr>
              <a:t>1830 November Uprising in Poland</a:t>
            </a:r>
          </a:p>
          <a:p>
            <a:pPr>
              <a:spcBef>
                <a:spcPts val="300"/>
              </a:spcBef>
            </a:pPr>
            <a:r>
              <a:rPr lang="en-GB" dirty="0">
                <a:latin typeface="Garamond" panose="02020404030301010803" pitchFamily="18" charset="0"/>
              </a:rPr>
              <a:t>1834 Founding of the University of Kyiv (Russian)</a:t>
            </a:r>
          </a:p>
          <a:p>
            <a:pPr>
              <a:spcBef>
                <a:spcPts val="300"/>
              </a:spcBef>
            </a:pPr>
            <a:r>
              <a:rPr lang="en-GB" dirty="0">
                <a:solidFill>
                  <a:srgbClr val="FF0000"/>
                </a:solidFill>
                <a:latin typeface="Garamond" panose="02020404030301010803" pitchFamily="18" charset="0"/>
              </a:rPr>
              <a:t>1837 Appearance of “</a:t>
            </a:r>
            <a:r>
              <a:rPr lang="en-GB" dirty="0" err="1">
                <a:solidFill>
                  <a:srgbClr val="FF0000"/>
                </a:solidFill>
                <a:latin typeface="Garamond" panose="02020404030301010803" pitchFamily="18" charset="0"/>
              </a:rPr>
              <a:t>Dnister</a:t>
            </a:r>
            <a:r>
              <a:rPr lang="en-GB" dirty="0">
                <a:solidFill>
                  <a:srgbClr val="FF0000"/>
                </a:solidFill>
                <a:latin typeface="Garamond" panose="02020404030301010803" pitchFamily="18" charset="0"/>
              </a:rPr>
              <a:t> </a:t>
            </a:r>
            <a:r>
              <a:rPr lang="en-GB" dirty="0" err="1">
                <a:solidFill>
                  <a:srgbClr val="FF0000"/>
                </a:solidFill>
                <a:latin typeface="Garamond" panose="02020404030301010803" pitchFamily="18" charset="0"/>
              </a:rPr>
              <a:t>Rusalkas</a:t>
            </a:r>
            <a:r>
              <a:rPr lang="en-GB" dirty="0">
                <a:solidFill>
                  <a:srgbClr val="FF0000"/>
                </a:solidFill>
                <a:latin typeface="Garamond" panose="02020404030301010803" pitchFamily="18" charset="0"/>
              </a:rPr>
              <a:t>” (Ruthenian Triad: </a:t>
            </a:r>
            <a:r>
              <a:rPr lang="en-GB" dirty="0" err="1">
                <a:solidFill>
                  <a:srgbClr val="FF0000"/>
                </a:solidFill>
                <a:latin typeface="Garamond" panose="02020404030301010803" pitchFamily="18" charset="0"/>
              </a:rPr>
              <a:t>Markiian</a:t>
            </a:r>
            <a:r>
              <a:rPr lang="en-GB" dirty="0">
                <a:solidFill>
                  <a:srgbClr val="FF0000"/>
                </a:solidFill>
                <a:latin typeface="Garamond" panose="02020404030301010803" pitchFamily="18" charset="0"/>
              </a:rPr>
              <a:t> </a:t>
            </a:r>
            <a:r>
              <a:rPr lang="en-GB" dirty="0" err="1">
                <a:solidFill>
                  <a:srgbClr val="FF0000"/>
                </a:solidFill>
                <a:latin typeface="Garamond" panose="02020404030301010803" pitchFamily="18" charset="0"/>
              </a:rPr>
              <a:t>Shashkevych</a:t>
            </a:r>
            <a:r>
              <a:rPr lang="en-GB" dirty="0">
                <a:solidFill>
                  <a:srgbClr val="FF0000"/>
                </a:solidFill>
                <a:latin typeface="Garamond" panose="02020404030301010803" pitchFamily="18" charset="0"/>
              </a:rPr>
              <a:t>, Yakiv </a:t>
            </a:r>
            <a:r>
              <a:rPr lang="en-GB" dirty="0" err="1">
                <a:solidFill>
                  <a:srgbClr val="FF0000"/>
                </a:solidFill>
                <a:latin typeface="Garamond" panose="02020404030301010803" pitchFamily="18" charset="0"/>
              </a:rPr>
              <a:t>Holovatsky</a:t>
            </a:r>
            <a:r>
              <a:rPr lang="en-GB" dirty="0">
                <a:solidFill>
                  <a:srgbClr val="FF0000"/>
                </a:solidFill>
                <a:latin typeface="Garamond" panose="02020404030301010803" pitchFamily="18" charset="0"/>
              </a:rPr>
              <a:t>, and Ivan </a:t>
            </a:r>
            <a:r>
              <a:rPr lang="en-GB" dirty="0" err="1">
                <a:solidFill>
                  <a:srgbClr val="FF0000"/>
                </a:solidFill>
                <a:latin typeface="Garamond" panose="02020404030301010803" pitchFamily="18" charset="0"/>
              </a:rPr>
              <a:t>Vahylevych</a:t>
            </a:r>
            <a:r>
              <a:rPr lang="en-GB" dirty="0">
                <a:solidFill>
                  <a:srgbClr val="FF0000"/>
                </a:solidFill>
                <a:latin typeface="Garamond" panose="02020404030301010803" pitchFamily="18" charset="0"/>
              </a:rPr>
              <a:t>) </a:t>
            </a:r>
          </a:p>
          <a:p>
            <a:pPr>
              <a:spcBef>
                <a:spcPts val="300"/>
              </a:spcBef>
            </a:pPr>
            <a:r>
              <a:rPr lang="en-GB" dirty="0">
                <a:latin typeface="Garamond" panose="02020404030301010803" pitchFamily="18" charset="0"/>
              </a:rPr>
              <a:t>1839 Dissolution of Uniate Church in Russian Empire</a:t>
            </a:r>
          </a:p>
          <a:p>
            <a:pPr>
              <a:spcBef>
                <a:spcPts val="300"/>
              </a:spcBef>
            </a:pPr>
            <a:r>
              <a:rPr lang="en-GB" dirty="0">
                <a:latin typeface="Garamond" panose="02020404030301010803" pitchFamily="18" charset="0"/>
              </a:rPr>
              <a:t>1840 Taras Shevchenko publishes “Kobzar” – </a:t>
            </a:r>
            <a:r>
              <a:rPr lang="en-GB" b="1" dirty="0">
                <a:latin typeface="Garamond" panose="02020404030301010803" pitchFamily="18" charset="0"/>
              </a:rPr>
              <a:t>Transition to Phase B</a:t>
            </a:r>
          </a:p>
          <a:p>
            <a:pPr>
              <a:spcBef>
                <a:spcPts val="300"/>
              </a:spcBef>
            </a:pPr>
            <a:r>
              <a:rPr lang="en-GB" dirty="0">
                <a:latin typeface="Garamond" panose="02020404030301010803" pitchFamily="18" charset="0"/>
              </a:rPr>
              <a:t>1846/47 Brotherhood of </a:t>
            </a:r>
            <a:r>
              <a:rPr lang="en-GB" dirty="0" err="1">
                <a:latin typeface="Garamond" panose="02020404030301010803" pitchFamily="18" charset="0"/>
              </a:rPr>
              <a:t>Sts</a:t>
            </a:r>
            <a:r>
              <a:rPr lang="en-GB" dirty="0">
                <a:latin typeface="Garamond" panose="02020404030301010803" pitchFamily="18" charset="0"/>
              </a:rPr>
              <a:t>. Cyril-Methodius (Kyiv)</a:t>
            </a:r>
          </a:p>
        </p:txBody>
      </p:sp>
    </p:spTree>
    <p:extLst>
      <p:ext uri="{BB962C8B-B14F-4D97-AF65-F5344CB8AC3E}">
        <p14:creationId xmlns:p14="http://schemas.microsoft.com/office/powerpoint/2010/main" val="628463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66C8CB7-79EF-C3FB-8C55-C9F555FEAE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752" y="311440"/>
            <a:ext cx="5328715" cy="623511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B5F1AAB-31B5-5F8E-E71E-4B9162233480}"/>
              </a:ext>
            </a:extLst>
          </p:cNvPr>
          <p:cNvSpPr txBox="1"/>
          <p:nvPr/>
        </p:nvSpPr>
        <p:spPr>
          <a:xfrm>
            <a:off x="6966857" y="1898695"/>
            <a:ext cx="3320143" cy="3416320"/>
          </a:xfrm>
          <a:prstGeom prst="rect">
            <a:avLst/>
          </a:prstGeom>
          <a:noFill/>
        </p:spPr>
        <p:txBody>
          <a:bodyPr wrap="square">
            <a:spAutoFit/>
          </a:bodyPr>
          <a:lstStyle/>
          <a:p>
            <a:r>
              <a:rPr lang="en-GB" sz="2400" dirty="0">
                <a:latin typeface="Garamond" panose="02020404030301010803" pitchFamily="18" charset="0"/>
              </a:rPr>
              <a:t>Ivan </a:t>
            </a:r>
            <a:r>
              <a:rPr lang="en-GB" sz="2400" dirty="0" err="1">
                <a:latin typeface="Garamond" panose="02020404030301010803" pitchFamily="18" charset="0"/>
              </a:rPr>
              <a:t>Kotliarevs‘kyi</a:t>
            </a:r>
            <a:endParaRPr lang="en-GB" sz="2400" dirty="0">
              <a:latin typeface="Garamond" panose="02020404030301010803" pitchFamily="18" charset="0"/>
            </a:endParaRPr>
          </a:p>
          <a:p>
            <a:r>
              <a:rPr lang="en-GB" sz="2400" dirty="0">
                <a:latin typeface="Garamond" panose="02020404030301010803" pitchFamily="18" charset="0"/>
              </a:rPr>
              <a:t>1769-1838</a:t>
            </a:r>
          </a:p>
          <a:p>
            <a:r>
              <a:rPr lang="en-GB" sz="2400" dirty="0">
                <a:latin typeface="Garamond" panose="02020404030301010803" pitchFamily="18" charset="0"/>
              </a:rPr>
              <a:t>* in Poltava</a:t>
            </a:r>
          </a:p>
          <a:p>
            <a:r>
              <a:rPr lang="en-GB" sz="2400" dirty="0">
                <a:latin typeface="Garamond" panose="02020404030301010803" pitchFamily="18" charset="0"/>
              </a:rPr>
              <a:t>Tutor/teacher, poet, writer, social activist, pioneer of Ukrainian literature, served as officer in Russian Army</a:t>
            </a:r>
          </a:p>
          <a:p>
            <a:r>
              <a:rPr lang="en-GB" sz="2400" dirty="0">
                <a:latin typeface="Garamond" panose="02020404030301010803" pitchFamily="18" charset="0"/>
              </a:rPr>
              <a:t>Family: poor gentry</a:t>
            </a:r>
          </a:p>
        </p:txBody>
      </p:sp>
    </p:spTree>
    <p:extLst>
      <p:ext uri="{BB962C8B-B14F-4D97-AF65-F5344CB8AC3E}">
        <p14:creationId xmlns:p14="http://schemas.microsoft.com/office/powerpoint/2010/main" val="2057477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6">
            <a:extLst>
              <a:ext uri="{FF2B5EF4-FFF2-40B4-BE49-F238E27FC236}">
                <a16:creationId xmlns:a16="http://schemas.microsoft.com/office/drawing/2014/main" id="{1DA5DB12-2FBD-537B-BD0B-C1D40A824792}"/>
              </a:ext>
            </a:extLst>
          </p:cNvPr>
          <p:cNvPicPr>
            <a:picLocks noChangeAspect="1"/>
          </p:cNvPicPr>
          <p:nvPr/>
        </p:nvPicPr>
        <p:blipFill>
          <a:blip r:embed="rId3"/>
          <a:stretch>
            <a:fillRect/>
          </a:stretch>
        </p:blipFill>
        <p:spPr>
          <a:xfrm>
            <a:off x="1088896" y="1096096"/>
            <a:ext cx="2400267" cy="2880320"/>
          </a:xfrm>
          <a:prstGeom prst="rect">
            <a:avLst/>
          </a:prstGeom>
        </p:spPr>
      </p:pic>
      <p:pic>
        <p:nvPicPr>
          <p:cNvPr id="3" name="Grafik 7">
            <a:extLst>
              <a:ext uri="{FF2B5EF4-FFF2-40B4-BE49-F238E27FC236}">
                <a16:creationId xmlns:a16="http://schemas.microsoft.com/office/drawing/2014/main" id="{F53C7B6B-4536-904A-AE6B-D9250AAFEF03}"/>
              </a:ext>
            </a:extLst>
          </p:cNvPr>
          <p:cNvPicPr>
            <a:picLocks noChangeAspect="1"/>
          </p:cNvPicPr>
          <p:nvPr/>
        </p:nvPicPr>
        <p:blipFill>
          <a:blip r:embed="rId4"/>
          <a:stretch>
            <a:fillRect/>
          </a:stretch>
        </p:blipFill>
        <p:spPr>
          <a:xfrm>
            <a:off x="4815600" y="1096096"/>
            <a:ext cx="2168916" cy="2880320"/>
          </a:xfrm>
          <a:prstGeom prst="rect">
            <a:avLst/>
          </a:prstGeom>
        </p:spPr>
      </p:pic>
      <p:pic>
        <p:nvPicPr>
          <p:cNvPr id="4" name="Grafik 8">
            <a:extLst>
              <a:ext uri="{FF2B5EF4-FFF2-40B4-BE49-F238E27FC236}">
                <a16:creationId xmlns:a16="http://schemas.microsoft.com/office/drawing/2014/main" id="{D55C68A9-E548-B011-9B5C-758DF4E48D8B}"/>
              </a:ext>
            </a:extLst>
          </p:cNvPr>
          <p:cNvPicPr>
            <a:picLocks noChangeAspect="1"/>
          </p:cNvPicPr>
          <p:nvPr/>
        </p:nvPicPr>
        <p:blipFill>
          <a:blip r:embed="rId5"/>
          <a:stretch>
            <a:fillRect/>
          </a:stretch>
        </p:blipFill>
        <p:spPr>
          <a:xfrm>
            <a:off x="8779808" y="1096096"/>
            <a:ext cx="2055071" cy="2877099"/>
          </a:xfrm>
          <a:prstGeom prst="rect">
            <a:avLst/>
          </a:prstGeom>
        </p:spPr>
      </p:pic>
      <p:sp>
        <p:nvSpPr>
          <p:cNvPr id="6" name="TextBox 5">
            <a:extLst>
              <a:ext uri="{FF2B5EF4-FFF2-40B4-BE49-F238E27FC236}">
                <a16:creationId xmlns:a16="http://schemas.microsoft.com/office/drawing/2014/main" id="{C6AA3F43-4508-E06B-CC8D-E15148AB02BA}"/>
              </a:ext>
            </a:extLst>
          </p:cNvPr>
          <p:cNvSpPr txBox="1"/>
          <p:nvPr/>
        </p:nvSpPr>
        <p:spPr>
          <a:xfrm>
            <a:off x="2824843" y="166692"/>
            <a:ext cx="6716485" cy="769441"/>
          </a:xfrm>
          <a:prstGeom prst="rect">
            <a:avLst/>
          </a:prstGeom>
          <a:noFill/>
        </p:spPr>
        <p:txBody>
          <a:bodyPr wrap="square">
            <a:spAutoFit/>
          </a:bodyPr>
          <a:lstStyle/>
          <a:p>
            <a:r>
              <a:rPr lang="en-US" sz="2200" dirty="0">
                <a:latin typeface="Garamond" panose="02020404030301010803" pitchFamily="18" charset="0"/>
              </a:rPr>
              <a:t>Ruthenian Triad (1832-1837), formed by three students of Greek Catholic Theological Seminary in Lemberg </a:t>
            </a:r>
          </a:p>
        </p:txBody>
      </p:sp>
      <p:sp>
        <p:nvSpPr>
          <p:cNvPr id="8" name="TextBox 7">
            <a:extLst>
              <a:ext uri="{FF2B5EF4-FFF2-40B4-BE49-F238E27FC236}">
                <a16:creationId xmlns:a16="http://schemas.microsoft.com/office/drawing/2014/main" id="{FA315952-5710-9D9B-13F5-6A265F0ABCC4}"/>
              </a:ext>
            </a:extLst>
          </p:cNvPr>
          <p:cNvSpPr txBox="1"/>
          <p:nvPr/>
        </p:nvSpPr>
        <p:spPr>
          <a:xfrm>
            <a:off x="1020843" y="3973195"/>
            <a:ext cx="2536371" cy="1938992"/>
          </a:xfrm>
          <a:prstGeom prst="rect">
            <a:avLst/>
          </a:prstGeom>
          <a:noFill/>
        </p:spPr>
        <p:txBody>
          <a:bodyPr wrap="square">
            <a:spAutoFit/>
          </a:bodyPr>
          <a:lstStyle/>
          <a:p>
            <a:r>
              <a:rPr lang="en-GB" sz="2000" dirty="0" err="1">
                <a:latin typeface="Garamond" panose="02020404030301010803" pitchFamily="18" charset="0"/>
              </a:rPr>
              <a:t>Markiian</a:t>
            </a:r>
            <a:r>
              <a:rPr lang="en-GB" sz="2000" dirty="0">
                <a:latin typeface="Garamond" panose="02020404030301010803" pitchFamily="18" charset="0"/>
              </a:rPr>
              <a:t> </a:t>
            </a:r>
            <a:r>
              <a:rPr lang="en-GB" sz="2000" dirty="0" err="1">
                <a:latin typeface="Garamond" panose="02020404030301010803" pitchFamily="18" charset="0"/>
              </a:rPr>
              <a:t>Shashkevych</a:t>
            </a:r>
            <a:endParaRPr lang="en-GB" sz="2000" dirty="0">
              <a:latin typeface="Garamond" panose="02020404030301010803" pitchFamily="18" charset="0"/>
            </a:endParaRPr>
          </a:p>
          <a:p>
            <a:r>
              <a:rPr lang="en-GB" sz="2000" dirty="0">
                <a:latin typeface="Garamond" panose="02020404030301010803" pitchFamily="18" charset="0"/>
              </a:rPr>
              <a:t>1811-1843 * In </a:t>
            </a:r>
            <a:r>
              <a:rPr lang="en-GB" sz="2000" dirty="0" err="1">
                <a:latin typeface="Garamond" panose="02020404030301010803" pitchFamily="18" charset="0"/>
              </a:rPr>
              <a:t>Pidlyssia</a:t>
            </a:r>
            <a:r>
              <a:rPr lang="en-GB" sz="2000" dirty="0">
                <a:latin typeface="Garamond" panose="02020404030301010803" pitchFamily="18" charset="0"/>
              </a:rPr>
              <a:t> (Galicia)</a:t>
            </a:r>
          </a:p>
          <a:p>
            <a:r>
              <a:rPr lang="en-GB" sz="2000" dirty="0">
                <a:latin typeface="Garamond" panose="02020404030301010803" pitchFamily="18" charset="0"/>
              </a:rPr>
              <a:t>Parish priest</a:t>
            </a:r>
          </a:p>
          <a:p>
            <a:r>
              <a:rPr lang="en-GB" sz="2000" dirty="0">
                <a:latin typeface="Garamond" panose="02020404030301010803" pitchFamily="18" charset="0"/>
              </a:rPr>
              <a:t>Father: Parish priest</a:t>
            </a:r>
          </a:p>
          <a:p>
            <a:r>
              <a:rPr lang="en-GB" sz="2000" dirty="0">
                <a:latin typeface="Garamond" panose="02020404030301010803" pitchFamily="18" charset="0"/>
              </a:rPr>
              <a:t>Ukrainian hero</a:t>
            </a:r>
          </a:p>
        </p:txBody>
      </p:sp>
      <p:sp>
        <p:nvSpPr>
          <p:cNvPr id="10" name="TextBox 9">
            <a:extLst>
              <a:ext uri="{FF2B5EF4-FFF2-40B4-BE49-F238E27FC236}">
                <a16:creationId xmlns:a16="http://schemas.microsoft.com/office/drawing/2014/main" id="{75129910-E5F3-42CC-C94D-2ECED7C42F13}"/>
              </a:ext>
            </a:extLst>
          </p:cNvPr>
          <p:cNvSpPr txBox="1"/>
          <p:nvPr/>
        </p:nvSpPr>
        <p:spPr>
          <a:xfrm>
            <a:off x="4332515" y="3973195"/>
            <a:ext cx="3995056" cy="2554545"/>
          </a:xfrm>
          <a:prstGeom prst="rect">
            <a:avLst/>
          </a:prstGeom>
          <a:noFill/>
        </p:spPr>
        <p:txBody>
          <a:bodyPr wrap="square">
            <a:spAutoFit/>
          </a:bodyPr>
          <a:lstStyle/>
          <a:p>
            <a:r>
              <a:rPr lang="en-GB" sz="2000" dirty="0">
                <a:latin typeface="Garamond" panose="02020404030301010803" pitchFamily="18" charset="0"/>
              </a:rPr>
              <a:t>Yakiv </a:t>
            </a:r>
            <a:r>
              <a:rPr lang="en-GB" sz="2000" dirty="0" err="1">
                <a:latin typeface="Garamond" panose="02020404030301010803" pitchFamily="18" charset="0"/>
              </a:rPr>
              <a:t>Holovatskyi</a:t>
            </a:r>
            <a:endParaRPr lang="en-GB" sz="2000" dirty="0">
              <a:latin typeface="Garamond" panose="02020404030301010803" pitchFamily="18" charset="0"/>
            </a:endParaRPr>
          </a:p>
          <a:p>
            <a:r>
              <a:rPr lang="en-GB" sz="2000" dirty="0">
                <a:latin typeface="Garamond" panose="02020404030301010803" pitchFamily="18" charset="0"/>
              </a:rPr>
              <a:t>1814-1888 * In </a:t>
            </a:r>
            <a:r>
              <a:rPr lang="en-GB" sz="2000" dirty="0" err="1">
                <a:latin typeface="Garamond" panose="02020404030301010803" pitchFamily="18" charset="0"/>
              </a:rPr>
              <a:t>Chepeli</a:t>
            </a:r>
            <a:r>
              <a:rPr lang="en-GB" sz="2000" dirty="0">
                <a:latin typeface="Garamond" panose="02020404030301010803" pitchFamily="18" charset="0"/>
              </a:rPr>
              <a:t> (Galicia)</a:t>
            </a:r>
          </a:p>
          <a:p>
            <a:r>
              <a:rPr lang="en-GB" sz="2000" dirty="0">
                <a:latin typeface="Garamond" panose="02020404030301010803" pitchFamily="18" charset="0"/>
              </a:rPr>
              <a:t>Parish priest, since 1848 professor of Ruthenian philology and literature at Lemberg University</a:t>
            </a:r>
          </a:p>
          <a:p>
            <a:r>
              <a:rPr lang="en-GB" sz="2000" dirty="0">
                <a:latin typeface="Garamond" panose="02020404030301010803" pitchFamily="18" charset="0"/>
              </a:rPr>
              <a:t>Father: Parish priest</a:t>
            </a:r>
          </a:p>
          <a:p>
            <a:r>
              <a:rPr lang="en-GB" sz="2000" dirty="0">
                <a:latin typeface="Garamond" panose="02020404030301010803" pitchFamily="18" charset="0"/>
              </a:rPr>
              <a:t>In 1850s becomes Russophile, fired from University and moves to Vilnius</a:t>
            </a:r>
          </a:p>
        </p:txBody>
      </p:sp>
      <p:sp>
        <p:nvSpPr>
          <p:cNvPr id="12" name="TextBox 11">
            <a:extLst>
              <a:ext uri="{FF2B5EF4-FFF2-40B4-BE49-F238E27FC236}">
                <a16:creationId xmlns:a16="http://schemas.microsoft.com/office/drawing/2014/main" id="{F04F1058-B752-EEA7-E343-5763BB16B248}"/>
              </a:ext>
            </a:extLst>
          </p:cNvPr>
          <p:cNvSpPr txBox="1"/>
          <p:nvPr/>
        </p:nvSpPr>
        <p:spPr>
          <a:xfrm>
            <a:off x="8675915" y="4022966"/>
            <a:ext cx="3788229" cy="2862322"/>
          </a:xfrm>
          <a:prstGeom prst="rect">
            <a:avLst/>
          </a:prstGeom>
          <a:noFill/>
        </p:spPr>
        <p:txBody>
          <a:bodyPr wrap="square">
            <a:spAutoFit/>
          </a:bodyPr>
          <a:lstStyle/>
          <a:p>
            <a:r>
              <a:rPr lang="en-US" sz="2000" dirty="0">
                <a:latin typeface="Garamond" panose="02020404030301010803" pitchFamily="18" charset="0"/>
              </a:rPr>
              <a:t>Ivan </a:t>
            </a:r>
            <a:r>
              <a:rPr lang="en-US" sz="2000" dirty="0" err="1">
                <a:latin typeface="Garamond" panose="02020404030301010803" pitchFamily="18" charset="0"/>
              </a:rPr>
              <a:t>Vahylevych</a:t>
            </a:r>
            <a:endParaRPr lang="en-US" sz="2000" dirty="0">
              <a:latin typeface="Garamond" panose="02020404030301010803" pitchFamily="18" charset="0"/>
            </a:endParaRPr>
          </a:p>
          <a:p>
            <a:r>
              <a:rPr lang="en-US" sz="2000" dirty="0">
                <a:latin typeface="Garamond" panose="02020404030301010803" pitchFamily="18" charset="0"/>
              </a:rPr>
              <a:t>1811-1866 * In Yasen (Galicia)</a:t>
            </a:r>
          </a:p>
          <a:p>
            <a:r>
              <a:rPr lang="en-US" sz="2000" dirty="0">
                <a:latin typeface="Garamond" panose="02020404030301010803" pitchFamily="18" charset="0"/>
              </a:rPr>
              <a:t>Parish priest</a:t>
            </a:r>
          </a:p>
          <a:p>
            <a:r>
              <a:rPr lang="en-US" sz="2000" dirty="0">
                <a:latin typeface="Garamond" panose="02020404030301010803" pitchFamily="18" charset="0"/>
              </a:rPr>
              <a:t>Father: Supported democratic Polish-Ukrainian federation,</a:t>
            </a:r>
          </a:p>
          <a:p>
            <a:r>
              <a:rPr lang="en-US" sz="2000" dirty="0">
                <a:latin typeface="Garamond" panose="02020404030301010803" pitchFamily="18" charset="0"/>
              </a:rPr>
              <a:t>Sanctioned by Greek-Catholic Church, becomes Lutheran, since 1862 employed by city archives in Lemberg</a:t>
            </a:r>
          </a:p>
        </p:txBody>
      </p:sp>
    </p:spTree>
    <p:extLst>
      <p:ext uri="{BB962C8B-B14F-4D97-AF65-F5344CB8AC3E}">
        <p14:creationId xmlns:p14="http://schemas.microsoft.com/office/powerpoint/2010/main" val="2698037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2055" name="Straight Connector 2054">
            <a:extLst>
              <a:ext uri="{FF2B5EF4-FFF2-40B4-BE49-F238E27FC236}">
                <a16:creationId xmlns:a16="http://schemas.microsoft.com/office/drawing/2014/main" id="{A6814345-41DE-42C5-8657-66C1417DF8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7" name="Straight Connector 2056">
            <a:extLst>
              <a:ext uri="{FF2B5EF4-FFF2-40B4-BE49-F238E27FC236}">
                <a16:creationId xmlns:a16="http://schemas.microsoft.com/office/drawing/2014/main" id="{7E68E419-3727-4F5E-8840-AF149B33B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9" name="Straight Connector 2058">
            <a:extLst>
              <a:ext uri="{FF2B5EF4-FFF2-40B4-BE49-F238E27FC236}">
                <a16:creationId xmlns:a16="http://schemas.microsoft.com/office/drawing/2014/main" id="{0519B6EC-D7AE-452F-8D0C-D11BD3377F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2061" name="Rectangle 206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63" name="Straight Connector 206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6A28945-572E-42E3-2A68-50E97D228606}"/>
              </a:ext>
            </a:extLst>
          </p:cNvPr>
          <p:cNvSpPr txBox="1"/>
          <p:nvPr/>
        </p:nvSpPr>
        <p:spPr>
          <a:xfrm>
            <a:off x="571501" y="2848396"/>
            <a:ext cx="5467441" cy="3018330"/>
          </a:xfrm>
          <a:prstGeom prst="rect">
            <a:avLst/>
          </a:prstGeom>
        </p:spPr>
        <p:txBody>
          <a:bodyPr vert="horz" lIns="91440" tIns="45720" rIns="91440" bIns="45720" rtlCol="0" anchor="b">
            <a:normAutofit/>
          </a:bodyPr>
          <a:lstStyle/>
          <a:p>
            <a:pPr indent="-228600">
              <a:lnSpc>
                <a:spcPct val="120000"/>
              </a:lnSpc>
              <a:spcAft>
                <a:spcPts val="600"/>
              </a:spcAft>
              <a:buSzPct val="80000"/>
            </a:pPr>
            <a:r>
              <a:rPr lang="en-US" sz="2400" dirty="0">
                <a:latin typeface="Garamond" panose="02020404030301010803" pitchFamily="18" charset="0"/>
              </a:rPr>
              <a:t>Romantic nationalism in (Western) Ukraine – pan-Slavic unity</a:t>
            </a:r>
          </a:p>
          <a:p>
            <a:pPr indent="-228600">
              <a:lnSpc>
                <a:spcPct val="120000"/>
              </a:lnSpc>
              <a:spcAft>
                <a:spcPts val="600"/>
              </a:spcAft>
              <a:buSzPct val="80000"/>
            </a:pPr>
            <a:r>
              <a:rPr lang="en-US" sz="2400" dirty="0">
                <a:latin typeface="Garamond" panose="02020404030301010803" pitchFamily="18" charset="0"/>
              </a:rPr>
              <a:t>Publication of collection of folk stories: Rusalka </a:t>
            </a:r>
            <a:r>
              <a:rPr lang="en-US" sz="2400" dirty="0" err="1">
                <a:latin typeface="Garamond" panose="02020404030301010803" pitchFamily="18" charset="0"/>
              </a:rPr>
              <a:t>Dnistrovaia</a:t>
            </a:r>
            <a:r>
              <a:rPr lang="en-US" sz="2400" dirty="0">
                <a:latin typeface="Garamond" panose="02020404030301010803" pitchFamily="18" charset="0"/>
              </a:rPr>
              <a:t> (Mermaid of the Dniester), published in 1836 in Budapest</a:t>
            </a:r>
          </a:p>
          <a:p>
            <a:pPr indent="-228600">
              <a:lnSpc>
                <a:spcPct val="120000"/>
              </a:lnSpc>
              <a:spcAft>
                <a:spcPts val="600"/>
              </a:spcAft>
              <a:buSzPct val="80000"/>
            </a:pPr>
            <a:r>
              <a:rPr lang="en-US" sz="2400" dirty="0">
                <a:latin typeface="Garamond" panose="02020404030301010803" pitchFamily="18" charset="0"/>
              </a:rPr>
              <a:t>Banned by Austrian government</a:t>
            </a:r>
          </a:p>
        </p:txBody>
      </p:sp>
      <p:cxnSp>
        <p:nvCxnSpPr>
          <p:cNvPr id="2065" name="Straight Connector 206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descr="Image - The title page of Rusalka Dnistrovaia.">
            <a:extLst>
              <a:ext uri="{FF2B5EF4-FFF2-40B4-BE49-F238E27FC236}">
                <a16:creationId xmlns:a16="http://schemas.microsoft.com/office/drawing/2014/main" id="{17EEB057-E051-630A-B37A-029EE40FA76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21813" y="850624"/>
            <a:ext cx="3491606" cy="5153662"/>
          </a:xfrm>
          <a:prstGeom prst="rect">
            <a:avLst/>
          </a:prstGeom>
          <a:noFill/>
          <a:extLst>
            <a:ext uri="{909E8E84-426E-40DD-AFC4-6F175D3DCCD1}">
              <a14:hiddenFill xmlns:a14="http://schemas.microsoft.com/office/drawing/2010/main">
                <a:solidFill>
                  <a:srgbClr val="FFFFFF"/>
                </a:solidFill>
              </a14:hiddenFill>
            </a:ext>
          </a:extLst>
        </p:spPr>
      </p:pic>
      <p:cxnSp>
        <p:nvCxnSpPr>
          <p:cNvPr id="2067" name="Straight Connector 206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1035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9109B-DB51-4630-2988-B0CCE7C5FCA4}"/>
              </a:ext>
            </a:extLst>
          </p:cNvPr>
          <p:cNvSpPr>
            <a:spLocks noGrp="1"/>
          </p:cNvSpPr>
          <p:nvPr>
            <p:ph type="title"/>
          </p:nvPr>
        </p:nvSpPr>
        <p:spPr/>
        <p:txBody>
          <a:bodyPr/>
          <a:lstStyle/>
          <a:p>
            <a:r>
              <a:rPr lang="en-US" dirty="0">
                <a:latin typeface="Garamond" panose="02020404030301010803" pitchFamily="18" charset="0"/>
              </a:rPr>
              <a:t>Preconditions for a national literature</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415B497F-2EE6-F0AB-8BED-FBE78F649049}"/>
              </a:ext>
            </a:extLst>
          </p:cNvPr>
          <p:cNvSpPr>
            <a:spLocks noGrp="1"/>
          </p:cNvSpPr>
          <p:nvPr>
            <p:ph idx="1"/>
          </p:nvPr>
        </p:nvSpPr>
        <p:spPr/>
        <p:txBody>
          <a:bodyPr>
            <a:normAutofit/>
          </a:bodyPr>
          <a:lstStyle/>
          <a:p>
            <a:r>
              <a:rPr lang="en-US" sz="2600" dirty="0" err="1">
                <a:latin typeface="Garamond" panose="02020404030301010803" pitchFamily="18" charset="0"/>
              </a:rPr>
              <a:t>Standardised</a:t>
            </a:r>
            <a:r>
              <a:rPr lang="en-US" sz="2600" dirty="0">
                <a:latin typeface="Garamond" panose="02020404030301010803" pitchFamily="18" charset="0"/>
              </a:rPr>
              <a:t> national literary language</a:t>
            </a:r>
          </a:p>
          <a:p>
            <a:r>
              <a:rPr lang="en-US" sz="2600" dirty="0">
                <a:latin typeface="Garamond" panose="02020404030301010803" pitchFamily="18" charset="0"/>
              </a:rPr>
              <a:t>Themes which are relevant for the nation</a:t>
            </a:r>
          </a:p>
          <a:p>
            <a:r>
              <a:rPr lang="en-US" sz="2600" dirty="0">
                <a:latin typeface="Garamond" panose="02020404030301010803" pitchFamily="18" charset="0"/>
              </a:rPr>
              <a:t>Expresses the national essence</a:t>
            </a:r>
          </a:p>
          <a:p>
            <a:r>
              <a:rPr lang="en-US" sz="2600" dirty="0">
                <a:latin typeface="Garamond" panose="02020404030301010803" pitchFamily="18" charset="0"/>
              </a:rPr>
              <a:t>Educated elite – reading public and literary criticism</a:t>
            </a:r>
          </a:p>
          <a:p>
            <a:r>
              <a:rPr lang="en-US" sz="2600" dirty="0">
                <a:latin typeface="Garamond" panose="02020404030301010803" pitchFamily="18" charset="0"/>
              </a:rPr>
              <a:t>Market for publications in the national language</a:t>
            </a:r>
          </a:p>
        </p:txBody>
      </p:sp>
    </p:spTree>
    <p:extLst>
      <p:ext uri="{BB962C8B-B14F-4D97-AF65-F5344CB8AC3E}">
        <p14:creationId xmlns:p14="http://schemas.microsoft.com/office/powerpoint/2010/main" val="2134212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20B0-26F6-C773-74DE-C1CF149E2339}"/>
              </a:ext>
            </a:extLst>
          </p:cNvPr>
          <p:cNvSpPr>
            <a:spLocks noGrp="1"/>
          </p:cNvSpPr>
          <p:nvPr>
            <p:ph type="title"/>
          </p:nvPr>
        </p:nvSpPr>
        <p:spPr/>
        <p:txBody>
          <a:bodyPr>
            <a:normAutofit/>
          </a:bodyPr>
          <a:lstStyle/>
          <a:p>
            <a:r>
              <a:rPr lang="en-GB" dirty="0">
                <a:latin typeface="Garamond" panose="02020404030301010803" pitchFamily="18" charset="0"/>
              </a:rPr>
              <a:t>Ukrainian language</a:t>
            </a:r>
          </a:p>
        </p:txBody>
      </p:sp>
      <p:sp>
        <p:nvSpPr>
          <p:cNvPr id="3" name="Content Placeholder 2">
            <a:extLst>
              <a:ext uri="{FF2B5EF4-FFF2-40B4-BE49-F238E27FC236}">
                <a16:creationId xmlns:a16="http://schemas.microsoft.com/office/drawing/2014/main" id="{63EF713F-5C3C-11C6-5960-875F4BC67E6D}"/>
              </a:ext>
            </a:extLst>
          </p:cNvPr>
          <p:cNvSpPr>
            <a:spLocks noGrp="1"/>
          </p:cNvSpPr>
          <p:nvPr>
            <p:ph idx="1"/>
          </p:nvPr>
        </p:nvSpPr>
        <p:spPr/>
        <p:txBody>
          <a:bodyPr>
            <a:noAutofit/>
          </a:bodyPr>
          <a:lstStyle/>
          <a:p>
            <a:r>
              <a:rPr lang="en-GB" dirty="0" err="1">
                <a:latin typeface="Garamond" panose="02020404030301010803" pitchFamily="18" charset="0"/>
              </a:rPr>
              <a:t>Kotliarevs‘kyi</a:t>
            </a:r>
            <a:r>
              <a:rPr lang="en-GB" dirty="0">
                <a:latin typeface="Garamond" panose="02020404030301010803" pitchFamily="18" charset="0"/>
              </a:rPr>
              <a:t> publishes in ‘Little Russian‘ language </a:t>
            </a:r>
            <a:r>
              <a:rPr lang="en-GB" dirty="0" err="1">
                <a:latin typeface="Garamond" panose="02020404030301010803" pitchFamily="18" charset="0"/>
              </a:rPr>
              <a:t>Eneyida</a:t>
            </a:r>
            <a:r>
              <a:rPr lang="en-GB" dirty="0">
                <a:latin typeface="Garamond" panose="02020404030301010803" pitchFamily="18" charset="0"/>
              </a:rPr>
              <a:t> (based on Virgil’s Aeneid)</a:t>
            </a:r>
          </a:p>
          <a:p>
            <a:r>
              <a:rPr lang="en-GB" dirty="0">
                <a:latin typeface="Garamond" panose="02020404030301010803" pitchFamily="18" charset="0"/>
              </a:rPr>
              <a:t>Following that, people collect songs/stories in Ukrainian vernacular</a:t>
            </a:r>
          </a:p>
          <a:p>
            <a:r>
              <a:rPr lang="en-GB" dirty="0">
                <a:latin typeface="Garamond" panose="02020404030301010803" pitchFamily="18" charset="0"/>
              </a:rPr>
              <a:t>Authors are publishing in ‘Little Russian, ‘Southeastern dialects‘, Ruthenian language. </a:t>
            </a:r>
          </a:p>
          <a:p>
            <a:r>
              <a:rPr lang="en-GB" dirty="0">
                <a:latin typeface="Garamond" panose="02020404030301010803" pitchFamily="18" charset="0"/>
              </a:rPr>
              <a:t>Romantic schools Poltava and Kharkiv (1830s and 1840s) – Taras Shevchenko tries to forge synthetic pan-Ukrainian language. Not standardised yet. Journal </a:t>
            </a:r>
            <a:r>
              <a:rPr lang="en-GB" dirty="0" err="1">
                <a:latin typeface="Garamond" panose="02020404030301010803" pitchFamily="18" charset="0"/>
              </a:rPr>
              <a:t>Osnova</a:t>
            </a:r>
            <a:r>
              <a:rPr lang="en-GB" dirty="0">
                <a:latin typeface="Garamond" panose="02020404030301010803" pitchFamily="18" charset="0"/>
              </a:rPr>
              <a:t> published in Sankt Petersburg tries to give direction, dictionary produced.</a:t>
            </a:r>
          </a:p>
          <a:p>
            <a:r>
              <a:rPr lang="en-GB" dirty="0">
                <a:latin typeface="Garamond" panose="02020404030301010803" pitchFamily="18" charset="0"/>
              </a:rPr>
              <a:t>Literary standard Ukrainian used in early 1860s.</a:t>
            </a:r>
          </a:p>
          <a:p>
            <a:r>
              <a:rPr lang="en-GB" dirty="0">
                <a:latin typeface="Garamond" panose="02020404030301010803" pitchFamily="18" charset="0"/>
              </a:rPr>
              <a:t>Attempts in Russian Empire stopped by </a:t>
            </a:r>
            <a:r>
              <a:rPr lang="en-GB" dirty="0" err="1">
                <a:latin typeface="Garamond" panose="02020404030301010803" pitchFamily="18" charset="0"/>
              </a:rPr>
              <a:t>Valuev</a:t>
            </a:r>
            <a:r>
              <a:rPr lang="en-GB" dirty="0">
                <a:latin typeface="Garamond" panose="02020404030301010803" pitchFamily="18" charset="0"/>
              </a:rPr>
              <a:t> circular 1863</a:t>
            </a:r>
          </a:p>
          <a:p>
            <a:r>
              <a:rPr lang="en-GB" dirty="0">
                <a:latin typeface="Garamond" panose="02020404030301010803" pitchFamily="18" charset="0"/>
              </a:rPr>
              <a:t>Centre of Ukrainian publication now in East Galicia, by </a:t>
            </a:r>
            <a:r>
              <a:rPr lang="en-GB" dirty="0" err="1">
                <a:latin typeface="Garamond" panose="02020404030301010803" pitchFamily="18" charset="0"/>
              </a:rPr>
              <a:t>Ukrainophiles</a:t>
            </a:r>
            <a:endParaRPr lang="en-GB" dirty="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2621817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CCE11C-F806-7E17-92F8-BB9BAF2C8D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244" y="64584"/>
            <a:ext cx="2670603" cy="3345031"/>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4">
            <a:extLst>
              <a:ext uri="{FF2B5EF4-FFF2-40B4-BE49-F238E27FC236}">
                <a16:creationId xmlns:a16="http://schemas.microsoft.com/office/drawing/2014/main" id="{A69BF8E4-DE20-2586-8EC8-39665226AD1D}"/>
              </a:ext>
            </a:extLst>
          </p:cNvPr>
          <p:cNvPicPr>
            <a:picLocks noChangeAspect="1"/>
          </p:cNvPicPr>
          <p:nvPr/>
        </p:nvPicPr>
        <p:blipFill>
          <a:blip r:embed="rId3"/>
          <a:stretch>
            <a:fillRect/>
          </a:stretch>
        </p:blipFill>
        <p:spPr>
          <a:xfrm>
            <a:off x="4644315" y="40511"/>
            <a:ext cx="2366086" cy="3218341"/>
          </a:xfrm>
          <a:prstGeom prst="rect">
            <a:avLst/>
          </a:prstGeom>
        </p:spPr>
      </p:pic>
      <p:pic>
        <p:nvPicPr>
          <p:cNvPr id="6" name="Grafik 6">
            <a:extLst>
              <a:ext uri="{FF2B5EF4-FFF2-40B4-BE49-F238E27FC236}">
                <a16:creationId xmlns:a16="http://schemas.microsoft.com/office/drawing/2014/main" id="{32F2D70B-7733-F4E1-3155-7FBDB103B8ED}"/>
              </a:ext>
            </a:extLst>
          </p:cNvPr>
          <p:cNvPicPr>
            <a:picLocks noChangeAspect="1"/>
          </p:cNvPicPr>
          <p:nvPr/>
        </p:nvPicPr>
        <p:blipFill>
          <a:blip r:embed="rId4"/>
          <a:stretch>
            <a:fillRect/>
          </a:stretch>
        </p:blipFill>
        <p:spPr>
          <a:xfrm>
            <a:off x="8920443" y="66468"/>
            <a:ext cx="2535811" cy="3192817"/>
          </a:xfrm>
          <a:prstGeom prst="rect">
            <a:avLst/>
          </a:prstGeom>
        </p:spPr>
      </p:pic>
      <p:sp>
        <p:nvSpPr>
          <p:cNvPr id="7" name="Textfeld 3">
            <a:extLst>
              <a:ext uri="{FF2B5EF4-FFF2-40B4-BE49-F238E27FC236}">
                <a16:creationId xmlns:a16="http://schemas.microsoft.com/office/drawing/2014/main" id="{706A6A5B-4920-4E73-22EA-554597383A35}"/>
              </a:ext>
            </a:extLst>
          </p:cNvPr>
          <p:cNvSpPr txBox="1"/>
          <p:nvPr/>
        </p:nvSpPr>
        <p:spPr>
          <a:xfrm>
            <a:off x="407256" y="3562304"/>
            <a:ext cx="3042581" cy="2862322"/>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pPr algn="ctr"/>
            <a:r>
              <a:rPr lang="de-GB" dirty="0">
                <a:solidFill>
                  <a:schemeClr val="tx1"/>
                </a:solidFill>
                <a:latin typeface="Garamond" panose="02020404030301010803" pitchFamily="18" charset="0"/>
              </a:rPr>
              <a:t>Panteleimon Kulish</a:t>
            </a:r>
          </a:p>
          <a:p>
            <a:pPr algn="ctr"/>
            <a:r>
              <a:rPr lang="de-GB" dirty="0">
                <a:solidFill>
                  <a:schemeClr val="tx1"/>
                </a:solidFill>
                <a:latin typeface="Garamond" panose="02020404030301010803" pitchFamily="18" charset="0"/>
              </a:rPr>
              <a:t>1819-1897 </a:t>
            </a:r>
          </a:p>
          <a:p>
            <a:pPr algn="ctr"/>
            <a:r>
              <a:rPr lang="de-GB" dirty="0">
                <a:solidFill>
                  <a:schemeClr val="tx1"/>
                </a:solidFill>
                <a:latin typeface="Garamond" panose="02020404030301010803" pitchFamily="18" charset="0"/>
              </a:rPr>
              <a:t>(Portrait by Taras Shevchenko)</a:t>
            </a:r>
          </a:p>
          <a:p>
            <a:pPr algn="ctr"/>
            <a:r>
              <a:rPr lang="de-GB" dirty="0">
                <a:solidFill>
                  <a:schemeClr val="tx1"/>
                </a:solidFill>
                <a:latin typeface="Garamond" panose="02020404030301010803" pitchFamily="18" charset="0"/>
              </a:rPr>
              <a:t>* </a:t>
            </a:r>
            <a:r>
              <a:rPr lang="de-DE" dirty="0">
                <a:solidFill>
                  <a:schemeClr val="tx1"/>
                </a:solidFill>
                <a:latin typeface="Garamond" panose="02020404030301010803" pitchFamily="18" charset="0"/>
              </a:rPr>
              <a:t>I</a:t>
            </a:r>
            <a:r>
              <a:rPr lang="de-GB" dirty="0">
                <a:solidFill>
                  <a:schemeClr val="tx1"/>
                </a:solidFill>
                <a:latin typeface="Garamond" panose="02020404030301010803" pitchFamily="18" charset="0"/>
              </a:rPr>
              <a:t>n Voronesh</a:t>
            </a:r>
          </a:p>
          <a:p>
            <a:pPr algn="ctr"/>
            <a:r>
              <a:rPr lang="de-GB" dirty="0">
                <a:solidFill>
                  <a:schemeClr val="tx1"/>
                </a:solidFill>
                <a:latin typeface="Garamond" panose="02020404030301010803" pitchFamily="18" charset="0"/>
              </a:rPr>
              <a:t>Writer, translator</a:t>
            </a:r>
          </a:p>
          <a:p>
            <a:pPr algn="ctr"/>
            <a:r>
              <a:rPr lang="de-GB" dirty="0">
                <a:solidFill>
                  <a:schemeClr val="tx1"/>
                </a:solidFill>
                <a:latin typeface="Garamond" panose="02020404030301010803" pitchFamily="18" charset="0"/>
              </a:rPr>
              <a:t>Father: poor Cossack gentry</a:t>
            </a:r>
          </a:p>
          <a:p>
            <a:pPr algn="ctr"/>
            <a:r>
              <a:rPr lang="de-DE" dirty="0">
                <a:solidFill>
                  <a:schemeClr val="tx1"/>
                </a:solidFill>
                <a:latin typeface="Garamond" panose="02020404030301010803" pitchFamily="18" charset="0"/>
              </a:rPr>
              <a:t>T</a:t>
            </a:r>
            <a:r>
              <a:rPr lang="de-GB" dirty="0">
                <a:solidFill>
                  <a:schemeClr val="tx1"/>
                </a:solidFill>
                <a:latin typeface="Garamond" panose="02020404030301010803" pitchFamily="18" charset="0"/>
              </a:rPr>
              <a:t>ranslated Bible in modern Ukrainian, critical of Cossacks</a:t>
            </a:r>
          </a:p>
          <a:p>
            <a:pPr algn="ctr"/>
            <a:r>
              <a:rPr lang="de-GB" dirty="0">
                <a:solidFill>
                  <a:schemeClr val="tx1"/>
                </a:solidFill>
                <a:latin typeface="Garamond" panose="02020404030301010803" pitchFamily="18" charset="0"/>
              </a:rPr>
              <a:t>Member of St. Cyril and Methodius Society</a:t>
            </a:r>
          </a:p>
        </p:txBody>
      </p:sp>
      <p:sp>
        <p:nvSpPr>
          <p:cNvPr id="8" name="Textfeld 5">
            <a:extLst>
              <a:ext uri="{FF2B5EF4-FFF2-40B4-BE49-F238E27FC236}">
                <a16:creationId xmlns:a16="http://schemas.microsoft.com/office/drawing/2014/main" id="{33593568-AE0B-B0FC-BDD5-597E7FA2C9A5}"/>
              </a:ext>
            </a:extLst>
          </p:cNvPr>
          <p:cNvSpPr txBox="1"/>
          <p:nvPr/>
        </p:nvSpPr>
        <p:spPr>
          <a:xfrm>
            <a:off x="3914691" y="3346740"/>
            <a:ext cx="3995057" cy="3416320"/>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pPr algn="ctr"/>
            <a:r>
              <a:rPr lang="de-GB" dirty="0">
                <a:solidFill>
                  <a:schemeClr val="tx1"/>
                </a:solidFill>
                <a:latin typeface="Garamond" panose="02020404030301010803" pitchFamily="18" charset="0"/>
              </a:rPr>
              <a:t>Taras Shevchenko (1859)</a:t>
            </a:r>
          </a:p>
          <a:p>
            <a:pPr algn="ctr"/>
            <a:r>
              <a:rPr lang="de-GB" dirty="0">
                <a:solidFill>
                  <a:schemeClr val="tx1"/>
                </a:solidFill>
                <a:latin typeface="Garamond" panose="02020404030301010803" pitchFamily="18" charset="0"/>
              </a:rPr>
              <a:t>1814-1861</a:t>
            </a:r>
          </a:p>
          <a:p>
            <a:pPr algn="ctr"/>
            <a:r>
              <a:rPr lang="de-GB" dirty="0">
                <a:solidFill>
                  <a:schemeClr val="tx1"/>
                </a:solidFill>
                <a:latin typeface="Garamond" panose="02020404030301010803" pitchFamily="18" charset="0"/>
              </a:rPr>
              <a:t>* </a:t>
            </a:r>
            <a:r>
              <a:rPr lang="de-DE" dirty="0">
                <a:solidFill>
                  <a:schemeClr val="tx1"/>
                </a:solidFill>
                <a:latin typeface="Garamond" panose="02020404030301010803" pitchFamily="18" charset="0"/>
              </a:rPr>
              <a:t>I</a:t>
            </a:r>
            <a:r>
              <a:rPr lang="de-GB" dirty="0">
                <a:solidFill>
                  <a:schemeClr val="tx1"/>
                </a:solidFill>
                <a:latin typeface="Garamond" panose="02020404030301010803" pitchFamily="18" charset="0"/>
              </a:rPr>
              <a:t>n Morynzi (Kiev/Kyiv)</a:t>
            </a:r>
          </a:p>
          <a:p>
            <a:pPr algn="ctr"/>
            <a:r>
              <a:rPr lang="de-GB" dirty="0">
                <a:solidFill>
                  <a:schemeClr val="tx1"/>
                </a:solidFill>
                <a:latin typeface="Garamond" panose="02020404030301010803" pitchFamily="18" charset="0"/>
              </a:rPr>
              <a:t>National poet</a:t>
            </a:r>
          </a:p>
          <a:p>
            <a:pPr algn="ctr"/>
            <a:r>
              <a:rPr lang="de-GB" dirty="0">
                <a:solidFill>
                  <a:schemeClr val="tx1"/>
                </a:solidFill>
                <a:latin typeface="Garamond" panose="02020404030301010803" pitchFamily="18" charset="0"/>
              </a:rPr>
              <a:t>Family: Serfs</a:t>
            </a:r>
          </a:p>
          <a:p>
            <a:pPr algn="ctr"/>
            <a:r>
              <a:rPr lang="de-DE" dirty="0">
                <a:solidFill>
                  <a:schemeClr val="tx1"/>
                </a:solidFill>
                <a:latin typeface="Garamond" panose="02020404030301010803" pitchFamily="18" charset="0"/>
              </a:rPr>
              <a:t>Education </a:t>
            </a:r>
            <a:r>
              <a:rPr lang="de-DE" dirty="0" err="1">
                <a:solidFill>
                  <a:schemeClr val="tx1"/>
                </a:solidFill>
                <a:latin typeface="Garamond" panose="02020404030301010803" pitchFamily="18" charset="0"/>
              </a:rPr>
              <a:t>organised</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by</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his</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owner</a:t>
            </a:r>
            <a:r>
              <a:rPr lang="de-DE" dirty="0">
                <a:solidFill>
                  <a:schemeClr val="tx1"/>
                </a:solidFill>
                <a:latin typeface="Garamond" panose="02020404030301010803" pitchFamily="18" charset="0"/>
              </a:rPr>
              <a:t>‘</a:t>
            </a:r>
          </a:p>
          <a:p>
            <a:pPr algn="ctr"/>
            <a:r>
              <a:rPr lang="de-DE" dirty="0" err="1">
                <a:solidFill>
                  <a:schemeClr val="tx1"/>
                </a:solidFill>
                <a:latin typeface="Garamond" panose="02020404030301010803" pitchFamily="18" charset="0"/>
              </a:rPr>
              <a:t>Studied</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painting</a:t>
            </a:r>
            <a:r>
              <a:rPr lang="de-DE" dirty="0">
                <a:solidFill>
                  <a:schemeClr val="tx1"/>
                </a:solidFill>
                <a:latin typeface="Garamond" panose="02020404030301010803" pitchFamily="18" charset="0"/>
              </a:rPr>
              <a:t> in St. Petersburg, </a:t>
            </a:r>
            <a:r>
              <a:rPr lang="de-DE" dirty="0" err="1">
                <a:solidFill>
                  <a:schemeClr val="tx1"/>
                </a:solidFill>
                <a:latin typeface="Garamond" panose="02020404030301010803" pitchFamily="18" charset="0"/>
              </a:rPr>
              <a:t>bought</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free</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by</a:t>
            </a:r>
            <a:r>
              <a:rPr lang="de-DE" dirty="0">
                <a:solidFill>
                  <a:schemeClr val="tx1"/>
                </a:solidFill>
                <a:latin typeface="Garamond" panose="02020404030301010803" pitchFamily="18" charset="0"/>
              </a:rPr>
              <a:t> St. Petersburg </a:t>
            </a:r>
            <a:r>
              <a:rPr lang="de-DE" dirty="0" err="1">
                <a:solidFill>
                  <a:schemeClr val="tx1"/>
                </a:solidFill>
                <a:latin typeface="Garamond" panose="02020404030301010803" pitchFamily="18" charset="0"/>
              </a:rPr>
              <a:t>artists</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lottery</a:t>
            </a:r>
            <a:r>
              <a:rPr lang="de-DE" dirty="0">
                <a:solidFill>
                  <a:schemeClr val="tx1"/>
                </a:solidFill>
                <a:latin typeface="Garamond" panose="02020404030301010803" pitchFamily="18" charset="0"/>
              </a:rPr>
              <a:t> - </a:t>
            </a:r>
            <a:r>
              <a:rPr lang="de-DE" dirty="0" err="1">
                <a:solidFill>
                  <a:schemeClr val="tx1"/>
                </a:solidFill>
                <a:latin typeface="Garamond" panose="02020404030301010803" pitchFamily="18" charset="0"/>
              </a:rPr>
              <a:t>Briullov</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painting</a:t>
            </a:r>
            <a:r>
              <a:rPr lang="de-DE" dirty="0">
                <a:solidFill>
                  <a:schemeClr val="tx1"/>
                </a:solidFill>
                <a:latin typeface="Garamond" panose="02020404030301010803" pitchFamily="18" charset="0"/>
              </a:rPr>
              <a:t>)</a:t>
            </a:r>
          </a:p>
          <a:p>
            <a:pPr algn="ctr"/>
            <a:r>
              <a:rPr lang="de-DE" dirty="0">
                <a:solidFill>
                  <a:schemeClr val="tx1"/>
                </a:solidFill>
                <a:latin typeface="Garamond" panose="02020404030301010803" pitchFamily="18" charset="0"/>
              </a:rPr>
              <a:t>Member </a:t>
            </a:r>
            <a:r>
              <a:rPr lang="de-DE" dirty="0" err="1">
                <a:solidFill>
                  <a:schemeClr val="tx1"/>
                </a:solidFill>
                <a:latin typeface="Garamond" panose="02020404030301010803" pitchFamily="18" charset="0"/>
              </a:rPr>
              <a:t>of</a:t>
            </a:r>
            <a:r>
              <a:rPr lang="de-DE" dirty="0">
                <a:solidFill>
                  <a:schemeClr val="tx1"/>
                </a:solidFill>
                <a:latin typeface="Garamond" panose="02020404030301010803" pitchFamily="18" charset="0"/>
              </a:rPr>
              <a:t> St. Cyril and Methodius Society, </a:t>
            </a:r>
            <a:r>
              <a:rPr lang="de-DE" dirty="0" err="1">
                <a:solidFill>
                  <a:schemeClr val="tx1"/>
                </a:solidFill>
                <a:latin typeface="Garamond" panose="02020404030301010803" pitchFamily="18" charset="0"/>
              </a:rPr>
              <a:t>sentenced</a:t>
            </a:r>
            <a:r>
              <a:rPr lang="de-DE" dirty="0">
                <a:solidFill>
                  <a:schemeClr val="tx1"/>
                </a:solidFill>
                <a:latin typeface="Garamond" panose="02020404030301010803" pitchFamily="18" charset="0"/>
              </a:rPr>
              <a:t> 1847 </a:t>
            </a:r>
            <a:r>
              <a:rPr lang="de-DE" dirty="0" err="1">
                <a:solidFill>
                  <a:schemeClr val="tx1"/>
                </a:solidFill>
                <a:latin typeface="Garamond" panose="02020404030301010803" pitchFamily="18" charset="0"/>
              </a:rPr>
              <a:t>to</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military</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service</a:t>
            </a:r>
            <a:r>
              <a:rPr lang="de-DE" dirty="0">
                <a:solidFill>
                  <a:schemeClr val="tx1"/>
                </a:solidFill>
                <a:latin typeface="Garamond" panose="02020404030301010803" pitchFamily="18" charset="0"/>
              </a:rPr>
              <a:t> in </a:t>
            </a:r>
            <a:r>
              <a:rPr lang="de-DE" dirty="0" err="1">
                <a:solidFill>
                  <a:schemeClr val="tx1"/>
                </a:solidFill>
                <a:latin typeface="Garamond" panose="02020404030301010803" pitchFamily="18" charset="0"/>
              </a:rPr>
              <a:t>Russian</a:t>
            </a:r>
            <a:r>
              <a:rPr lang="de-DE" dirty="0">
                <a:solidFill>
                  <a:schemeClr val="tx1"/>
                </a:solidFill>
                <a:latin typeface="Garamond" panose="02020404030301010803" pitchFamily="18" charset="0"/>
              </a:rPr>
              <a:t> </a:t>
            </a:r>
            <a:r>
              <a:rPr lang="de-DE" dirty="0" err="1">
                <a:solidFill>
                  <a:schemeClr val="tx1"/>
                </a:solidFill>
                <a:latin typeface="Garamond" panose="02020404030301010803" pitchFamily="18" charset="0"/>
              </a:rPr>
              <a:t>east</a:t>
            </a:r>
            <a:r>
              <a:rPr lang="de-DE" dirty="0">
                <a:solidFill>
                  <a:schemeClr val="tx1"/>
                </a:solidFill>
                <a:latin typeface="Garamond" panose="02020404030301010803" pitchFamily="18" charset="0"/>
              </a:rPr>
              <a:t>, 1857 </a:t>
            </a:r>
            <a:r>
              <a:rPr lang="de-DE" dirty="0" err="1">
                <a:solidFill>
                  <a:schemeClr val="tx1"/>
                </a:solidFill>
                <a:latin typeface="Garamond" panose="02020404030301010803" pitchFamily="18" charset="0"/>
              </a:rPr>
              <a:t>released</a:t>
            </a:r>
            <a:endParaRPr lang="de-GB" dirty="0">
              <a:solidFill>
                <a:schemeClr val="tx1"/>
              </a:solidFill>
              <a:latin typeface="Garamond" panose="02020404030301010803" pitchFamily="18" charset="0"/>
            </a:endParaRPr>
          </a:p>
        </p:txBody>
      </p:sp>
      <p:sp>
        <p:nvSpPr>
          <p:cNvPr id="9" name="Textfeld 7">
            <a:extLst>
              <a:ext uri="{FF2B5EF4-FFF2-40B4-BE49-F238E27FC236}">
                <a16:creationId xmlns:a16="http://schemas.microsoft.com/office/drawing/2014/main" id="{77F7C71A-9378-48DC-DD52-237E56A3AD14}"/>
              </a:ext>
            </a:extLst>
          </p:cNvPr>
          <p:cNvSpPr txBox="1"/>
          <p:nvPr/>
        </p:nvSpPr>
        <p:spPr>
          <a:xfrm>
            <a:off x="7909748" y="3246098"/>
            <a:ext cx="4326461" cy="3693319"/>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pPr algn="ctr"/>
            <a:r>
              <a:rPr lang="de-GB" dirty="0">
                <a:solidFill>
                  <a:schemeClr val="tx1"/>
                </a:solidFill>
                <a:latin typeface="Garamond" panose="02020404030301010803" pitchFamily="18" charset="0"/>
              </a:rPr>
              <a:t>Nikolai Gogol‘/Mykola Hohol‘</a:t>
            </a:r>
          </a:p>
          <a:p>
            <a:pPr algn="ctr"/>
            <a:r>
              <a:rPr lang="de-GB" dirty="0">
                <a:solidFill>
                  <a:schemeClr val="tx1"/>
                </a:solidFill>
                <a:latin typeface="Garamond" panose="02020404030301010803" pitchFamily="18" charset="0"/>
              </a:rPr>
              <a:t>1809-1852</a:t>
            </a:r>
          </a:p>
          <a:p>
            <a:pPr algn="ctr"/>
            <a:r>
              <a:rPr lang="de-GB" dirty="0">
                <a:solidFill>
                  <a:schemeClr val="tx1"/>
                </a:solidFill>
                <a:latin typeface="Garamond" panose="02020404030301010803" pitchFamily="18" charset="0"/>
              </a:rPr>
              <a:t>* </a:t>
            </a:r>
            <a:r>
              <a:rPr lang="de-DE" dirty="0">
                <a:solidFill>
                  <a:schemeClr val="tx1"/>
                </a:solidFill>
                <a:latin typeface="Garamond" panose="02020404030301010803" pitchFamily="18" charset="0"/>
              </a:rPr>
              <a:t>I</a:t>
            </a:r>
            <a:r>
              <a:rPr lang="de-GB" dirty="0">
                <a:solidFill>
                  <a:schemeClr val="tx1"/>
                </a:solidFill>
                <a:latin typeface="Garamond" panose="02020404030301010803" pitchFamily="18" charset="0"/>
              </a:rPr>
              <a:t>n Velyki Vorotchyntsi (Poltava)</a:t>
            </a:r>
          </a:p>
          <a:p>
            <a:pPr algn="ctr"/>
            <a:r>
              <a:rPr lang="de-GB" dirty="0">
                <a:solidFill>
                  <a:schemeClr val="tx1"/>
                </a:solidFill>
                <a:latin typeface="Garamond" panose="02020404030301010803" pitchFamily="18" charset="0"/>
              </a:rPr>
              <a:t>Writer</a:t>
            </a:r>
          </a:p>
          <a:p>
            <a:pPr algn="ctr"/>
            <a:r>
              <a:rPr lang="de-GB" dirty="0">
                <a:solidFill>
                  <a:schemeClr val="tx1"/>
                </a:solidFill>
                <a:latin typeface="Garamond" panose="02020404030301010803" pitchFamily="18" charset="0"/>
              </a:rPr>
              <a:t>Family: Cossack gentry, father‘s last name is Janowski</a:t>
            </a:r>
          </a:p>
          <a:p>
            <a:pPr algn="ctr"/>
            <a:r>
              <a:rPr lang="de-GB" dirty="0">
                <a:solidFill>
                  <a:schemeClr val="tx1"/>
                </a:solidFill>
                <a:latin typeface="Garamond" panose="02020404030301010803" pitchFamily="18" charset="0"/>
              </a:rPr>
              <a:t>Satires of Russian provincial bureaucracy and criticism of serfdom, collects Ukrainian folklore, writes in Russian with Ukrainisms and often stories from Ukraine (Taras Bulba)</a:t>
            </a:r>
          </a:p>
          <a:p>
            <a:pPr algn="ctr"/>
            <a:r>
              <a:rPr lang="de-DE" dirty="0">
                <a:solidFill>
                  <a:schemeClr val="tx1"/>
                </a:solidFill>
                <a:latin typeface="Garamond" panose="02020404030301010803" pitchFamily="18" charset="0"/>
              </a:rPr>
              <a:t>First l</a:t>
            </a:r>
            <a:r>
              <a:rPr lang="de-GB" dirty="0">
                <a:solidFill>
                  <a:schemeClr val="tx1"/>
                </a:solidFill>
                <a:latin typeface="Garamond" panose="02020404030301010803" pitchFamily="18" charset="0"/>
              </a:rPr>
              <a:t>oved by Russian liberals, then condemned after defending autocracy, serfdom and Orthodox Church </a:t>
            </a:r>
          </a:p>
        </p:txBody>
      </p:sp>
    </p:spTree>
    <p:extLst>
      <p:ext uri="{BB962C8B-B14F-4D97-AF65-F5344CB8AC3E}">
        <p14:creationId xmlns:p14="http://schemas.microsoft.com/office/powerpoint/2010/main" val="3735003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9DFE5-136A-A780-DBFF-0465FEC942CE}"/>
              </a:ext>
            </a:extLst>
          </p:cNvPr>
          <p:cNvSpPr>
            <a:spLocks noGrp="1"/>
          </p:cNvSpPr>
          <p:nvPr>
            <p:ph type="title"/>
          </p:nvPr>
        </p:nvSpPr>
        <p:spPr/>
        <p:txBody>
          <a:bodyPr>
            <a:normAutofit fontScale="90000"/>
          </a:bodyPr>
          <a:lstStyle/>
          <a:p>
            <a:r>
              <a:rPr lang="en-US" dirty="0">
                <a:latin typeface="Garamond" panose="02020404030301010803" pitchFamily="18" charset="0"/>
              </a:rPr>
              <a:t>What is the connection between literature and nation building?</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CDEDD86F-B97E-A7BA-51C1-F02F24A670F0}"/>
              </a:ext>
            </a:extLst>
          </p:cNvPr>
          <p:cNvSpPr>
            <a:spLocks noGrp="1"/>
          </p:cNvSpPr>
          <p:nvPr>
            <p:ph idx="1"/>
          </p:nvPr>
        </p:nvSpPr>
        <p:spPr/>
        <p:txBody>
          <a:bodyPr>
            <a:normAutofit/>
          </a:bodyPr>
          <a:lstStyle/>
          <a:p>
            <a:r>
              <a:rPr lang="en-US" sz="2400" dirty="0">
                <a:latin typeface="Garamond" panose="02020404030301010803" pitchFamily="18" charset="0"/>
              </a:rPr>
              <a:t>Creation of a national high language</a:t>
            </a:r>
          </a:p>
          <a:p>
            <a:r>
              <a:rPr lang="en-US" sz="2400" dirty="0">
                <a:latin typeface="Garamond" panose="02020404030301010803" pitchFamily="18" charset="0"/>
              </a:rPr>
              <a:t>Poets who represent the national spirit</a:t>
            </a:r>
          </a:p>
          <a:p>
            <a:r>
              <a:rPr lang="en-US" sz="2400" dirty="0">
                <a:latin typeface="Garamond" panose="02020404030301010803" pitchFamily="18" charset="0"/>
              </a:rPr>
              <a:t>High quality literature – “cultural capital” in nation building</a:t>
            </a:r>
          </a:p>
          <a:p>
            <a:r>
              <a:rPr lang="en-US" sz="2400" dirty="0">
                <a:latin typeface="Garamond" panose="02020404030301010803" pitchFamily="18" charset="0"/>
              </a:rPr>
              <a:t>Use of texts in national language to </a:t>
            </a:r>
            <a:r>
              <a:rPr lang="en-US" sz="2400" dirty="0" err="1">
                <a:latin typeface="Garamond" panose="02020404030301010803" pitchFamily="18" charset="0"/>
              </a:rPr>
              <a:t>nationalise</a:t>
            </a:r>
            <a:r>
              <a:rPr lang="en-US" sz="2400" dirty="0">
                <a:latin typeface="Garamond" panose="02020404030301010803" pitchFamily="18" charset="0"/>
              </a:rPr>
              <a:t> the peasantry</a:t>
            </a:r>
          </a:p>
          <a:p>
            <a:r>
              <a:rPr lang="en-US" sz="2400" dirty="0">
                <a:latin typeface="Garamond" panose="02020404030301010803" pitchFamily="18" charset="0"/>
              </a:rPr>
              <a:t>Novels, stories, poems with historical topics show the greatness and the suffering of the nation</a:t>
            </a:r>
          </a:p>
          <a:p>
            <a:r>
              <a:rPr lang="en-US" sz="2400" dirty="0">
                <a:latin typeface="Garamond" panose="02020404030301010803" pitchFamily="18" charset="0"/>
                <a:hlinkClick r:id="rId2"/>
              </a:rPr>
              <a:t>Taras Shevchenko ‘Testament’</a:t>
            </a:r>
            <a:endParaRPr lang="en-US" sz="2400" dirty="0">
              <a:latin typeface="Garamond" panose="02020404030301010803" pitchFamily="18" charset="0"/>
            </a:endParaRPr>
          </a:p>
        </p:txBody>
      </p:sp>
    </p:spTree>
    <p:extLst>
      <p:ext uri="{BB962C8B-B14F-4D97-AF65-F5344CB8AC3E}">
        <p14:creationId xmlns:p14="http://schemas.microsoft.com/office/powerpoint/2010/main" val="378649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655CE6D-0BAA-1AD0-D726-B1483CD2A3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1003" y="24627"/>
            <a:ext cx="2123728" cy="2654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 name="Picture 4">
            <a:extLst>
              <a:ext uri="{FF2B5EF4-FFF2-40B4-BE49-F238E27FC236}">
                <a16:creationId xmlns:a16="http://schemas.microsoft.com/office/drawing/2014/main" id="{4D96584B-895A-2DE0-1456-D750DAFDA5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20570"/>
            <a:ext cx="2627784" cy="1636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 name="Picture 5">
            <a:extLst>
              <a:ext uri="{FF2B5EF4-FFF2-40B4-BE49-F238E27FC236}">
                <a16:creationId xmlns:a16="http://schemas.microsoft.com/office/drawing/2014/main" id="{2C998DA0-FA0F-D03C-6A45-671FB92E5C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355" y="3315001"/>
            <a:ext cx="2175302" cy="274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7" name="Picture 6">
            <a:extLst>
              <a:ext uri="{FF2B5EF4-FFF2-40B4-BE49-F238E27FC236}">
                <a16:creationId xmlns:a16="http://schemas.microsoft.com/office/drawing/2014/main" id="{B818076C-52DA-F100-F990-6FDEE6E8AA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1499" y="3863807"/>
            <a:ext cx="1979711" cy="2969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 name="Picture 7">
            <a:extLst>
              <a:ext uri="{FF2B5EF4-FFF2-40B4-BE49-F238E27FC236}">
                <a16:creationId xmlns:a16="http://schemas.microsoft.com/office/drawing/2014/main" id="{0EF5B466-22E6-38D4-CFEE-DB54542ABD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18403" y="24627"/>
            <a:ext cx="1979712" cy="296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 name="Picture 8">
            <a:extLst>
              <a:ext uri="{FF2B5EF4-FFF2-40B4-BE49-F238E27FC236}">
                <a16:creationId xmlns:a16="http://schemas.microsoft.com/office/drawing/2014/main" id="{4595EB46-9E61-A68C-A0F3-2F30A3DCB1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18403" y="3733919"/>
            <a:ext cx="1979712" cy="263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0" name="Picture 9">
            <a:extLst>
              <a:ext uri="{FF2B5EF4-FFF2-40B4-BE49-F238E27FC236}">
                <a16:creationId xmlns:a16="http://schemas.microsoft.com/office/drawing/2014/main" id="{F314889F-52BC-D2FC-389D-508B9041F5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0710" y="4062634"/>
            <a:ext cx="2120487" cy="27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1" name="Picture 10">
            <a:extLst>
              <a:ext uri="{FF2B5EF4-FFF2-40B4-BE49-F238E27FC236}">
                <a16:creationId xmlns:a16="http://schemas.microsoft.com/office/drawing/2014/main" id="{6EAF09FA-E037-CB9C-27EB-D7704568C37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89191" y="752965"/>
            <a:ext cx="1979712" cy="298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3" name="TextBox 12">
            <a:extLst>
              <a:ext uri="{FF2B5EF4-FFF2-40B4-BE49-F238E27FC236}">
                <a16:creationId xmlns:a16="http://schemas.microsoft.com/office/drawing/2014/main" id="{EC827FB0-CB9F-8126-3ED4-D85BF12ACD6F}"/>
              </a:ext>
            </a:extLst>
          </p:cNvPr>
          <p:cNvSpPr txBox="1"/>
          <p:nvPr/>
        </p:nvSpPr>
        <p:spPr>
          <a:xfrm>
            <a:off x="354768" y="6161178"/>
            <a:ext cx="3256731" cy="646331"/>
          </a:xfrm>
          <a:prstGeom prst="rect">
            <a:avLst/>
          </a:prstGeom>
          <a:noFill/>
        </p:spPr>
        <p:txBody>
          <a:bodyPr wrap="square">
            <a:spAutoFit/>
          </a:bodyPr>
          <a:lstStyle/>
          <a:p>
            <a:r>
              <a:rPr lang="en-GB" dirty="0">
                <a:latin typeface="Garamond" panose="02020404030301010803" pitchFamily="18" charset="0"/>
              </a:rPr>
              <a:t>Nikolai Gogol or </a:t>
            </a:r>
            <a:r>
              <a:rPr lang="en-GB" dirty="0" err="1">
                <a:latin typeface="Garamond" panose="02020404030301010803" pitchFamily="18" charset="0"/>
              </a:rPr>
              <a:t>Mikolai</a:t>
            </a:r>
            <a:r>
              <a:rPr lang="en-GB" dirty="0">
                <a:latin typeface="Garamond" panose="02020404030301010803" pitchFamily="18" charset="0"/>
              </a:rPr>
              <a:t> Hohol, 1809-1852</a:t>
            </a:r>
          </a:p>
        </p:txBody>
      </p:sp>
      <p:sp>
        <p:nvSpPr>
          <p:cNvPr id="15" name="TextBox 14">
            <a:extLst>
              <a:ext uri="{FF2B5EF4-FFF2-40B4-BE49-F238E27FC236}">
                <a16:creationId xmlns:a16="http://schemas.microsoft.com/office/drawing/2014/main" id="{B8131411-35DB-D9A0-7745-19D9799EBDE8}"/>
              </a:ext>
            </a:extLst>
          </p:cNvPr>
          <p:cNvSpPr txBox="1"/>
          <p:nvPr/>
        </p:nvSpPr>
        <p:spPr>
          <a:xfrm>
            <a:off x="426511" y="1960958"/>
            <a:ext cx="3679454" cy="1200329"/>
          </a:xfrm>
          <a:prstGeom prst="rect">
            <a:avLst/>
          </a:prstGeom>
          <a:noFill/>
        </p:spPr>
        <p:txBody>
          <a:bodyPr wrap="square">
            <a:spAutoFit/>
          </a:bodyPr>
          <a:lstStyle/>
          <a:p>
            <a:r>
              <a:rPr lang="en-US" dirty="0">
                <a:latin typeface="Garamond" panose="02020404030301010803" pitchFamily="18" charset="0"/>
              </a:rPr>
              <a:t>Taras Shevchenko ‘Do Not Forget Our Native Land Ukraine’</a:t>
            </a:r>
            <a:br>
              <a:rPr lang="en-US" dirty="0">
                <a:latin typeface="Garamond" panose="02020404030301010803" pitchFamily="18" charset="0"/>
              </a:rPr>
            </a:br>
            <a:r>
              <a:rPr lang="en-US" dirty="0">
                <a:latin typeface="Garamond" panose="02020404030301010803" pitchFamily="18" charset="0"/>
              </a:rPr>
              <a:t>Published by D. Markov</a:t>
            </a:r>
            <a:br>
              <a:rPr lang="en-US" dirty="0">
                <a:latin typeface="Garamond" panose="02020404030301010803" pitchFamily="18" charset="0"/>
              </a:rPr>
            </a:br>
            <a:r>
              <a:rPr lang="en-US" dirty="0">
                <a:latin typeface="Garamond" panose="02020404030301010803" pitchFamily="18" charset="0"/>
              </a:rPr>
              <a:t>Kiev 1908</a:t>
            </a:r>
          </a:p>
        </p:txBody>
      </p:sp>
      <p:sp>
        <p:nvSpPr>
          <p:cNvPr id="17" name="TextBox 16">
            <a:extLst>
              <a:ext uri="{FF2B5EF4-FFF2-40B4-BE49-F238E27FC236}">
                <a16:creationId xmlns:a16="http://schemas.microsoft.com/office/drawing/2014/main" id="{77B8796B-6A74-C70A-0F45-4E83384A06D0}"/>
              </a:ext>
            </a:extLst>
          </p:cNvPr>
          <p:cNvSpPr txBox="1"/>
          <p:nvPr/>
        </p:nvSpPr>
        <p:spPr>
          <a:xfrm>
            <a:off x="4125973" y="2761319"/>
            <a:ext cx="2543210" cy="646331"/>
          </a:xfrm>
          <a:prstGeom prst="rect">
            <a:avLst/>
          </a:prstGeom>
          <a:noFill/>
        </p:spPr>
        <p:txBody>
          <a:bodyPr wrap="square">
            <a:spAutoFit/>
          </a:bodyPr>
          <a:lstStyle/>
          <a:p>
            <a:r>
              <a:rPr lang="en-GB">
                <a:latin typeface="Garamond" panose="02020404030301010803" pitchFamily="18" charset="0"/>
              </a:rPr>
              <a:t>Shevchenko Monument</a:t>
            </a:r>
            <a:br>
              <a:rPr lang="en-GB">
                <a:latin typeface="Garamond" panose="02020404030301010803" pitchFamily="18" charset="0"/>
              </a:rPr>
            </a:br>
            <a:r>
              <a:rPr lang="en-GB">
                <a:latin typeface="Garamond" panose="02020404030301010803" pitchFamily="18" charset="0"/>
              </a:rPr>
              <a:t>Kyiv, Ukraine</a:t>
            </a:r>
            <a:endParaRPr lang="en-GB" dirty="0">
              <a:latin typeface="Garamond" panose="02020404030301010803" pitchFamily="18" charset="0"/>
            </a:endParaRPr>
          </a:p>
        </p:txBody>
      </p:sp>
      <p:sp>
        <p:nvSpPr>
          <p:cNvPr id="19" name="TextBox 18">
            <a:extLst>
              <a:ext uri="{FF2B5EF4-FFF2-40B4-BE49-F238E27FC236}">
                <a16:creationId xmlns:a16="http://schemas.microsoft.com/office/drawing/2014/main" id="{D57DE7BC-C557-370A-2EA5-F13C38458597}"/>
              </a:ext>
            </a:extLst>
          </p:cNvPr>
          <p:cNvSpPr txBox="1"/>
          <p:nvPr/>
        </p:nvSpPr>
        <p:spPr>
          <a:xfrm>
            <a:off x="9482230" y="3130335"/>
            <a:ext cx="2852057" cy="369332"/>
          </a:xfrm>
          <a:prstGeom prst="rect">
            <a:avLst/>
          </a:prstGeom>
          <a:noFill/>
        </p:spPr>
        <p:txBody>
          <a:bodyPr wrap="square">
            <a:spAutoFit/>
          </a:bodyPr>
          <a:lstStyle/>
          <a:p>
            <a:r>
              <a:rPr lang="en-GB" dirty="0">
                <a:latin typeface="Garamond" panose="02020404030301010803" pitchFamily="18" charset="0"/>
              </a:rPr>
              <a:t>Lesya Ukrainka, 1871-1913</a:t>
            </a:r>
          </a:p>
        </p:txBody>
      </p:sp>
      <p:sp>
        <p:nvSpPr>
          <p:cNvPr id="21" name="TextBox 20">
            <a:extLst>
              <a:ext uri="{FF2B5EF4-FFF2-40B4-BE49-F238E27FC236}">
                <a16:creationId xmlns:a16="http://schemas.microsoft.com/office/drawing/2014/main" id="{C0118E5F-CFF9-7B5F-D259-95373717F1A5}"/>
              </a:ext>
            </a:extLst>
          </p:cNvPr>
          <p:cNvSpPr txBox="1"/>
          <p:nvPr/>
        </p:nvSpPr>
        <p:spPr>
          <a:xfrm>
            <a:off x="6600792" y="3777331"/>
            <a:ext cx="3221352" cy="369332"/>
          </a:xfrm>
          <a:prstGeom prst="rect">
            <a:avLst/>
          </a:prstGeom>
          <a:noFill/>
        </p:spPr>
        <p:txBody>
          <a:bodyPr wrap="square">
            <a:spAutoFit/>
          </a:bodyPr>
          <a:lstStyle/>
          <a:p>
            <a:r>
              <a:rPr lang="en-GB" dirty="0">
                <a:latin typeface="Garamond" panose="02020404030301010803" pitchFamily="18" charset="0"/>
              </a:rPr>
              <a:t>Ivan Franko, 1856-1916</a:t>
            </a:r>
          </a:p>
        </p:txBody>
      </p:sp>
    </p:spTree>
    <p:extLst>
      <p:ext uri="{BB962C8B-B14F-4D97-AF65-F5344CB8AC3E}">
        <p14:creationId xmlns:p14="http://schemas.microsoft.com/office/powerpoint/2010/main" val="2256939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6F5EC8-DAEF-38BB-E458-0DBA6B8FB04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9636" y="0"/>
            <a:ext cx="2483768" cy="387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3008F49A-FB33-EDC5-90C9-5CF3C1F665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84819" y="0"/>
            <a:ext cx="2825073" cy="391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1">
            <a:extLst>
              <a:ext uri="{FF2B5EF4-FFF2-40B4-BE49-F238E27FC236}">
                <a16:creationId xmlns:a16="http://schemas.microsoft.com/office/drawing/2014/main" id="{B17787F8-12D0-968B-B854-9613D9CA6BE0}"/>
              </a:ext>
            </a:extLst>
          </p:cNvPr>
          <p:cNvPicPr>
            <a:picLocks noChangeAspect="1"/>
          </p:cNvPicPr>
          <p:nvPr/>
        </p:nvPicPr>
        <p:blipFill>
          <a:blip r:embed="rId4"/>
          <a:stretch>
            <a:fillRect/>
          </a:stretch>
        </p:blipFill>
        <p:spPr>
          <a:xfrm>
            <a:off x="8751307" y="109634"/>
            <a:ext cx="2681057" cy="3854020"/>
          </a:xfrm>
          <a:prstGeom prst="rect">
            <a:avLst/>
          </a:prstGeom>
        </p:spPr>
      </p:pic>
      <p:sp>
        <p:nvSpPr>
          <p:cNvPr id="8" name="TextBox 7">
            <a:extLst>
              <a:ext uri="{FF2B5EF4-FFF2-40B4-BE49-F238E27FC236}">
                <a16:creationId xmlns:a16="http://schemas.microsoft.com/office/drawing/2014/main" id="{39315BFF-2F38-8C17-C368-564108EB39C6}"/>
              </a:ext>
            </a:extLst>
          </p:cNvPr>
          <p:cNvSpPr txBox="1"/>
          <p:nvPr/>
        </p:nvSpPr>
        <p:spPr>
          <a:xfrm>
            <a:off x="759636" y="3879742"/>
            <a:ext cx="3152183" cy="3170099"/>
          </a:xfrm>
          <a:prstGeom prst="rect">
            <a:avLst/>
          </a:prstGeom>
          <a:noFill/>
        </p:spPr>
        <p:txBody>
          <a:bodyPr wrap="square">
            <a:spAutoFit/>
          </a:bodyPr>
          <a:lstStyle/>
          <a:p>
            <a:r>
              <a:rPr lang="en-GB" sz="2000" dirty="0">
                <a:latin typeface="Garamond" panose="02020404030301010803" pitchFamily="18" charset="0"/>
              </a:rPr>
              <a:t>Mykola Kostomarov</a:t>
            </a:r>
            <a:br>
              <a:rPr lang="en-GB" sz="2000" dirty="0">
                <a:latin typeface="Garamond" panose="02020404030301010803" pitchFamily="18" charset="0"/>
              </a:rPr>
            </a:br>
            <a:r>
              <a:rPr lang="en-GB" sz="2000" dirty="0">
                <a:latin typeface="Garamond" panose="02020404030301010803" pitchFamily="18" charset="0"/>
              </a:rPr>
              <a:t>1817-1885</a:t>
            </a:r>
          </a:p>
          <a:p>
            <a:r>
              <a:rPr lang="en-GB" sz="2000" dirty="0">
                <a:latin typeface="Garamond" panose="02020404030301010803" pitchFamily="18" charset="0"/>
              </a:rPr>
              <a:t>* In </a:t>
            </a:r>
            <a:r>
              <a:rPr lang="en-GB" sz="2000" dirty="0" err="1">
                <a:latin typeface="Garamond" panose="02020404030301010803" pitchFamily="18" charset="0"/>
              </a:rPr>
              <a:t>Jurasovka</a:t>
            </a:r>
            <a:r>
              <a:rPr lang="en-GB" sz="2000" dirty="0">
                <a:latin typeface="Garamond" panose="02020404030301010803" pitchFamily="18" charset="0"/>
              </a:rPr>
              <a:t> (</a:t>
            </a:r>
            <a:r>
              <a:rPr lang="en-GB" sz="2000" dirty="0" err="1">
                <a:latin typeface="Garamond" panose="02020404030301010803" pitchFamily="18" charset="0"/>
              </a:rPr>
              <a:t>Voronesh</a:t>
            </a:r>
            <a:r>
              <a:rPr lang="en-GB" sz="2000" dirty="0">
                <a:latin typeface="Garamond" panose="02020404030301010803" pitchFamily="18" charset="0"/>
              </a:rPr>
              <a:t>)</a:t>
            </a:r>
          </a:p>
          <a:p>
            <a:r>
              <a:rPr lang="en-GB" sz="2000" dirty="0">
                <a:latin typeface="Garamond" panose="02020404030301010803" pitchFamily="18" charset="0"/>
              </a:rPr>
              <a:t>Father: Russian nobility</a:t>
            </a:r>
          </a:p>
          <a:p>
            <a:r>
              <a:rPr lang="en-GB" sz="2000" dirty="0">
                <a:latin typeface="Garamond" panose="02020404030301010803" pitchFamily="18" charset="0"/>
              </a:rPr>
              <a:t>Mother: Ukrainian peasant and one of his father’s serfs</a:t>
            </a:r>
          </a:p>
          <a:p>
            <a:r>
              <a:rPr lang="en-GB" sz="2000" dirty="0">
                <a:latin typeface="Garamond" panose="02020404030301010803" pitchFamily="18" charset="0"/>
              </a:rPr>
              <a:t>Historian, Professor in Kiv, St. Petersburg, poet, </a:t>
            </a:r>
            <a:r>
              <a:rPr lang="en-GB" sz="2000" dirty="0" err="1">
                <a:latin typeface="Garamond" panose="02020404030301010803" pitchFamily="18" charset="0"/>
              </a:rPr>
              <a:t>ethnographe</a:t>
            </a:r>
            <a:endParaRPr lang="en-GB" sz="2000" dirty="0">
              <a:latin typeface="Garamond" panose="02020404030301010803" pitchFamily="18" charset="0"/>
            </a:endParaRPr>
          </a:p>
          <a:p>
            <a:endParaRPr lang="en-GB" sz="2000" dirty="0">
              <a:latin typeface="Garamond" panose="02020404030301010803" pitchFamily="18" charset="0"/>
            </a:endParaRPr>
          </a:p>
        </p:txBody>
      </p:sp>
      <p:sp>
        <p:nvSpPr>
          <p:cNvPr id="10" name="TextBox 9">
            <a:extLst>
              <a:ext uri="{FF2B5EF4-FFF2-40B4-BE49-F238E27FC236}">
                <a16:creationId xmlns:a16="http://schemas.microsoft.com/office/drawing/2014/main" id="{70F00650-EABD-4441-8EB6-E9793F0A2716}"/>
              </a:ext>
            </a:extLst>
          </p:cNvPr>
          <p:cNvSpPr txBox="1"/>
          <p:nvPr/>
        </p:nvSpPr>
        <p:spPr>
          <a:xfrm>
            <a:off x="4502840" y="3963654"/>
            <a:ext cx="3777343" cy="2862322"/>
          </a:xfrm>
          <a:prstGeom prst="rect">
            <a:avLst/>
          </a:prstGeom>
          <a:noFill/>
        </p:spPr>
        <p:txBody>
          <a:bodyPr wrap="square">
            <a:spAutoFit/>
          </a:bodyPr>
          <a:lstStyle/>
          <a:p>
            <a:r>
              <a:rPr lang="en-GB" sz="2000" dirty="0">
                <a:latin typeface="Garamond" panose="02020404030301010803" pitchFamily="18" charset="0"/>
              </a:rPr>
              <a:t>Mykhailo </a:t>
            </a:r>
            <a:r>
              <a:rPr lang="en-GB" sz="2000" dirty="0" err="1">
                <a:latin typeface="Garamond" panose="02020404030301010803" pitchFamily="18" charset="0"/>
              </a:rPr>
              <a:t>Drahomanov</a:t>
            </a:r>
            <a:br>
              <a:rPr lang="en-GB" sz="2000" dirty="0">
                <a:latin typeface="Garamond" panose="02020404030301010803" pitchFamily="18" charset="0"/>
              </a:rPr>
            </a:br>
            <a:r>
              <a:rPr lang="en-GB" sz="2000" dirty="0">
                <a:latin typeface="Garamond" panose="02020404030301010803" pitchFamily="18" charset="0"/>
              </a:rPr>
              <a:t>1841-1895</a:t>
            </a:r>
          </a:p>
          <a:p>
            <a:r>
              <a:rPr lang="en-GB" sz="2000" dirty="0">
                <a:latin typeface="Garamond" panose="02020404030301010803" pitchFamily="18" charset="0"/>
              </a:rPr>
              <a:t>* In </a:t>
            </a:r>
            <a:r>
              <a:rPr lang="en-GB" sz="2000" dirty="0" err="1">
                <a:latin typeface="Garamond" panose="02020404030301010803" pitchFamily="18" charset="0"/>
              </a:rPr>
              <a:t>Hadiach</a:t>
            </a:r>
            <a:r>
              <a:rPr lang="en-GB" sz="2000" dirty="0">
                <a:latin typeface="Garamond" panose="02020404030301010803" pitchFamily="18" charset="0"/>
              </a:rPr>
              <a:t> (Poltava)</a:t>
            </a:r>
          </a:p>
          <a:p>
            <a:r>
              <a:rPr lang="en-GB" sz="2000" dirty="0">
                <a:latin typeface="Garamond" panose="02020404030301010803" pitchFamily="18" charset="0"/>
              </a:rPr>
              <a:t>Family: Cossack noble</a:t>
            </a:r>
          </a:p>
          <a:p>
            <a:r>
              <a:rPr lang="en-GB" sz="2000" dirty="0">
                <a:latin typeface="Garamond" panose="02020404030301010803" pitchFamily="18" charset="0"/>
              </a:rPr>
              <a:t>Historian, political philosopher, socialist</a:t>
            </a:r>
          </a:p>
          <a:p>
            <a:r>
              <a:rPr lang="en-GB" sz="2000" dirty="0">
                <a:latin typeface="Garamond" panose="02020404030301010803" pitchFamily="18" charset="0"/>
              </a:rPr>
              <a:t>Hoped for democratic Russian Federation with autonomous Ukraine as part</a:t>
            </a:r>
          </a:p>
        </p:txBody>
      </p:sp>
      <p:sp>
        <p:nvSpPr>
          <p:cNvPr id="12" name="TextBox 11">
            <a:extLst>
              <a:ext uri="{FF2B5EF4-FFF2-40B4-BE49-F238E27FC236}">
                <a16:creationId xmlns:a16="http://schemas.microsoft.com/office/drawing/2014/main" id="{3373B105-3DE1-1D01-01B1-7E48CE0CB2FC}"/>
              </a:ext>
            </a:extLst>
          </p:cNvPr>
          <p:cNvSpPr txBox="1"/>
          <p:nvPr/>
        </p:nvSpPr>
        <p:spPr>
          <a:xfrm>
            <a:off x="8414657" y="4117542"/>
            <a:ext cx="3777343" cy="2554545"/>
          </a:xfrm>
          <a:prstGeom prst="rect">
            <a:avLst/>
          </a:prstGeom>
          <a:noFill/>
        </p:spPr>
        <p:txBody>
          <a:bodyPr wrap="square">
            <a:spAutoFit/>
          </a:bodyPr>
          <a:lstStyle/>
          <a:p>
            <a:r>
              <a:rPr lang="en-US" sz="2000" dirty="0">
                <a:latin typeface="Garamond" panose="02020404030301010803" pitchFamily="18" charset="0"/>
              </a:rPr>
              <a:t>Ivan </a:t>
            </a:r>
            <a:r>
              <a:rPr lang="en-US" sz="2000" dirty="0" err="1">
                <a:latin typeface="Garamond" panose="02020404030301010803" pitchFamily="18" charset="0"/>
              </a:rPr>
              <a:t>Nechuy-Levytsky</a:t>
            </a:r>
            <a:endParaRPr lang="en-US" sz="2000" dirty="0">
              <a:latin typeface="Garamond" panose="02020404030301010803" pitchFamily="18" charset="0"/>
            </a:endParaRPr>
          </a:p>
          <a:p>
            <a:r>
              <a:rPr lang="en-US" sz="2000" dirty="0">
                <a:latin typeface="Garamond" panose="02020404030301010803" pitchFamily="18" charset="0"/>
              </a:rPr>
              <a:t>1838-1918</a:t>
            </a:r>
          </a:p>
          <a:p>
            <a:r>
              <a:rPr lang="en-US" sz="2000" dirty="0">
                <a:latin typeface="Garamond" panose="02020404030301010803" pitchFamily="18" charset="0"/>
              </a:rPr>
              <a:t>* In </a:t>
            </a:r>
            <a:r>
              <a:rPr lang="en-US" sz="2000" dirty="0" err="1">
                <a:latin typeface="Garamond" panose="02020404030301010803" pitchFamily="18" charset="0"/>
              </a:rPr>
              <a:t>Stepliv</a:t>
            </a:r>
            <a:r>
              <a:rPr lang="en-US" sz="2000" dirty="0">
                <a:latin typeface="Garamond" panose="02020404030301010803" pitchFamily="18" charset="0"/>
              </a:rPr>
              <a:t> (Cherkasy Oblast)</a:t>
            </a:r>
          </a:p>
          <a:p>
            <a:r>
              <a:rPr lang="en-US" sz="2000" dirty="0">
                <a:latin typeface="Garamond" panose="02020404030301010803" pitchFamily="18" charset="0"/>
              </a:rPr>
              <a:t>Father: parish priest</a:t>
            </a:r>
          </a:p>
          <a:p>
            <a:r>
              <a:rPr lang="en-US" sz="2000" dirty="0">
                <a:latin typeface="Garamond" panose="02020404030301010803" pitchFamily="18" charset="0"/>
              </a:rPr>
              <a:t>Went to Kiev Theological Academy, teacher and </a:t>
            </a:r>
            <a:r>
              <a:rPr lang="en-US" sz="2000" dirty="0" err="1">
                <a:latin typeface="Garamond" panose="02020404030301010803" pitchFamily="18" charset="0"/>
              </a:rPr>
              <a:t>writer,died</a:t>
            </a:r>
            <a:r>
              <a:rPr lang="en-US" sz="2000" dirty="0">
                <a:latin typeface="Garamond" panose="02020404030301010803" pitchFamily="18" charset="0"/>
              </a:rPr>
              <a:t> of hunger an illness in a Kyiv almshouse on 2 April 1918</a:t>
            </a:r>
          </a:p>
        </p:txBody>
      </p:sp>
    </p:spTree>
    <p:extLst>
      <p:ext uri="{BB962C8B-B14F-4D97-AF65-F5344CB8AC3E}">
        <p14:creationId xmlns:p14="http://schemas.microsoft.com/office/powerpoint/2010/main" val="3404870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6C01AB-2831-4359-3717-AD9A67EA173C}"/>
              </a:ext>
            </a:extLst>
          </p:cNvPr>
          <p:cNvSpPr>
            <a:spLocks noGrp="1"/>
          </p:cNvSpPr>
          <p:nvPr>
            <p:ph type="title"/>
          </p:nvPr>
        </p:nvSpPr>
        <p:spPr>
          <a:xfrm>
            <a:off x="521208" y="786384"/>
            <a:ext cx="3509192" cy="2008193"/>
          </a:xfrm>
        </p:spPr>
        <p:txBody>
          <a:bodyPr anchor="t">
            <a:normAutofit/>
          </a:bodyPr>
          <a:lstStyle/>
          <a:p>
            <a:r>
              <a:rPr lang="en-GB" b="1" dirty="0">
                <a:latin typeface="Garamond" panose="02020404030301010803" pitchFamily="18" charset="0"/>
              </a:rPr>
              <a:t>Outline</a:t>
            </a:r>
          </a:p>
        </p:txBody>
      </p:sp>
      <p:cxnSp>
        <p:nvCxnSpPr>
          <p:cNvPr id="13" name="Straight Connector 1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C782C0-14A9-4391-61D3-CECF9C04C548}"/>
              </a:ext>
            </a:extLst>
          </p:cNvPr>
          <p:cNvSpPr>
            <a:spLocks noGrp="1"/>
          </p:cNvSpPr>
          <p:nvPr>
            <p:ph idx="1"/>
          </p:nvPr>
        </p:nvSpPr>
        <p:spPr>
          <a:xfrm>
            <a:off x="521208" y="2100943"/>
            <a:ext cx="3778649" cy="4003991"/>
          </a:xfrm>
        </p:spPr>
        <p:txBody>
          <a:bodyPr anchor="b">
            <a:noAutofit/>
          </a:bodyPr>
          <a:lstStyle/>
          <a:p>
            <a:pPr marL="0" indent="0">
              <a:lnSpc>
                <a:spcPct val="110000"/>
              </a:lnSpc>
              <a:spcBef>
                <a:spcPts val="0"/>
              </a:spcBef>
              <a:buClr>
                <a:schemeClr val="tx1"/>
              </a:buClr>
              <a:buSzPct val="100000"/>
              <a:buNone/>
              <a:defRPr/>
            </a:pPr>
            <a:r>
              <a:rPr lang="en-US" dirty="0">
                <a:latin typeface="Garamond" panose="02020404030301010803" pitchFamily="18" charset="0"/>
              </a:rPr>
              <a:t>1. Introduction</a:t>
            </a:r>
          </a:p>
          <a:p>
            <a:pPr marL="0" indent="0">
              <a:lnSpc>
                <a:spcPct val="110000"/>
              </a:lnSpc>
              <a:spcBef>
                <a:spcPts val="0"/>
              </a:spcBef>
              <a:buClr>
                <a:schemeClr val="tx1"/>
              </a:buClr>
              <a:buSzPct val="100000"/>
              <a:buNone/>
              <a:defRPr/>
            </a:pPr>
            <a:r>
              <a:rPr lang="en-US" dirty="0">
                <a:latin typeface="Garamond" panose="02020404030301010803" pitchFamily="18" charset="0"/>
              </a:rPr>
              <a:t>2. Herder and Hroch</a:t>
            </a:r>
          </a:p>
          <a:p>
            <a:pPr marL="0" indent="0">
              <a:lnSpc>
                <a:spcPct val="110000"/>
              </a:lnSpc>
              <a:spcBef>
                <a:spcPts val="0"/>
              </a:spcBef>
              <a:buClr>
                <a:schemeClr val="tx1"/>
              </a:buClr>
              <a:buSzPct val="100000"/>
              <a:buNone/>
              <a:defRPr/>
            </a:pPr>
            <a:r>
              <a:rPr lang="en-US" dirty="0">
                <a:latin typeface="Garamond" panose="02020404030301010803" pitchFamily="18" charset="0"/>
              </a:rPr>
              <a:t>3. Nation builders – the role of intellectuals</a:t>
            </a:r>
          </a:p>
          <a:p>
            <a:pPr marL="0" indent="0">
              <a:lnSpc>
                <a:spcPct val="110000"/>
              </a:lnSpc>
              <a:spcBef>
                <a:spcPts val="0"/>
              </a:spcBef>
              <a:buClr>
                <a:schemeClr val="tx1"/>
              </a:buClr>
              <a:buSzPct val="100000"/>
              <a:buNone/>
              <a:defRPr/>
            </a:pPr>
            <a:r>
              <a:rPr lang="en-US" dirty="0">
                <a:latin typeface="Garamond" panose="02020404030301010803" pitchFamily="18" charset="0"/>
              </a:rPr>
              <a:t>4. Language and Literature</a:t>
            </a:r>
          </a:p>
          <a:p>
            <a:pPr marL="0" indent="0">
              <a:lnSpc>
                <a:spcPct val="110000"/>
              </a:lnSpc>
              <a:spcBef>
                <a:spcPts val="0"/>
              </a:spcBef>
              <a:buClr>
                <a:schemeClr val="tx1"/>
              </a:buClr>
              <a:buSzPct val="100000"/>
              <a:buNone/>
              <a:defRPr/>
            </a:pPr>
            <a:r>
              <a:rPr lang="en-US" dirty="0">
                <a:latin typeface="Garamond" panose="02020404030301010803" pitchFamily="18" charset="0"/>
              </a:rPr>
              <a:t>5. Discourses about Ukraine</a:t>
            </a:r>
          </a:p>
          <a:p>
            <a:pPr marL="0" indent="0">
              <a:lnSpc>
                <a:spcPct val="110000"/>
              </a:lnSpc>
              <a:spcBef>
                <a:spcPts val="0"/>
              </a:spcBef>
              <a:buClr>
                <a:schemeClr val="tx1"/>
              </a:buClr>
              <a:buSzPct val="100000"/>
              <a:buNone/>
              <a:defRPr/>
            </a:pPr>
            <a:r>
              <a:rPr lang="en-US" dirty="0">
                <a:latin typeface="Garamond" panose="02020404030301010803" pitchFamily="18" charset="0"/>
              </a:rPr>
              <a:t>6. Conclusion </a:t>
            </a:r>
          </a:p>
        </p:txBody>
      </p:sp>
      <p:cxnSp>
        <p:nvCxnSpPr>
          <p:cNvPr id="15" name="Straight Connector 1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descr="undefined">
            <a:extLst>
              <a:ext uri="{FF2B5EF4-FFF2-40B4-BE49-F238E27FC236}">
                <a16:creationId xmlns:a16="http://schemas.microsoft.com/office/drawing/2014/main" id="{73E2FDD8-7031-BEAD-0803-AE2B4466E2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0350" y="632305"/>
            <a:ext cx="3505200" cy="561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31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0E70DDA-3E3C-F5E5-A852-7FC263834A2F}"/>
              </a:ext>
            </a:extLst>
          </p:cNvPr>
          <p:cNvSpPr txBox="1"/>
          <p:nvPr/>
        </p:nvSpPr>
        <p:spPr>
          <a:xfrm>
            <a:off x="1513115" y="797510"/>
            <a:ext cx="9481457" cy="5693866"/>
          </a:xfrm>
          <a:prstGeom prst="rect">
            <a:avLst/>
          </a:prstGeom>
          <a:noFill/>
        </p:spPr>
        <p:txBody>
          <a:bodyPr wrap="square">
            <a:spAutoFit/>
          </a:bodyPr>
          <a:lstStyle/>
          <a:p>
            <a:pPr marL="457200" indent="-457200">
              <a:buFont typeface="Arial" panose="020B0604020202020204" pitchFamily="34" charset="0"/>
              <a:buChar char="•"/>
            </a:pPr>
            <a:r>
              <a:rPr lang="en-US" sz="2800" dirty="0">
                <a:latin typeface="Garamond" panose="02020404030301010803" pitchFamily="18" charset="0"/>
              </a:rPr>
              <a:t>Nation building from below</a:t>
            </a:r>
          </a:p>
          <a:p>
            <a:pPr marL="457200" indent="-457200">
              <a:buFont typeface="Arial" panose="020B0604020202020204" pitchFamily="34" charset="0"/>
              <a:buChar char="•"/>
            </a:pPr>
            <a:r>
              <a:rPr lang="en-US" sz="2800" dirty="0">
                <a:latin typeface="Garamond" panose="02020404030301010803" pitchFamily="18" charset="0"/>
              </a:rPr>
              <a:t>Loss of considerable part of elite – becoming Polonised or Russified</a:t>
            </a:r>
          </a:p>
          <a:p>
            <a:pPr marL="457200" indent="-457200">
              <a:buFont typeface="Arial" panose="020B0604020202020204" pitchFamily="34" charset="0"/>
              <a:buChar char="•"/>
            </a:pPr>
            <a:r>
              <a:rPr lang="en-US" sz="2800" dirty="0">
                <a:latin typeface="Garamond" panose="02020404030301010803" pitchFamily="18" charset="0"/>
              </a:rPr>
              <a:t>Influence of Herder: Romantic nationalism</a:t>
            </a:r>
          </a:p>
          <a:p>
            <a:pPr marL="457200" indent="-457200">
              <a:buFont typeface="Arial" panose="020B0604020202020204" pitchFamily="34" charset="0"/>
              <a:buChar char="•"/>
            </a:pPr>
            <a:r>
              <a:rPr lang="en-US" sz="2800" dirty="0">
                <a:latin typeface="Garamond" panose="02020404030301010803" pitchFamily="18" charset="0"/>
              </a:rPr>
              <a:t>Remnants of old Cossack elites, parish priests and their children take the lead</a:t>
            </a:r>
          </a:p>
          <a:p>
            <a:pPr marL="457200" indent="-457200">
              <a:buFont typeface="Arial" panose="020B0604020202020204" pitchFamily="34" charset="0"/>
              <a:buChar char="•"/>
            </a:pPr>
            <a:r>
              <a:rPr lang="en-US" sz="2800" dirty="0">
                <a:latin typeface="Garamond" panose="02020404030301010803" pitchFamily="18" charset="0"/>
              </a:rPr>
              <a:t>Task: use and </a:t>
            </a:r>
            <a:r>
              <a:rPr lang="en-US" sz="2800" dirty="0" err="1">
                <a:latin typeface="Garamond" panose="02020404030301010803" pitchFamily="18" charset="0"/>
              </a:rPr>
              <a:t>emphasise</a:t>
            </a:r>
            <a:r>
              <a:rPr lang="en-US" sz="2800" dirty="0">
                <a:latin typeface="Garamond" panose="02020404030301010803" pitchFamily="18" charset="0"/>
              </a:rPr>
              <a:t> cultural differences and relevant conflicts</a:t>
            </a:r>
          </a:p>
          <a:p>
            <a:pPr marL="457200" indent="-457200">
              <a:buFont typeface="Arial" panose="020B0604020202020204" pitchFamily="34" charset="0"/>
              <a:buChar char="•"/>
            </a:pPr>
            <a:r>
              <a:rPr lang="en-US" sz="2800" dirty="0">
                <a:latin typeface="Garamond" panose="02020404030301010803" pitchFamily="18" charset="0"/>
              </a:rPr>
              <a:t>Role of language, literature, and history</a:t>
            </a:r>
          </a:p>
          <a:p>
            <a:pPr marL="457200" indent="-457200">
              <a:buFont typeface="Arial" panose="020B0604020202020204" pitchFamily="34" charset="0"/>
              <a:buChar char="•"/>
            </a:pPr>
            <a:r>
              <a:rPr lang="en-US" sz="2800" dirty="0">
                <a:latin typeface="Garamond" panose="02020404030301010803" pitchFamily="18" charset="0"/>
              </a:rPr>
              <a:t>The role of the Other: mostly Poles and Russians </a:t>
            </a:r>
          </a:p>
          <a:p>
            <a:pPr marL="457200" indent="-457200">
              <a:buFont typeface="Arial" panose="020B0604020202020204" pitchFamily="34" charset="0"/>
              <a:buChar char="•"/>
            </a:pPr>
            <a:r>
              <a:rPr lang="en-US" sz="2800" dirty="0">
                <a:latin typeface="Garamond" panose="02020404030301010803" pitchFamily="18" charset="0"/>
              </a:rPr>
              <a:t>Nation building in imperial contexts – as non-dominant </a:t>
            </a:r>
            <a:r>
              <a:rPr lang="en-US" sz="2800" dirty="0" err="1">
                <a:latin typeface="Garamond" panose="02020404030301010803" pitchFamily="18" charset="0"/>
              </a:rPr>
              <a:t>ethnie</a:t>
            </a:r>
            <a:endParaRPr lang="en-US" sz="2800" dirty="0">
              <a:latin typeface="Garamond" panose="02020404030301010803" pitchFamily="18" charset="0"/>
            </a:endParaRPr>
          </a:p>
          <a:p>
            <a:pPr marL="457200" indent="-457200">
              <a:buFont typeface="Arial" panose="020B0604020202020204" pitchFamily="34" charset="0"/>
              <a:buChar char="•"/>
            </a:pPr>
            <a:r>
              <a:rPr lang="en-US" sz="2800" dirty="0">
                <a:latin typeface="Garamond" panose="02020404030301010803" pitchFamily="18" charset="0"/>
              </a:rPr>
              <a:t>Imperial measures and counter-measures</a:t>
            </a:r>
          </a:p>
          <a:p>
            <a:pPr marL="457200" indent="-457200">
              <a:buFont typeface="Arial" panose="020B0604020202020204" pitchFamily="34" charset="0"/>
              <a:buChar char="•"/>
            </a:pPr>
            <a:endParaRPr lang="en-US" sz="2800" dirty="0">
              <a:latin typeface="Garamond" panose="02020404030301010803" pitchFamily="18" charset="0"/>
            </a:endParaRPr>
          </a:p>
        </p:txBody>
      </p:sp>
    </p:spTree>
    <p:extLst>
      <p:ext uri="{BB962C8B-B14F-4D97-AF65-F5344CB8AC3E}">
        <p14:creationId xmlns:p14="http://schemas.microsoft.com/office/powerpoint/2010/main" val="2209970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4301E09-B9C3-1632-44F4-09473BA71F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3539" y="185057"/>
            <a:ext cx="9992569" cy="6574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8924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E0CFF4C-9A53-4208-3E22-97B4D97FB1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3165" y="0"/>
            <a:ext cx="970566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886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D50A913-EB7C-7D45-A6CA-ED9FB41B27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012" y="167965"/>
            <a:ext cx="3744913"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11965016-78D9-EA05-CE97-299B5AFA9653}"/>
              </a:ext>
            </a:extLst>
          </p:cNvPr>
          <p:cNvSpPr txBox="1"/>
          <p:nvPr/>
        </p:nvSpPr>
        <p:spPr>
          <a:xfrm>
            <a:off x="5124007" y="166568"/>
            <a:ext cx="6094140" cy="6524863"/>
          </a:xfrm>
          <a:prstGeom prst="rect">
            <a:avLst/>
          </a:prstGeom>
          <a:noFill/>
        </p:spPr>
        <p:txBody>
          <a:bodyPr wrap="square">
            <a:spAutoFit/>
          </a:bodyPr>
          <a:lstStyle/>
          <a:p>
            <a:r>
              <a:rPr lang="en-US" sz="2200" dirty="0">
                <a:latin typeface="Garamond" panose="02020404030301010803" pitchFamily="18" charset="0"/>
              </a:rPr>
              <a:t>“Nature brings forth families; the most natural state therefore is also one people, with a national character of its own. For thousands of years this character preserves itself within the people and, if the native princes concern themselves with it, it can be cultivated in the most natural way: for a people is as much a plant of nature as is a family, except that it has more branches...</a:t>
            </a:r>
          </a:p>
          <a:p>
            <a:r>
              <a:rPr lang="en-US" sz="2200" dirty="0">
                <a:latin typeface="Garamond" panose="02020404030301010803" pitchFamily="18" charset="0"/>
              </a:rPr>
              <a:t>As the mineral water derives its component parts, its operative power, and its </a:t>
            </a:r>
            <a:r>
              <a:rPr lang="en-US" sz="2200" dirty="0" err="1">
                <a:latin typeface="Garamond" panose="02020404030301010803" pitchFamily="18" charset="0"/>
              </a:rPr>
              <a:t>flavour</a:t>
            </a:r>
            <a:r>
              <a:rPr lang="en-US" sz="2200" dirty="0">
                <a:latin typeface="Garamond" panose="02020404030301010803" pitchFamily="18" charset="0"/>
              </a:rPr>
              <a:t> from the soil through which it flows, so the ancient character of peoples arose from the family features, the climate, the way of life and education, the early action and employments, that were peculiar to them. The manners of the fathers took deep root and became the internal prototype of the descendants...</a:t>
            </a:r>
          </a:p>
          <a:p>
            <a:r>
              <a:rPr lang="en-US" sz="2200" dirty="0">
                <a:latin typeface="Garamond" panose="02020404030301010803" pitchFamily="18" charset="0"/>
              </a:rPr>
              <a:t>No greater injury can be inflicted on a nation than to be robbed of her national character, the peculiarity of her spirit and her language.“</a:t>
            </a:r>
          </a:p>
        </p:txBody>
      </p:sp>
      <p:sp>
        <p:nvSpPr>
          <p:cNvPr id="6" name="TextBox 5">
            <a:extLst>
              <a:ext uri="{FF2B5EF4-FFF2-40B4-BE49-F238E27FC236}">
                <a16:creationId xmlns:a16="http://schemas.microsoft.com/office/drawing/2014/main" id="{B5F6F72C-3B48-F442-04C0-12CD53087F3F}"/>
              </a:ext>
            </a:extLst>
          </p:cNvPr>
          <p:cNvSpPr txBox="1"/>
          <p:nvPr/>
        </p:nvSpPr>
        <p:spPr>
          <a:xfrm>
            <a:off x="276012" y="4071648"/>
            <a:ext cx="6096000" cy="400110"/>
          </a:xfrm>
          <a:prstGeom prst="rect">
            <a:avLst/>
          </a:prstGeom>
          <a:noFill/>
        </p:spPr>
        <p:txBody>
          <a:bodyPr wrap="square">
            <a:spAutoFit/>
          </a:bodyPr>
          <a:lstStyle/>
          <a:p>
            <a:r>
              <a:rPr lang="en-GB" sz="2000" dirty="0">
                <a:latin typeface="Garamond" panose="02020404030301010803" pitchFamily="18" charset="0"/>
              </a:rPr>
              <a:t>Johann Gottfried Herder, 1744-1803</a:t>
            </a:r>
          </a:p>
        </p:txBody>
      </p:sp>
      <p:sp>
        <p:nvSpPr>
          <p:cNvPr id="8" name="TextBox 7">
            <a:extLst>
              <a:ext uri="{FF2B5EF4-FFF2-40B4-BE49-F238E27FC236}">
                <a16:creationId xmlns:a16="http://schemas.microsoft.com/office/drawing/2014/main" id="{6554B90A-B18A-7B9B-6A08-BA75B7D0C734}"/>
              </a:ext>
            </a:extLst>
          </p:cNvPr>
          <p:cNvSpPr txBox="1"/>
          <p:nvPr/>
        </p:nvSpPr>
        <p:spPr>
          <a:xfrm>
            <a:off x="276012" y="5141464"/>
            <a:ext cx="3744913" cy="1015663"/>
          </a:xfrm>
          <a:prstGeom prst="rect">
            <a:avLst/>
          </a:prstGeom>
          <a:noFill/>
        </p:spPr>
        <p:txBody>
          <a:bodyPr wrap="square">
            <a:spAutoFit/>
          </a:bodyPr>
          <a:lstStyle/>
          <a:p>
            <a:r>
              <a:rPr lang="en-US" sz="2000" dirty="0">
                <a:latin typeface="Garamond" panose="02020404030301010803" pitchFamily="18" charset="0"/>
              </a:rPr>
              <a:t>Johann Gottfried von Herder: Materials for the Philosophy of the History of Mankind, 1784</a:t>
            </a:r>
          </a:p>
        </p:txBody>
      </p:sp>
    </p:spTree>
    <p:extLst>
      <p:ext uri="{BB962C8B-B14F-4D97-AF65-F5344CB8AC3E}">
        <p14:creationId xmlns:p14="http://schemas.microsoft.com/office/powerpoint/2010/main" val="848465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71A267A-0097-753A-199C-85F878B89632}"/>
              </a:ext>
            </a:extLst>
          </p:cNvPr>
          <p:cNvSpPr>
            <a:spLocks noGrp="1"/>
          </p:cNvSpPr>
          <p:nvPr>
            <p:ph type="title"/>
          </p:nvPr>
        </p:nvSpPr>
        <p:spPr>
          <a:xfrm>
            <a:off x="521208" y="786384"/>
            <a:ext cx="5567266" cy="1707775"/>
          </a:xfrm>
        </p:spPr>
        <p:txBody>
          <a:bodyPr anchor="t">
            <a:normAutofit/>
          </a:bodyPr>
          <a:lstStyle/>
          <a:p>
            <a:r>
              <a:rPr lang="en-US" sz="3700">
                <a:latin typeface="Garamond" panose="02020404030301010803" pitchFamily="18" charset="0"/>
              </a:rPr>
              <a:t>Pattern of a successful national movement from below (Miroslav Hroch)</a:t>
            </a:r>
            <a:endParaRPr lang="en-GB" sz="3700">
              <a:latin typeface="Garamond" panose="02020404030301010803" pitchFamily="18" charset="0"/>
            </a:endParaRPr>
          </a:p>
        </p:txBody>
      </p:sp>
      <p:cxnSp>
        <p:nvCxnSpPr>
          <p:cNvPr id="1035" name="Straight Connector 1034">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FBB4D2D1-D676-094C-5DF3-045895C53989}"/>
              </a:ext>
            </a:extLst>
          </p:cNvPr>
          <p:cNvSpPr>
            <a:spLocks noGrp="1"/>
          </p:cNvSpPr>
          <p:nvPr>
            <p:ph idx="1"/>
          </p:nvPr>
        </p:nvSpPr>
        <p:spPr>
          <a:xfrm>
            <a:off x="570482" y="2985956"/>
            <a:ext cx="5851069" cy="3018330"/>
          </a:xfrm>
        </p:spPr>
        <p:txBody>
          <a:bodyPr anchor="b">
            <a:noAutofit/>
          </a:bodyPr>
          <a:lstStyle/>
          <a:p>
            <a:r>
              <a:rPr lang="en-US" sz="2200" dirty="0">
                <a:latin typeface="Garamond" panose="02020404030301010803" pitchFamily="18" charset="0"/>
              </a:rPr>
              <a:t>A crisis of legitimacy</a:t>
            </a:r>
          </a:p>
          <a:p>
            <a:r>
              <a:rPr lang="en-US" sz="2200" dirty="0">
                <a:latin typeface="Garamond" panose="02020404030301010803" pitchFamily="18" charset="0"/>
              </a:rPr>
              <a:t>A certain amount of vertical social mobility (educated people from the non-dominant group)</a:t>
            </a:r>
          </a:p>
          <a:p>
            <a:r>
              <a:rPr lang="en-US" sz="2200" dirty="0">
                <a:latin typeface="Garamond" panose="02020404030301010803" pitchFamily="18" charset="0"/>
              </a:rPr>
              <a:t>High level of social communication (literacy, schooling, market relations)</a:t>
            </a:r>
          </a:p>
          <a:p>
            <a:r>
              <a:rPr lang="en-US" sz="2200" dirty="0">
                <a:latin typeface="Garamond" panose="02020404030301010803" pitchFamily="18" charset="0"/>
              </a:rPr>
              <a:t>Nationally relevant conflicts of interest</a:t>
            </a:r>
          </a:p>
        </p:txBody>
      </p:sp>
      <p:cxnSp>
        <p:nvCxnSpPr>
          <p:cNvPr id="1037" name="Straight Connector 1036">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8" name="Picture 4" descr="Picture of M. Hroch. With, among others, a new lemma on the Czech historian Miroslav Hroch, the encyclopaedia wants to pay more attention to the international dimension of (research on) the Flemish Movement. ADVN.">
            <a:extLst>
              <a:ext uri="{FF2B5EF4-FFF2-40B4-BE49-F238E27FC236}">
                <a16:creationId xmlns:a16="http://schemas.microsoft.com/office/drawing/2014/main" id="{216A0384-D2CA-48DE-136A-1817C40EE26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45099" y="850624"/>
            <a:ext cx="4445033" cy="5153662"/>
          </a:xfrm>
          <a:prstGeom prst="rect">
            <a:avLst/>
          </a:prstGeom>
          <a:noFill/>
          <a:extLst>
            <a:ext uri="{909E8E84-426E-40DD-AFC4-6F175D3DCCD1}">
              <a14:hiddenFill xmlns:a14="http://schemas.microsoft.com/office/drawing/2010/main">
                <a:solidFill>
                  <a:srgbClr val="FFFFFF"/>
                </a:solidFill>
              </a14:hiddenFill>
            </a:ext>
          </a:extLst>
        </p:spPr>
      </p:pic>
      <p:cxnSp>
        <p:nvCxnSpPr>
          <p:cNvPr id="1039" name="Straight Connector 1038">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469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DDB0B-048D-632F-6D8D-F48B50D2E624}"/>
              </a:ext>
            </a:extLst>
          </p:cNvPr>
          <p:cNvSpPr>
            <a:spLocks noGrp="1"/>
          </p:cNvSpPr>
          <p:nvPr>
            <p:ph type="title"/>
          </p:nvPr>
        </p:nvSpPr>
        <p:spPr/>
        <p:txBody>
          <a:bodyPr>
            <a:normAutofit/>
          </a:bodyPr>
          <a:lstStyle/>
          <a:p>
            <a:r>
              <a:rPr lang="en-US" dirty="0">
                <a:latin typeface="Garamond" panose="02020404030301010803" pitchFamily="18" charset="0"/>
              </a:rPr>
              <a:t>Nation-Building in Non-Dominant </a:t>
            </a:r>
            <a:r>
              <a:rPr lang="en-US" dirty="0" err="1">
                <a:latin typeface="Garamond" panose="02020404030301010803" pitchFamily="18" charset="0"/>
              </a:rPr>
              <a:t>Ethnies</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E9F219D1-CD49-87A9-3C47-A879F4BC4A6D}"/>
              </a:ext>
            </a:extLst>
          </p:cNvPr>
          <p:cNvSpPr>
            <a:spLocks noGrp="1"/>
          </p:cNvSpPr>
          <p:nvPr>
            <p:ph idx="1"/>
          </p:nvPr>
        </p:nvSpPr>
        <p:spPr/>
        <p:txBody>
          <a:bodyPr>
            <a:noAutofit/>
          </a:bodyPr>
          <a:lstStyle/>
          <a:p>
            <a:r>
              <a:rPr lang="en-US" b="1" dirty="0">
                <a:latin typeface="Garamond" panose="02020404030301010803" pitchFamily="18" charset="0"/>
              </a:rPr>
              <a:t>(Phase A) </a:t>
            </a:r>
            <a:r>
              <a:rPr lang="en-US" dirty="0">
                <a:latin typeface="Garamond" panose="02020404030301010803" pitchFamily="18" charset="0"/>
              </a:rPr>
              <a:t>Groups in the ethnic community start to discuss their own ethnicity and conceive of it as a nation-to-be: scholarly enquiry into and dissemination of an awareness of the linguistic, cultural, social and historical attributes of the nation-to-be – folklore collection (sometimes ‘invented’ traditions)  </a:t>
            </a:r>
          </a:p>
          <a:p>
            <a:r>
              <a:rPr lang="en-US" b="1" dirty="0">
                <a:latin typeface="Garamond" panose="02020404030301010803" pitchFamily="18" charset="0"/>
              </a:rPr>
              <a:t>(Phase B) </a:t>
            </a:r>
            <a:r>
              <a:rPr lang="en-US" dirty="0">
                <a:latin typeface="Garamond" panose="02020404030301010803" pitchFamily="18" charset="0"/>
              </a:rPr>
              <a:t>A new range of activists try to “awaken” national consciousness and to persuade as many members as possible of the ethnic group – the potential compatriots –  that it is important to gain all the attributes of a fully-fledged nation: (1) development of a national culture based on the local language and its use in education, administration and economy, (2) civil rights and self-administration, (3) creation of a complete social structure – beginning of a national movement</a:t>
            </a:r>
          </a:p>
          <a:p>
            <a:r>
              <a:rPr lang="en-US" b="1" dirty="0">
                <a:latin typeface="Garamond" panose="02020404030301010803" pitchFamily="18" charset="0"/>
              </a:rPr>
              <a:t>(Phase C) </a:t>
            </a:r>
            <a:r>
              <a:rPr lang="en-US" dirty="0">
                <a:latin typeface="Garamond" panose="02020404030301010803" pitchFamily="18" charset="0"/>
              </a:rPr>
              <a:t>A mass movement is formed which pursues these aims: a fully-fledged social structure of the would-be nation comes into being</a:t>
            </a:r>
          </a:p>
        </p:txBody>
      </p:sp>
    </p:spTree>
    <p:extLst>
      <p:ext uri="{BB962C8B-B14F-4D97-AF65-F5344CB8AC3E}">
        <p14:creationId xmlns:p14="http://schemas.microsoft.com/office/powerpoint/2010/main" val="3404552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E4771-1698-895D-B35B-9C8A12A4B5BC}"/>
              </a:ext>
            </a:extLst>
          </p:cNvPr>
          <p:cNvSpPr>
            <a:spLocks noGrp="1"/>
          </p:cNvSpPr>
          <p:nvPr>
            <p:ph type="title"/>
          </p:nvPr>
        </p:nvSpPr>
        <p:spPr/>
        <p:txBody>
          <a:bodyPr/>
          <a:lstStyle/>
          <a:p>
            <a:r>
              <a:rPr lang="en-GB" dirty="0">
                <a:latin typeface="Garamond" panose="02020404030301010803" pitchFamily="18" charset="0"/>
              </a:rPr>
              <a:t>Further Considerations</a:t>
            </a:r>
          </a:p>
        </p:txBody>
      </p:sp>
      <p:sp>
        <p:nvSpPr>
          <p:cNvPr id="3" name="Content Placeholder 2">
            <a:extLst>
              <a:ext uri="{FF2B5EF4-FFF2-40B4-BE49-F238E27FC236}">
                <a16:creationId xmlns:a16="http://schemas.microsoft.com/office/drawing/2014/main" id="{D7AC20EB-476C-113E-4B78-B2FB074A09E5}"/>
              </a:ext>
            </a:extLst>
          </p:cNvPr>
          <p:cNvSpPr>
            <a:spLocks noGrp="1"/>
          </p:cNvSpPr>
          <p:nvPr>
            <p:ph idx="1"/>
          </p:nvPr>
        </p:nvSpPr>
        <p:spPr>
          <a:xfrm>
            <a:off x="571500" y="1869500"/>
            <a:ext cx="11059811" cy="3910987"/>
          </a:xfrm>
        </p:spPr>
        <p:txBody>
          <a:bodyPr>
            <a:noAutofit/>
          </a:bodyPr>
          <a:lstStyle/>
          <a:p>
            <a:r>
              <a:rPr lang="en-GB" sz="2200" dirty="0">
                <a:latin typeface="Garamond" panose="02020404030301010803" pitchFamily="18" charset="0"/>
              </a:rPr>
              <a:t>Hroch scheme captures some developments (a useful tool), but with limitations</a:t>
            </a:r>
          </a:p>
          <a:p>
            <a:r>
              <a:rPr lang="en-GB" sz="2200" dirty="0">
                <a:latin typeface="Garamond" panose="02020404030301010803" pitchFamily="18" charset="0"/>
              </a:rPr>
              <a:t>Attention to (competing) discourses, language(s), symbols </a:t>
            </a:r>
          </a:p>
          <a:p>
            <a:r>
              <a:rPr lang="en-GB" sz="2200" dirty="0">
                <a:latin typeface="Garamond" panose="02020404030301010803" pitchFamily="18" charset="0"/>
              </a:rPr>
              <a:t>Competing political projects (a) within the group; (b) with the dominant (e.g. imperial) power or group; (c) with other non-dominant </a:t>
            </a:r>
            <a:r>
              <a:rPr lang="en-GB" sz="2200" dirty="0" err="1">
                <a:latin typeface="Garamond" panose="02020404030301010803" pitchFamily="18" charset="0"/>
              </a:rPr>
              <a:t>ethnies</a:t>
            </a:r>
            <a:r>
              <a:rPr lang="en-GB" sz="2200" dirty="0">
                <a:latin typeface="Garamond" panose="02020404030301010803" pitchFamily="18" charset="0"/>
              </a:rPr>
              <a:t> </a:t>
            </a:r>
          </a:p>
          <a:p>
            <a:r>
              <a:rPr lang="en-GB" sz="2200" dirty="0">
                <a:latin typeface="Garamond" panose="02020404030301010803" pitchFamily="18" charset="0"/>
              </a:rPr>
              <a:t>What are the characteristics of a specific nation (almost always contested, negotiated and renegotiated): language, religion, history, ‘historical’ territories</a:t>
            </a:r>
          </a:p>
          <a:p>
            <a:r>
              <a:rPr lang="en-GB" sz="2200" dirty="0">
                <a:latin typeface="Garamond" panose="02020404030301010803" pitchFamily="18" charset="0"/>
              </a:rPr>
              <a:t>Ethnic groups living intermixed</a:t>
            </a:r>
          </a:p>
          <a:p>
            <a:r>
              <a:rPr lang="en-GB" sz="2200" dirty="0">
                <a:latin typeface="Garamond" panose="02020404030301010803" pitchFamily="18" charset="0"/>
              </a:rPr>
              <a:t>Nationalism as a set of (everyday) practices, discourses, and institutions (Verdery)</a:t>
            </a:r>
          </a:p>
          <a:p>
            <a:r>
              <a:rPr lang="en-GB" sz="2200" dirty="0">
                <a:latin typeface="Garamond" panose="02020404030301010803" pitchFamily="18" charset="0"/>
              </a:rPr>
              <a:t>Nations can be made, remade, and unmade</a:t>
            </a:r>
          </a:p>
        </p:txBody>
      </p:sp>
    </p:spTree>
    <p:extLst>
      <p:ext uri="{BB962C8B-B14F-4D97-AF65-F5344CB8AC3E}">
        <p14:creationId xmlns:p14="http://schemas.microsoft.com/office/powerpoint/2010/main" val="4005969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A316ED-5DB0-B500-8059-8B7B835FF2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13" y="-17804"/>
            <a:ext cx="9815273" cy="687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821516769"/>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703</TotalTime>
  <Words>1499</Words>
  <Application>Microsoft Office PowerPoint</Application>
  <PresentationFormat>Widescreen</PresentationFormat>
  <Paragraphs>141</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Batang</vt:lpstr>
      <vt:lpstr>Aptos</vt:lpstr>
      <vt:lpstr>Arial</vt:lpstr>
      <vt:lpstr>Avenir Next LT Pro Light</vt:lpstr>
      <vt:lpstr>Garamond</vt:lpstr>
      <vt:lpstr>AlignmentVTI</vt:lpstr>
      <vt:lpstr>Entangled History: Ukraine and her neighbours from the Middle Ages to the present</vt:lpstr>
      <vt:lpstr>Outline</vt:lpstr>
      <vt:lpstr>PowerPoint Presentation</vt:lpstr>
      <vt:lpstr>PowerPoint Presentation</vt:lpstr>
      <vt:lpstr>PowerPoint Presentation</vt:lpstr>
      <vt:lpstr>Pattern of a successful national movement from below (Miroslav Hroch)</vt:lpstr>
      <vt:lpstr>Nation-Building in Non-Dominant Ethnies</vt:lpstr>
      <vt:lpstr>Further Considerations</vt:lpstr>
      <vt:lpstr>PowerPoint Presentation</vt:lpstr>
      <vt:lpstr>Phase A (in black Russian Empire, in red Austrian Empire / Austria-Hungary</vt:lpstr>
      <vt:lpstr>PowerPoint Presentation</vt:lpstr>
      <vt:lpstr>PowerPoint Presentation</vt:lpstr>
      <vt:lpstr>PowerPoint Presentation</vt:lpstr>
      <vt:lpstr>Preconditions for a national literature</vt:lpstr>
      <vt:lpstr>Ukrainian language</vt:lpstr>
      <vt:lpstr>PowerPoint Presentation</vt:lpstr>
      <vt:lpstr>What is the connection between literature and nation building?</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68</cp:revision>
  <dcterms:created xsi:type="dcterms:W3CDTF">2025-10-15T18:16:58Z</dcterms:created>
  <dcterms:modified xsi:type="dcterms:W3CDTF">2026-01-15T12:51:29Z</dcterms:modified>
</cp:coreProperties>
</file>