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5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1284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C12967-8107-4E6A-A3B2-08A7BD9762E8}" type="datetimeFigureOut">
              <a:rPr lang="en-GB" smtClean="0"/>
              <a:t>15/10/2025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17960-57DD-47E2-92AE-5FE4C540E2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462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17960-57DD-47E2-92AE-5FE4C540E21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516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D8E5E-745C-407D-B425-C78EBF08DF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1" y="822960"/>
            <a:ext cx="6057899" cy="5015169"/>
          </a:xfrm>
        </p:spPr>
        <p:txBody>
          <a:bodyPr anchor="t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07A4D5-56F4-4287-B174-56C55B18FD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9113" y="3003642"/>
            <a:ext cx="3522199" cy="2900274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4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B9C19-FEE0-4852-B181-14A0DD77F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27DDF-01B7-463C-82BC-BBF429618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2056A-C3EE-4809-B1F3-1CEEEA266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240FCEE-B6E2-46D0-9BB0-F45F79545E9D}"/>
              </a:ext>
            </a:extLst>
          </p:cNvPr>
          <p:cNvCxnSpPr>
            <a:cxnSpLocks/>
          </p:cNvCxnSpPr>
          <p:nvPr/>
        </p:nvCxnSpPr>
        <p:spPr>
          <a:xfrm flipH="1">
            <a:off x="571501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BD2FB83-3783-4477-80B5-DA5BF10BAF57}"/>
              </a:ext>
            </a:extLst>
          </p:cNvPr>
          <p:cNvCxnSpPr>
            <a:cxnSpLocks/>
          </p:cNvCxnSpPr>
          <p:nvPr/>
        </p:nvCxnSpPr>
        <p:spPr>
          <a:xfrm>
            <a:off x="7742482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83EA203-71D5-49C0-9626-FFA8E46787B0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4227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99A0A-70FC-426A-8B3B-60FAF9806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F47EC6-9753-4ABC-BB66-64CCC8BA08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1499" y="2036363"/>
            <a:ext cx="11059811" cy="38707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84D9F-DC99-4B4C-98CF-178BBBB76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A6840-AC0B-4260-8368-08E0A22D2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5DAB8-EC07-4CCF-96EA-5D8ACDAE6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438F1AC-9961-4786-A189-20863DD97F68}"/>
              </a:ext>
            </a:extLst>
          </p:cNvPr>
          <p:cNvCxnSpPr>
            <a:cxnSpLocks/>
          </p:cNvCxnSpPr>
          <p:nvPr/>
        </p:nvCxnSpPr>
        <p:spPr>
          <a:xfrm flipH="1">
            <a:off x="571500" y="1780979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91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75F678-EC03-4845-A51B-C90FA6A154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77953" y="797251"/>
            <a:ext cx="2483929" cy="528378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A8B4D-A39F-4528-975A-9C84BEE778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66094" y="797251"/>
            <a:ext cx="8101072" cy="528378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E4A23-6984-4AD1-A51D-600EDC26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273E28-C341-49CC-BAAB-0C0D19821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6D54A-8E86-4026-8DD0-5B0979BB8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B05DA4-DF32-4D7A-9E4D-36309C90C5BB}"/>
              </a:ext>
            </a:extLst>
          </p:cNvPr>
          <p:cNvCxnSpPr>
            <a:cxnSpLocks/>
          </p:cNvCxnSpPr>
          <p:nvPr/>
        </p:nvCxnSpPr>
        <p:spPr>
          <a:xfrm flipH="1">
            <a:off x="566094" y="57711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7CC7262-4997-41E4-976D-BA82E148280F}"/>
              </a:ext>
            </a:extLst>
          </p:cNvPr>
          <p:cNvCxnSpPr>
            <a:cxnSpLocks/>
          </p:cNvCxnSpPr>
          <p:nvPr/>
        </p:nvCxnSpPr>
        <p:spPr>
          <a:xfrm flipV="1">
            <a:off x="8875226" y="571500"/>
            <a:ext cx="0" cy="5711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F5063B5-E478-4C41-AD40-49A39AE07429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0764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B2ED8-7F53-4C03-A740-493E507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11087-99A9-4100-B5F7-520880DE3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99" y="2075688"/>
            <a:ext cx="11059811" cy="3910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B4B20-1A65-4A26-B11E-6095083A1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D52D3-E985-4FEB-89B9-57C754711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A751A-C72D-47C1-A7A6-E8510A40C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4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81F78-07BF-45A9-92D4-E4E0A1E88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914255"/>
            <a:ext cx="6867115" cy="5009471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CC2A83-A380-4828-BC68-C065C8BC5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39817" y="914399"/>
            <a:ext cx="2370268" cy="2670273"/>
          </a:xfrm>
        </p:spPr>
        <p:txBody>
          <a:bodyPr anchor="t">
            <a:normAutofit/>
          </a:bodyPr>
          <a:lstStyle>
            <a:lvl1pPr marL="0" indent="0">
              <a:lnSpc>
                <a:spcPct val="130000"/>
              </a:lnSpc>
              <a:buNone/>
              <a:defRPr sz="1400" cap="all" spc="3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92B2F-8804-4195-A779-F5C67C25C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99C26-4411-4833-A917-A45E62D56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8C7C7-F862-434D-A87A-DECE9FD2E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40BAA4B-C4C0-40C1-8DC8-B4E2F8A68E12}"/>
              </a:ext>
            </a:extLst>
          </p:cNvPr>
          <p:cNvCxnSpPr>
            <a:cxnSpLocks/>
          </p:cNvCxnSpPr>
          <p:nvPr/>
        </p:nvCxnSpPr>
        <p:spPr>
          <a:xfrm>
            <a:off x="8872625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C0A2259-2540-4B32-A999-2B46A6790E3D}"/>
              </a:ext>
            </a:extLst>
          </p:cNvPr>
          <p:cNvCxnSpPr>
            <a:cxnSpLocks/>
          </p:cNvCxnSpPr>
          <p:nvPr/>
        </p:nvCxnSpPr>
        <p:spPr>
          <a:xfrm flipH="1">
            <a:off x="566094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CEFB0ED-3F76-4403-AD0B-E738DD9D8CB6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6940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6BD5F-CF53-4DD5-B8C5-27BBA2BB8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09684"/>
            <a:ext cx="11049000" cy="105716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76C2E1-5D5E-409F-BEE8-F48CE86F55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9447" y="2074990"/>
            <a:ext cx="5181600" cy="41019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BBF823-1BFB-4CF0-BAF4-D660C8F1AF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47082" y="2074990"/>
            <a:ext cx="5181600" cy="41019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FF816E-EE02-44A4-8B81-B324ECFD7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34D9E4-A693-44D2-A3E8-E3AABC905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4F669F-4B8E-415D-A9BF-AD451F452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20AF959-FCDC-4B92-9324-06A06C0D56F2}"/>
              </a:ext>
            </a:extLst>
          </p:cNvPr>
          <p:cNvCxnSpPr>
            <a:cxnSpLocks/>
          </p:cNvCxnSpPr>
          <p:nvPr/>
        </p:nvCxnSpPr>
        <p:spPr>
          <a:xfrm flipV="1">
            <a:off x="6101405" y="1883336"/>
            <a:ext cx="0" cy="43996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201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F85E5-82C4-4BAE-B2B0-A078ABD6C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469" y="699118"/>
            <a:ext cx="11025062" cy="1063601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D15C7-F445-40F7-88F6-FD6526269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468" y="2022883"/>
            <a:ext cx="5230469" cy="564079"/>
          </a:xfrm>
        </p:spPr>
        <p:txBody>
          <a:bodyPr anchor="ctr">
            <a:norm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652C35-AA8E-4154-8A78-7DE9590E1F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3469" y="2866031"/>
            <a:ext cx="5157787" cy="32276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57EAC6-567C-4A4A-BB10-57EC14B97D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41470" y="2022883"/>
            <a:ext cx="5183188" cy="564080"/>
          </a:xfrm>
        </p:spPr>
        <p:txBody>
          <a:bodyPr anchor="ctr">
            <a:norm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9A083F-AD60-4437-B32A-44035D78A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41470" y="2866031"/>
            <a:ext cx="5183188" cy="32276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DBF86F-3266-4551-B680-06F401FFE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5B38FE-80F9-4582-B2E1-B067C288D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7BEF32-F637-47A1-9ED3-AFC4F79F3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0C508D4-7C99-4B8D-BCDE-F0001BD345D9}"/>
              </a:ext>
            </a:extLst>
          </p:cNvPr>
          <p:cNvCxnSpPr>
            <a:cxnSpLocks/>
          </p:cNvCxnSpPr>
          <p:nvPr/>
        </p:nvCxnSpPr>
        <p:spPr>
          <a:xfrm flipV="1">
            <a:off x="6101405" y="1883336"/>
            <a:ext cx="0" cy="43996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49BF61B-7951-48F4-982B-9401A483FFBF}"/>
              </a:ext>
            </a:extLst>
          </p:cNvPr>
          <p:cNvCxnSpPr>
            <a:cxnSpLocks/>
          </p:cNvCxnSpPr>
          <p:nvPr/>
        </p:nvCxnSpPr>
        <p:spPr>
          <a:xfrm flipH="1">
            <a:off x="577485" y="273859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651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4CB-6BE5-4B9E-B0A6-54F83B201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17452"/>
            <a:ext cx="11049000" cy="1161836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E8643C-1A5D-4F23-B0D7-5B46F5E45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1A3394-78CC-43B0-9762-5E826F8BB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347F0A-1980-4E13-AB22-AE3B8AA44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9D858B-8A9C-4235-B151-81C99A3D20D2}"/>
              </a:ext>
            </a:extLst>
          </p:cNvPr>
          <p:cNvCxnSpPr>
            <a:cxnSpLocks/>
          </p:cNvCxnSpPr>
          <p:nvPr/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6C7798B-3ECB-4076-8955-A82116BB0D25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156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C61D85-3E72-406F-AB26-B4ED94918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9C831E-4321-467E-9090-C89C48CF2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A9556-B3D8-4403-835F-11AE2D409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93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0AA48-D521-423D-B185-6490EF57B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201" y="810344"/>
            <a:ext cx="3478084" cy="1408062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4E6DD-DDD2-4ED6-B8A9-A8B6D7656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9809" y="931232"/>
            <a:ext cx="6700679" cy="5079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F08F5E-AD33-4ACF-84C9-78B0FF6BE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500" y="2578608"/>
            <a:ext cx="3478783" cy="34172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D7604E-7DD4-4497-B325-74F899E8A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02BEED-A8F6-4256-9539-4434694AA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EA1AA6-EE0B-48FD-A7DE-6CEE6A8C7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3F35B32-9A23-4805-94A6-96826D202139}"/>
              </a:ext>
            </a:extLst>
          </p:cNvPr>
          <p:cNvCxnSpPr>
            <a:cxnSpLocks/>
          </p:cNvCxnSpPr>
          <p:nvPr/>
        </p:nvCxnSpPr>
        <p:spPr>
          <a:xfrm flipH="1">
            <a:off x="571500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2BA7DA-3944-40D4-91CD-40CA24DBB79B}"/>
              </a:ext>
            </a:extLst>
          </p:cNvPr>
          <p:cNvCxnSpPr>
            <a:cxnSpLocks/>
          </p:cNvCxnSpPr>
          <p:nvPr/>
        </p:nvCxnSpPr>
        <p:spPr>
          <a:xfrm flipV="1">
            <a:off x="4419601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BEA0B78-39E7-4039-B8BE-4F425688C6DF}"/>
              </a:ext>
            </a:extLst>
          </p:cNvPr>
          <p:cNvCxnSpPr>
            <a:cxnSpLocks/>
          </p:cNvCxnSpPr>
          <p:nvPr/>
        </p:nvCxnSpPr>
        <p:spPr>
          <a:xfrm flipH="1">
            <a:off x="571501" y="2406845"/>
            <a:ext cx="384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68B99C-0744-42EE-9713-AB0CEC3F5D85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600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12732-5D39-4B30-A499-D51BABC88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99" y="802204"/>
            <a:ext cx="3478787" cy="1408062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AF5AEC-77BC-4A52-8A56-C6479CA6A2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723467" y="847384"/>
            <a:ext cx="6907844" cy="52168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0A9240-8762-4C7D-AF22-A844CB2EC8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498" y="2574906"/>
            <a:ext cx="3478787" cy="343571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995685-E45D-4E74-8B78-D3B8E85C4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1FCBA3-0FF5-47C2-901A-645F6185D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030381-5320-46AD-A0B9-7C04B3E5A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357A432-D933-402A-8657-216EE20450EE}"/>
              </a:ext>
            </a:extLst>
          </p:cNvPr>
          <p:cNvCxnSpPr>
            <a:cxnSpLocks/>
          </p:cNvCxnSpPr>
          <p:nvPr/>
        </p:nvCxnSpPr>
        <p:spPr>
          <a:xfrm flipH="1">
            <a:off x="571500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B1E0F3-D71B-436F-A10B-B6EA7125F684}"/>
              </a:ext>
            </a:extLst>
          </p:cNvPr>
          <p:cNvCxnSpPr>
            <a:cxnSpLocks/>
          </p:cNvCxnSpPr>
          <p:nvPr/>
        </p:nvCxnSpPr>
        <p:spPr>
          <a:xfrm flipV="1">
            <a:off x="4419601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EE64F5-2B48-4A2E-BA5E-1D37F1A7C9A3}"/>
              </a:ext>
            </a:extLst>
          </p:cNvPr>
          <p:cNvCxnSpPr>
            <a:cxnSpLocks/>
          </p:cNvCxnSpPr>
          <p:nvPr/>
        </p:nvCxnSpPr>
        <p:spPr>
          <a:xfrm flipH="1">
            <a:off x="571501" y="2406845"/>
            <a:ext cx="384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99BF9AA-A2C8-4233-B597-EB11C6D6A0E0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045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E1467D-9ED1-4211-A71E-41C91C755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89289"/>
            <a:ext cx="11049000" cy="1084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F8A6A1-C9C7-4FDF-B4DA-1E86B6A355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499" y="2075688"/>
            <a:ext cx="11059811" cy="3818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CC44A-C635-4CD0-90E9-D9503AF4CC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36732" y="6397103"/>
            <a:ext cx="30919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200" baseline="0">
                <a:solidFill>
                  <a:schemeClr val="tx1"/>
                </a:solidFill>
              </a:defRPr>
            </a:lvl1pPr>
          </a:lstStyle>
          <a:p>
            <a:fld id="{1C8322F6-1C60-46CF-968C-BC20E470F443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BF682-1A47-492C-81E3-9DB0A50ECB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5782" y="639710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2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C814B-9105-44ED-98A9-D326B2E26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24553" y="6397103"/>
            <a:ext cx="700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6814345-41DE-42C5-8657-66C1417DF81A}"/>
              </a:ext>
            </a:extLst>
          </p:cNvPr>
          <p:cNvCxnSpPr>
            <a:cxnSpLocks/>
          </p:cNvCxnSpPr>
          <p:nvPr/>
        </p:nvCxnSpPr>
        <p:spPr>
          <a:xfrm flipH="1">
            <a:off x="566094" y="6286347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E68E419-3727-4F5E-8840-AF149B33B0B7}"/>
              </a:ext>
            </a:extLst>
          </p:cNvPr>
          <p:cNvCxnSpPr>
            <a:cxnSpLocks/>
          </p:cNvCxnSpPr>
          <p:nvPr/>
        </p:nvCxnSpPr>
        <p:spPr>
          <a:xfrm flipH="1">
            <a:off x="577485" y="1883336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519B6EC-D7AE-452F-8D0C-D11BD3377F3E}"/>
              </a:ext>
            </a:extLst>
          </p:cNvPr>
          <p:cNvCxnSpPr>
            <a:cxnSpLocks/>
          </p:cNvCxnSpPr>
          <p:nvPr/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96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40" r:id="rId4"/>
    <p:sldLayoutId id="2147483741" r:id="rId5"/>
    <p:sldLayoutId id="2147483746" r:id="rId6"/>
    <p:sldLayoutId id="2147483742" r:id="rId7"/>
    <p:sldLayoutId id="2147483743" r:id="rId8"/>
    <p:sldLayoutId id="2147483744" r:id="rId9"/>
    <p:sldLayoutId id="2147483745" r:id="rId10"/>
    <p:sldLayoutId id="214748374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100" baseline="0">
          <a:solidFill>
            <a:schemeClr val="tx1"/>
          </a:solidFill>
          <a:latin typeface="Batang" panose="02030600000101010101" pitchFamily="18" charset="-127"/>
          <a:ea typeface="Batang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venir Next LT Pro Light" panose="020B03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venir Next LT Pro Light" panose="020B03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history/students/modules/hi2j8/" TargetMode="External"/><Relationship Id="rId2" Type="http://schemas.openxmlformats.org/officeDocument/2006/relationships/hyperlink" Target="https://rl.talis.com/3/warwick/lists/2FD99EFE-1723-4084-907C-246C045C1398.html?lang=en-GB&amp;login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oodle.warwick.ac.uk/course/view.php?id=72667" TargetMode="External"/><Relationship Id="rId5" Type="http://schemas.openxmlformats.org/officeDocument/2006/relationships/hyperlink" Target="https://warwick.ac.uk/fac/arts/history/students/modules/hi2j8/shortessays/" TargetMode="External"/><Relationship Id="rId4" Type="http://schemas.openxmlformats.org/officeDocument/2006/relationships/hyperlink" Target="https://warwick.ac.uk/fac/arts/history/students/modules/hi2j8/schedule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1FD0F0B6-5415-4254-9E66-BE9C2FB05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FD3396-D72F-BAC4-3884-3ADFB95F26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208" y="822960"/>
            <a:ext cx="3463784" cy="3454604"/>
          </a:xfrm>
        </p:spPr>
        <p:txBody>
          <a:bodyPr>
            <a:normAutofit/>
          </a:bodyPr>
          <a:lstStyle/>
          <a:p>
            <a:r>
              <a:rPr lang="de-DE" altLang="en-US" sz="3700" b="1" dirty="0">
                <a:latin typeface="Garamond" panose="02020404030301010803" pitchFamily="18" charset="0"/>
              </a:rPr>
              <a:t>Entangled History: Ukraine and her neighbours from the Middle Ages to the present</a:t>
            </a:r>
            <a:endParaRPr lang="en-GB" sz="3700" b="1" dirty="0">
              <a:latin typeface="Garamond" panose="02020404030301010803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3F58DA-A2D1-BB54-975C-73F732A4AB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496" y="4446150"/>
            <a:ext cx="3474600" cy="1457405"/>
          </a:xfrm>
        </p:spPr>
        <p:txBody>
          <a:bodyPr>
            <a:normAutofit/>
          </a:bodyPr>
          <a:lstStyle/>
          <a:p>
            <a:pPr>
              <a:buSzPct val="100000"/>
            </a:pPr>
            <a:r>
              <a:rPr lang="en-GB" altLang="en-US" sz="1300" b="1" dirty="0">
                <a:latin typeface="Garamond" panose="02020404030301010803" pitchFamily="18" charset="0"/>
              </a:rPr>
              <a:t>Lecture 1, wk. 2</a:t>
            </a:r>
          </a:p>
          <a:p>
            <a:pPr>
              <a:buSzPct val="100000"/>
            </a:pPr>
            <a:r>
              <a:rPr lang="de-DE" sz="1300" dirty="0">
                <a:latin typeface="Garamond" panose="02020404030301010803" pitchFamily="18" charset="0"/>
                <a:cs typeface="Arial" panose="020B0604020202020204" pitchFamily="34" charset="0"/>
              </a:rPr>
              <a:t>Entangled or colonised? How to write a history of Ukraine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D66FEA8-8B71-461B-95A4-855374AB4C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19600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A4B168A-A51F-4C91-A9E4-A2F203CB9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0689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large building with trees and a road&#10;&#10;AI-generated content may be incorrect.">
            <a:extLst>
              <a:ext uri="{FF2B5EF4-FFF2-40B4-BE49-F238E27FC236}">
                <a16:creationId xmlns:a16="http://schemas.microsoft.com/office/drawing/2014/main" id="{0E5D3934-5C47-D1E1-8A95-EA7360E26F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052" y="1219687"/>
            <a:ext cx="6923447" cy="4413697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5407E01-913B-484C-A03C-2C64028471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5523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C201B6-5C4F-7B38-ECCF-F62160213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99" y="2075688"/>
            <a:ext cx="10985501" cy="4134611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de-GB" sz="2100" dirty="0">
                <a:latin typeface="Garamond" panose="02020404030301010803" pitchFamily="18" charset="0"/>
                <a:ea typeface="Batang" panose="02030600000101010101" pitchFamily="18" charset="-127"/>
              </a:rPr>
              <a:t>All seminar questions and readings are here</a:t>
            </a:r>
            <a:r>
              <a:rPr lang="en-GB" sz="2100" dirty="0">
                <a:latin typeface="Garamond" panose="02020404030301010803" pitchFamily="18" charset="0"/>
                <a:ea typeface="Batang" panose="02030600000101010101" pitchFamily="18" charset="-127"/>
              </a:rPr>
              <a:t>: </a:t>
            </a:r>
            <a:r>
              <a:rPr lang="en-GB" sz="2100" dirty="0">
                <a:latin typeface="Garamond" panose="02020404030301010803" pitchFamily="18" charset="0"/>
                <a:ea typeface="Batang" panose="02030600000101010101" pitchFamily="18" charset="-127"/>
                <a:hlinkClick r:id="rId2"/>
              </a:rPr>
              <a:t>https://rl.talis.com/3/warwick/lists/2FD99EFE-1723-4084-907C-246C045C1398.html?lang=en-GB&amp;login=1</a:t>
            </a:r>
            <a:r>
              <a:rPr lang="en-GB" sz="2100" dirty="0">
                <a:latin typeface="Garamond" panose="02020404030301010803" pitchFamily="18" charset="0"/>
                <a:ea typeface="Batang" panose="02030600000101010101" pitchFamily="18" charset="-127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de-GB" sz="2100" dirty="0">
                <a:latin typeface="Garamond" panose="02020404030301010803" pitchFamily="18" charset="0"/>
                <a:ea typeface="Batang" panose="02030600000101010101" pitchFamily="18" charset="-127"/>
              </a:rPr>
              <a:t>General information on the website: </a:t>
            </a:r>
            <a:r>
              <a:rPr lang="de-DE" sz="2100" dirty="0">
                <a:latin typeface="Garamond" panose="02020404030301010803" pitchFamily="18" charset="0"/>
                <a:ea typeface="Batang" panose="02030600000101010101" pitchFamily="18" charset="-127"/>
                <a:hlinkClick r:id="rId3"/>
              </a:rPr>
              <a:t>https://warwick.ac.uk/fac/arts/history/students/modules/hi2j8/</a:t>
            </a:r>
            <a:endParaRPr lang="de-DE" sz="2100" dirty="0">
              <a:latin typeface="Garamond" panose="02020404030301010803" pitchFamily="18" charset="0"/>
              <a:ea typeface="Batang" panose="02030600000101010101" pitchFamily="18" charset="-127"/>
            </a:endParaRPr>
          </a:p>
          <a:p>
            <a:pPr>
              <a:spcBef>
                <a:spcPts val="600"/>
              </a:spcBef>
            </a:pPr>
            <a:r>
              <a:rPr lang="de-DE" sz="2100" dirty="0">
                <a:latin typeface="Garamond" panose="02020404030301010803" pitchFamily="18" charset="0"/>
                <a:ea typeface="Batang" panose="02030600000101010101" pitchFamily="18" charset="-127"/>
              </a:rPr>
              <a:t>Power points of  lectures are uploaded the day before the lecture to the website:</a:t>
            </a:r>
          </a:p>
          <a:p>
            <a:pPr>
              <a:spcBef>
                <a:spcPts val="600"/>
              </a:spcBef>
            </a:pPr>
            <a:r>
              <a:rPr lang="de-DE" sz="2100" dirty="0">
                <a:latin typeface="Garamond" panose="02020404030301010803" pitchFamily="18" charset="0"/>
                <a:ea typeface="Batang" panose="02030600000101010101" pitchFamily="18" charset="-127"/>
                <a:hlinkClick r:id="rId4"/>
              </a:rPr>
              <a:t>https://warwick.ac.uk/fac/arts/history/students/modules/hi2j8/schedule/</a:t>
            </a:r>
            <a:endParaRPr lang="de-DE" sz="2100" dirty="0">
              <a:latin typeface="Garamond" panose="02020404030301010803" pitchFamily="18" charset="0"/>
              <a:ea typeface="Batang" panose="02030600000101010101" pitchFamily="18" charset="-127"/>
            </a:endParaRPr>
          </a:p>
          <a:p>
            <a:pPr>
              <a:spcBef>
                <a:spcPts val="600"/>
              </a:spcBef>
            </a:pPr>
            <a:r>
              <a:rPr lang="de-DE" sz="2100" dirty="0">
                <a:latin typeface="Garamond" panose="02020404030301010803" pitchFamily="18" charset="0"/>
                <a:ea typeface="Batang" panose="02030600000101010101" pitchFamily="18" charset="-127"/>
              </a:rPr>
              <a:t>Short essay questions (which are also suggestions for long essay topics) are on the website: </a:t>
            </a:r>
            <a:r>
              <a:rPr lang="de-DE" sz="2100" dirty="0">
                <a:latin typeface="Garamond" panose="02020404030301010803" pitchFamily="18" charset="0"/>
                <a:ea typeface="Batang" panose="02030600000101010101" pitchFamily="18" charset="-127"/>
                <a:hlinkClick r:id="rId5"/>
              </a:rPr>
              <a:t>https://warwick.ac.uk/fac/arts/history/students/modules/hi2j8/shortessays/</a:t>
            </a:r>
            <a:endParaRPr lang="de-DE" sz="2100" dirty="0">
              <a:latin typeface="Garamond" panose="02020404030301010803" pitchFamily="18" charset="0"/>
              <a:ea typeface="Batang" panose="02030600000101010101" pitchFamily="18" charset="-127"/>
            </a:endParaRPr>
          </a:p>
          <a:p>
            <a:pPr>
              <a:spcBef>
                <a:spcPts val="600"/>
              </a:spcBef>
            </a:pPr>
            <a:r>
              <a:rPr lang="de-DE" sz="2100" dirty="0">
                <a:latin typeface="Garamond" panose="02020404030301010803" pitchFamily="18" charset="0"/>
                <a:ea typeface="Batang" panose="02030600000101010101" pitchFamily="18" charset="-127"/>
              </a:rPr>
              <a:t>Links to captured lectures are on Moodle: </a:t>
            </a:r>
            <a:r>
              <a:rPr lang="de-DE" sz="2100" dirty="0">
                <a:latin typeface="Garamond" panose="02020404030301010803" pitchFamily="18" charset="0"/>
                <a:ea typeface="Batang" panose="02030600000101010101" pitchFamily="18" charset="-127"/>
                <a:hlinkClick r:id="rId6"/>
              </a:rPr>
              <a:t>https://moodle.warwick.ac.uk/course/view.php?id=72667</a:t>
            </a:r>
            <a:r>
              <a:rPr lang="de-DE" sz="2100" dirty="0">
                <a:latin typeface="Garamond" panose="02020404030301010803" pitchFamily="18" charset="0"/>
                <a:ea typeface="Batang" panose="02030600000101010101" pitchFamily="18" charset="-127"/>
              </a:rPr>
              <a:t> </a:t>
            </a:r>
            <a:endParaRPr lang="de-GB" sz="2100" dirty="0">
              <a:latin typeface="Garamond" panose="02020404030301010803" pitchFamily="18" charset="0"/>
              <a:ea typeface="Batang" panose="02030600000101010101" pitchFamily="18" charset="-127"/>
            </a:endParaRPr>
          </a:p>
          <a:p>
            <a:pPr>
              <a:spcBef>
                <a:spcPts val="600"/>
              </a:spcBef>
            </a:pPr>
            <a:endParaRPr lang="en-GB" sz="2100" dirty="0">
              <a:latin typeface="Garamond" panose="02020404030301010803" pitchFamily="18" charset="0"/>
              <a:ea typeface="Batang" panose="02030600000101010101" pitchFamily="18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0A76A4-EBAF-20FF-FF3F-B0B02C6866B9}"/>
              </a:ext>
            </a:extLst>
          </p:cNvPr>
          <p:cNvSpPr txBox="1"/>
          <p:nvPr/>
        </p:nvSpPr>
        <p:spPr>
          <a:xfrm>
            <a:off x="698500" y="876300"/>
            <a:ext cx="802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latin typeface="Garamond" panose="02020404030301010803" pitchFamily="18" charset="0"/>
              </a:rPr>
              <a:t>Resources</a:t>
            </a:r>
          </a:p>
        </p:txBody>
      </p:sp>
    </p:spTree>
    <p:extLst>
      <p:ext uri="{BB962C8B-B14F-4D97-AF65-F5344CB8AC3E}">
        <p14:creationId xmlns:p14="http://schemas.microsoft.com/office/powerpoint/2010/main" val="1041148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5F3DA5F7-5B5B-6006-7175-717B0D2434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538" y="236537"/>
            <a:ext cx="8164512" cy="662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9705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26F6DF5-F5E0-B713-1F22-079487D31A76}"/>
              </a:ext>
            </a:extLst>
          </p:cNvPr>
          <p:cNvGrpSpPr>
            <a:grpSpLocks/>
          </p:cNvGrpSpPr>
          <p:nvPr/>
        </p:nvGrpSpPr>
        <p:grpSpPr bwMode="auto">
          <a:xfrm>
            <a:off x="1635125" y="22225"/>
            <a:ext cx="8674100" cy="6835775"/>
            <a:chOff x="158" y="0"/>
            <a:chExt cx="5464" cy="430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1A4C5C6-3437-3194-8089-F458356FAA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0"/>
              <a:ext cx="5464" cy="4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4" name="Text Box 3">
              <a:extLst>
                <a:ext uri="{FF2B5EF4-FFF2-40B4-BE49-F238E27FC236}">
                  <a16:creationId xmlns:a16="http://schemas.microsoft.com/office/drawing/2014/main" id="{08DC3970-4F1F-6D92-14E5-A9A7B4C2EA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" y="0"/>
              <a:ext cx="5464" cy="4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de-GB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21F8EF47-88EF-9051-C93E-578FDC90C573}"/>
              </a:ext>
            </a:extLst>
          </p:cNvPr>
          <p:cNvSpPr txBox="1"/>
          <p:nvPr/>
        </p:nvSpPr>
        <p:spPr>
          <a:xfrm>
            <a:off x="3124200" y="6351826"/>
            <a:ext cx="1219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latin typeface="Garamond" panose="02020404030301010803" pitchFamily="18" charset="0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3599494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519D5119-AAFE-1FE1-AD6D-0BB445F98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5829300" cy="4594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Picture 1">
            <a:extLst>
              <a:ext uri="{FF2B5EF4-FFF2-40B4-BE49-F238E27FC236}">
                <a16:creationId xmlns:a16="http://schemas.microsoft.com/office/drawing/2014/main" id="{AADAF544-00CE-745D-194B-36DBD19DB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0" y="2003575"/>
            <a:ext cx="6159500" cy="485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C54FEC5-4A91-03AB-D72A-FB57E9507B4B}"/>
              </a:ext>
            </a:extLst>
          </p:cNvPr>
          <p:cNvSpPr txBox="1"/>
          <p:nvPr/>
        </p:nvSpPr>
        <p:spPr>
          <a:xfrm>
            <a:off x="939800" y="4225106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1000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D90D7D-47DF-7C43-5267-A90912520BA8}"/>
              </a:ext>
            </a:extLst>
          </p:cNvPr>
          <p:cNvSpPr txBox="1"/>
          <p:nvPr/>
        </p:nvSpPr>
        <p:spPr>
          <a:xfrm>
            <a:off x="6721475" y="6488668"/>
            <a:ext cx="835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1200</a:t>
            </a:r>
          </a:p>
        </p:txBody>
      </p:sp>
    </p:spTree>
    <p:extLst>
      <p:ext uri="{BB962C8B-B14F-4D97-AF65-F5344CB8AC3E}">
        <p14:creationId xmlns:p14="http://schemas.microsoft.com/office/powerpoint/2010/main" val="3608091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E6A751C3-CC34-4EC1-FE27-C5AB7A86B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316420" cy="497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Picture 1">
            <a:extLst>
              <a:ext uri="{FF2B5EF4-FFF2-40B4-BE49-F238E27FC236}">
                <a16:creationId xmlns:a16="http://schemas.microsoft.com/office/drawing/2014/main" id="{DE92DBE3-9939-8118-7EAB-6D1CC0201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580" y="1878209"/>
            <a:ext cx="6316420" cy="497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2BA02AD-DBA8-B141-9E91-EACF839F75D6}"/>
              </a:ext>
            </a:extLst>
          </p:cNvPr>
          <p:cNvSpPr txBox="1"/>
          <p:nvPr/>
        </p:nvSpPr>
        <p:spPr>
          <a:xfrm>
            <a:off x="850900" y="4596368"/>
            <a:ext cx="111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1300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5606C7-B656-C3A6-DD30-5D2355CF955B}"/>
              </a:ext>
            </a:extLst>
          </p:cNvPr>
          <p:cNvSpPr txBox="1"/>
          <p:nvPr/>
        </p:nvSpPr>
        <p:spPr>
          <a:xfrm>
            <a:off x="6921500" y="6350000"/>
            <a:ext cx="102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1400</a:t>
            </a:r>
          </a:p>
        </p:txBody>
      </p:sp>
    </p:spTree>
    <p:extLst>
      <p:ext uri="{BB962C8B-B14F-4D97-AF65-F5344CB8AC3E}">
        <p14:creationId xmlns:p14="http://schemas.microsoft.com/office/powerpoint/2010/main" val="1530790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B79A995-DF2A-DE01-19B6-EECA82EBC5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6096000" cy="4806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Picture 1">
            <a:extLst>
              <a:ext uri="{FF2B5EF4-FFF2-40B4-BE49-F238E27FC236}">
                <a16:creationId xmlns:a16="http://schemas.microsoft.com/office/drawing/2014/main" id="{11F2CE94-5B02-8220-1A41-9B2B643D1F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900" y="1822126"/>
            <a:ext cx="6388100" cy="5035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ED60AC-15DB-28F2-25C8-19523EAA72F5}"/>
              </a:ext>
            </a:extLst>
          </p:cNvPr>
          <p:cNvSpPr txBox="1"/>
          <p:nvPr/>
        </p:nvSpPr>
        <p:spPr>
          <a:xfrm>
            <a:off x="749300" y="4457700"/>
            <a:ext cx="977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1500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D76EED-54AD-7B41-F541-1E4BEE782235}"/>
              </a:ext>
            </a:extLst>
          </p:cNvPr>
          <p:cNvSpPr txBox="1"/>
          <p:nvPr/>
        </p:nvSpPr>
        <p:spPr>
          <a:xfrm>
            <a:off x="7023100" y="6413500"/>
            <a:ext cx="104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1600</a:t>
            </a:r>
          </a:p>
        </p:txBody>
      </p:sp>
    </p:spTree>
    <p:extLst>
      <p:ext uri="{BB962C8B-B14F-4D97-AF65-F5344CB8AC3E}">
        <p14:creationId xmlns:p14="http://schemas.microsoft.com/office/powerpoint/2010/main" val="145452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46104A2-E7DD-A829-F218-13BC8E088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580" y="0"/>
            <a:ext cx="981785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BD85BC6-CD64-42FF-9448-6D44CDDF6F67}"/>
              </a:ext>
            </a:extLst>
          </p:cNvPr>
          <p:cNvSpPr txBox="1"/>
          <p:nvPr/>
        </p:nvSpPr>
        <p:spPr>
          <a:xfrm>
            <a:off x="228600" y="5905500"/>
            <a:ext cx="1409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Garamond" panose="02020404030301010803" pitchFamily="18" charset="0"/>
              </a:rPr>
              <a:t>1569</a:t>
            </a:r>
          </a:p>
        </p:txBody>
      </p:sp>
    </p:spTree>
    <p:extLst>
      <p:ext uri="{BB962C8B-B14F-4D97-AF65-F5344CB8AC3E}">
        <p14:creationId xmlns:p14="http://schemas.microsoft.com/office/powerpoint/2010/main" val="3237447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8E8B92F-1181-F525-076E-B3E1F2E927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787" y="1"/>
            <a:ext cx="97799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144D8D5-96ED-25A2-6330-88261F608545}"/>
              </a:ext>
            </a:extLst>
          </p:cNvPr>
          <p:cNvSpPr txBox="1"/>
          <p:nvPr/>
        </p:nvSpPr>
        <p:spPr>
          <a:xfrm>
            <a:off x="342900" y="5626100"/>
            <a:ext cx="1308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Garamond" panose="02020404030301010803" pitchFamily="18" charset="0"/>
              </a:rPr>
              <a:t>1649</a:t>
            </a:r>
          </a:p>
        </p:txBody>
      </p:sp>
    </p:spTree>
    <p:extLst>
      <p:ext uri="{BB962C8B-B14F-4D97-AF65-F5344CB8AC3E}">
        <p14:creationId xmlns:p14="http://schemas.microsoft.com/office/powerpoint/2010/main" val="27807641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039E39B-0BF2-4D03-2C36-422AC0A58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0400" y="332262"/>
            <a:ext cx="4394201" cy="30690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" name="Picture 1">
            <a:extLst>
              <a:ext uri="{FF2B5EF4-FFF2-40B4-BE49-F238E27FC236}">
                <a16:creationId xmlns:a16="http://schemas.microsoft.com/office/drawing/2014/main" id="{C2BA4468-4F5D-0B3C-7C81-B2F8AEE398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6199" y="308613"/>
            <a:ext cx="4394201" cy="3092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" name="Picture 1">
            <a:extLst>
              <a:ext uri="{FF2B5EF4-FFF2-40B4-BE49-F238E27FC236}">
                <a16:creationId xmlns:a16="http://schemas.microsoft.com/office/drawing/2014/main" id="{6A81725B-0ED5-9CBB-7082-5FE07B7CE3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30400" y="3456662"/>
            <a:ext cx="4394201" cy="310264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4B4013EC-DA4F-7359-1350-584AF4C32F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6199" y="3456661"/>
            <a:ext cx="4394201" cy="310874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EB6EC5-D96B-C19A-1F6C-264A2DD82B86}"/>
              </a:ext>
            </a:extLst>
          </p:cNvPr>
          <p:cNvSpPr txBox="1"/>
          <p:nvPr/>
        </p:nvSpPr>
        <p:spPr>
          <a:xfrm>
            <a:off x="342900" y="4889500"/>
            <a:ext cx="1358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Garamond" panose="02020404030301010803" pitchFamily="18" charset="0"/>
              </a:rPr>
              <a:t>1569 to 1850</a:t>
            </a:r>
          </a:p>
        </p:txBody>
      </p:sp>
    </p:spTree>
    <p:extLst>
      <p:ext uri="{BB962C8B-B14F-4D97-AF65-F5344CB8AC3E}">
        <p14:creationId xmlns:p14="http://schemas.microsoft.com/office/powerpoint/2010/main" val="30780445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CC96F7E-8440-F33B-51E4-53C7A31D2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200" y="26193"/>
            <a:ext cx="8964613" cy="680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185BE58-4588-275E-4F6D-59B93174F25A}"/>
              </a:ext>
            </a:extLst>
          </p:cNvPr>
          <p:cNvSpPr txBox="1"/>
          <p:nvPr/>
        </p:nvSpPr>
        <p:spPr>
          <a:xfrm>
            <a:off x="457200" y="5334000"/>
            <a:ext cx="1485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Garamond" panose="02020404030301010803" pitchFamily="18" charset="0"/>
              </a:rPr>
              <a:t>1740</a:t>
            </a:r>
          </a:p>
        </p:txBody>
      </p:sp>
    </p:spTree>
    <p:extLst>
      <p:ext uri="{BB962C8B-B14F-4D97-AF65-F5344CB8AC3E}">
        <p14:creationId xmlns:p14="http://schemas.microsoft.com/office/powerpoint/2010/main" val="3727799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BAF395E-7D52-496C-ACDD-468AEC1A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6C01AB-2831-4359-3717-AD9A67EA1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786384"/>
            <a:ext cx="3509192" cy="2008193"/>
          </a:xfrm>
        </p:spPr>
        <p:txBody>
          <a:bodyPr anchor="t">
            <a:normAutofit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Outline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6BAADB1-054E-4A82-8D07-643BD1F43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8602" y="576201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782C0-14A9-4391-61D3-CECF9C04C5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08" y="2270482"/>
            <a:ext cx="3276598" cy="3128791"/>
          </a:xfrm>
        </p:spPr>
        <p:txBody>
          <a:bodyPr anchor="b">
            <a:noAutofit/>
          </a:bodyPr>
          <a:lstStyle/>
          <a:p>
            <a:pPr>
              <a:lnSpc>
                <a:spcPct val="110000"/>
              </a:lnSpc>
              <a:buClr>
                <a:schemeClr val="tx1"/>
              </a:buClr>
              <a:buSzPct val="100000"/>
              <a:buFont typeface="Times New Roman" charset="0"/>
              <a:buAutoNum type="arabicPeriod"/>
              <a:defRPr/>
            </a:pPr>
            <a:r>
              <a:rPr lang="en-GB" dirty="0">
                <a:latin typeface="Garamond" panose="02020404030301010803" pitchFamily="18" charset="0"/>
              </a:rPr>
              <a:t>Introduction</a:t>
            </a:r>
          </a:p>
          <a:p>
            <a:pPr>
              <a:lnSpc>
                <a:spcPct val="110000"/>
              </a:lnSpc>
              <a:buClr>
                <a:schemeClr val="tx1"/>
              </a:buClr>
              <a:buSzPct val="100000"/>
              <a:buFont typeface="Times New Roman" charset="0"/>
              <a:buAutoNum type="arabicPeriod"/>
              <a:defRPr/>
            </a:pPr>
            <a:r>
              <a:rPr lang="en-GB" dirty="0">
                <a:latin typeface="Garamond" panose="02020404030301010803" pitchFamily="18" charset="0"/>
              </a:rPr>
              <a:t>Recent context</a:t>
            </a:r>
          </a:p>
          <a:p>
            <a:pPr>
              <a:lnSpc>
                <a:spcPct val="110000"/>
              </a:lnSpc>
              <a:buClr>
                <a:schemeClr val="tx1"/>
              </a:buClr>
              <a:buSzPct val="100000"/>
              <a:buFont typeface="Times New Roman" charset="0"/>
              <a:buAutoNum type="arabicPeriod"/>
              <a:defRPr/>
            </a:pPr>
            <a:r>
              <a:rPr lang="en-GB" dirty="0">
                <a:latin typeface="Garamond" panose="02020404030301010803" pitchFamily="18" charset="0"/>
              </a:rPr>
              <a:t>How (not) to write Ukrainian history</a:t>
            </a:r>
          </a:p>
          <a:p>
            <a:pPr>
              <a:lnSpc>
                <a:spcPct val="110000"/>
              </a:lnSpc>
              <a:buClr>
                <a:schemeClr val="tx1"/>
              </a:buClr>
              <a:buSzPct val="100000"/>
              <a:buFont typeface="Times New Roman" charset="0"/>
              <a:buAutoNum type="arabicPeriod"/>
              <a:defRPr/>
            </a:pPr>
            <a:r>
              <a:rPr lang="en-GB" dirty="0">
                <a:latin typeface="Garamond" panose="02020404030301010803" pitchFamily="18" charset="0"/>
              </a:rPr>
              <a:t>Challenges</a:t>
            </a:r>
          </a:p>
          <a:p>
            <a:pPr>
              <a:lnSpc>
                <a:spcPct val="110000"/>
              </a:lnSpc>
              <a:buClr>
                <a:schemeClr val="tx1"/>
              </a:buClr>
              <a:buSzPct val="100000"/>
              <a:buFont typeface="Times New Roman" charset="0"/>
              <a:buAutoNum type="arabicPeriod"/>
              <a:defRPr/>
            </a:pPr>
            <a:r>
              <a:rPr lang="en-GB" dirty="0">
                <a:latin typeface="Garamond" panose="02020404030301010803" pitchFamily="18" charset="0"/>
              </a:rPr>
              <a:t>Broader issues</a:t>
            </a:r>
          </a:p>
          <a:p>
            <a:pPr>
              <a:lnSpc>
                <a:spcPct val="110000"/>
              </a:lnSpc>
              <a:buClr>
                <a:schemeClr val="tx1"/>
              </a:buClr>
              <a:buSzPct val="100000"/>
              <a:buFont typeface="Times New Roman" charset="0"/>
              <a:buAutoNum type="arabicPeriod"/>
              <a:defRPr/>
            </a:pPr>
            <a:r>
              <a:rPr lang="en-GB" dirty="0">
                <a:latin typeface="Garamond" panose="02020404030301010803" pitchFamily="18" charset="0"/>
              </a:rPr>
              <a:t>A thousand years in maps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3121654-FB13-441C-AB60-76710D917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19600" y="588336"/>
            <a:ext cx="0" cy="56981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city with many buildings and a statue&#10;&#10;AI-generated content may be incorrect.">
            <a:extLst>
              <a:ext uri="{FF2B5EF4-FFF2-40B4-BE49-F238E27FC236}">
                <a16:creationId xmlns:a16="http://schemas.microsoft.com/office/drawing/2014/main" id="{8A732AC8-1E89-9E6A-89BE-32370F2D62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120" y="1335495"/>
            <a:ext cx="6913366" cy="423443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8D2D3E-B980-4D6F-BBFB-DF7A3A947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E56EE52-727C-4273-0480-BC682E2A15EB}"/>
              </a:ext>
            </a:extLst>
          </p:cNvPr>
          <p:cNvSpPr txBox="1"/>
          <p:nvPr/>
        </p:nvSpPr>
        <p:spPr>
          <a:xfrm>
            <a:off x="4707119" y="5658221"/>
            <a:ext cx="35605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Garamond" panose="02020404030301010803" pitchFamily="18" charset="0"/>
              </a:rPr>
              <a:t>Lviv / Lemberg / </a:t>
            </a:r>
            <a:r>
              <a:rPr lang="pl-PL" sz="2000" dirty="0">
                <a:latin typeface="Garamond" panose="02020404030301010803" pitchFamily="18" charset="0"/>
              </a:rPr>
              <a:t>Lwów</a:t>
            </a:r>
            <a:r>
              <a:rPr lang="en-GB" sz="2000" dirty="0">
                <a:latin typeface="Garamond" panose="02020404030301010803" pitchFamily="18" charset="0"/>
              </a:rPr>
              <a:t>, 1915</a:t>
            </a:r>
          </a:p>
        </p:txBody>
      </p:sp>
    </p:spTree>
    <p:extLst>
      <p:ext uri="{BB962C8B-B14F-4D97-AF65-F5344CB8AC3E}">
        <p14:creationId xmlns:p14="http://schemas.microsoft.com/office/powerpoint/2010/main" val="6403151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urope_1815_map_en.png">
            <a:extLst>
              <a:ext uri="{FF2B5EF4-FFF2-40B4-BE49-F238E27FC236}">
                <a16:creationId xmlns:a16="http://schemas.microsoft.com/office/drawing/2014/main" id="{F2C37E02-F93B-443B-E9AA-0906817F24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022" y="0"/>
            <a:ext cx="104227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C7CDBE4-4B98-C006-B984-DAD1E4BDBC87}"/>
              </a:ext>
            </a:extLst>
          </p:cNvPr>
          <p:cNvSpPr txBox="1"/>
          <p:nvPr/>
        </p:nvSpPr>
        <p:spPr>
          <a:xfrm>
            <a:off x="171266" y="5715000"/>
            <a:ext cx="1276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Garamond" panose="02020404030301010803" pitchFamily="18" charset="0"/>
              </a:rPr>
              <a:t>1815</a:t>
            </a:r>
          </a:p>
        </p:txBody>
      </p:sp>
    </p:spTree>
    <p:extLst>
      <p:ext uri="{BB962C8B-B14F-4D97-AF65-F5344CB8AC3E}">
        <p14:creationId xmlns:p14="http://schemas.microsoft.com/office/powerpoint/2010/main" val="6682925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E331D08-E30B-4E93-1134-3AD6C9F6AF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160" y="0"/>
            <a:ext cx="869994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D131F32-F8E7-B27E-49F6-F430DD45570A}"/>
              </a:ext>
            </a:extLst>
          </p:cNvPr>
          <p:cNvSpPr txBox="1"/>
          <p:nvPr/>
        </p:nvSpPr>
        <p:spPr>
          <a:xfrm>
            <a:off x="355600" y="5930900"/>
            <a:ext cx="177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Garamond" panose="02020404030301010803" pitchFamily="18" charset="0"/>
              </a:rPr>
              <a:t>1900</a:t>
            </a:r>
          </a:p>
        </p:txBody>
      </p:sp>
    </p:spTree>
    <p:extLst>
      <p:ext uri="{BB962C8B-B14F-4D97-AF65-F5344CB8AC3E}">
        <p14:creationId xmlns:p14="http://schemas.microsoft.com/office/powerpoint/2010/main" val="23135172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7213784-6B0F-D816-5B76-6225D6908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259" y="0"/>
            <a:ext cx="9696142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D8BA6F5-2501-F629-68B6-5335FEC97504}"/>
              </a:ext>
            </a:extLst>
          </p:cNvPr>
          <p:cNvSpPr txBox="1"/>
          <p:nvPr/>
        </p:nvSpPr>
        <p:spPr>
          <a:xfrm>
            <a:off x="279400" y="5676900"/>
            <a:ext cx="1714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Garamond" panose="02020404030301010803" pitchFamily="18" charset="0"/>
              </a:rPr>
              <a:t>1914</a:t>
            </a:r>
          </a:p>
        </p:txBody>
      </p:sp>
    </p:spTree>
    <p:extLst>
      <p:ext uri="{BB962C8B-B14F-4D97-AF65-F5344CB8AC3E}">
        <p14:creationId xmlns:p14="http://schemas.microsoft.com/office/powerpoint/2010/main" val="39266199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9F1F0C9-1C92-71C5-BEEB-085A98717E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013" y="0"/>
            <a:ext cx="4953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0F0772F-594C-A691-0E0F-84B55039B452}"/>
              </a:ext>
            </a:extLst>
          </p:cNvPr>
          <p:cNvSpPr txBox="1"/>
          <p:nvPr/>
        </p:nvSpPr>
        <p:spPr>
          <a:xfrm>
            <a:off x="3122613" y="6362700"/>
            <a:ext cx="142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Garamond" panose="02020404030301010803" pitchFamily="18" charset="0"/>
              </a:rPr>
              <a:t>ca. 1910</a:t>
            </a:r>
          </a:p>
        </p:txBody>
      </p:sp>
    </p:spTree>
    <p:extLst>
      <p:ext uri="{BB962C8B-B14F-4D97-AF65-F5344CB8AC3E}">
        <p14:creationId xmlns:p14="http://schemas.microsoft.com/office/powerpoint/2010/main" val="26714831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E12072A-2A63-CC7D-BAAF-C779025BCC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0" y="0"/>
            <a:ext cx="9613900" cy="6819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51505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0FB3AA0-B744-1CA7-7835-4E65E8FABA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0"/>
            <a:ext cx="9144000" cy="643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840AD1C-ACCB-A9AB-75BF-DD1DC2533DD1}"/>
              </a:ext>
            </a:extLst>
          </p:cNvPr>
          <p:cNvSpPr txBox="1"/>
          <p:nvPr/>
        </p:nvSpPr>
        <p:spPr>
          <a:xfrm>
            <a:off x="3276600" y="6515100"/>
            <a:ext cx="562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en-US" dirty="0">
                <a:latin typeface="Garamond" panose="02020404030301010803" pitchFamily="18" charset="0"/>
              </a:rPr>
              <a:t>Putzger, Historischer Weltatlas, pp. 122-123</a:t>
            </a:r>
          </a:p>
        </p:txBody>
      </p:sp>
    </p:spTree>
    <p:extLst>
      <p:ext uri="{BB962C8B-B14F-4D97-AF65-F5344CB8AC3E}">
        <p14:creationId xmlns:p14="http://schemas.microsoft.com/office/powerpoint/2010/main" val="38305891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1image1467144688">
            <a:extLst>
              <a:ext uri="{FF2B5EF4-FFF2-40B4-BE49-F238E27FC236}">
                <a16:creationId xmlns:a16="http://schemas.microsoft.com/office/drawing/2014/main" id="{B773B42C-6802-E9E6-F858-07A9BD1F99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-23796"/>
            <a:ext cx="10019086" cy="688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7251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A9E6D-757A-8A07-79D2-1F8AB2EF87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725" y="46037"/>
            <a:ext cx="7956550" cy="681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2342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upload.wikimedia.org/wikipedia/commons/4/4f/Ethnic_map_USSR_1941.jpg">
            <a:extLst>
              <a:ext uri="{FF2B5EF4-FFF2-40B4-BE49-F238E27FC236}">
                <a16:creationId xmlns:a16="http://schemas.microsoft.com/office/drawing/2014/main" id="{ADE75830-5329-7452-D8D8-E5939968B7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02" y="0"/>
            <a:ext cx="1113211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66072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p&#10;&#10;Description automatically generated">
            <a:extLst>
              <a:ext uri="{FF2B5EF4-FFF2-40B4-BE49-F238E27FC236}">
                <a16:creationId xmlns:a16="http://schemas.microsoft.com/office/drawing/2014/main" id="{1360F649-BBC4-7D9D-4DB5-3FAD37EE5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99" y="0"/>
            <a:ext cx="9849907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824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68C91-135B-74FE-6C18-905518232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Recent 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18EB96-B14D-6567-27E0-25C40165BD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85750" indent="-285750">
              <a:spcBef>
                <a:spcPts val="600"/>
              </a:spcBef>
            </a:pPr>
            <a:r>
              <a:rPr lang="de-GB" dirty="0">
                <a:latin typeface="Garamond" panose="02020404030301010803" pitchFamily="18" charset="0"/>
              </a:rPr>
              <a:t>Declaration of independence of Ukraine on 24 August 1991 and dissolution of Soviet Union on 31 December 1991</a:t>
            </a:r>
          </a:p>
          <a:p>
            <a:pPr marL="285750" indent="-285750">
              <a:spcBef>
                <a:spcPts val="600"/>
              </a:spcBef>
            </a:pPr>
            <a:r>
              <a:rPr lang="de-GB" dirty="0">
                <a:latin typeface="Garamond" panose="02020404030301010803" pitchFamily="18" charset="0"/>
              </a:rPr>
              <a:t>Orange Revolution in Autumn 2004</a:t>
            </a:r>
          </a:p>
          <a:p>
            <a:pPr marL="285750" indent="-285750">
              <a:spcBef>
                <a:spcPts val="600"/>
              </a:spcBef>
            </a:pPr>
            <a:r>
              <a:rPr lang="en-GB" dirty="0">
                <a:latin typeface="Garamond" panose="02020404030301010803" pitchFamily="18" charset="0"/>
              </a:rPr>
              <a:t>Euromaidan or Revolution of Dignity </a:t>
            </a:r>
            <a:r>
              <a:rPr lang="de-GB" dirty="0">
                <a:latin typeface="Garamond" panose="02020404030301010803" pitchFamily="18" charset="0"/>
              </a:rPr>
              <a:t>November 2013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de-GB" u="sng" dirty="0">
                <a:latin typeface="Garamond" panose="02020404030301010803" pitchFamily="18" charset="0"/>
              </a:rPr>
              <a:t>Ukraine moving out of Russian orbit</a:t>
            </a:r>
          </a:p>
          <a:p>
            <a:pPr marL="285750" indent="-285750">
              <a:spcBef>
                <a:spcPts val="600"/>
              </a:spcBef>
            </a:pPr>
            <a:r>
              <a:rPr lang="de-GB" dirty="0">
                <a:latin typeface="Garamond" panose="02020404030301010803" pitchFamily="18" charset="0"/>
              </a:rPr>
              <a:t>War in Ukraine since 2014, Russian annexation of Crimea, proxy war in Donetsk und Luhansk</a:t>
            </a:r>
          </a:p>
          <a:p>
            <a:pPr marL="285750" indent="-285750">
              <a:spcBef>
                <a:spcPts val="600"/>
              </a:spcBef>
            </a:pPr>
            <a:r>
              <a:rPr lang="de-GB" dirty="0">
                <a:latin typeface="Garamond" panose="02020404030301010803" pitchFamily="18" charset="0"/>
              </a:rPr>
              <a:t>24 February 2022 full-scale Russian invasion of Ukraine</a:t>
            </a:r>
          </a:p>
          <a:p>
            <a:pPr marL="285750" indent="-285750">
              <a:spcBef>
                <a:spcPts val="600"/>
              </a:spcBef>
            </a:pPr>
            <a:r>
              <a:rPr lang="de-GB" dirty="0">
                <a:latin typeface="Garamond" panose="02020404030301010803" pitchFamily="18" charset="0"/>
              </a:rPr>
              <a:t>Putin‘s use of history (as he understands it) to legitimise attack on Ukraine and Russia‘s land grab</a:t>
            </a:r>
          </a:p>
          <a:p>
            <a:pPr marL="285750" indent="-285750">
              <a:spcBef>
                <a:spcPts val="600"/>
              </a:spcBef>
            </a:pPr>
            <a:r>
              <a:rPr lang="de-GB" dirty="0">
                <a:latin typeface="Garamond" panose="02020404030301010803" pitchFamily="18" charset="0"/>
              </a:rPr>
              <a:t>Genocidal dimension</a:t>
            </a:r>
            <a:r>
              <a:rPr lang="en-GB" dirty="0">
                <a:latin typeface="Garamond" panose="02020404030301010803" pitchFamily="18" charset="0"/>
              </a:rPr>
              <a:t>s</a:t>
            </a:r>
            <a:r>
              <a:rPr lang="de-GB" dirty="0">
                <a:latin typeface="Garamond" panose="02020404030301010803" pitchFamily="18" charset="0"/>
              </a:rPr>
              <a:t> of war: kidnapping children, destroying or appropriating Ukrainian cultural heritage, denying the existence of the Ukrainian nation by denying that Ukraine has a history outside of the framework provided by the Russian narrative, or a future outside of the ‚Russian World‘</a:t>
            </a:r>
          </a:p>
        </p:txBody>
      </p:sp>
    </p:spTree>
    <p:extLst>
      <p:ext uri="{BB962C8B-B14F-4D97-AF65-F5344CB8AC3E}">
        <p14:creationId xmlns:p14="http://schemas.microsoft.com/office/powerpoint/2010/main" val="18456444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2">
            <a:extLst>
              <a:ext uri="{FF2B5EF4-FFF2-40B4-BE49-F238E27FC236}">
                <a16:creationId xmlns:a16="http://schemas.microsoft.com/office/drawing/2014/main" id="{FCB9109A-46CC-B745-51CE-BC97875122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025" y="0"/>
            <a:ext cx="48577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697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9764F-4435-68D3-7352-101D9DD0B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GB" b="1" dirty="0">
                <a:latin typeface="Garamond" panose="02020404030301010803" pitchFamily="18" charset="0"/>
              </a:rPr>
              <a:t>How (not) to write Ukrainian history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4E52F0-4BCE-1029-4CF7-B43B27089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812611"/>
            <a:ext cx="11059811" cy="4356100"/>
          </a:xfrm>
        </p:spPr>
        <p:txBody>
          <a:bodyPr>
            <a:noAutofit/>
          </a:bodyPr>
          <a:lstStyle/>
          <a:p>
            <a:pPr marL="285750" indent="-285750">
              <a:spcBef>
                <a:spcPts val="0"/>
              </a:spcBef>
            </a:pPr>
            <a:r>
              <a:rPr lang="de-GB" sz="1900" dirty="0">
                <a:latin typeface="Garamond" panose="02020404030301010803" pitchFamily="18" charset="0"/>
              </a:rPr>
              <a:t>Does Ukraine have a history? </a:t>
            </a:r>
            <a:r>
              <a:rPr lang="de-DE" sz="1900" dirty="0">
                <a:latin typeface="Garamond" panose="02020404030301010803" pitchFamily="18" charset="0"/>
              </a:rPr>
              <a:t>Q</a:t>
            </a:r>
            <a:r>
              <a:rPr lang="de-GB" sz="1900" dirty="0">
                <a:latin typeface="Garamond" panose="02020404030301010803" pitchFamily="18" charset="0"/>
              </a:rPr>
              <a:t>uestion asked by Mark von Hagen in 1995 (Slavic Review) followed by debate</a:t>
            </a:r>
          </a:p>
          <a:p>
            <a:pPr marL="285750" indent="-285750">
              <a:spcBef>
                <a:spcPts val="0"/>
              </a:spcBef>
            </a:pPr>
            <a:r>
              <a:rPr lang="en-US" altLang="en-US" sz="1900" dirty="0">
                <a:latin typeface="Garamond" panose="02020404030301010803" pitchFamily="18" charset="0"/>
              </a:rPr>
              <a:t>How to write the history of Ukraine? State, territory, people</a:t>
            </a:r>
            <a:endParaRPr lang="de-GB" sz="1900" dirty="0">
              <a:latin typeface="Garamond" panose="02020404030301010803" pitchFamily="18" charset="0"/>
            </a:endParaRPr>
          </a:p>
          <a:p>
            <a:pPr marL="285750" indent="-285750">
              <a:spcBef>
                <a:spcPts val="0"/>
              </a:spcBef>
            </a:pPr>
            <a:r>
              <a:rPr lang="de-GB" sz="1900" dirty="0">
                <a:latin typeface="Garamond" panose="02020404030301010803" pitchFamily="18" charset="0"/>
              </a:rPr>
              <a:t>Nationalism, imperialism and national and imperial narratives: writing history from the perspective of the nation state or empire</a:t>
            </a:r>
          </a:p>
          <a:p>
            <a:pPr marL="285750" indent="-285750">
              <a:spcBef>
                <a:spcPts val="0"/>
              </a:spcBef>
            </a:pPr>
            <a:r>
              <a:rPr lang="de-GB" sz="1900" dirty="0">
                <a:latin typeface="Garamond" panose="02020404030301010803" pitchFamily="18" charset="0"/>
              </a:rPr>
              <a:t>Decolonising </a:t>
            </a:r>
            <a:r>
              <a:rPr lang="en-GB" sz="1900" dirty="0">
                <a:latin typeface="Garamond" panose="02020404030301010803" pitchFamily="18" charset="0"/>
              </a:rPr>
              <a:t>or reframing </a:t>
            </a:r>
            <a:r>
              <a:rPr lang="de-GB" sz="1900" dirty="0">
                <a:latin typeface="Garamond" panose="02020404030301010803" pitchFamily="18" charset="0"/>
              </a:rPr>
              <a:t>Ukrainian history (no longer looking at it through a Russian – or Polish – lense)</a:t>
            </a:r>
            <a:endParaRPr lang="en-GB" sz="1900" dirty="0">
              <a:latin typeface="Garamond" panose="02020404030301010803" pitchFamily="18" charset="0"/>
            </a:endParaRPr>
          </a:p>
          <a:p>
            <a:pPr marL="285750" indent="-285750">
              <a:spcBef>
                <a:spcPts val="0"/>
              </a:spcBef>
            </a:pPr>
            <a:r>
              <a:rPr lang="en-GB" sz="1900" dirty="0">
                <a:latin typeface="Garamond" panose="02020404030301010803" pitchFamily="18" charset="0"/>
              </a:rPr>
              <a:t>Uncovering and focusing on local actors; their agendas and agencies</a:t>
            </a:r>
            <a:endParaRPr lang="de-GB" sz="1900" dirty="0">
              <a:latin typeface="Garamond" panose="02020404030301010803" pitchFamily="18" charset="0"/>
            </a:endParaRPr>
          </a:p>
          <a:p>
            <a:pPr marL="285750" indent="-285750">
              <a:spcBef>
                <a:spcPts val="0"/>
              </a:spcBef>
            </a:pPr>
            <a:r>
              <a:rPr lang="en-US" altLang="en-US" sz="1900" dirty="0">
                <a:latin typeface="Garamond" panose="02020404030301010803" pitchFamily="18" charset="0"/>
              </a:rPr>
              <a:t>Dominance of Russian narrative (including in Western academia): </a:t>
            </a:r>
            <a:r>
              <a:rPr lang="de-GB" sz="1900" dirty="0">
                <a:latin typeface="Garamond" panose="02020404030301010803" pitchFamily="18" charset="0"/>
              </a:rPr>
              <a:t>Russian view shaped Western (or rather global) view of Ukraine and i</a:t>
            </a:r>
            <a:r>
              <a:rPr lang="de-DE" sz="1900" dirty="0">
                <a:latin typeface="Garamond" panose="02020404030301010803" pitchFamily="18" charset="0"/>
              </a:rPr>
              <a:t>ts</a:t>
            </a:r>
            <a:r>
              <a:rPr lang="de-GB" sz="1900" dirty="0">
                <a:latin typeface="Garamond" panose="02020404030301010803" pitchFamily="18" charset="0"/>
              </a:rPr>
              <a:t> history</a:t>
            </a:r>
          </a:p>
          <a:p>
            <a:pPr marL="285750" indent="-285750">
              <a:spcBef>
                <a:spcPts val="0"/>
              </a:spcBef>
            </a:pPr>
            <a:r>
              <a:rPr lang="de-GB" sz="1900" dirty="0">
                <a:latin typeface="Garamond" panose="02020404030301010803" pitchFamily="18" charset="0"/>
              </a:rPr>
              <a:t>Historians of Russia are criticised for reproducing Russian colonialist/imperialist attitudes to Ukraine and Ukrainians</a:t>
            </a:r>
          </a:p>
          <a:p>
            <a:pPr marL="285750" indent="-285750">
              <a:spcBef>
                <a:spcPts val="0"/>
              </a:spcBef>
            </a:pPr>
            <a:r>
              <a:rPr lang="de-DE" sz="1900" dirty="0">
                <a:latin typeface="Garamond" panose="02020404030301010803" pitchFamily="18" charset="0"/>
              </a:rPr>
              <a:t>Un-learning, overcoming biases, developing new concepts and taking a fresh view at the history of Ukraine and its neighbours and at times imperial masters: Lithuania, Poland, Polish-Lithuanian Commonwealth, Muscovy/Russia. </a:t>
            </a:r>
            <a:endParaRPr lang="de-GB" sz="19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612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EB3B0-CA19-3698-902E-89D4FAA52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GB" b="1" dirty="0">
                <a:latin typeface="Garamond" panose="02020404030301010803" pitchFamily="18" charset="0"/>
              </a:rPr>
              <a:t>To keep in mind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04CED-6D3C-D4A7-7C3E-4099098C0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de-GB" sz="2200" dirty="0">
                <a:latin typeface="Garamond" panose="02020404030301010803" pitchFamily="18" charset="0"/>
              </a:rPr>
              <a:t>Having a unique shared national language can be decisive for nation building (especially of non-dominant nations/ethnic groups) but is not conditio-sine-qua-non. </a:t>
            </a:r>
          </a:p>
          <a:p>
            <a:pPr>
              <a:spcBef>
                <a:spcPts val="600"/>
              </a:spcBef>
            </a:pPr>
            <a:r>
              <a:rPr lang="de-GB" sz="2200" dirty="0">
                <a:latin typeface="Garamond" panose="02020404030301010803" pitchFamily="18" charset="0"/>
              </a:rPr>
              <a:t>Look at the British Isles: Welsh language important for Welsh identity but non-conformism and rich cultural heritage and medieval Welsh history at least as important: Welsh, Irish, Scottish identity not dependent on speaking Welsh, Irish or Scottish Gaelic, many Welsh, Irish, Scottish are English nativespeakers) – see Russian</a:t>
            </a:r>
            <a:r>
              <a:rPr lang="en-GB" sz="2200" dirty="0">
                <a:latin typeface="Garamond" panose="02020404030301010803" pitchFamily="18" charset="0"/>
              </a:rPr>
              <a:t>-</a:t>
            </a:r>
            <a:r>
              <a:rPr lang="de-GB" sz="2200" dirty="0">
                <a:latin typeface="Garamond" panose="02020404030301010803" pitchFamily="18" charset="0"/>
              </a:rPr>
              <a:t>speaking Ukrainians</a:t>
            </a:r>
            <a:endParaRPr lang="en-GB" sz="2200" dirty="0">
              <a:latin typeface="Garamond" panose="02020404030301010803" pitchFamily="18" charset="0"/>
            </a:endParaRPr>
          </a:p>
          <a:p>
            <a:pPr>
              <a:spcBef>
                <a:spcPts val="600"/>
              </a:spcBef>
            </a:pPr>
            <a:r>
              <a:rPr lang="en-GB" sz="2200" dirty="0">
                <a:latin typeface="Garamond" panose="02020404030301010803" pitchFamily="18" charset="0"/>
              </a:rPr>
              <a:t>Even more so: the same language, but different nations – Austria and Germany</a:t>
            </a:r>
          </a:p>
          <a:p>
            <a:pPr>
              <a:spcBef>
                <a:spcPts val="600"/>
              </a:spcBef>
            </a:pPr>
            <a:r>
              <a:rPr lang="en-GB" sz="2200" dirty="0">
                <a:latin typeface="Garamond" panose="02020404030301010803" pitchFamily="18" charset="0"/>
              </a:rPr>
              <a:t>Ukraine as a historically multiethnic, multicultural, multilingual region</a:t>
            </a:r>
            <a:endParaRPr lang="de-GB" sz="22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182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E922E-F1F2-534F-6025-0B5E43228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GB" b="1" dirty="0">
                <a:latin typeface="Garamond" panose="02020404030301010803" pitchFamily="18" charset="0"/>
              </a:rPr>
              <a:t>Challenges I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A4C62A-765E-1413-C484-F5E13D651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923288"/>
            <a:ext cx="11059811" cy="4245423"/>
          </a:xfrm>
        </p:spPr>
        <p:txBody>
          <a:bodyPr>
            <a:noAutofit/>
          </a:bodyPr>
          <a:lstStyle/>
          <a:p>
            <a:pPr marL="285750" indent="-285750">
              <a:spcBef>
                <a:spcPts val="300"/>
              </a:spcBef>
            </a:pPr>
            <a:r>
              <a:rPr lang="en-US" altLang="en-US" sz="1900" dirty="0">
                <a:latin typeface="Garamond" panose="02020404030301010803" pitchFamily="18" charset="0"/>
              </a:rPr>
              <a:t>De-colonizing Ukrainian history: Russia/Russians and Poland/Poles as colonizers, Ukraine/Ukrainians as colonized or subalterns – complexities of relations</a:t>
            </a:r>
          </a:p>
          <a:p>
            <a:pPr marL="285750" indent="-285750">
              <a:spcBef>
                <a:spcPts val="300"/>
              </a:spcBef>
            </a:pPr>
            <a:r>
              <a:rPr lang="de-GB" sz="1900" dirty="0">
                <a:latin typeface="Garamond" panose="02020404030301010803" pitchFamily="18" charset="0"/>
              </a:rPr>
              <a:t>Does decolonisation necessarily mean to replace the Russian imperial/national narrative by a Ukrainian national narrative?</a:t>
            </a:r>
          </a:p>
          <a:p>
            <a:pPr>
              <a:spcBef>
                <a:spcPts val="300"/>
              </a:spcBef>
            </a:pPr>
            <a:r>
              <a:rPr lang="de-GB" sz="1900" dirty="0">
                <a:latin typeface="Garamond" panose="02020404030301010803" pitchFamily="18" charset="0"/>
              </a:rPr>
              <a:t>Tasks: </a:t>
            </a:r>
            <a:endParaRPr lang="en-GB" sz="1900" dirty="0">
              <a:latin typeface="Garamond" panose="02020404030301010803" pitchFamily="18" charset="0"/>
            </a:endParaRPr>
          </a:p>
          <a:p>
            <a:pPr lvl="2">
              <a:spcBef>
                <a:spcPts val="300"/>
              </a:spcBef>
            </a:pPr>
            <a:r>
              <a:rPr lang="de-GB" sz="1900" dirty="0">
                <a:latin typeface="Garamond" panose="02020404030301010803" pitchFamily="18" charset="0"/>
              </a:rPr>
              <a:t>to understand historical events, acteurs and actions within the context of their time (a classic Rankean approach)</a:t>
            </a:r>
            <a:endParaRPr lang="en-GB" sz="1900" dirty="0">
              <a:latin typeface="Garamond" panose="02020404030301010803" pitchFamily="18" charset="0"/>
            </a:endParaRPr>
          </a:p>
          <a:p>
            <a:pPr lvl="2">
              <a:spcBef>
                <a:spcPts val="300"/>
              </a:spcBef>
            </a:pPr>
            <a:r>
              <a:rPr lang="de-GB" sz="1900" dirty="0">
                <a:latin typeface="Garamond" panose="02020404030301010803" pitchFamily="18" charset="0"/>
              </a:rPr>
              <a:t>to understand Ukrainian history (as any other history) as entangled</a:t>
            </a:r>
            <a:endParaRPr lang="en-GB" sz="1900" dirty="0">
              <a:latin typeface="Garamond" panose="02020404030301010803" pitchFamily="18" charset="0"/>
            </a:endParaRPr>
          </a:p>
          <a:p>
            <a:pPr lvl="2">
              <a:spcBef>
                <a:spcPts val="300"/>
              </a:spcBef>
            </a:pPr>
            <a:r>
              <a:rPr lang="de-GB" sz="1900" dirty="0">
                <a:latin typeface="Garamond" panose="02020404030301010803" pitchFamily="18" charset="0"/>
              </a:rPr>
              <a:t>to understand how the regions which constitute today‘s Ukraine influenced and were influenced by </a:t>
            </a:r>
            <a:r>
              <a:rPr lang="de-DE" sz="1900" dirty="0">
                <a:latin typeface="Garamond" panose="02020404030301010803" pitchFamily="18" charset="0"/>
              </a:rPr>
              <a:t>neighbouring political and cultural centres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de-DE" sz="1900" dirty="0">
                <a:latin typeface="Garamond" panose="02020404030301010803" pitchFamily="18" charset="0"/>
              </a:rPr>
              <a:t>Module will therefore also be on Poland, Russia, Lithuania and touch on Bulgaria, the East-Roman (Byzantine) Empire, the Ottoman Empire and others</a:t>
            </a:r>
            <a:endParaRPr lang="de-GB" sz="1900" dirty="0">
              <a:latin typeface="Garamond" panose="02020404030301010803" pitchFamily="18" charset="0"/>
            </a:endParaRPr>
          </a:p>
          <a:p>
            <a:pPr>
              <a:spcBef>
                <a:spcPts val="300"/>
              </a:spcBef>
            </a:pPr>
            <a:endParaRPr lang="en-GB" sz="19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120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D28D120-1389-4B3F-BECB-0949DCCAC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782" y="0"/>
            <a:ext cx="1219878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20B58E-0A50-B76B-865A-4C3BDA1B0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9" y="786384"/>
            <a:ext cx="3623244" cy="2665614"/>
          </a:xfrm>
        </p:spPr>
        <p:txBody>
          <a:bodyPr anchor="t">
            <a:normAutofit/>
          </a:bodyPr>
          <a:lstStyle/>
          <a:p>
            <a:r>
              <a:rPr lang="de-GB" b="1" dirty="0">
                <a:latin typeface="Garamond" panose="02020404030301010803" pitchFamily="18" charset="0"/>
              </a:rPr>
              <a:t>Challenges II</a:t>
            </a:r>
            <a:endParaRPr lang="en-GB" b="1" dirty="0">
              <a:latin typeface="Garamond" panose="02020404030301010803" pitchFamily="18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927055D-9ECF-487E-91DD-FFA84AB92D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333" y="571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person in a suit holding a cane&#10;&#10;AI-generated content may be incorrect.">
            <a:extLst>
              <a:ext uri="{FF2B5EF4-FFF2-40B4-BE49-F238E27FC236}">
                <a16:creationId xmlns:a16="http://schemas.microsoft.com/office/drawing/2014/main" id="{ECCDFBD7-2F68-9596-541A-FD0EA21F50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01" y="2399646"/>
            <a:ext cx="2539783" cy="331535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B809F6-28EA-2B7B-49B2-C604371F3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1380" y="786384"/>
            <a:ext cx="6929929" cy="5224575"/>
          </a:xfrm>
        </p:spPr>
        <p:txBody>
          <a:bodyPr anchor="t">
            <a:noAutofit/>
          </a:bodyPr>
          <a:lstStyle/>
          <a:p>
            <a:pPr marL="285750" indent="-285750">
              <a:spcBef>
                <a:spcPts val="600"/>
              </a:spcBef>
            </a:pPr>
            <a:r>
              <a:rPr lang="en-US" altLang="en-US" sz="1800" dirty="0">
                <a:latin typeface="Garamond" panose="02020404030301010803" pitchFamily="18" charset="0"/>
              </a:rPr>
              <a:t>Language and terminology matter: </a:t>
            </a:r>
            <a:r>
              <a:rPr lang="uk-UA" altLang="en-US" sz="1800" dirty="0">
                <a:latin typeface="Garamond" panose="02020404030301010803" pitchFamily="18" charset="0"/>
              </a:rPr>
              <a:t>Київ</a:t>
            </a:r>
            <a:r>
              <a:rPr lang="de-DE" altLang="en-US" sz="1800" dirty="0">
                <a:latin typeface="Garamond" panose="02020404030301010803" pitchFamily="18" charset="0"/>
              </a:rPr>
              <a:t> (</a:t>
            </a:r>
            <a:r>
              <a:rPr lang="en-US" altLang="en-US" sz="1800" dirty="0">
                <a:latin typeface="Garamond" panose="02020404030301010803" pitchFamily="18" charset="0"/>
              </a:rPr>
              <a:t>Kyiv/</a:t>
            </a:r>
            <a:r>
              <a:rPr lang="en-US" altLang="en-US" sz="1800" dirty="0" err="1">
                <a:latin typeface="Garamond" panose="02020404030301010803" pitchFamily="18" charset="0"/>
              </a:rPr>
              <a:t>Kyjiv</a:t>
            </a:r>
            <a:r>
              <a:rPr lang="en-US" altLang="en-US" sz="1800" dirty="0">
                <a:latin typeface="Garamond" panose="02020404030301010803" pitchFamily="18" charset="0"/>
              </a:rPr>
              <a:t>), </a:t>
            </a:r>
            <a:r>
              <a:rPr lang="ru-RU" altLang="en-US" sz="1800" dirty="0">
                <a:latin typeface="Garamond" panose="02020404030301010803" pitchFamily="18" charset="0"/>
              </a:rPr>
              <a:t>Киев </a:t>
            </a:r>
            <a:r>
              <a:rPr lang="de-DE" altLang="en-US" sz="1800" dirty="0">
                <a:latin typeface="Garamond" panose="02020404030301010803" pitchFamily="18" charset="0"/>
              </a:rPr>
              <a:t>(Kiev), or Kijów. Lemberg, L‘viv/Lviv, Lwów, Lvov. ‘The Ukraine‘ or ‘Ukraine‘</a:t>
            </a:r>
            <a:endParaRPr lang="en-US" altLang="en-US" sz="1800" dirty="0">
              <a:latin typeface="Garamond" panose="02020404030301010803" pitchFamily="18" charset="0"/>
            </a:endParaRPr>
          </a:p>
          <a:p>
            <a:pPr marL="285750" indent="-285750">
              <a:spcBef>
                <a:spcPts val="600"/>
              </a:spcBef>
            </a:pPr>
            <a:r>
              <a:rPr lang="de-GB" sz="1800" dirty="0">
                <a:latin typeface="Garamond" panose="02020404030301010803" pitchFamily="18" charset="0"/>
              </a:rPr>
              <a:t>Ukrainian or Russian: Appropriation of Ukrainian culture. Calling Ukrainian poets, writers, artists etc. Russian: Gogol‘ or Hohol‘</a:t>
            </a:r>
          </a:p>
          <a:p>
            <a:pPr marL="285750" indent="-285750">
              <a:spcBef>
                <a:spcPts val="600"/>
              </a:spcBef>
            </a:pPr>
            <a:r>
              <a:rPr lang="de-GB" sz="1800" dirty="0">
                <a:latin typeface="Garamond" panose="02020404030301010803" pitchFamily="18" charset="0"/>
              </a:rPr>
              <a:t>The lasting influence of Pushkin and Tolstoevsky‘ (Tolstoy and Dostoevsky) of our views of everything east of Poland </a:t>
            </a:r>
          </a:p>
          <a:p>
            <a:pPr marL="285750" indent="-285750">
              <a:spcBef>
                <a:spcPts val="600"/>
              </a:spcBef>
            </a:pPr>
            <a:r>
              <a:rPr lang="de-GB" sz="1800" dirty="0">
                <a:latin typeface="Garamond" panose="02020404030301010803" pitchFamily="18" charset="0"/>
              </a:rPr>
              <a:t>Who knows Hryhory Skovoroda? Taras Shevchenko? Ivan Franko? Lesia Ukrajinka? Oksana Zabushko? Yurii Andrukhovych? </a:t>
            </a:r>
          </a:p>
          <a:p>
            <a:pPr marL="285750" indent="-285750">
              <a:spcBef>
                <a:spcPts val="600"/>
              </a:spcBef>
            </a:pPr>
            <a:r>
              <a:rPr lang="de-GB" sz="1800" dirty="0">
                <a:latin typeface="Garamond" panose="02020404030301010803" pitchFamily="18" charset="0"/>
              </a:rPr>
              <a:t>You might know the names of Russian tsars, but do you know Bohdan Khmel‘nytskyi or Mykhailo Hrushevs‘kyi or Simon Petliura or King Danylo of Halych-Volhynia. You might have heard of Stepan Bandera.</a:t>
            </a:r>
          </a:p>
          <a:p>
            <a:pPr marL="285750" indent="-285750">
              <a:spcBef>
                <a:spcPts val="600"/>
              </a:spcBef>
            </a:pPr>
            <a:r>
              <a:rPr lang="de-GB" sz="1800" dirty="0">
                <a:latin typeface="Garamond" panose="02020404030301010803" pitchFamily="18" charset="0"/>
              </a:rPr>
              <a:t>This is also partly valid for Poland: Can you name a Polish writer? It might be easier for you to name a Polish composer. You certainly can name a Russian composer. But do you know the name of a Ukrainian composer?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0DC1883-8AF7-483D-9074-3C6D8AF575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CF89D75-E5AC-4C45-9D87-228849A4C7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22916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1178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5D28D120-1389-4B3F-BECB-0949DCCAC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782" y="0"/>
            <a:ext cx="1219878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57F570-3CBA-1168-FC8E-B72C27DFE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9" y="786384"/>
            <a:ext cx="3623244" cy="2665614"/>
          </a:xfrm>
        </p:spPr>
        <p:txBody>
          <a:bodyPr anchor="t"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Broader issues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927055D-9ECF-487E-91DD-FFA84AB92D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333" y="571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ostage stamp with different pictures of monuments&#10;&#10;AI-generated content may be incorrect.">
            <a:extLst>
              <a:ext uri="{FF2B5EF4-FFF2-40B4-BE49-F238E27FC236}">
                <a16:creationId xmlns:a16="http://schemas.microsoft.com/office/drawing/2014/main" id="{FA455024-9192-4135-FCEC-F34683A6A9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33" y="2564607"/>
            <a:ext cx="3573120" cy="2505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69FA4-E71A-E0D0-8096-D912747FA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2444" y="989350"/>
            <a:ext cx="6958865" cy="5021609"/>
          </a:xfrm>
        </p:spPr>
        <p:txBody>
          <a:bodyPr anchor="t"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Contested nation- and state- building; contested borderlands</a:t>
            </a:r>
          </a:p>
          <a:p>
            <a:r>
              <a:rPr lang="en-GB" dirty="0">
                <a:latin typeface="Garamond" panose="02020404030301010803" pitchFamily="18" charset="0"/>
              </a:rPr>
              <a:t>Modern nationalism and local historical traditions</a:t>
            </a:r>
          </a:p>
          <a:p>
            <a:r>
              <a:rPr lang="en-GB" dirty="0">
                <a:latin typeface="Garamond" panose="02020404030301010803" pitchFamily="18" charset="0"/>
              </a:rPr>
              <a:t>Political developments and everyday life in the context of competing (geo)political projects</a:t>
            </a:r>
          </a:p>
          <a:p>
            <a:r>
              <a:rPr lang="en-GB" dirty="0">
                <a:latin typeface="Garamond" panose="02020404030301010803" pitchFamily="18" charset="0"/>
              </a:rPr>
              <a:t>Fluidity and multilayered character of identity/identities</a:t>
            </a:r>
          </a:p>
          <a:p>
            <a:r>
              <a:rPr lang="en-GB" dirty="0">
                <a:latin typeface="Garamond" panose="02020404030301010803" pitchFamily="18" charset="0"/>
              </a:rPr>
              <a:t>Highlighting local voices and their historical contributions</a:t>
            </a:r>
          </a:p>
          <a:p>
            <a:r>
              <a:rPr lang="en-GB" dirty="0">
                <a:latin typeface="Garamond" panose="02020404030301010803" pitchFamily="18" charset="0"/>
              </a:rPr>
              <a:t>Understanding of historical alternatives</a:t>
            </a:r>
          </a:p>
          <a:p>
            <a:r>
              <a:rPr lang="en-GB" dirty="0">
                <a:latin typeface="Garamond" panose="02020404030301010803" pitchFamily="18" charset="0"/>
              </a:rPr>
              <a:t>Memory politics and the </a:t>
            </a:r>
            <a:r>
              <a:rPr lang="en-GB" dirty="0" err="1">
                <a:latin typeface="Garamond" panose="02020404030301010803" pitchFamily="18" charset="0"/>
              </a:rPr>
              <a:t>instrumentalisation</a:t>
            </a:r>
            <a:r>
              <a:rPr lang="en-GB" dirty="0">
                <a:latin typeface="Garamond" panose="02020404030301010803" pitchFamily="18" charset="0"/>
              </a:rPr>
              <a:t> of the past</a:t>
            </a:r>
          </a:p>
          <a:p>
            <a:endParaRPr lang="en-GB" dirty="0">
              <a:latin typeface="Garamond" panose="02020404030301010803" pitchFamily="18" charset="0"/>
            </a:endParaRPr>
          </a:p>
          <a:p>
            <a:endParaRPr lang="en-GB" dirty="0">
              <a:latin typeface="Garamond" panose="02020404030301010803" pitchFamily="18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0DC1883-8AF7-483D-9074-3C6D8AF575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CF89D75-E5AC-4C45-9D87-228849A4C7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22916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CC1B888-D3A3-E16D-2123-6791AC7A2550}"/>
              </a:ext>
            </a:extLst>
          </p:cNvPr>
          <p:cNvSpPr txBox="1"/>
          <p:nvPr/>
        </p:nvSpPr>
        <p:spPr>
          <a:xfrm>
            <a:off x="571333" y="5232400"/>
            <a:ext cx="35731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Garamond" panose="02020404030301010803" pitchFamily="18" charset="0"/>
              </a:rPr>
              <a:t>WWII memorial ((</a:t>
            </a:r>
            <a:r>
              <a:rPr lang="en-GB" sz="1600" dirty="0" err="1">
                <a:latin typeface="Garamond" panose="02020404030301010803" pitchFamily="18" charset="0"/>
              </a:rPr>
              <a:t>Savur</a:t>
            </a:r>
            <a:r>
              <a:rPr lang="en-GB" sz="1600" dirty="0">
                <a:latin typeface="Garamond" panose="02020404030301010803" pitchFamily="18" charset="0"/>
              </a:rPr>
              <a:t>-Mohyla) from the occupied and annexed part of Eastern Ukraine on a Russian postmark</a:t>
            </a:r>
          </a:p>
        </p:txBody>
      </p:sp>
    </p:spTree>
    <p:extLst>
      <p:ext uri="{BB962C8B-B14F-4D97-AF65-F5344CB8AC3E}">
        <p14:creationId xmlns:p14="http://schemas.microsoft.com/office/powerpoint/2010/main" val="1640976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BAF395E-7D52-496C-ACDD-468AEC1A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3DD99B-B9FA-78BD-FF03-FEAB1498B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786384"/>
            <a:ext cx="5567266" cy="1707775"/>
          </a:xfrm>
        </p:spPr>
        <p:txBody>
          <a:bodyPr anchor="t">
            <a:normAutofit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Tentative Schedule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6BAADB1-054E-4A82-8D07-643BD1F43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8602" y="576201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2030BC3-FFDC-44D6-0B2F-83D568E1C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1" y="2848396"/>
            <a:ext cx="5467441" cy="3018330"/>
          </a:xfrm>
        </p:spPr>
        <p:txBody>
          <a:bodyPr anchor="b">
            <a:normAutofit/>
          </a:bodyPr>
          <a:lstStyle/>
          <a:p>
            <a:pPr marL="0" indent="0">
              <a:buNone/>
            </a:pPr>
            <a:r>
              <a:rPr lang="en-US" dirty="0">
                <a:latin typeface="Garamond" panose="02020404030301010803" pitchFamily="18" charset="0"/>
              </a:rPr>
              <a:t>Assessments deadlines are available on Tabula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3121654-FB13-441C-AB60-76710D917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629400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58D2D3E-B980-4D6F-BBFB-DF7A3A947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abelle 1">
            <a:extLst>
              <a:ext uri="{FF2B5EF4-FFF2-40B4-BE49-F238E27FC236}">
                <a16:creationId xmlns:a16="http://schemas.microsoft.com/office/drawing/2014/main" id="{1E823966-4C89-6507-EE21-79CD97E1EE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7832569"/>
              </p:ext>
            </p:extLst>
          </p:nvPr>
        </p:nvGraphicFramePr>
        <p:xfrm>
          <a:off x="6461312" y="-3"/>
          <a:ext cx="5567266" cy="68579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4045">
                  <a:extLst>
                    <a:ext uri="{9D8B030D-6E8A-4147-A177-3AD203B41FA5}">
                      <a16:colId xmlns:a16="http://schemas.microsoft.com/office/drawing/2014/main" val="1951447236"/>
                    </a:ext>
                  </a:extLst>
                </a:gridCol>
                <a:gridCol w="538449">
                  <a:extLst>
                    <a:ext uri="{9D8B030D-6E8A-4147-A177-3AD203B41FA5}">
                      <a16:colId xmlns:a16="http://schemas.microsoft.com/office/drawing/2014/main" val="2509969490"/>
                    </a:ext>
                  </a:extLst>
                </a:gridCol>
                <a:gridCol w="2385971">
                  <a:extLst>
                    <a:ext uri="{9D8B030D-6E8A-4147-A177-3AD203B41FA5}">
                      <a16:colId xmlns:a16="http://schemas.microsoft.com/office/drawing/2014/main" val="2624481751"/>
                    </a:ext>
                  </a:extLst>
                </a:gridCol>
                <a:gridCol w="2358801">
                  <a:extLst>
                    <a:ext uri="{9D8B030D-6E8A-4147-A177-3AD203B41FA5}">
                      <a16:colId xmlns:a16="http://schemas.microsoft.com/office/drawing/2014/main" val="1304479522"/>
                    </a:ext>
                  </a:extLst>
                </a:gridCol>
              </a:tblGrid>
              <a:tr h="316315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 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Weeks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Lectures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Seminars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4025145721"/>
                  </a:ext>
                </a:extLst>
              </a:tr>
              <a:tr h="327084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1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2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Entangled or colonised? How to write a history of Ukraine?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What is a nation? Modern nations and their history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1744155005"/>
                  </a:ext>
                </a:extLst>
              </a:tr>
              <a:tr h="163542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2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3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Stories of origin: the Kyivan Rus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Language, religion, and geography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558876016"/>
                  </a:ext>
                </a:extLst>
              </a:tr>
              <a:tr h="327084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3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4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The ‘Mongol yoke’ and the rise of Muscovy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Autocracy and ‘Third Rome’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716166148"/>
                  </a:ext>
                </a:extLst>
              </a:tr>
              <a:tr h="327084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4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5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The Polish-Lithuanian Commonwealth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 The Union of Lublin and the ascendancy of Polish culture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2310481213"/>
                  </a:ext>
                </a:extLst>
              </a:tr>
              <a:tr h="327084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5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7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The fight for the ‘land of the </a:t>
                      </a:r>
                      <a:r>
                        <a:rPr lang="en-GB" sz="800" dirty="0" err="1">
                          <a:effectLst/>
                          <a:latin typeface="Garamond" panose="02020404030301010803" pitchFamily="18" charset="0"/>
                        </a:rPr>
                        <a:t>Rus’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The Cossack Hetmanate and the ‘Kyivan Renaissance’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1689124636"/>
                  </a:ext>
                </a:extLst>
              </a:tr>
              <a:tr h="327084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6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8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Becoming an empire: Russia’s long 18</a:t>
                      </a:r>
                      <a:r>
                        <a:rPr lang="en-GB" sz="800" baseline="30000">
                          <a:effectLst/>
                          <a:latin typeface="Garamond" panose="02020404030301010803" pitchFamily="18" charset="0"/>
                        </a:rPr>
                        <a:t>th</a:t>
                      </a:r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 century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From the Great Northern War to the partitions of Poland 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3977010297"/>
                  </a:ext>
                </a:extLst>
              </a:tr>
              <a:tr h="327084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7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9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Russia’s mission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Thinking about Russia: From the Enlightenment to </a:t>
                      </a:r>
                      <a:r>
                        <a:rPr lang="en-GB" sz="800" dirty="0" err="1">
                          <a:effectLst/>
                          <a:latin typeface="Garamond" panose="02020404030301010803" pitchFamily="18" charset="0"/>
                        </a:rPr>
                        <a:t>Panslavism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3241901911"/>
                  </a:ext>
                </a:extLst>
              </a:tr>
              <a:tr h="327084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8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10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Poland’s struggle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Thinking about Poland: From Sarmatism to Warsaw positivism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2057644168"/>
                  </a:ext>
                </a:extLst>
              </a:tr>
              <a:tr h="327084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9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11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Ukraine’s self-discovery 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Thinking about Ukraine: From </a:t>
                      </a:r>
                      <a:r>
                        <a:rPr lang="en-GB" sz="800" dirty="0" err="1">
                          <a:effectLst/>
                          <a:latin typeface="Garamond" panose="02020404030301010803" pitchFamily="18" charset="0"/>
                        </a:rPr>
                        <a:t>Kotliarevsky</a:t>
                      </a:r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 to Hrushevsky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3727450986"/>
                  </a:ext>
                </a:extLst>
              </a:tr>
              <a:tr h="327084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10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12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Peasants into …: How the national message was spread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National literature, music, and art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3270404843"/>
                  </a:ext>
                </a:extLst>
              </a:tr>
              <a:tr h="327084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11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13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National boundaries and hybrid identities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The ‘Jewish question’ and other questions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384947060"/>
                  </a:ext>
                </a:extLst>
              </a:tr>
              <a:tr h="327084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12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14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The Great War: Hopes, aims, and expectations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Playing the national card: the self-destruction of empires 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872174047"/>
                  </a:ext>
                </a:extLst>
              </a:tr>
              <a:tr h="327084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13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15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The Russian and the Ukrainian Revolution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From the Treaty of Brest-Litovsk to the Treaty of Riga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3189790912"/>
                  </a:ext>
                </a:extLst>
              </a:tr>
              <a:tr h="327084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14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17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Nation building Soviet style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Affirmative action and genocide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1723141146"/>
                  </a:ext>
                </a:extLst>
              </a:tr>
              <a:tr h="327084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15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18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Poland and her minorities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Polish and Ukrainian nationalism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781460777"/>
                  </a:ext>
                </a:extLst>
              </a:tr>
              <a:tr h="327084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16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19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Bloodlands I: Soviet rule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Sovietisation, Katyn, and the prison murders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508445686"/>
                  </a:ext>
                </a:extLst>
              </a:tr>
              <a:tr h="327084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17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20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Bloodlands II: German rule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Pogroms, Holocaust, and Volhynian massacres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4023288694"/>
                  </a:ext>
                </a:extLst>
              </a:tr>
              <a:tr h="327084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18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21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From Soviet to independent Ukraine 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Resistance, Russification, and disentanglement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2669974640"/>
                  </a:ext>
                </a:extLst>
              </a:tr>
              <a:tr h="490627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19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22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Trials, tribulations, and choices: Ukraine and her neighbours after the fall of the Soviet Union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The shadows of the past:  the use and misuse of history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3875301593"/>
                  </a:ext>
                </a:extLst>
              </a:tr>
              <a:tr h="327084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20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23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effectLst/>
                          <a:latin typeface="Garamond" panose="02020404030301010803" pitchFamily="18" charset="0"/>
                        </a:rPr>
                        <a:t>The Russian war against Ukraine</a:t>
                      </a:r>
                      <a:endParaRPr lang="de-GB" sz="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effectLst/>
                          <a:latin typeface="Garamond" panose="02020404030301010803" pitchFamily="18" charset="0"/>
                        </a:rPr>
                        <a:t>Current situation and perspectives</a:t>
                      </a:r>
                      <a:endParaRPr lang="de-GB" sz="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30182667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127728"/>
      </p:ext>
    </p:extLst>
  </p:cSld>
  <p:clrMapOvr>
    <a:masterClrMapping/>
  </p:clrMapOvr>
</p:sld>
</file>

<file path=ppt/theme/theme1.xml><?xml version="1.0" encoding="utf-8"?>
<a:theme xmlns:a="http://schemas.openxmlformats.org/drawingml/2006/main" name="AlignmentVTI">
  <a:themeElements>
    <a:clrScheme name="Alignment">
      <a:dk1>
        <a:sysClr val="windowText" lastClr="000000"/>
      </a:dk1>
      <a:lt1>
        <a:sysClr val="window" lastClr="FFFFFF"/>
      </a:lt1>
      <a:dk2>
        <a:srgbClr val="3B3D38"/>
      </a:dk2>
      <a:lt2>
        <a:srgbClr val="F7F2EE"/>
      </a:lt2>
      <a:accent1>
        <a:srgbClr val="928A63"/>
      </a:accent1>
      <a:accent2>
        <a:srgbClr val="B57B6B"/>
      </a:accent2>
      <a:accent3>
        <a:srgbClr val="9E8484"/>
      </a:accent3>
      <a:accent4>
        <a:srgbClr val="7C8A75"/>
      </a:accent4>
      <a:accent5>
        <a:srgbClr val="8C8578"/>
      </a:accent5>
      <a:accent6>
        <a:srgbClr val="A18563"/>
      </a:accent6>
      <a:hlink>
        <a:srgbClr val="B57B6B"/>
      </a:hlink>
      <a:folHlink>
        <a:srgbClr val="7C8A75"/>
      </a:folHlink>
    </a:clrScheme>
    <a:fontScheme name="Custom 1">
      <a:majorFont>
        <a:latin typeface="Batang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ignmentVTI" id="{606D7720-FAA0-4ADC-B967-3239DA8ECA1A}" vid="{10074623-6FCC-4A3C-AAA5-58644BD8FF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1411</Words>
  <Application>Microsoft Office PowerPoint</Application>
  <PresentationFormat>Widescreen</PresentationFormat>
  <Paragraphs>168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Batang</vt:lpstr>
      <vt:lpstr>Aptos</vt:lpstr>
      <vt:lpstr>Arial</vt:lpstr>
      <vt:lpstr>Avenir Next LT Pro Light</vt:lpstr>
      <vt:lpstr>Calibri</vt:lpstr>
      <vt:lpstr>Garamond</vt:lpstr>
      <vt:lpstr>Times New Roman</vt:lpstr>
      <vt:lpstr>AlignmentVTI</vt:lpstr>
      <vt:lpstr>Entangled History: Ukraine and her neighbours from the Middle Ages to the present</vt:lpstr>
      <vt:lpstr>Outline</vt:lpstr>
      <vt:lpstr>Recent Context</vt:lpstr>
      <vt:lpstr>How (not) to write Ukrainian history</vt:lpstr>
      <vt:lpstr>To keep in mind</vt:lpstr>
      <vt:lpstr>Challenges I</vt:lpstr>
      <vt:lpstr>Challenges II</vt:lpstr>
      <vt:lpstr>Broader issues</vt:lpstr>
      <vt:lpstr>Tentative Schedule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Voronovici, Alexandr</dc:creator>
  <cp:lastModifiedBy>Voronovici, Alexandr</cp:lastModifiedBy>
  <cp:revision>8</cp:revision>
  <dcterms:created xsi:type="dcterms:W3CDTF">2025-10-15T18:16:58Z</dcterms:created>
  <dcterms:modified xsi:type="dcterms:W3CDTF">2025-10-15T22:00:50Z</dcterms:modified>
</cp:coreProperties>
</file>