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24"/>
  </p:notesMasterIdLst>
  <p:sldIdLst>
    <p:sldId id="256" r:id="rId2"/>
    <p:sldId id="257" r:id="rId3"/>
    <p:sldId id="258" r:id="rId4"/>
    <p:sldId id="286" r:id="rId5"/>
    <p:sldId id="287" r:id="rId6"/>
    <p:sldId id="288" r:id="rId7"/>
    <p:sldId id="289" r:id="rId8"/>
    <p:sldId id="290"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59" d="100"/>
          <a:sy n="59" d="100"/>
        </p:scale>
        <p:origin x="8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12967-8107-4E6A-A3B2-08A7BD9762E8}" type="datetimeFigureOut">
              <a:rPr lang="en-GB" smtClean="0"/>
              <a:t>22/10/2025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5717960-57DD-47E2-92AE-5FE4C540E21B}" type="slidenum">
              <a:rPr lang="en-GB" smtClean="0"/>
              <a:t>22</a:t>
            </a:fld>
            <a:endParaRPr lang="en-GB"/>
          </a:p>
        </p:txBody>
      </p:sp>
    </p:spTree>
    <p:extLst>
      <p:ext uri="{BB962C8B-B14F-4D97-AF65-F5344CB8AC3E}">
        <p14:creationId xmlns:p14="http://schemas.microsoft.com/office/powerpoint/2010/main" val="2145450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10/22/2025</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10/22/2025</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en.kremlin.ru/events/president/news/6618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a:normAutofit/>
          </a:bodyPr>
          <a:lstStyle/>
          <a:p>
            <a:r>
              <a:rPr lang="de-DE" altLang="en-US" sz="3700" b="1" dirty="0">
                <a:latin typeface="Garamond" panose="02020404030301010803" pitchFamily="18" charset="0"/>
              </a:rPr>
              <a:t>Entangled History: Ukraine and her neighbours from the Middle Ages to the present</a:t>
            </a:r>
            <a:endParaRPr lang="en-GB" sz="3700" b="1" dirty="0">
              <a:latin typeface="Garamond" panose="02020404030301010803" pitchFamily="18" charset="0"/>
            </a:endParaRP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a:normAutofit/>
          </a:bodyPr>
          <a:lstStyle/>
          <a:p>
            <a:pPr>
              <a:buSzPct val="100000"/>
            </a:pPr>
            <a:r>
              <a:rPr lang="en-GB" altLang="en-US" b="1" dirty="0">
                <a:latin typeface="Garamond" panose="02020404030301010803" pitchFamily="18" charset="0"/>
              </a:rPr>
              <a:t>Lecture 2, wk. 3</a:t>
            </a:r>
          </a:p>
          <a:p>
            <a:pPr>
              <a:buSzPct val="100000"/>
            </a:pPr>
            <a:r>
              <a:rPr lang="en-GB" altLang="en-US" b="1" dirty="0">
                <a:latin typeface="Garamond" panose="02020404030301010803" pitchFamily="18" charset="0"/>
              </a:rPr>
              <a:t>Stories of origin: The Kyivan </a:t>
            </a:r>
            <a:r>
              <a:rPr lang="en-GB" altLang="en-US" b="1" dirty="0" err="1">
                <a:latin typeface="Garamond" panose="02020404030301010803" pitchFamily="18" charset="0"/>
              </a:rPr>
              <a:t>Rus’</a:t>
            </a:r>
            <a:endParaRPr lang="en-GB" altLang="en-US" b="1" dirty="0">
              <a:latin typeface="Garamond" panose="02020404030301010803" pitchFamily="18" charset="0"/>
            </a:endParaRPr>
          </a:p>
        </p:txBody>
      </p:sp>
      <p:cxnSp>
        <p:nvCxnSpPr>
          <p:cNvPr id="44" name="Straight Connector 43">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drawing of a town on a hill&#10;&#10;AI-generated content may be incorrect.">
            <a:extLst>
              <a:ext uri="{FF2B5EF4-FFF2-40B4-BE49-F238E27FC236}">
                <a16:creationId xmlns:a16="http://schemas.microsoft.com/office/drawing/2014/main" id="{0563EECB-FEAD-6D7F-A2CC-67FC45B70A7D}"/>
              </a:ext>
            </a:extLst>
          </p:cNvPr>
          <p:cNvPicPr>
            <a:picLocks noChangeAspect="1"/>
          </p:cNvPicPr>
          <p:nvPr/>
        </p:nvPicPr>
        <p:blipFill>
          <a:blip r:embed="rId2">
            <a:extLst>
              <a:ext uri="{28A0092B-C50C-407E-A947-70E740481C1C}">
                <a14:useLocalDpi xmlns:a14="http://schemas.microsoft.com/office/drawing/2010/main" val="0"/>
              </a:ext>
            </a:extLst>
          </a:blip>
          <a:srcRect l="6590" r="4020" b="1"/>
          <a:stretch>
            <a:fillRect/>
          </a:stretch>
        </p:blipFill>
        <p:spPr>
          <a:xfrm>
            <a:off x="4699947" y="852351"/>
            <a:ext cx="6920549" cy="5148368"/>
          </a:xfrm>
          <a:prstGeom prst="rect">
            <a:avLst/>
          </a:prstGeom>
        </p:spPr>
      </p:pic>
      <p:cxnSp>
        <p:nvCxnSpPr>
          <p:cNvPr id="48" name="Straight Connector 47">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5523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A240FCEE-B6E2-46D0-9BB0-F45F79545E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BD2FB83-3783-4477-80B5-DA5BF10BAF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83EA203-71D5-49C0-9626-FFA8E46787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BCE49C-026A-64A2-0DC6-475E9650F1AA}"/>
              </a:ext>
            </a:extLst>
          </p:cNvPr>
          <p:cNvSpPr>
            <a:spLocks noGrp="1"/>
          </p:cNvSpPr>
          <p:nvPr>
            <p:ph type="title"/>
          </p:nvPr>
        </p:nvSpPr>
        <p:spPr>
          <a:xfrm>
            <a:off x="521207" y="822960"/>
            <a:ext cx="3680675" cy="1637209"/>
          </a:xfrm>
        </p:spPr>
        <p:txBody>
          <a:bodyPr vert="horz" lIns="91440" tIns="45720" rIns="91440" bIns="45720" rtlCol="0" anchor="t">
            <a:normAutofit/>
          </a:bodyPr>
          <a:lstStyle/>
          <a:p>
            <a:r>
              <a:rPr lang="en-US" sz="4400" dirty="0" err="1">
                <a:latin typeface="Garamond" panose="02020404030301010803" pitchFamily="18" charset="0"/>
              </a:rPr>
              <a:t>Christianisation</a:t>
            </a:r>
            <a:endParaRPr lang="en-US" sz="4400" dirty="0">
              <a:latin typeface="Garamond" panose="02020404030301010803" pitchFamily="18" charset="0"/>
            </a:endParaRPr>
          </a:p>
        </p:txBody>
      </p:sp>
      <p:cxnSp>
        <p:nvCxnSpPr>
          <p:cNvPr id="18" name="Straight Connector 17">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Tabelle 1">
            <a:extLst>
              <a:ext uri="{FF2B5EF4-FFF2-40B4-BE49-F238E27FC236}">
                <a16:creationId xmlns:a16="http://schemas.microsoft.com/office/drawing/2014/main" id="{08C1DF4D-B61C-0CE4-9707-DF6912BB38EC}"/>
              </a:ext>
            </a:extLst>
          </p:cNvPr>
          <p:cNvGraphicFramePr>
            <a:graphicFrameLocks noGrp="1"/>
          </p:cNvGraphicFramePr>
          <p:nvPr>
            <p:extLst>
              <p:ext uri="{D42A27DB-BD31-4B8C-83A1-F6EECF244321}">
                <p14:modId xmlns:p14="http://schemas.microsoft.com/office/powerpoint/2010/main" val="169443142"/>
              </p:ext>
            </p:extLst>
          </p:nvPr>
        </p:nvGraphicFramePr>
        <p:xfrm>
          <a:off x="4715840" y="998033"/>
          <a:ext cx="6885872" cy="5148370"/>
        </p:xfrm>
        <a:graphic>
          <a:graphicData uri="http://schemas.openxmlformats.org/drawingml/2006/table">
            <a:tbl>
              <a:tblPr firstRow="1" firstCol="1" bandRow="1">
                <a:tableStyleId>{5C22544A-7EE6-4342-B048-85BDC9FD1C3A}</a:tableStyleId>
              </a:tblPr>
              <a:tblGrid>
                <a:gridCol w="1340893">
                  <a:extLst>
                    <a:ext uri="{9D8B030D-6E8A-4147-A177-3AD203B41FA5}">
                      <a16:colId xmlns:a16="http://schemas.microsoft.com/office/drawing/2014/main" val="2275143693"/>
                    </a:ext>
                  </a:extLst>
                </a:gridCol>
                <a:gridCol w="5544979">
                  <a:extLst>
                    <a:ext uri="{9D8B030D-6E8A-4147-A177-3AD203B41FA5}">
                      <a16:colId xmlns:a16="http://schemas.microsoft.com/office/drawing/2014/main" val="1854992850"/>
                    </a:ext>
                  </a:extLst>
                </a:gridCol>
              </a:tblGrid>
              <a:tr h="238381">
                <a:tc>
                  <a:txBody>
                    <a:bodyPr/>
                    <a:lstStyle/>
                    <a:p>
                      <a:r>
                        <a:rPr lang="en-GB" sz="1300">
                          <a:effectLst/>
                          <a:latin typeface="Garamond" panose="02020404030301010803" pitchFamily="18" charset="0"/>
                        </a:rPr>
                        <a:t>793</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tc>
                  <a:txBody>
                    <a:bodyPr/>
                    <a:lstStyle/>
                    <a:p>
                      <a:r>
                        <a:rPr lang="en-GB" sz="1300">
                          <a:effectLst/>
                          <a:latin typeface="Garamond" panose="02020404030301010803" pitchFamily="18" charset="0"/>
                        </a:rPr>
                        <a:t>Viking attack on Lindisfarne, followed by attacks throughout Europe</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extLst>
                  <a:ext uri="{0D108BD9-81ED-4DB2-BD59-A6C34878D82A}">
                    <a16:rowId xmlns:a16="http://schemas.microsoft.com/office/drawing/2014/main" val="2200609397"/>
                  </a:ext>
                </a:extLst>
              </a:tr>
              <a:tr h="238381">
                <a:tc>
                  <a:txBody>
                    <a:bodyPr/>
                    <a:lstStyle/>
                    <a:p>
                      <a:r>
                        <a:rPr lang="en-GB" sz="1300">
                          <a:effectLst/>
                          <a:latin typeface="Garamond" panose="02020404030301010803" pitchFamily="18" charset="0"/>
                        </a:rPr>
                        <a:t>859-862</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tc>
                  <a:txBody>
                    <a:bodyPr/>
                    <a:lstStyle/>
                    <a:p>
                      <a:r>
                        <a:rPr lang="en-GB" sz="1300">
                          <a:effectLst/>
                          <a:latin typeface="Garamond" panose="02020404030301010803" pitchFamily="18" charset="0"/>
                        </a:rPr>
                        <a:t>Arrival of Varangians/Rusians in Eastern Europe (Rurik), base in Novgorod</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extLst>
                  <a:ext uri="{0D108BD9-81ED-4DB2-BD59-A6C34878D82A}">
                    <a16:rowId xmlns:a16="http://schemas.microsoft.com/office/drawing/2014/main" val="3464043396"/>
                  </a:ext>
                </a:extLst>
              </a:tr>
              <a:tr h="437032">
                <a:tc>
                  <a:txBody>
                    <a:bodyPr/>
                    <a:lstStyle/>
                    <a:p>
                      <a:r>
                        <a:rPr lang="en-GB" sz="1300">
                          <a:effectLst/>
                          <a:latin typeface="Garamond" panose="02020404030301010803" pitchFamily="18" charset="0"/>
                        </a:rPr>
                        <a:t>882</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tc>
                  <a:txBody>
                    <a:bodyPr/>
                    <a:lstStyle/>
                    <a:p>
                      <a:r>
                        <a:rPr lang="en-GB" sz="1300">
                          <a:effectLst/>
                          <a:latin typeface="Garamond" panose="02020404030301010803" pitchFamily="18" charset="0"/>
                        </a:rPr>
                        <a:t>Oleg/Oleh/Helgi moves to Kyiv (which already exists and controlled by Varangians)</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extLst>
                  <a:ext uri="{0D108BD9-81ED-4DB2-BD59-A6C34878D82A}">
                    <a16:rowId xmlns:a16="http://schemas.microsoft.com/office/drawing/2014/main" val="1015179946"/>
                  </a:ext>
                </a:extLst>
              </a:tr>
              <a:tr h="635683">
                <a:tc>
                  <a:txBody>
                    <a:bodyPr/>
                    <a:lstStyle/>
                    <a:p>
                      <a:r>
                        <a:rPr lang="en-GB" sz="1300">
                          <a:effectLst/>
                          <a:latin typeface="Garamond" panose="02020404030301010803" pitchFamily="18" charset="0"/>
                        </a:rPr>
                        <a:t>9</a:t>
                      </a:r>
                      <a:r>
                        <a:rPr lang="en-GB" sz="1300" baseline="30000">
                          <a:effectLst/>
                          <a:latin typeface="Garamond" panose="02020404030301010803" pitchFamily="18" charset="0"/>
                        </a:rPr>
                        <a:t>th-</a:t>
                      </a:r>
                      <a:r>
                        <a:rPr lang="en-GB" sz="1300">
                          <a:effectLst/>
                          <a:latin typeface="Garamond" panose="02020404030301010803" pitchFamily="18" charset="0"/>
                        </a:rPr>
                        <a:t>11</a:t>
                      </a:r>
                      <a:r>
                        <a:rPr lang="en-GB" sz="1300" baseline="30000">
                          <a:effectLst/>
                          <a:latin typeface="Garamond" panose="02020404030301010803" pitchFamily="18" charset="0"/>
                        </a:rPr>
                        <a:t>th/</a:t>
                      </a:r>
                      <a:r>
                        <a:rPr lang="en-GB" sz="1300">
                          <a:effectLst/>
                          <a:latin typeface="Garamond" panose="02020404030301010803" pitchFamily="18" charset="0"/>
                        </a:rPr>
                        <a:t>centuries</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tc>
                  <a:txBody>
                    <a:bodyPr/>
                    <a:lstStyle/>
                    <a:p>
                      <a:r>
                        <a:rPr lang="en-GB" sz="1300">
                          <a:effectLst/>
                          <a:latin typeface="Garamond" panose="02020404030301010803" pitchFamily="18" charset="0"/>
                        </a:rPr>
                        <a:t>Relations to Byzantium: sometimes at war, more often trading, sometimes winning sometimes losing: attack in 907 on Constantinople – successful leading to good trade deal, attack in 941 failure, not so good trade deal, 1043 another attack</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extLst>
                  <a:ext uri="{0D108BD9-81ED-4DB2-BD59-A6C34878D82A}">
                    <a16:rowId xmlns:a16="http://schemas.microsoft.com/office/drawing/2014/main" val="3990515484"/>
                  </a:ext>
                </a:extLst>
              </a:tr>
              <a:tr h="437032">
                <a:tc>
                  <a:txBody>
                    <a:bodyPr/>
                    <a:lstStyle/>
                    <a:p>
                      <a:r>
                        <a:rPr lang="en-GB" sz="1300">
                          <a:effectLst/>
                          <a:latin typeface="Garamond" panose="02020404030301010803" pitchFamily="18" charset="0"/>
                        </a:rPr>
                        <a:t> </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tc>
                  <a:txBody>
                    <a:bodyPr/>
                    <a:lstStyle/>
                    <a:p>
                      <a:r>
                        <a:rPr lang="en-GB" sz="1300">
                          <a:effectLst/>
                          <a:latin typeface="Garamond" panose="02020404030301010803" pitchFamily="18" charset="0"/>
                        </a:rPr>
                        <a:t>Olha/Olga/Helga widow of Ihor/Igor/Ingvar becomes Christian, rules for her son Sviatoslav</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extLst>
                  <a:ext uri="{0D108BD9-81ED-4DB2-BD59-A6C34878D82A}">
                    <a16:rowId xmlns:a16="http://schemas.microsoft.com/office/drawing/2014/main" val="3443931372"/>
                  </a:ext>
                </a:extLst>
              </a:tr>
              <a:tr h="635683">
                <a:tc>
                  <a:txBody>
                    <a:bodyPr/>
                    <a:lstStyle/>
                    <a:p>
                      <a:r>
                        <a:rPr lang="en-GB" sz="1300">
                          <a:effectLst/>
                          <a:latin typeface="Garamond" panose="02020404030301010803" pitchFamily="18" charset="0"/>
                        </a:rPr>
                        <a:t>869-872</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tc>
                  <a:txBody>
                    <a:bodyPr/>
                    <a:lstStyle/>
                    <a:p>
                      <a:r>
                        <a:rPr lang="en-GB" sz="1300">
                          <a:effectLst/>
                          <a:latin typeface="Garamond" panose="02020404030301010803" pitchFamily="18" charset="0"/>
                        </a:rPr>
                        <a:t>Sviatoslav is overdoing it: overambitious, challenging Byzantine emperor. Bad move: his destruction of the Khazar Khaganat, killed by nomadic Pechenegs on way back from Bulgaria</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extLst>
                  <a:ext uri="{0D108BD9-81ED-4DB2-BD59-A6C34878D82A}">
                    <a16:rowId xmlns:a16="http://schemas.microsoft.com/office/drawing/2014/main" val="1723805238"/>
                  </a:ext>
                </a:extLst>
              </a:tr>
              <a:tr h="834334">
                <a:tc>
                  <a:txBody>
                    <a:bodyPr/>
                    <a:lstStyle/>
                    <a:p>
                      <a:r>
                        <a:rPr lang="en-GB" sz="1300">
                          <a:effectLst/>
                          <a:latin typeface="Garamond" panose="02020404030301010803" pitchFamily="18" charset="0"/>
                        </a:rPr>
                        <a:t>988-89</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tc>
                  <a:txBody>
                    <a:bodyPr/>
                    <a:lstStyle/>
                    <a:p>
                      <a:r>
                        <a:rPr lang="en-GB" sz="1300">
                          <a:effectLst/>
                          <a:latin typeface="Garamond" panose="02020404030301010803" pitchFamily="18" charset="0"/>
                        </a:rPr>
                        <a:t>Volodymyr/Vladimir the Great: support for Byzantine emperor, price: hand of his sister Anna Porphyrogenetos – after victory against emperor’s rivals: does not want to ‘pay’ – Volodymyr occupies Khersones, marries Anna – followed by Christianisation of Rus’</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extLst>
                  <a:ext uri="{0D108BD9-81ED-4DB2-BD59-A6C34878D82A}">
                    <a16:rowId xmlns:a16="http://schemas.microsoft.com/office/drawing/2014/main" val="4240842047"/>
                  </a:ext>
                </a:extLst>
              </a:tr>
              <a:tr h="834334">
                <a:tc>
                  <a:txBody>
                    <a:bodyPr/>
                    <a:lstStyle/>
                    <a:p>
                      <a:r>
                        <a:rPr lang="en-GB" sz="1300">
                          <a:effectLst/>
                          <a:latin typeface="Garamond" panose="02020404030301010803" pitchFamily="18" charset="0"/>
                        </a:rPr>
                        <a:t>9</a:t>
                      </a:r>
                      <a:r>
                        <a:rPr lang="en-GB" sz="1300" baseline="30000">
                          <a:effectLst/>
                          <a:latin typeface="Garamond" panose="02020404030301010803" pitchFamily="18" charset="0"/>
                        </a:rPr>
                        <a:t>th</a:t>
                      </a:r>
                      <a:r>
                        <a:rPr lang="en-GB" sz="1300">
                          <a:effectLst/>
                          <a:latin typeface="Garamond" panose="02020404030301010803" pitchFamily="18" charset="0"/>
                        </a:rPr>
                        <a:t> century</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tc>
                  <a:txBody>
                    <a:bodyPr/>
                    <a:lstStyle/>
                    <a:p>
                      <a:r>
                        <a:rPr lang="en-GB" sz="1300">
                          <a:effectLst/>
                          <a:latin typeface="Garamond" panose="02020404030301010803" pitchFamily="18" charset="0"/>
                        </a:rPr>
                        <a:t>Konstantin/Cyril (826-869) and Methodius (815-885): Cyrillic alphabet developed in First Bulgarian Empire by disciples of Cyril/Methodius in 10</a:t>
                      </a:r>
                      <a:r>
                        <a:rPr lang="en-GB" sz="1300" baseline="30000">
                          <a:effectLst/>
                          <a:latin typeface="Garamond" panose="02020404030301010803" pitchFamily="18" charset="0"/>
                        </a:rPr>
                        <a:t>th</a:t>
                      </a:r>
                      <a:r>
                        <a:rPr lang="en-GB" sz="1300">
                          <a:effectLst/>
                          <a:latin typeface="Garamond" panose="02020404030301010803" pitchFamily="18" charset="0"/>
                        </a:rPr>
                        <a:t> century  before introduced in Kyiv after Christianisation (together with Old Church Slavonic language - becomes written language of Rus’)</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extLst>
                  <a:ext uri="{0D108BD9-81ED-4DB2-BD59-A6C34878D82A}">
                    <a16:rowId xmlns:a16="http://schemas.microsoft.com/office/drawing/2014/main" val="1248438654"/>
                  </a:ext>
                </a:extLst>
              </a:tr>
              <a:tr h="635683">
                <a:tc>
                  <a:txBody>
                    <a:bodyPr/>
                    <a:lstStyle/>
                    <a:p>
                      <a:r>
                        <a:rPr lang="en-GB" sz="1300">
                          <a:effectLst/>
                          <a:latin typeface="Garamond" panose="02020404030301010803" pitchFamily="18" charset="0"/>
                        </a:rPr>
                        <a:t> </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tc>
                  <a:txBody>
                    <a:bodyPr/>
                    <a:lstStyle/>
                    <a:p>
                      <a:r>
                        <a:rPr lang="en-GB" sz="1300">
                          <a:effectLst/>
                          <a:latin typeface="Garamond" panose="02020404030301010803" pitchFamily="18" charset="0"/>
                        </a:rPr>
                        <a:t>Flourishing culture, literary culture base on Church Slavonic – different from vernacular, Church Slavonic shared with orthodox East Slavs beyond Kyivan Rus, many churches built followed by monasteries</a:t>
                      </a:r>
                      <a:endParaRPr lang="de-GB" sz="1300">
                        <a:effectLst/>
                        <a:latin typeface="Garamond" panose="02020404030301010803" pitchFamily="18" charset="0"/>
                        <a:ea typeface="Calibri" panose="020F0502020204030204" pitchFamily="34" charset="0"/>
                        <a:cs typeface="Times New Roman" panose="02020603050405020304" pitchFamily="18" charset="0"/>
                      </a:endParaRPr>
                    </a:p>
                  </a:txBody>
                  <a:tcPr marL="74494" marR="74494" marT="0" marB="0"/>
                </a:tc>
                <a:extLst>
                  <a:ext uri="{0D108BD9-81ED-4DB2-BD59-A6C34878D82A}">
                    <a16:rowId xmlns:a16="http://schemas.microsoft.com/office/drawing/2014/main" val="2959539481"/>
                  </a:ext>
                </a:extLst>
              </a:tr>
              <a:tr h="221827">
                <a:tc>
                  <a:txBody>
                    <a:bodyPr/>
                    <a:lstStyle/>
                    <a:p>
                      <a:r>
                        <a:rPr lang="en-GB" sz="1200">
                          <a:effectLst/>
                          <a:latin typeface="Garamond" panose="02020404030301010803" pitchFamily="18" charset="0"/>
                        </a:rPr>
                        <a:t>1018</a:t>
                      </a:r>
                      <a:endParaRPr lang="de-GB" sz="1200">
                        <a:effectLst/>
                        <a:latin typeface="Garamond" panose="02020404030301010803" pitchFamily="18" charset="0"/>
                        <a:ea typeface="Calibri" panose="020F0502020204030204" pitchFamily="34" charset="0"/>
                        <a:cs typeface="Times New Roman" panose="02020603050405020304" pitchFamily="18" charset="0"/>
                      </a:endParaRPr>
                    </a:p>
                  </a:txBody>
                  <a:tcPr marL="65727" marR="65727" marT="0" marB="0"/>
                </a:tc>
                <a:tc>
                  <a:txBody>
                    <a:bodyPr/>
                    <a:lstStyle/>
                    <a:p>
                      <a:r>
                        <a:rPr lang="en-GB" sz="1200" dirty="0">
                          <a:effectLst/>
                          <a:latin typeface="Garamond" panose="02020404030301010803" pitchFamily="18" charset="0"/>
                        </a:rPr>
                        <a:t>St. Sophia Cathedral in Kyiv</a:t>
                      </a:r>
                      <a:endParaRPr lang="de-GB" sz="1200" dirty="0">
                        <a:effectLst/>
                        <a:latin typeface="Garamond" panose="02020404030301010803" pitchFamily="18" charset="0"/>
                        <a:ea typeface="Calibri" panose="020F0502020204030204" pitchFamily="34" charset="0"/>
                        <a:cs typeface="Times New Roman" panose="02020603050405020304" pitchFamily="18" charset="0"/>
                      </a:endParaRPr>
                    </a:p>
                  </a:txBody>
                  <a:tcPr marL="65727" marR="65727" marT="0" marB="0"/>
                </a:tc>
                <a:extLst>
                  <a:ext uri="{0D108BD9-81ED-4DB2-BD59-A6C34878D82A}">
                    <a16:rowId xmlns:a16="http://schemas.microsoft.com/office/drawing/2014/main" val="996750311"/>
                  </a:ext>
                </a:extLst>
              </a:tr>
            </a:tbl>
          </a:graphicData>
        </a:graphic>
      </p:graphicFrame>
      <p:sp>
        <p:nvSpPr>
          <p:cNvPr id="6" name="TextBox 5">
            <a:extLst>
              <a:ext uri="{FF2B5EF4-FFF2-40B4-BE49-F238E27FC236}">
                <a16:creationId xmlns:a16="http://schemas.microsoft.com/office/drawing/2014/main" id="{B1BEF4F4-DFE9-3CF0-6819-2A12DF567CFF}"/>
              </a:ext>
            </a:extLst>
          </p:cNvPr>
          <p:cNvSpPr txBox="1"/>
          <p:nvPr/>
        </p:nvSpPr>
        <p:spPr>
          <a:xfrm>
            <a:off x="6566956" y="495511"/>
            <a:ext cx="3183640" cy="430887"/>
          </a:xfrm>
          <a:prstGeom prst="rect">
            <a:avLst/>
          </a:prstGeom>
          <a:noFill/>
        </p:spPr>
        <p:txBody>
          <a:bodyPr wrap="square" rtlCol="0">
            <a:spAutoFit/>
          </a:bodyPr>
          <a:lstStyle/>
          <a:p>
            <a:r>
              <a:rPr lang="en-US" sz="2200" b="1" dirty="0">
                <a:latin typeface="Garamond" panose="02020404030301010803" pitchFamily="18" charset="0"/>
              </a:rPr>
              <a:t>The land of the </a:t>
            </a:r>
            <a:r>
              <a:rPr lang="en-US" sz="2200" b="1" dirty="0" err="1">
                <a:latin typeface="Garamond" panose="02020404030301010803" pitchFamily="18" charset="0"/>
              </a:rPr>
              <a:t>Rus‘</a:t>
            </a:r>
            <a:r>
              <a:rPr lang="en-US" sz="2200" b="1" dirty="0">
                <a:latin typeface="Garamond" panose="02020404030301010803" pitchFamily="18" charset="0"/>
              </a:rPr>
              <a:t> I</a:t>
            </a:r>
          </a:p>
        </p:txBody>
      </p:sp>
    </p:spTree>
    <p:extLst>
      <p:ext uri="{BB962C8B-B14F-4D97-AF65-F5344CB8AC3E}">
        <p14:creationId xmlns:p14="http://schemas.microsoft.com/office/powerpoint/2010/main" val="219054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6F642-107A-4F67-E58D-02C7610D9FC5}"/>
              </a:ext>
            </a:extLst>
          </p:cNvPr>
          <p:cNvSpPr>
            <a:spLocks noGrp="1"/>
          </p:cNvSpPr>
          <p:nvPr>
            <p:ph type="title"/>
          </p:nvPr>
        </p:nvSpPr>
        <p:spPr/>
        <p:txBody>
          <a:bodyPr>
            <a:normAutofit/>
          </a:bodyPr>
          <a:lstStyle/>
          <a:p>
            <a:r>
              <a:rPr lang="en-GB" dirty="0">
                <a:latin typeface="Garamond" panose="02020404030301010803" pitchFamily="18" charset="0"/>
              </a:rPr>
              <a:t>St. Sophia Cathedral, Kyiv</a:t>
            </a:r>
          </a:p>
        </p:txBody>
      </p:sp>
      <p:pic>
        <p:nvPicPr>
          <p:cNvPr id="4" name="Picture 2" descr="Slide 3">
            <a:extLst>
              <a:ext uri="{FF2B5EF4-FFF2-40B4-BE49-F238E27FC236}">
                <a16:creationId xmlns:a16="http://schemas.microsoft.com/office/drawing/2014/main" id="{912ADAFB-9F65-BF26-9443-BEE4AEA7CE8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71500" y="2185308"/>
            <a:ext cx="9283959" cy="37909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Saint Sophia Cathedral">
            <a:extLst>
              <a:ext uri="{FF2B5EF4-FFF2-40B4-BE49-F238E27FC236}">
                <a16:creationId xmlns:a16="http://schemas.microsoft.com/office/drawing/2014/main" id="{E3697605-07E8-AE76-E7F2-81E8BEA2B7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3717" y="2034530"/>
            <a:ext cx="2586783" cy="1546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08677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459A1-59BF-5B51-A381-0E663DA388BA}"/>
              </a:ext>
            </a:extLst>
          </p:cNvPr>
          <p:cNvSpPr>
            <a:spLocks noGrp="1"/>
          </p:cNvSpPr>
          <p:nvPr>
            <p:ph type="title"/>
          </p:nvPr>
        </p:nvSpPr>
        <p:spPr/>
        <p:txBody>
          <a:bodyPr/>
          <a:lstStyle/>
          <a:p>
            <a:r>
              <a:rPr lang="en-GB" dirty="0">
                <a:latin typeface="Garamond" panose="02020404030301010803" pitchFamily="18" charset="0"/>
              </a:rPr>
              <a:t>Christianisation</a:t>
            </a:r>
          </a:p>
        </p:txBody>
      </p:sp>
      <p:sp>
        <p:nvSpPr>
          <p:cNvPr id="3" name="Content Placeholder 2">
            <a:extLst>
              <a:ext uri="{FF2B5EF4-FFF2-40B4-BE49-F238E27FC236}">
                <a16:creationId xmlns:a16="http://schemas.microsoft.com/office/drawing/2014/main" id="{F7E6DE1C-774B-EDD8-5C49-CA668622A4B7}"/>
              </a:ext>
            </a:extLst>
          </p:cNvPr>
          <p:cNvSpPr>
            <a:spLocks noGrp="1"/>
          </p:cNvSpPr>
          <p:nvPr>
            <p:ph idx="1"/>
          </p:nvPr>
        </p:nvSpPr>
        <p:spPr>
          <a:xfrm>
            <a:off x="571500" y="1977716"/>
            <a:ext cx="11059811" cy="4190995"/>
          </a:xfrm>
        </p:spPr>
        <p:txBody>
          <a:bodyPr>
            <a:noAutofit/>
          </a:bodyPr>
          <a:lstStyle/>
          <a:p>
            <a:pPr>
              <a:spcBef>
                <a:spcPts val="0"/>
              </a:spcBef>
            </a:pPr>
            <a:r>
              <a:rPr lang="en-US" sz="1700" dirty="0">
                <a:latin typeface="Garamond" panose="02020404030301010803" pitchFamily="18" charset="0"/>
              </a:rPr>
              <a:t>Christian influences before the arrival of the Varangians</a:t>
            </a:r>
          </a:p>
          <a:p>
            <a:pPr>
              <a:spcBef>
                <a:spcPts val="0"/>
              </a:spcBef>
            </a:pPr>
            <a:r>
              <a:rPr lang="en-US" sz="1700" dirty="0" err="1">
                <a:latin typeface="Garamond" panose="02020404030301010803" pitchFamily="18" charset="0"/>
              </a:rPr>
              <a:t>Civilisational</a:t>
            </a:r>
            <a:r>
              <a:rPr lang="en-US" sz="1700" dirty="0">
                <a:latin typeface="Garamond" panose="02020404030301010803" pitchFamily="18" charset="0"/>
              </a:rPr>
              <a:t> choice? Retrospective interpretation</a:t>
            </a:r>
          </a:p>
          <a:p>
            <a:pPr>
              <a:spcBef>
                <a:spcPts val="0"/>
              </a:spcBef>
            </a:pPr>
            <a:r>
              <a:rPr lang="en-US" sz="1700" dirty="0">
                <a:latin typeface="Garamond" panose="02020404030301010803" pitchFamily="18" charset="0"/>
              </a:rPr>
              <a:t>‘State religion‘ to bind territories and people together</a:t>
            </a:r>
          </a:p>
          <a:p>
            <a:pPr>
              <a:spcBef>
                <a:spcPts val="0"/>
              </a:spcBef>
            </a:pPr>
            <a:r>
              <a:rPr lang="en-US" sz="1700" dirty="0">
                <a:latin typeface="Garamond" panose="02020404030301010803" pitchFamily="18" charset="0"/>
              </a:rPr>
              <a:t>Side effect: no longer in danger of being enslaved by Christian rulers</a:t>
            </a:r>
          </a:p>
          <a:p>
            <a:pPr>
              <a:spcBef>
                <a:spcPts val="0"/>
              </a:spcBef>
            </a:pPr>
            <a:r>
              <a:rPr lang="en-US" sz="1700" dirty="0">
                <a:latin typeface="Garamond" panose="02020404030301010803" pitchFamily="18" charset="0"/>
              </a:rPr>
              <a:t>Mini-</a:t>
            </a:r>
            <a:r>
              <a:rPr lang="en-US" sz="1700" dirty="0" err="1">
                <a:latin typeface="Garamond" panose="02020404030301010803" pitchFamily="18" charset="0"/>
              </a:rPr>
              <a:t>Christendoms</a:t>
            </a:r>
            <a:r>
              <a:rPr lang="en-US" sz="1700" dirty="0">
                <a:latin typeface="Garamond" panose="02020404030301010803" pitchFamily="18" charset="0"/>
              </a:rPr>
              <a:t> (Raffensperger)</a:t>
            </a:r>
          </a:p>
          <a:p>
            <a:pPr>
              <a:spcBef>
                <a:spcPts val="0"/>
              </a:spcBef>
            </a:pPr>
            <a:r>
              <a:rPr lang="en-US" sz="1700" dirty="0">
                <a:latin typeface="Garamond" panose="02020404030301010803" pitchFamily="18" charset="0"/>
              </a:rPr>
              <a:t>Konstantin (Cyril) and Methodius from Thessaloniki</a:t>
            </a:r>
          </a:p>
          <a:p>
            <a:pPr>
              <a:spcBef>
                <a:spcPts val="0"/>
              </a:spcBef>
            </a:pPr>
            <a:r>
              <a:rPr lang="en-US" sz="1700" dirty="0">
                <a:latin typeface="Garamond" panose="02020404030301010803" pitchFamily="18" charset="0"/>
              </a:rPr>
              <a:t>The Moravian connection: Konstantin and Methodius sent by Byzantine Emperor, asked for by Moravian ruler: to reduce dependence (of his church) on German King Louis the German. Development of </a:t>
            </a:r>
            <a:r>
              <a:rPr lang="en-US" sz="1700" dirty="0" err="1">
                <a:latin typeface="Garamond" panose="02020404030301010803" pitchFamily="18" charset="0"/>
              </a:rPr>
              <a:t>cyrillic</a:t>
            </a:r>
            <a:r>
              <a:rPr lang="en-US" sz="1700" dirty="0">
                <a:latin typeface="Garamond" panose="02020404030301010803" pitchFamily="18" charset="0"/>
              </a:rPr>
              <a:t> script, translations of religious texts into Old Church Slavonic – Popes sometimes supportive sometimes against but eventually insist on Latin as only religious language</a:t>
            </a:r>
          </a:p>
          <a:p>
            <a:pPr>
              <a:spcBef>
                <a:spcPts val="0"/>
              </a:spcBef>
            </a:pPr>
            <a:r>
              <a:rPr lang="en-US" sz="1700" dirty="0">
                <a:latin typeface="Garamond" panose="02020404030301010803" pitchFamily="18" charset="0"/>
              </a:rPr>
              <a:t>The Bulgarian connection</a:t>
            </a:r>
          </a:p>
          <a:p>
            <a:pPr>
              <a:spcBef>
                <a:spcPts val="0"/>
              </a:spcBef>
            </a:pPr>
            <a:r>
              <a:rPr lang="en-US" sz="1700" dirty="0">
                <a:latin typeface="Garamond" panose="02020404030301010803" pitchFamily="18" charset="0"/>
              </a:rPr>
              <a:t>1054: The Great Schism</a:t>
            </a:r>
          </a:p>
          <a:p>
            <a:pPr>
              <a:spcBef>
                <a:spcPts val="0"/>
              </a:spcBef>
            </a:pPr>
            <a:r>
              <a:rPr lang="en-US" sz="1700" dirty="0">
                <a:latin typeface="Garamond" panose="02020404030301010803" pitchFamily="18" charset="0"/>
              </a:rPr>
              <a:t>Before 13th century not such a big deal whether Greek or Latin Church</a:t>
            </a:r>
          </a:p>
        </p:txBody>
      </p:sp>
    </p:spTree>
    <p:extLst>
      <p:ext uri="{BB962C8B-B14F-4D97-AF65-F5344CB8AC3E}">
        <p14:creationId xmlns:p14="http://schemas.microsoft.com/office/powerpoint/2010/main" val="30494583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C22E15-304D-392A-40DA-F6DDACC845C4}"/>
              </a:ext>
            </a:extLst>
          </p:cNvPr>
          <p:cNvSpPr>
            <a:spLocks noGrp="1"/>
          </p:cNvSpPr>
          <p:nvPr>
            <p:ph type="title"/>
          </p:nvPr>
        </p:nvSpPr>
        <p:spPr>
          <a:xfrm>
            <a:off x="521208" y="786384"/>
            <a:ext cx="5567266" cy="1707775"/>
          </a:xfrm>
        </p:spPr>
        <p:txBody>
          <a:bodyPr anchor="t">
            <a:normAutofit/>
          </a:bodyPr>
          <a:lstStyle/>
          <a:p>
            <a:r>
              <a:rPr lang="en-US" dirty="0">
                <a:latin typeface="Garamond" panose="02020404030301010803" pitchFamily="18" charset="0"/>
              </a:rPr>
              <a:t>Poland</a:t>
            </a:r>
            <a:endParaRPr lang="en-GB" dirty="0">
              <a:latin typeface="Garamond" panose="02020404030301010803" pitchFamily="18" charset="0"/>
            </a:endParaRPr>
          </a:p>
        </p:txBody>
      </p:sp>
      <p:cxnSp>
        <p:nvCxnSpPr>
          <p:cNvPr id="11" name="Straight Connector 1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4FD9428-DD27-95BD-5445-AB6C2B296C38}"/>
              </a:ext>
            </a:extLst>
          </p:cNvPr>
          <p:cNvSpPr>
            <a:spLocks noGrp="1"/>
          </p:cNvSpPr>
          <p:nvPr>
            <p:ph idx="1"/>
          </p:nvPr>
        </p:nvSpPr>
        <p:spPr>
          <a:xfrm>
            <a:off x="571120" y="1802668"/>
            <a:ext cx="5467441" cy="4342725"/>
          </a:xfrm>
        </p:spPr>
        <p:txBody>
          <a:bodyPr anchor="b">
            <a:noAutofit/>
          </a:bodyPr>
          <a:lstStyle/>
          <a:p>
            <a:pPr>
              <a:lnSpc>
                <a:spcPct val="110000"/>
              </a:lnSpc>
            </a:pPr>
            <a:r>
              <a:rPr lang="en-GB" sz="1800" dirty="0">
                <a:latin typeface="Garamond" panose="02020404030301010803" pitchFamily="18" charset="0"/>
              </a:rPr>
              <a:t>966 Mieszko I (</a:t>
            </a:r>
            <a:r>
              <a:rPr lang="en-GB" sz="1800" dirty="0" err="1">
                <a:latin typeface="Garamond" panose="02020404030301010803" pitchFamily="18" charset="0"/>
              </a:rPr>
              <a:t>Piast</a:t>
            </a:r>
            <a:r>
              <a:rPr lang="en-GB" sz="1800" dirty="0">
                <a:latin typeface="Garamond" panose="02020404030301010803" pitchFamily="18" charset="0"/>
              </a:rPr>
              <a:t> dynasty) was baptised – Latin Church</a:t>
            </a:r>
          </a:p>
          <a:p>
            <a:pPr>
              <a:lnSpc>
                <a:spcPct val="110000"/>
              </a:lnSpc>
            </a:pPr>
            <a:r>
              <a:rPr lang="en-GB" sz="1800" dirty="0">
                <a:latin typeface="Garamond" panose="02020404030301010803" pitchFamily="18" charset="0"/>
              </a:rPr>
              <a:t>997 Bishop Adalbert (Wojciech) dies – first national saint </a:t>
            </a:r>
            <a:r>
              <a:rPr lang="en-GB" sz="1800" dirty="0" err="1">
                <a:latin typeface="Garamond" panose="02020404030301010803" pitchFamily="18" charset="0"/>
              </a:rPr>
              <a:t>Polands</a:t>
            </a:r>
            <a:endParaRPr lang="en-GB" sz="1800" dirty="0">
              <a:latin typeface="Garamond" panose="02020404030301010803" pitchFamily="18" charset="0"/>
            </a:endParaRPr>
          </a:p>
          <a:p>
            <a:pPr>
              <a:lnSpc>
                <a:spcPct val="110000"/>
              </a:lnSpc>
            </a:pPr>
            <a:r>
              <a:rPr lang="en-GB" sz="1800" dirty="0">
                <a:latin typeface="Garamond" panose="02020404030301010803" pitchFamily="18" charset="0"/>
              </a:rPr>
              <a:t>1000 Act of Gniezno, Otto III and Bolesław the Brave</a:t>
            </a:r>
          </a:p>
          <a:p>
            <a:pPr>
              <a:lnSpc>
                <a:spcPct val="110000"/>
              </a:lnSpc>
            </a:pPr>
            <a:r>
              <a:rPr lang="en-GB" sz="1800" dirty="0">
                <a:latin typeface="Garamond" panose="02020404030301010803" pitchFamily="18" charset="0"/>
              </a:rPr>
              <a:t>1025 Bolesław crowned as first Polish King</a:t>
            </a:r>
          </a:p>
          <a:p>
            <a:pPr>
              <a:lnSpc>
                <a:spcPct val="110000"/>
              </a:lnSpc>
            </a:pPr>
            <a:r>
              <a:rPr lang="en-GB" sz="1800" dirty="0">
                <a:latin typeface="Garamond" panose="02020404030301010803" pitchFamily="18" charset="0"/>
              </a:rPr>
              <a:t>1050 Polish court to Cracow</a:t>
            </a:r>
          </a:p>
          <a:p>
            <a:pPr>
              <a:lnSpc>
                <a:spcPct val="110000"/>
              </a:lnSpc>
            </a:pPr>
            <a:r>
              <a:rPr lang="en-GB" sz="1800" dirty="0">
                <a:latin typeface="Garamond" panose="02020404030301010803" pitchFamily="18" charset="0"/>
              </a:rPr>
              <a:t>1126 Mazovian Prince Conrad invited the Order of Teutonic Knights to Northern Poland</a:t>
            </a:r>
          </a:p>
          <a:p>
            <a:pPr>
              <a:lnSpc>
                <a:spcPct val="110000"/>
              </a:lnSpc>
            </a:pPr>
            <a:r>
              <a:rPr lang="en-GB" sz="1800" dirty="0">
                <a:latin typeface="Garamond" panose="02020404030301010803" pitchFamily="18" charset="0"/>
              </a:rPr>
              <a:t>1241 Mongol invasion, stopped in Silesia</a:t>
            </a:r>
          </a:p>
          <a:p>
            <a:pPr>
              <a:lnSpc>
                <a:spcPct val="110000"/>
              </a:lnSpc>
            </a:pPr>
            <a:endParaRPr lang="en-GB" sz="1800" dirty="0">
              <a:latin typeface="Garamond" panose="02020404030301010803" pitchFamily="18" charset="0"/>
            </a:endParaRPr>
          </a:p>
        </p:txBody>
      </p:sp>
      <p:cxnSp>
        <p:nvCxnSpPr>
          <p:cNvPr id="13" name="Straight Connector 1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1">
            <a:extLst>
              <a:ext uri="{FF2B5EF4-FFF2-40B4-BE49-F238E27FC236}">
                <a16:creationId xmlns:a16="http://schemas.microsoft.com/office/drawing/2014/main" id="{D12AF70A-8F07-4B64-F2F7-5A80643940D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02487" y="850624"/>
            <a:ext cx="3530258" cy="51536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cxnSp>
        <p:nvCxnSpPr>
          <p:cNvPr id="15" name="Straight Connector 1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954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240FCEE-B6E2-46D0-9BB0-F45F79545E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BD2FB83-3783-4477-80B5-DA5BF10BAF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83EA203-71D5-49C0-9626-FFA8E46787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D1F067-DECF-0550-C10A-19DFB2A2F9A9}"/>
              </a:ext>
            </a:extLst>
          </p:cNvPr>
          <p:cNvSpPr>
            <a:spLocks noGrp="1"/>
          </p:cNvSpPr>
          <p:nvPr>
            <p:ph type="title"/>
          </p:nvPr>
        </p:nvSpPr>
        <p:spPr>
          <a:xfrm>
            <a:off x="521208" y="822960"/>
            <a:ext cx="3463784" cy="3454604"/>
          </a:xfrm>
        </p:spPr>
        <p:txBody>
          <a:bodyPr vert="horz" lIns="91440" tIns="45720" rIns="91440" bIns="45720" rtlCol="0" anchor="t">
            <a:normAutofit/>
          </a:bodyPr>
          <a:lstStyle/>
          <a:p>
            <a:r>
              <a:rPr lang="en-US" dirty="0">
                <a:latin typeface="Garamond" panose="02020404030301010803" pitchFamily="18" charset="0"/>
              </a:rPr>
              <a:t>The land of the </a:t>
            </a:r>
            <a:r>
              <a:rPr lang="en-US" dirty="0" err="1">
                <a:latin typeface="Garamond" panose="02020404030301010803" pitchFamily="18" charset="0"/>
              </a:rPr>
              <a:t>Rus‘</a:t>
            </a:r>
            <a:r>
              <a:rPr lang="en-US" dirty="0">
                <a:latin typeface="Garamond" panose="02020404030301010803" pitchFamily="18" charset="0"/>
              </a:rPr>
              <a:t> II</a:t>
            </a:r>
          </a:p>
        </p:txBody>
      </p:sp>
      <p:cxnSp>
        <p:nvCxnSpPr>
          <p:cNvPr id="17" name="Straight Connector 16">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 name="Tabelle 2">
            <a:extLst>
              <a:ext uri="{FF2B5EF4-FFF2-40B4-BE49-F238E27FC236}">
                <a16:creationId xmlns:a16="http://schemas.microsoft.com/office/drawing/2014/main" id="{51740FA2-C587-BE2E-C6F4-A898F8142720}"/>
              </a:ext>
            </a:extLst>
          </p:cNvPr>
          <p:cNvGraphicFramePr>
            <a:graphicFrameLocks noGrp="1"/>
          </p:cNvGraphicFramePr>
          <p:nvPr>
            <p:extLst>
              <p:ext uri="{D42A27DB-BD31-4B8C-83A1-F6EECF244321}">
                <p14:modId xmlns:p14="http://schemas.microsoft.com/office/powerpoint/2010/main" val="1306569533"/>
              </p:ext>
            </p:extLst>
          </p:nvPr>
        </p:nvGraphicFramePr>
        <p:xfrm>
          <a:off x="4697053" y="689673"/>
          <a:ext cx="6923447" cy="5590864"/>
        </p:xfrm>
        <a:graphic>
          <a:graphicData uri="http://schemas.openxmlformats.org/drawingml/2006/table">
            <a:tbl>
              <a:tblPr firstRow="1" firstCol="1" bandRow="1">
                <a:tableStyleId>{5C22544A-7EE6-4342-B048-85BDC9FD1C3A}</a:tableStyleId>
              </a:tblPr>
              <a:tblGrid>
                <a:gridCol w="1060572">
                  <a:extLst>
                    <a:ext uri="{9D8B030D-6E8A-4147-A177-3AD203B41FA5}">
                      <a16:colId xmlns:a16="http://schemas.microsoft.com/office/drawing/2014/main" val="2929412196"/>
                    </a:ext>
                  </a:extLst>
                </a:gridCol>
                <a:gridCol w="5862875">
                  <a:extLst>
                    <a:ext uri="{9D8B030D-6E8A-4147-A177-3AD203B41FA5}">
                      <a16:colId xmlns:a16="http://schemas.microsoft.com/office/drawing/2014/main" val="3983391026"/>
                    </a:ext>
                  </a:extLst>
                </a:gridCol>
              </a:tblGrid>
              <a:tr h="1328678">
                <a:tc>
                  <a:txBody>
                    <a:bodyPr/>
                    <a:lstStyle/>
                    <a:p>
                      <a:r>
                        <a:rPr lang="en-GB" sz="1400">
                          <a:effectLst/>
                          <a:latin typeface="Garamond" panose="02020404030301010803" pitchFamily="18" charset="0"/>
                        </a:rPr>
                        <a:t>1042-1049</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a:effectLst/>
                          <a:latin typeface="Garamond" panose="02020404030301010803" pitchFamily="18" charset="0"/>
                        </a:rPr>
                        <a:t>European connections</a:t>
                      </a:r>
                      <a:r>
                        <a:rPr lang="de-GB" sz="1400">
                          <a:latin typeface="Garamond" panose="02020404030301010803" pitchFamily="18" charset="0"/>
                        </a:rPr>
                        <a:t> and (marriage) alliances – with France, Sweden, Norway, Poland, German Empire, Byzantium, Rome</a:t>
                      </a:r>
                    </a:p>
                    <a:p>
                      <a:r>
                        <a:rPr lang="en-GB" sz="1400">
                          <a:effectLst/>
                          <a:latin typeface="Garamond" panose="02020404030301010803" pitchFamily="18" charset="0"/>
                        </a:rPr>
                        <a:t>Examples: Yaroslav’s daughter marries Harald Hardrada, Son Iziaslav marries Gertrude, the daughter of Mieszko II (King of Poland), Anna of Kyiv (another daughter) is married to Henry Capet, ruler of France, later Anna is regent for Philip I after Henry’s death. Son Vsevolod marries daughter of Byzantine Monomakhos Clan</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extLst>
                  <a:ext uri="{0D108BD9-81ED-4DB2-BD59-A6C34878D82A}">
                    <a16:rowId xmlns:a16="http://schemas.microsoft.com/office/drawing/2014/main" val="735388370"/>
                  </a:ext>
                </a:extLst>
              </a:tr>
              <a:tr h="224236">
                <a:tc>
                  <a:txBody>
                    <a:bodyPr/>
                    <a:lstStyle/>
                    <a:p>
                      <a:r>
                        <a:rPr lang="en-GB" sz="1400">
                          <a:effectLst/>
                          <a:latin typeface="Garamond" panose="02020404030301010803" pitchFamily="18" charset="0"/>
                        </a:rPr>
                        <a:t>1051</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tc>
                  <a:txBody>
                    <a:bodyPr/>
                    <a:lstStyle/>
                    <a:p>
                      <a:r>
                        <a:rPr lang="en-GB" sz="1400">
                          <a:effectLst/>
                          <a:latin typeface="Garamond" panose="02020404030301010803" pitchFamily="18" charset="0"/>
                        </a:rPr>
                        <a:t>Monastery of the Caves</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extLst>
                  <a:ext uri="{0D108BD9-81ED-4DB2-BD59-A6C34878D82A}">
                    <a16:rowId xmlns:a16="http://schemas.microsoft.com/office/drawing/2014/main" val="4028273567"/>
                  </a:ext>
                </a:extLst>
              </a:tr>
              <a:tr h="224236">
                <a:tc>
                  <a:txBody>
                    <a:bodyPr/>
                    <a:lstStyle/>
                    <a:p>
                      <a:r>
                        <a:rPr lang="en-GB" sz="1400">
                          <a:effectLst/>
                          <a:latin typeface="Garamond" panose="02020404030301010803" pitchFamily="18" charset="0"/>
                        </a:rPr>
                        <a:t>1054</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tc>
                  <a:txBody>
                    <a:bodyPr/>
                    <a:lstStyle/>
                    <a:p>
                      <a:r>
                        <a:rPr lang="en-GB" sz="1400">
                          <a:effectLst/>
                          <a:latin typeface="Garamond" panose="02020404030301010803" pitchFamily="18" charset="0"/>
                        </a:rPr>
                        <a:t>Iziaslav follows father Yaroslav – rules for 14 years</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extLst>
                  <a:ext uri="{0D108BD9-81ED-4DB2-BD59-A6C34878D82A}">
                    <a16:rowId xmlns:a16="http://schemas.microsoft.com/office/drawing/2014/main" val="1400310324"/>
                  </a:ext>
                </a:extLst>
              </a:tr>
              <a:tr h="224236">
                <a:tc>
                  <a:txBody>
                    <a:bodyPr/>
                    <a:lstStyle/>
                    <a:p>
                      <a:r>
                        <a:rPr lang="en-GB" sz="1400">
                          <a:effectLst/>
                          <a:latin typeface="Garamond" panose="02020404030301010803" pitchFamily="18" charset="0"/>
                        </a:rPr>
                        <a:t>1054</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tc>
                  <a:txBody>
                    <a:bodyPr/>
                    <a:lstStyle/>
                    <a:p>
                      <a:r>
                        <a:rPr lang="en-GB" sz="1400">
                          <a:effectLst/>
                          <a:latin typeface="Garamond" panose="02020404030301010803" pitchFamily="18" charset="0"/>
                        </a:rPr>
                        <a:t>Great Schism between Greek and Latin Church (real consequences only later)</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extLst>
                  <a:ext uri="{0D108BD9-81ED-4DB2-BD59-A6C34878D82A}">
                    <a16:rowId xmlns:a16="http://schemas.microsoft.com/office/drawing/2014/main" val="559217102"/>
                  </a:ext>
                </a:extLst>
              </a:tr>
              <a:tr h="592383">
                <a:tc>
                  <a:txBody>
                    <a:bodyPr/>
                    <a:lstStyle/>
                    <a:p>
                      <a:r>
                        <a:rPr lang="en-GB" sz="1400">
                          <a:effectLst/>
                          <a:latin typeface="Garamond" panose="02020404030301010803" pitchFamily="18" charset="0"/>
                        </a:rPr>
                        <a:t>1066</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tc>
                  <a:txBody>
                    <a:bodyPr/>
                    <a:lstStyle/>
                    <a:p>
                      <a:r>
                        <a:rPr lang="en-GB" sz="1400">
                          <a:effectLst/>
                          <a:latin typeface="Garamond" panose="02020404030301010803" pitchFamily="18" charset="0"/>
                        </a:rPr>
                        <a:t>Battles of Stamford Bridge and Hastings – William the Conqueror – King of England, Harold Godwinsson’s daughter Gyta marries in Kyiv Volodymyr, grandson of Yaroslav the Wise</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extLst>
                  <a:ext uri="{0D108BD9-81ED-4DB2-BD59-A6C34878D82A}">
                    <a16:rowId xmlns:a16="http://schemas.microsoft.com/office/drawing/2014/main" val="3012536540"/>
                  </a:ext>
                </a:extLst>
              </a:tr>
              <a:tr h="960531">
                <a:tc>
                  <a:txBody>
                    <a:bodyPr/>
                    <a:lstStyle/>
                    <a:p>
                      <a:r>
                        <a:rPr lang="en-GB" sz="1400">
                          <a:effectLst/>
                          <a:latin typeface="Garamond" panose="02020404030301010803" pitchFamily="18" charset="0"/>
                        </a:rPr>
                        <a:t>1068</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tc>
                  <a:txBody>
                    <a:bodyPr/>
                    <a:lstStyle/>
                    <a:p>
                      <a:r>
                        <a:rPr lang="en-GB" sz="1400" dirty="0" err="1">
                          <a:effectLst/>
                          <a:latin typeface="Garamond" panose="02020404030301010803" pitchFamily="18" charset="0"/>
                        </a:rPr>
                        <a:t>Iziaslav</a:t>
                      </a:r>
                      <a:r>
                        <a:rPr lang="en-GB" sz="1400" dirty="0">
                          <a:effectLst/>
                          <a:latin typeface="Garamond" panose="02020404030301010803" pitchFamily="18" charset="0"/>
                        </a:rPr>
                        <a:t> expelled by </a:t>
                      </a:r>
                      <a:r>
                        <a:rPr lang="en-GB" sz="1400" dirty="0" err="1">
                          <a:effectLst/>
                          <a:latin typeface="Garamond" panose="02020404030301010803" pitchFamily="18" charset="0"/>
                        </a:rPr>
                        <a:t>Kyivians</a:t>
                      </a:r>
                      <a:r>
                        <a:rPr lang="en-GB" sz="1400" dirty="0">
                          <a:effectLst/>
                          <a:latin typeface="Garamond" panose="02020404030301010803" pitchFamily="18" charset="0"/>
                        </a:rPr>
                        <a:t> (failure to defend them against nomadic </a:t>
                      </a:r>
                      <a:r>
                        <a:rPr lang="en-GB" sz="1400" dirty="0" err="1">
                          <a:effectLst/>
                          <a:latin typeface="Garamond" panose="02020404030301010803" pitchFamily="18" charset="0"/>
                        </a:rPr>
                        <a:t>Polovtsy</a:t>
                      </a:r>
                      <a:r>
                        <a:rPr lang="en-GB" sz="1400" dirty="0">
                          <a:effectLst/>
                          <a:latin typeface="Garamond" panose="02020404030301010803" pitchFamily="18" charset="0"/>
                        </a:rPr>
                        <a:t>), goes to Poland, returns with Polish troops, expelled again in 1071, tries to find help in Poland and German Empire, </a:t>
                      </a:r>
                      <a:r>
                        <a:rPr lang="en-GB" sz="1400" dirty="0" err="1">
                          <a:effectLst/>
                          <a:latin typeface="Garamond" panose="02020404030301010803" pitchFamily="18" charset="0"/>
                        </a:rPr>
                        <a:t>Iziaslav</a:t>
                      </a:r>
                      <a:r>
                        <a:rPr lang="en-GB" sz="1400" dirty="0">
                          <a:effectLst/>
                          <a:latin typeface="Garamond" panose="02020404030301010803" pitchFamily="18" charset="0"/>
                        </a:rPr>
                        <a:t> dies in 1078, followed by brother Vsevolod (father of Volodymyr Monomakh). His daughter </a:t>
                      </a:r>
                      <a:r>
                        <a:rPr lang="en-GB" sz="1400" dirty="0" err="1">
                          <a:effectLst/>
                          <a:latin typeface="Garamond" panose="02020404030301010803" pitchFamily="18" charset="0"/>
                        </a:rPr>
                        <a:t>Evpraksia</a:t>
                      </a:r>
                      <a:r>
                        <a:rPr lang="en-GB" sz="1400" dirty="0">
                          <a:effectLst/>
                          <a:latin typeface="Garamond" panose="02020404030301010803" pitchFamily="18" charset="0"/>
                        </a:rPr>
                        <a:t> marries (second marriage) Emperor Henry IV of German Empire – later sides with pope Gregor VII</a:t>
                      </a:r>
                      <a:endParaRPr lang="de-GB" sz="1400" dirty="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extLst>
                  <a:ext uri="{0D108BD9-81ED-4DB2-BD59-A6C34878D82A}">
                    <a16:rowId xmlns:a16="http://schemas.microsoft.com/office/drawing/2014/main" val="1057976644"/>
                  </a:ext>
                </a:extLst>
              </a:tr>
              <a:tr h="224236">
                <a:tc>
                  <a:txBody>
                    <a:bodyPr/>
                    <a:lstStyle/>
                    <a:p>
                      <a:r>
                        <a:rPr lang="en-GB" sz="1400">
                          <a:effectLst/>
                          <a:latin typeface="Garamond" panose="02020404030301010803" pitchFamily="18" charset="0"/>
                        </a:rPr>
                        <a:t>1075 - 1122</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tc>
                  <a:txBody>
                    <a:bodyPr/>
                    <a:lstStyle/>
                    <a:p>
                      <a:r>
                        <a:rPr lang="en-GB" sz="1400">
                          <a:effectLst/>
                          <a:latin typeface="Garamond" panose="02020404030301010803" pitchFamily="18" charset="0"/>
                        </a:rPr>
                        <a:t>In Europe Investiture controversy – Pope Gregor VII and Emperor Henry IV</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extLst>
                  <a:ext uri="{0D108BD9-81ED-4DB2-BD59-A6C34878D82A}">
                    <a16:rowId xmlns:a16="http://schemas.microsoft.com/office/drawing/2014/main" val="2526974303"/>
                  </a:ext>
                </a:extLst>
              </a:tr>
              <a:tr h="408310">
                <a:tc>
                  <a:txBody>
                    <a:bodyPr/>
                    <a:lstStyle/>
                    <a:p>
                      <a:r>
                        <a:rPr lang="en-GB" sz="1400">
                          <a:effectLst/>
                          <a:latin typeface="Garamond" panose="02020404030301010803" pitchFamily="18" charset="0"/>
                        </a:rPr>
                        <a:t>1093</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tc>
                  <a:txBody>
                    <a:bodyPr/>
                    <a:lstStyle/>
                    <a:p>
                      <a:r>
                        <a:rPr lang="en-GB" sz="1400">
                          <a:effectLst/>
                          <a:latin typeface="Garamond" panose="02020404030301010803" pitchFamily="18" charset="0"/>
                        </a:rPr>
                        <a:t>Vsevolod dies, succeeded by nephew Sviatopolk, succeeded in 1113 by nephew Volodymyr Monomakh (married to daughter of Harold Godwinsson)</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extLst>
                  <a:ext uri="{0D108BD9-81ED-4DB2-BD59-A6C34878D82A}">
                    <a16:rowId xmlns:a16="http://schemas.microsoft.com/office/drawing/2014/main" val="603768407"/>
                  </a:ext>
                </a:extLst>
              </a:tr>
              <a:tr h="776457">
                <a:tc>
                  <a:txBody>
                    <a:bodyPr/>
                    <a:lstStyle/>
                    <a:p>
                      <a:r>
                        <a:rPr lang="en-GB" sz="1400">
                          <a:effectLst/>
                          <a:latin typeface="Garamond" panose="02020404030301010803" pitchFamily="18" charset="0"/>
                        </a:rPr>
                        <a:t>12</a:t>
                      </a:r>
                      <a:r>
                        <a:rPr lang="en-GB" sz="1400" baseline="30000">
                          <a:effectLst/>
                          <a:latin typeface="Garamond" panose="02020404030301010803" pitchFamily="18" charset="0"/>
                        </a:rPr>
                        <a:t>th</a:t>
                      </a:r>
                      <a:r>
                        <a:rPr lang="en-GB" sz="1400">
                          <a:effectLst/>
                          <a:latin typeface="Garamond" panose="02020404030301010803" pitchFamily="18" charset="0"/>
                        </a:rPr>
                        <a:t> century</a:t>
                      </a:r>
                      <a:endParaRPr lang="de-GB" sz="140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tc>
                  <a:txBody>
                    <a:bodyPr/>
                    <a:lstStyle/>
                    <a:p>
                      <a:r>
                        <a:rPr lang="en-GB" sz="1400" dirty="0">
                          <a:effectLst/>
                          <a:latin typeface="Garamond" panose="02020404030301010803" pitchFamily="18" charset="0"/>
                        </a:rPr>
                        <a:t>Pressure from the Steppe, contested succession, unity of </a:t>
                      </a:r>
                      <a:r>
                        <a:rPr lang="en-GB" sz="1400" dirty="0" err="1">
                          <a:effectLst/>
                          <a:latin typeface="Garamond" panose="02020404030301010803" pitchFamily="18" charset="0"/>
                        </a:rPr>
                        <a:t>Rus’</a:t>
                      </a:r>
                      <a:r>
                        <a:rPr lang="en-GB" sz="1400" dirty="0">
                          <a:effectLst/>
                          <a:latin typeface="Garamond" panose="02020404030301010803" pitchFamily="18" charset="0"/>
                        </a:rPr>
                        <a:t> replaced by semi-independent principalities of different princely families. Novgorod without prince – joins Hanseatic League, </a:t>
                      </a:r>
                      <a:endParaRPr lang="de-GB" sz="1400" dirty="0">
                        <a:effectLst/>
                        <a:latin typeface="Garamond" panose="02020404030301010803" pitchFamily="18" charset="0"/>
                      </a:endParaRPr>
                    </a:p>
                    <a:p>
                      <a:r>
                        <a:rPr lang="en-GB" sz="1400" dirty="0">
                          <a:effectLst/>
                          <a:latin typeface="Garamond" panose="02020404030301010803" pitchFamily="18" charset="0"/>
                        </a:rPr>
                        <a:t> </a:t>
                      </a:r>
                      <a:endParaRPr lang="de-GB" sz="1400" dirty="0">
                        <a:effectLst/>
                        <a:latin typeface="Garamond" panose="02020404030301010803" pitchFamily="18" charset="0"/>
                        <a:ea typeface="Calibri" panose="020F0502020204030204" pitchFamily="34" charset="0"/>
                        <a:cs typeface="Times New Roman" panose="02020603050405020304" pitchFamily="18" charset="0"/>
                      </a:endParaRPr>
                    </a:p>
                  </a:txBody>
                  <a:tcPr marL="66441" marR="66441" marT="0" marB="0"/>
                </a:tc>
                <a:extLst>
                  <a:ext uri="{0D108BD9-81ED-4DB2-BD59-A6C34878D82A}">
                    <a16:rowId xmlns:a16="http://schemas.microsoft.com/office/drawing/2014/main" val="1467526336"/>
                  </a:ext>
                </a:extLst>
              </a:tr>
            </a:tbl>
          </a:graphicData>
        </a:graphic>
      </p:graphicFrame>
    </p:spTree>
    <p:extLst>
      <p:ext uri="{BB962C8B-B14F-4D97-AF65-F5344CB8AC3E}">
        <p14:creationId xmlns:p14="http://schemas.microsoft.com/office/powerpoint/2010/main" val="4292651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E51CC3-1B40-0ABC-A66B-56188A3ED9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8657" y="14270"/>
            <a:ext cx="8683614" cy="684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Box 4">
            <a:extLst>
              <a:ext uri="{FF2B5EF4-FFF2-40B4-BE49-F238E27FC236}">
                <a16:creationId xmlns:a16="http://schemas.microsoft.com/office/drawing/2014/main" id="{32BD3E76-B158-5F02-AC6E-A68AE0C258FB}"/>
              </a:ext>
            </a:extLst>
          </p:cNvPr>
          <p:cNvSpPr txBox="1"/>
          <p:nvPr/>
        </p:nvSpPr>
        <p:spPr>
          <a:xfrm>
            <a:off x="3635829" y="6204857"/>
            <a:ext cx="1480457" cy="400110"/>
          </a:xfrm>
          <a:prstGeom prst="rect">
            <a:avLst/>
          </a:prstGeom>
          <a:noFill/>
        </p:spPr>
        <p:txBody>
          <a:bodyPr wrap="square" rtlCol="0">
            <a:spAutoFit/>
          </a:bodyPr>
          <a:lstStyle/>
          <a:p>
            <a:r>
              <a:rPr lang="en-US" sz="2000" b="1" dirty="0">
                <a:latin typeface="Garamond" panose="02020404030301010803" pitchFamily="18" charset="0"/>
              </a:rPr>
              <a:t>1200</a:t>
            </a:r>
            <a:endParaRPr lang="en-GB" sz="2000" b="1" dirty="0">
              <a:latin typeface="Garamond" panose="02020404030301010803" pitchFamily="18" charset="0"/>
            </a:endParaRPr>
          </a:p>
        </p:txBody>
      </p:sp>
    </p:spTree>
    <p:extLst>
      <p:ext uri="{BB962C8B-B14F-4D97-AF65-F5344CB8AC3E}">
        <p14:creationId xmlns:p14="http://schemas.microsoft.com/office/powerpoint/2010/main" val="377639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240FCEE-B6E2-46D0-9BB0-F45F79545E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BD2FB83-3783-4477-80B5-DA5BF10BAF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83EA203-71D5-49C0-9626-FFA8E46787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A4FAEE23-084E-3EF3-F116-AB50B1417868}"/>
              </a:ext>
            </a:extLst>
          </p:cNvPr>
          <p:cNvSpPr>
            <a:spLocks noGrp="1"/>
          </p:cNvSpPr>
          <p:nvPr>
            <p:ph type="title"/>
          </p:nvPr>
        </p:nvSpPr>
        <p:spPr>
          <a:xfrm>
            <a:off x="571500" y="1256216"/>
            <a:ext cx="3463784" cy="3454604"/>
          </a:xfrm>
        </p:spPr>
        <p:txBody>
          <a:bodyPr vert="horz" lIns="91440" tIns="45720" rIns="91440" bIns="45720" rtlCol="0" anchor="t">
            <a:normAutofit/>
          </a:bodyPr>
          <a:lstStyle/>
          <a:p>
            <a:r>
              <a:rPr lang="en-US" dirty="0">
                <a:latin typeface="Garamond" panose="02020404030301010803" pitchFamily="18" charset="0"/>
              </a:rPr>
              <a:t>The land of the </a:t>
            </a:r>
            <a:r>
              <a:rPr lang="en-US" dirty="0" err="1">
                <a:latin typeface="Garamond" panose="02020404030301010803" pitchFamily="18" charset="0"/>
              </a:rPr>
              <a:t>Rus‘</a:t>
            </a:r>
            <a:r>
              <a:rPr lang="en-US" dirty="0">
                <a:latin typeface="Garamond" panose="02020404030301010803" pitchFamily="18" charset="0"/>
              </a:rPr>
              <a:t> III</a:t>
            </a:r>
            <a:br>
              <a:rPr lang="en-US" dirty="0">
                <a:latin typeface="Garamond" panose="02020404030301010803" pitchFamily="18" charset="0"/>
              </a:rPr>
            </a:br>
            <a:endParaRPr lang="en-US" dirty="0">
              <a:latin typeface="Garamond" panose="02020404030301010803" pitchFamily="18" charset="0"/>
            </a:endParaRPr>
          </a:p>
        </p:txBody>
      </p:sp>
      <p:cxnSp>
        <p:nvCxnSpPr>
          <p:cNvPr id="17" name="Straight Connector 16">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 name="Tabelle 11">
            <a:extLst>
              <a:ext uri="{FF2B5EF4-FFF2-40B4-BE49-F238E27FC236}">
                <a16:creationId xmlns:a16="http://schemas.microsoft.com/office/drawing/2014/main" id="{AC98D39C-CB56-1EAD-1862-147B5DC23E22}"/>
              </a:ext>
            </a:extLst>
          </p:cNvPr>
          <p:cNvGraphicFramePr>
            <a:graphicFrameLocks noGrp="1"/>
          </p:cNvGraphicFramePr>
          <p:nvPr>
            <p:extLst>
              <p:ext uri="{D42A27DB-BD31-4B8C-83A1-F6EECF244321}">
                <p14:modId xmlns:p14="http://schemas.microsoft.com/office/powerpoint/2010/main" val="2883793604"/>
              </p:ext>
            </p:extLst>
          </p:nvPr>
        </p:nvGraphicFramePr>
        <p:xfrm>
          <a:off x="4697052" y="1256216"/>
          <a:ext cx="6923447" cy="4449732"/>
        </p:xfrm>
        <a:graphic>
          <a:graphicData uri="http://schemas.openxmlformats.org/drawingml/2006/table">
            <a:tbl>
              <a:tblPr firstRow="1" firstCol="1" bandRow="1">
                <a:tableStyleId>{5C22544A-7EE6-4342-B048-85BDC9FD1C3A}</a:tableStyleId>
              </a:tblPr>
              <a:tblGrid>
                <a:gridCol w="1204940">
                  <a:extLst>
                    <a:ext uri="{9D8B030D-6E8A-4147-A177-3AD203B41FA5}">
                      <a16:colId xmlns:a16="http://schemas.microsoft.com/office/drawing/2014/main" val="1129640522"/>
                    </a:ext>
                  </a:extLst>
                </a:gridCol>
                <a:gridCol w="5718507">
                  <a:extLst>
                    <a:ext uri="{9D8B030D-6E8A-4147-A177-3AD203B41FA5}">
                      <a16:colId xmlns:a16="http://schemas.microsoft.com/office/drawing/2014/main" val="2839149930"/>
                    </a:ext>
                  </a:extLst>
                </a:gridCol>
              </a:tblGrid>
              <a:tr h="274146">
                <a:tc>
                  <a:txBody>
                    <a:bodyPr/>
                    <a:lstStyle/>
                    <a:p>
                      <a:r>
                        <a:rPr lang="en-GB" sz="1600">
                          <a:effectLst/>
                          <a:latin typeface="Garamond" panose="02020404030301010803" pitchFamily="18" charset="0"/>
                        </a:rPr>
                        <a:t>1147</a:t>
                      </a:r>
                      <a:endParaRPr lang="de-GB" sz="1600">
                        <a:effectLst/>
                        <a:latin typeface="Garamond" panose="02020404030301010803" pitchFamily="18" charset="0"/>
                        <a:ea typeface="Calibri" panose="020F0502020204030204" pitchFamily="34" charset="0"/>
                        <a:cs typeface="Times New Roman" panose="02020603050405020304" pitchFamily="18" charset="0"/>
                      </a:endParaRPr>
                    </a:p>
                  </a:txBody>
                  <a:tcPr marL="85671" marR="85671" marT="0" marB="0"/>
                </a:tc>
                <a:tc>
                  <a:txBody>
                    <a:bodyPr/>
                    <a:lstStyle/>
                    <a:p>
                      <a:r>
                        <a:rPr lang="en-GB" sz="1600">
                          <a:effectLst/>
                          <a:latin typeface="Garamond" panose="02020404030301010803" pitchFamily="18" charset="0"/>
                        </a:rPr>
                        <a:t>Foundation of Moscow</a:t>
                      </a:r>
                      <a:endParaRPr lang="de-GB" sz="1600">
                        <a:effectLst/>
                        <a:latin typeface="Garamond" panose="02020404030301010803" pitchFamily="18" charset="0"/>
                        <a:ea typeface="Calibri" panose="020F0502020204030204" pitchFamily="34" charset="0"/>
                        <a:cs typeface="Times New Roman" panose="02020603050405020304" pitchFamily="18" charset="0"/>
                      </a:endParaRPr>
                    </a:p>
                  </a:txBody>
                  <a:tcPr marL="85671" marR="85671" marT="0" marB="0"/>
                </a:tc>
                <a:extLst>
                  <a:ext uri="{0D108BD9-81ED-4DB2-BD59-A6C34878D82A}">
                    <a16:rowId xmlns:a16="http://schemas.microsoft.com/office/drawing/2014/main" val="691167208"/>
                  </a:ext>
                </a:extLst>
              </a:tr>
              <a:tr h="1644874">
                <a:tc>
                  <a:txBody>
                    <a:bodyPr/>
                    <a:lstStyle/>
                    <a:p>
                      <a:r>
                        <a:rPr lang="en-GB" sz="1600">
                          <a:effectLst/>
                          <a:latin typeface="Garamond" panose="02020404030301010803" pitchFamily="18" charset="0"/>
                        </a:rPr>
                        <a:t>1150s and 1160s</a:t>
                      </a:r>
                    </a:p>
                    <a:p>
                      <a:endParaRPr lang="en-GB" sz="1600">
                        <a:effectLst/>
                        <a:latin typeface="Garamond" panose="02020404030301010803" pitchFamily="18" charset="0"/>
                        <a:ea typeface="Calibri" panose="020F0502020204030204" pitchFamily="34" charset="0"/>
                        <a:cs typeface="Times New Roman" panose="02020603050405020304" pitchFamily="18" charset="0"/>
                      </a:endParaRPr>
                    </a:p>
                    <a:p>
                      <a:r>
                        <a:rPr lang="de-GB" sz="1600">
                          <a:effectLst/>
                          <a:latin typeface="Garamond" panose="02020404030301010803" pitchFamily="18" charset="0"/>
                          <a:ea typeface="Calibri" panose="020F0502020204030204" pitchFamily="34" charset="0"/>
                          <a:cs typeface="Times New Roman" panose="02020603050405020304" pitchFamily="18" charset="0"/>
                        </a:rPr>
                        <a:t>1238</a:t>
                      </a:r>
                    </a:p>
                  </a:txBody>
                  <a:tcPr marL="85671" marR="85671" marT="0" marB="0"/>
                </a:tc>
                <a:tc>
                  <a:txBody>
                    <a:bodyPr/>
                    <a:lstStyle/>
                    <a:p>
                      <a:r>
                        <a:rPr lang="en-GB" sz="1600" dirty="0">
                          <a:effectLst/>
                          <a:latin typeface="Garamond" panose="02020404030301010803" pitchFamily="18" charset="0"/>
                        </a:rPr>
                        <a:t>Yurii </a:t>
                      </a:r>
                      <a:r>
                        <a:rPr lang="en-GB" sz="1600" dirty="0" err="1">
                          <a:effectLst/>
                          <a:latin typeface="Garamond" panose="02020404030301010803" pitchFamily="18" charset="0"/>
                        </a:rPr>
                        <a:t>Dolgorukii</a:t>
                      </a:r>
                      <a:r>
                        <a:rPr lang="en-GB" sz="1600" dirty="0">
                          <a:effectLst/>
                          <a:latin typeface="Garamond" panose="02020404030301010803" pitchFamily="18" charset="0"/>
                        </a:rPr>
                        <a:t>, son of Vladimir/Volodymyr Monomakh and son Andrei </a:t>
                      </a:r>
                      <a:r>
                        <a:rPr lang="en-GB" sz="1600" dirty="0" err="1">
                          <a:effectLst/>
                          <a:latin typeface="Garamond" panose="02020404030301010803" pitchFamily="18" charset="0"/>
                        </a:rPr>
                        <a:t>Bogoslubski</a:t>
                      </a:r>
                      <a:r>
                        <a:rPr lang="en-GB" sz="1600" dirty="0">
                          <a:effectLst/>
                          <a:latin typeface="Garamond" panose="02020404030301010803" pitchFamily="18" charset="0"/>
                        </a:rPr>
                        <a:t> develop northeast of Rus’, power centre in Vladimir-Suzdal, multipolarity of </a:t>
                      </a:r>
                      <a:r>
                        <a:rPr lang="en-GB" sz="1600" dirty="0" err="1">
                          <a:effectLst/>
                          <a:latin typeface="Garamond" panose="02020404030301010803" pitchFamily="18" charset="0"/>
                        </a:rPr>
                        <a:t>Rus’</a:t>
                      </a:r>
                      <a:r>
                        <a:rPr lang="en-GB" sz="1600" dirty="0">
                          <a:effectLst/>
                          <a:latin typeface="Garamond" panose="02020404030301010803" pitchFamily="18"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altLang="de-GB" sz="1600" dirty="0">
                          <a:solidFill>
                            <a:schemeClr val="tx1"/>
                          </a:solidFill>
                          <a:latin typeface="Garamond" panose="02020404030301010803" pitchFamily="18" charset="0"/>
                          <a:ea typeface="Arial Unicode MS" panose="020B0604020202020204" pitchFamily="34" charset="-128"/>
                        </a:rPr>
                        <a:t>Danylo </a:t>
                      </a:r>
                      <a:r>
                        <a:rPr lang="en-GB" altLang="de-GB" sz="1600" dirty="0" err="1">
                          <a:solidFill>
                            <a:schemeClr val="tx1"/>
                          </a:solidFill>
                          <a:latin typeface="Garamond" panose="02020404030301010803" pitchFamily="18" charset="0"/>
                          <a:ea typeface="Arial Unicode MS" panose="020B0604020202020204" pitchFamily="34" charset="-128"/>
                        </a:rPr>
                        <a:t>Halytsky</a:t>
                      </a:r>
                      <a:r>
                        <a:rPr lang="en-GB" altLang="de-GB" sz="1600" dirty="0">
                          <a:solidFill>
                            <a:schemeClr val="tx1"/>
                          </a:solidFill>
                          <a:latin typeface="Garamond" panose="02020404030301010803" pitchFamily="18" charset="0"/>
                          <a:ea typeface="Arial Unicode MS" panose="020B0604020202020204" pitchFamily="34" charset="-128"/>
                        </a:rPr>
                        <a:t> becomes Prince of </a:t>
                      </a:r>
                      <a:r>
                        <a:rPr lang="en-GB" altLang="de-GB" sz="1600" dirty="0" err="1">
                          <a:solidFill>
                            <a:schemeClr val="tx1"/>
                          </a:solidFill>
                          <a:latin typeface="Garamond" panose="02020404030301010803" pitchFamily="18" charset="0"/>
                          <a:ea typeface="Arial Unicode MS" panose="020B0604020202020204" pitchFamily="34" charset="-128"/>
                        </a:rPr>
                        <a:t>Halychyna</a:t>
                      </a:r>
                      <a:r>
                        <a:rPr lang="en-GB" altLang="de-GB" sz="1600" dirty="0">
                          <a:solidFill>
                            <a:schemeClr val="tx1"/>
                          </a:solidFill>
                          <a:latin typeface="Garamond" panose="02020404030301010803" pitchFamily="18" charset="0"/>
                          <a:ea typeface="Arial Unicode MS" panose="020B0604020202020204" pitchFamily="34" charset="-128"/>
                        </a:rPr>
                        <a:t>, unites </a:t>
                      </a:r>
                      <a:r>
                        <a:rPr lang="en-GB" altLang="de-GB" sz="1600" dirty="0" err="1">
                          <a:solidFill>
                            <a:schemeClr val="tx1"/>
                          </a:solidFill>
                          <a:latin typeface="Garamond" panose="02020404030301010803" pitchFamily="18" charset="0"/>
                          <a:ea typeface="Arial Unicode MS" panose="020B0604020202020204" pitchFamily="34" charset="-128"/>
                        </a:rPr>
                        <a:t>Halychyna</a:t>
                      </a:r>
                      <a:r>
                        <a:rPr lang="en-GB" altLang="de-GB" sz="1600" dirty="0">
                          <a:solidFill>
                            <a:schemeClr val="tx1"/>
                          </a:solidFill>
                          <a:latin typeface="Garamond" panose="02020404030301010803" pitchFamily="18" charset="0"/>
                          <a:ea typeface="Arial Unicode MS" panose="020B0604020202020204" pitchFamily="34" charset="-128"/>
                        </a:rPr>
                        <a:t> with Kyiv</a:t>
                      </a:r>
                    </a:p>
                    <a:p>
                      <a:endParaRPr lang="en-GB" sz="1600" dirty="0">
                        <a:effectLst/>
                        <a:latin typeface="Garamond" panose="02020404030301010803" pitchFamily="18" charset="0"/>
                      </a:endParaRPr>
                    </a:p>
                    <a:p>
                      <a:endParaRPr lang="de-GB" sz="1600" dirty="0">
                        <a:effectLst/>
                        <a:latin typeface="Garamond" panose="02020404030301010803" pitchFamily="18" charset="0"/>
                        <a:ea typeface="Calibri" panose="020F0502020204030204" pitchFamily="34" charset="0"/>
                        <a:cs typeface="Times New Roman" panose="02020603050405020304" pitchFamily="18" charset="0"/>
                      </a:endParaRPr>
                    </a:p>
                  </a:txBody>
                  <a:tcPr marL="85671" marR="85671" marT="0" marB="0"/>
                </a:tc>
                <a:extLst>
                  <a:ext uri="{0D108BD9-81ED-4DB2-BD59-A6C34878D82A}">
                    <a16:rowId xmlns:a16="http://schemas.microsoft.com/office/drawing/2014/main" val="3203835710"/>
                  </a:ext>
                </a:extLst>
              </a:tr>
              <a:tr h="959510">
                <a:tc>
                  <a:txBody>
                    <a:bodyPr/>
                    <a:lstStyle/>
                    <a:p>
                      <a:r>
                        <a:rPr lang="en-GB" sz="1600">
                          <a:effectLst/>
                          <a:latin typeface="Garamond" panose="02020404030301010803" pitchFamily="18" charset="0"/>
                        </a:rPr>
                        <a:t>Late 12</a:t>
                      </a:r>
                      <a:r>
                        <a:rPr lang="en-GB" sz="1600" baseline="30000">
                          <a:effectLst/>
                          <a:latin typeface="Garamond" panose="02020404030301010803" pitchFamily="18" charset="0"/>
                        </a:rPr>
                        <a:t>th</a:t>
                      </a:r>
                      <a:r>
                        <a:rPr lang="en-GB" sz="1600">
                          <a:effectLst/>
                          <a:latin typeface="Garamond" panose="02020404030301010803" pitchFamily="18" charset="0"/>
                        </a:rPr>
                        <a:t> century</a:t>
                      </a:r>
                      <a:endParaRPr lang="de-GB" sz="1600">
                        <a:effectLst/>
                        <a:latin typeface="Garamond" panose="02020404030301010803" pitchFamily="18" charset="0"/>
                        <a:ea typeface="Calibri" panose="020F0502020204030204" pitchFamily="34" charset="0"/>
                        <a:cs typeface="Times New Roman" panose="02020603050405020304" pitchFamily="18" charset="0"/>
                      </a:endParaRPr>
                    </a:p>
                  </a:txBody>
                  <a:tcPr marL="85671" marR="85671" marT="0" marB="0"/>
                </a:tc>
                <a:tc>
                  <a:txBody>
                    <a:bodyPr/>
                    <a:lstStyle/>
                    <a:p>
                      <a:r>
                        <a:rPr lang="en-GB" sz="1600">
                          <a:effectLst/>
                          <a:latin typeface="Garamond" panose="02020404030301010803" pitchFamily="18" charset="0"/>
                        </a:rPr>
                        <a:t>Crusader Knights (Teutonic Knights and Brothers of the Sword) turn up (are initially invited) at Baltic coast – Teutonic Knights to fight against pagan Baltic Prussians, 1126 invited by Conrad of Mazowia (a Polish duke)</a:t>
                      </a:r>
                      <a:endParaRPr lang="de-GB" sz="1600">
                        <a:effectLst/>
                        <a:latin typeface="Garamond" panose="02020404030301010803" pitchFamily="18" charset="0"/>
                        <a:ea typeface="Calibri" panose="020F0502020204030204" pitchFamily="34" charset="0"/>
                        <a:cs typeface="Times New Roman" panose="02020603050405020304" pitchFamily="18" charset="0"/>
                      </a:endParaRPr>
                    </a:p>
                  </a:txBody>
                  <a:tcPr marL="85671" marR="85671" marT="0" marB="0"/>
                </a:tc>
                <a:extLst>
                  <a:ext uri="{0D108BD9-81ED-4DB2-BD59-A6C34878D82A}">
                    <a16:rowId xmlns:a16="http://schemas.microsoft.com/office/drawing/2014/main" val="2884405717"/>
                  </a:ext>
                </a:extLst>
              </a:tr>
              <a:tr h="274146">
                <a:tc>
                  <a:txBody>
                    <a:bodyPr/>
                    <a:lstStyle/>
                    <a:p>
                      <a:r>
                        <a:rPr lang="en-GB" sz="1600">
                          <a:effectLst/>
                          <a:latin typeface="Garamond" panose="02020404030301010803" pitchFamily="18" charset="0"/>
                        </a:rPr>
                        <a:t>1237-1240</a:t>
                      </a:r>
                      <a:endParaRPr lang="de-GB" sz="1600">
                        <a:effectLst/>
                        <a:latin typeface="Garamond" panose="02020404030301010803" pitchFamily="18" charset="0"/>
                        <a:ea typeface="Calibri" panose="020F0502020204030204" pitchFamily="34" charset="0"/>
                        <a:cs typeface="Times New Roman" panose="02020603050405020304" pitchFamily="18" charset="0"/>
                      </a:endParaRPr>
                    </a:p>
                  </a:txBody>
                  <a:tcPr marL="85671" marR="85671" marT="0" marB="0"/>
                </a:tc>
                <a:tc>
                  <a:txBody>
                    <a:bodyPr/>
                    <a:lstStyle/>
                    <a:p>
                      <a:r>
                        <a:rPr lang="en-GB" sz="1600">
                          <a:effectLst/>
                          <a:latin typeface="Garamond" panose="02020404030301010803" pitchFamily="18" charset="0"/>
                        </a:rPr>
                        <a:t>Mongols (Tatars) under Batu Khan invade and devastate Rus’</a:t>
                      </a:r>
                      <a:endParaRPr lang="de-GB" sz="1600">
                        <a:effectLst/>
                        <a:latin typeface="Garamond" panose="02020404030301010803" pitchFamily="18" charset="0"/>
                        <a:ea typeface="Calibri" panose="020F0502020204030204" pitchFamily="34" charset="0"/>
                        <a:cs typeface="Times New Roman" panose="02020603050405020304" pitchFamily="18" charset="0"/>
                      </a:endParaRPr>
                    </a:p>
                  </a:txBody>
                  <a:tcPr marL="85671" marR="85671" marT="0" marB="0"/>
                </a:tc>
                <a:extLst>
                  <a:ext uri="{0D108BD9-81ED-4DB2-BD59-A6C34878D82A}">
                    <a16:rowId xmlns:a16="http://schemas.microsoft.com/office/drawing/2014/main" val="4253546287"/>
                  </a:ext>
                </a:extLst>
              </a:tr>
              <a:tr h="1187965">
                <a:tc>
                  <a:txBody>
                    <a:bodyPr/>
                    <a:lstStyle/>
                    <a:p>
                      <a:r>
                        <a:rPr lang="en-GB" sz="1600">
                          <a:effectLst/>
                          <a:latin typeface="Garamond" panose="02020404030301010803" pitchFamily="18" charset="0"/>
                        </a:rPr>
                        <a:t>Sources</a:t>
                      </a:r>
                      <a:endParaRPr lang="de-GB" sz="1600">
                        <a:effectLst/>
                        <a:latin typeface="Garamond" panose="02020404030301010803" pitchFamily="18" charset="0"/>
                        <a:ea typeface="Calibri" panose="020F0502020204030204" pitchFamily="34" charset="0"/>
                        <a:cs typeface="Times New Roman" panose="02020603050405020304" pitchFamily="18" charset="0"/>
                      </a:endParaRPr>
                    </a:p>
                  </a:txBody>
                  <a:tcPr marL="85671" marR="85671" marT="0" marB="0"/>
                </a:tc>
                <a:tc>
                  <a:txBody>
                    <a:bodyPr/>
                    <a:lstStyle/>
                    <a:p>
                      <a:r>
                        <a:rPr lang="en-GB" sz="1600" dirty="0">
                          <a:effectLst/>
                          <a:latin typeface="Garamond" panose="02020404030301010803" pitchFamily="18" charset="0"/>
                        </a:rPr>
                        <a:t>Tale of Bygone years (chronicle written in late 10</a:t>
                      </a:r>
                      <a:r>
                        <a:rPr lang="en-GB" sz="1600" baseline="30000" dirty="0">
                          <a:effectLst/>
                          <a:latin typeface="Garamond" panose="02020404030301010803" pitchFamily="18" charset="0"/>
                        </a:rPr>
                        <a:t>th</a:t>
                      </a:r>
                      <a:r>
                        <a:rPr lang="en-GB" sz="1600" dirty="0">
                          <a:effectLst/>
                          <a:latin typeface="Garamond" panose="02020404030301010803" pitchFamily="18" charset="0"/>
                        </a:rPr>
                        <a:t>/11</a:t>
                      </a:r>
                      <a:r>
                        <a:rPr lang="en-GB" sz="1600" baseline="30000" dirty="0">
                          <a:effectLst/>
                          <a:latin typeface="Garamond" panose="02020404030301010803" pitchFamily="18" charset="0"/>
                        </a:rPr>
                        <a:t>th</a:t>
                      </a:r>
                      <a:r>
                        <a:rPr lang="en-GB" sz="1600" dirty="0">
                          <a:effectLst/>
                          <a:latin typeface="Garamond" panose="02020404030301010803" pitchFamily="18" charset="0"/>
                        </a:rPr>
                        <a:t> century) probably by a monk called Nestor – close to court of grand prince – which informs story. Travel report of Ahmad Ibn Fadlan, some other sources of 11</a:t>
                      </a:r>
                      <a:r>
                        <a:rPr lang="en-GB" sz="1600" baseline="30000" dirty="0">
                          <a:effectLst/>
                          <a:latin typeface="Garamond" panose="02020404030301010803" pitchFamily="18" charset="0"/>
                        </a:rPr>
                        <a:t>th </a:t>
                      </a:r>
                      <a:r>
                        <a:rPr lang="en-GB" sz="1600" dirty="0">
                          <a:effectLst/>
                          <a:latin typeface="Garamond" panose="02020404030301010803" pitchFamily="18" charset="0"/>
                        </a:rPr>
                        <a:t>and 12</a:t>
                      </a:r>
                      <a:r>
                        <a:rPr lang="en-GB" sz="1600" baseline="30000" dirty="0">
                          <a:effectLst/>
                          <a:latin typeface="Garamond" panose="02020404030301010803" pitchFamily="18" charset="0"/>
                        </a:rPr>
                        <a:t>th</a:t>
                      </a:r>
                      <a:r>
                        <a:rPr lang="en-GB" sz="1600" dirty="0">
                          <a:effectLst/>
                          <a:latin typeface="Garamond" panose="02020404030301010803" pitchFamily="18" charset="0"/>
                        </a:rPr>
                        <a:t> centuries, now also Byzantine and Polish, German sources, Thietmar of Merseburg</a:t>
                      </a:r>
                      <a:endParaRPr lang="de-GB" sz="1600" dirty="0">
                        <a:effectLst/>
                        <a:latin typeface="Garamond" panose="02020404030301010803" pitchFamily="18" charset="0"/>
                        <a:ea typeface="Calibri" panose="020F0502020204030204" pitchFamily="34" charset="0"/>
                        <a:cs typeface="Times New Roman" panose="02020603050405020304" pitchFamily="18" charset="0"/>
                      </a:endParaRPr>
                    </a:p>
                  </a:txBody>
                  <a:tcPr marL="85671" marR="85671" marT="0" marB="0"/>
                </a:tc>
                <a:extLst>
                  <a:ext uri="{0D108BD9-81ED-4DB2-BD59-A6C34878D82A}">
                    <a16:rowId xmlns:a16="http://schemas.microsoft.com/office/drawing/2014/main" val="1366888940"/>
                  </a:ext>
                </a:extLst>
              </a:tr>
            </a:tbl>
          </a:graphicData>
        </a:graphic>
      </p:graphicFrame>
    </p:spTree>
    <p:extLst>
      <p:ext uri="{BB962C8B-B14F-4D97-AF65-F5344CB8AC3E}">
        <p14:creationId xmlns:p14="http://schemas.microsoft.com/office/powerpoint/2010/main" val="1087479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240FCEE-B6E2-46D0-9BB0-F45F79545E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BD2FB83-3783-4477-80B5-DA5BF10BAF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83EA203-71D5-49C0-9626-FFA8E46787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A6E0DB-C458-CE80-BA35-5EAEB8B1774C}"/>
              </a:ext>
            </a:extLst>
          </p:cNvPr>
          <p:cNvSpPr>
            <a:spLocks noGrp="1"/>
          </p:cNvSpPr>
          <p:nvPr>
            <p:ph type="title"/>
          </p:nvPr>
        </p:nvSpPr>
        <p:spPr>
          <a:xfrm>
            <a:off x="521208" y="822960"/>
            <a:ext cx="3463784" cy="3454604"/>
          </a:xfrm>
        </p:spPr>
        <p:txBody>
          <a:bodyPr vert="horz" lIns="91440" tIns="45720" rIns="91440" bIns="45720" rtlCol="0" anchor="t">
            <a:normAutofit/>
          </a:bodyPr>
          <a:lstStyle/>
          <a:p>
            <a:r>
              <a:rPr lang="en-US" sz="4800" dirty="0">
                <a:latin typeface="Garamond" panose="02020404030301010803" pitchFamily="18" charset="0"/>
              </a:rPr>
              <a:t>1154-1232</a:t>
            </a:r>
          </a:p>
        </p:txBody>
      </p:sp>
      <p:cxnSp>
        <p:nvCxnSpPr>
          <p:cNvPr id="17" name="Straight Connector 16">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2">
            <a:extLst>
              <a:ext uri="{FF2B5EF4-FFF2-40B4-BE49-F238E27FC236}">
                <a16:creationId xmlns:a16="http://schemas.microsoft.com/office/drawing/2014/main" id="{1F95A911-2FF6-ECBC-09B6-4A1A6B011C3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19810" y="574580"/>
            <a:ext cx="4279466" cy="5705955"/>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Connector 20">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07767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240FCEE-B6E2-46D0-9BB0-F45F79545E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BD2FB83-3783-4477-80B5-DA5BF10BAF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83EA203-71D5-49C0-9626-FFA8E46787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2293B2-7AA8-046D-83B2-AAFF61A371B7}"/>
              </a:ext>
            </a:extLst>
          </p:cNvPr>
          <p:cNvSpPr>
            <a:spLocks noGrp="1"/>
          </p:cNvSpPr>
          <p:nvPr>
            <p:ph type="title"/>
          </p:nvPr>
        </p:nvSpPr>
        <p:spPr>
          <a:xfrm>
            <a:off x="521208" y="822960"/>
            <a:ext cx="3463784" cy="3454604"/>
          </a:xfrm>
        </p:spPr>
        <p:txBody>
          <a:bodyPr vert="horz" lIns="91440" tIns="45720" rIns="91440" bIns="45720" rtlCol="0" anchor="t">
            <a:normAutofit fontScale="90000"/>
          </a:bodyPr>
          <a:lstStyle/>
          <a:p>
            <a:r>
              <a:rPr lang="en-US" sz="4800" dirty="0">
                <a:latin typeface="Garamond" panose="02020404030301010803" pitchFamily="18" charset="0"/>
              </a:rPr>
              <a:t>Map of Kievan or Kyivan Rus (Principality of Kiev Kyiv), 1245-1349</a:t>
            </a:r>
            <a:br>
              <a:rPr lang="en-US" sz="4800" dirty="0">
                <a:latin typeface="Garamond" panose="02020404030301010803" pitchFamily="18" charset="0"/>
              </a:rPr>
            </a:br>
            <a:endParaRPr lang="en-US" sz="4800" dirty="0">
              <a:latin typeface="Garamond" panose="02020404030301010803" pitchFamily="18" charset="0"/>
            </a:endParaRPr>
          </a:p>
        </p:txBody>
      </p:sp>
      <p:cxnSp>
        <p:nvCxnSpPr>
          <p:cNvPr id="17" name="Straight Connector 16">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4">
            <a:extLst>
              <a:ext uri="{FF2B5EF4-FFF2-40B4-BE49-F238E27FC236}">
                <a16:creationId xmlns:a16="http://schemas.microsoft.com/office/drawing/2014/main" id="{BF386160-02AD-C5A1-6A00-7B40F9C539E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854106" y="552900"/>
            <a:ext cx="4617946" cy="573657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Straight Connector 20">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6340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712084-7188-6A42-4804-A9309357BA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971" y="0"/>
            <a:ext cx="870119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Box 4">
            <a:extLst>
              <a:ext uri="{FF2B5EF4-FFF2-40B4-BE49-F238E27FC236}">
                <a16:creationId xmlns:a16="http://schemas.microsoft.com/office/drawing/2014/main" id="{9D2B8C50-63EF-87A4-34A2-4A5EE07D8F46}"/>
              </a:ext>
            </a:extLst>
          </p:cNvPr>
          <p:cNvSpPr txBox="1"/>
          <p:nvPr/>
        </p:nvSpPr>
        <p:spPr>
          <a:xfrm>
            <a:off x="2982686" y="6193971"/>
            <a:ext cx="1513114" cy="400110"/>
          </a:xfrm>
          <a:prstGeom prst="rect">
            <a:avLst/>
          </a:prstGeom>
          <a:noFill/>
        </p:spPr>
        <p:txBody>
          <a:bodyPr wrap="square" rtlCol="0">
            <a:spAutoFit/>
          </a:bodyPr>
          <a:lstStyle/>
          <a:p>
            <a:r>
              <a:rPr lang="en-US" sz="2000" b="1" dirty="0">
                <a:latin typeface="Garamond" panose="02020404030301010803" pitchFamily="18" charset="0"/>
              </a:rPr>
              <a:t>1300</a:t>
            </a:r>
            <a:endParaRPr lang="en-GB" sz="2000" b="1" dirty="0">
              <a:latin typeface="Garamond" panose="02020404030301010803" pitchFamily="18" charset="0"/>
            </a:endParaRPr>
          </a:p>
        </p:txBody>
      </p:sp>
    </p:spTree>
    <p:extLst>
      <p:ext uri="{BB962C8B-B14F-4D97-AF65-F5344CB8AC3E}">
        <p14:creationId xmlns:p14="http://schemas.microsoft.com/office/powerpoint/2010/main" val="2778733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6C01AB-2831-4359-3717-AD9A67EA173C}"/>
              </a:ext>
            </a:extLst>
          </p:cNvPr>
          <p:cNvSpPr>
            <a:spLocks noGrp="1"/>
          </p:cNvSpPr>
          <p:nvPr>
            <p:ph type="title"/>
          </p:nvPr>
        </p:nvSpPr>
        <p:spPr>
          <a:xfrm>
            <a:off x="521208" y="786384"/>
            <a:ext cx="3509192" cy="2008193"/>
          </a:xfrm>
        </p:spPr>
        <p:txBody>
          <a:bodyPr anchor="t">
            <a:normAutofit/>
          </a:bodyPr>
          <a:lstStyle/>
          <a:p>
            <a:r>
              <a:rPr lang="en-GB" b="1" dirty="0">
                <a:latin typeface="Garamond" panose="02020404030301010803" pitchFamily="18" charset="0"/>
              </a:rPr>
              <a:t>Outline</a:t>
            </a:r>
          </a:p>
        </p:txBody>
      </p:sp>
      <p:cxnSp>
        <p:nvCxnSpPr>
          <p:cNvPr id="13" name="Straight Connector 1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2C782C0-14A9-4391-61D3-CECF9C04C548}"/>
              </a:ext>
            </a:extLst>
          </p:cNvPr>
          <p:cNvSpPr>
            <a:spLocks noGrp="1"/>
          </p:cNvSpPr>
          <p:nvPr>
            <p:ph idx="1"/>
          </p:nvPr>
        </p:nvSpPr>
        <p:spPr>
          <a:xfrm>
            <a:off x="521208" y="2270482"/>
            <a:ext cx="3276598" cy="3128791"/>
          </a:xfrm>
        </p:spPr>
        <p:txBody>
          <a:bodyPr anchor="b">
            <a:noAutofit/>
          </a:bodyPr>
          <a:lstStyle/>
          <a:p>
            <a:pPr>
              <a:lnSpc>
                <a:spcPct val="110000"/>
              </a:lnSpc>
              <a:buClr>
                <a:schemeClr val="tx1"/>
              </a:buClr>
              <a:buSzPct val="100000"/>
              <a:buFont typeface="Times New Roman" charset="0"/>
              <a:buAutoNum type="arabicPeriod"/>
              <a:defRPr/>
            </a:pPr>
            <a:r>
              <a:rPr lang="en-US" dirty="0">
                <a:latin typeface="Garamond" panose="02020404030301010803" pitchFamily="18" charset="0"/>
              </a:rPr>
              <a:t>Introduction</a:t>
            </a:r>
          </a:p>
          <a:p>
            <a:pPr>
              <a:lnSpc>
                <a:spcPct val="110000"/>
              </a:lnSpc>
              <a:buClr>
                <a:schemeClr val="tx1"/>
              </a:buClr>
              <a:buSzPct val="100000"/>
              <a:buFont typeface="Times New Roman" charset="0"/>
              <a:buAutoNum type="arabicPeriod"/>
              <a:defRPr/>
            </a:pPr>
            <a:r>
              <a:rPr lang="en-US" dirty="0">
                <a:latin typeface="Garamond" panose="02020404030301010803" pitchFamily="18" charset="0"/>
              </a:rPr>
              <a:t>Starting point: geography and trade routes</a:t>
            </a:r>
          </a:p>
          <a:p>
            <a:pPr>
              <a:lnSpc>
                <a:spcPct val="110000"/>
              </a:lnSpc>
              <a:buClr>
                <a:schemeClr val="tx1"/>
              </a:buClr>
              <a:buSzPct val="100000"/>
              <a:buFont typeface="Times New Roman" charset="0"/>
              <a:buAutoNum type="arabicPeriod"/>
              <a:defRPr/>
            </a:pPr>
            <a:r>
              <a:rPr lang="en-US" dirty="0">
                <a:latin typeface="Garamond" panose="02020404030301010803" pitchFamily="18" charset="0"/>
              </a:rPr>
              <a:t>The Varangians arrive</a:t>
            </a:r>
          </a:p>
          <a:p>
            <a:pPr>
              <a:lnSpc>
                <a:spcPct val="110000"/>
              </a:lnSpc>
              <a:buClr>
                <a:schemeClr val="tx1"/>
              </a:buClr>
              <a:buSzPct val="100000"/>
              <a:buFont typeface="Times New Roman" charset="0"/>
              <a:buAutoNum type="arabicPeriod"/>
              <a:defRPr/>
            </a:pPr>
            <a:r>
              <a:rPr lang="en-US" dirty="0" err="1">
                <a:latin typeface="Garamond" panose="02020404030301010803" pitchFamily="18" charset="0"/>
              </a:rPr>
              <a:t>Christianisation</a:t>
            </a:r>
            <a:endParaRPr lang="en-US" dirty="0">
              <a:latin typeface="Garamond" panose="02020404030301010803" pitchFamily="18" charset="0"/>
            </a:endParaRPr>
          </a:p>
          <a:p>
            <a:pPr>
              <a:lnSpc>
                <a:spcPct val="110000"/>
              </a:lnSpc>
              <a:buClr>
                <a:schemeClr val="tx1"/>
              </a:buClr>
              <a:buSzPct val="100000"/>
              <a:buFont typeface="Times New Roman" charset="0"/>
              <a:buAutoNum type="arabicPeriod"/>
              <a:defRPr/>
            </a:pPr>
            <a:r>
              <a:rPr lang="en-US" dirty="0">
                <a:latin typeface="Garamond" panose="02020404030301010803" pitchFamily="18" charset="0"/>
              </a:rPr>
              <a:t>Fragmentation and </a:t>
            </a:r>
            <a:r>
              <a:rPr lang="en-US" dirty="0" err="1">
                <a:latin typeface="Garamond" panose="02020404030301010803" pitchFamily="18" charset="0"/>
              </a:rPr>
              <a:t>desintegration</a:t>
            </a:r>
            <a:endParaRPr lang="en-US" dirty="0">
              <a:latin typeface="Garamond" panose="02020404030301010803" pitchFamily="18" charset="0"/>
            </a:endParaRPr>
          </a:p>
        </p:txBody>
      </p:sp>
      <p:cxnSp>
        <p:nvCxnSpPr>
          <p:cNvPr id="15" name="Straight Connector 1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drawing of people in red&#10;&#10;AI-generated content may be incorrect.">
            <a:extLst>
              <a:ext uri="{FF2B5EF4-FFF2-40B4-BE49-F238E27FC236}">
                <a16:creationId xmlns:a16="http://schemas.microsoft.com/office/drawing/2014/main" id="{BE6A472C-6606-5416-2CE5-C3453BD299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4803" y="1401963"/>
            <a:ext cx="7018598" cy="3997311"/>
          </a:xfrm>
          <a:prstGeom prst="rect">
            <a:avLst/>
          </a:prstGeom>
        </p:spPr>
      </p:pic>
    </p:spTree>
    <p:extLst>
      <p:ext uri="{BB962C8B-B14F-4D97-AF65-F5344CB8AC3E}">
        <p14:creationId xmlns:p14="http://schemas.microsoft.com/office/powerpoint/2010/main" val="640315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73D948A-DF7D-85A4-B6EC-37205A8999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314" y="0"/>
            <a:ext cx="98755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335021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0F60A24-0B28-7D6B-8673-AA82822F00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968" y="0"/>
            <a:ext cx="993263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3764669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49A3E-1F7C-CC9B-A206-2E4A80FA6F6B}"/>
              </a:ext>
            </a:extLst>
          </p:cNvPr>
          <p:cNvSpPr>
            <a:spLocks noGrp="1"/>
          </p:cNvSpPr>
          <p:nvPr>
            <p:ph type="title"/>
          </p:nvPr>
        </p:nvSpPr>
        <p:spPr>
          <a:xfrm>
            <a:off x="571500" y="681038"/>
            <a:ext cx="11049000" cy="1057160"/>
          </a:xfrm>
        </p:spPr>
        <p:txBody>
          <a:bodyPr/>
          <a:lstStyle/>
          <a:p>
            <a:pPr algn="ctr"/>
            <a:r>
              <a:rPr lang="de-GB" dirty="0">
                <a:latin typeface="Garamond" panose="02020404030301010803" pitchFamily="18" charset="0"/>
              </a:rPr>
              <a:t>Two narratives</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86433E8F-D053-FDBB-DA7F-D7E5AFB73B27}"/>
              </a:ext>
            </a:extLst>
          </p:cNvPr>
          <p:cNvSpPr>
            <a:spLocks noGrp="1"/>
          </p:cNvSpPr>
          <p:nvPr>
            <p:ph sz="half" idx="1"/>
          </p:nvPr>
        </p:nvSpPr>
        <p:spPr>
          <a:xfrm>
            <a:off x="571500" y="1933475"/>
            <a:ext cx="5181600" cy="4101972"/>
          </a:xfrm>
        </p:spPr>
        <p:txBody>
          <a:bodyPr>
            <a:noAutofit/>
          </a:bodyPr>
          <a:lstStyle/>
          <a:p>
            <a:pPr>
              <a:spcBef>
                <a:spcPts val="0"/>
              </a:spcBef>
            </a:pPr>
            <a:r>
              <a:rPr lang="en-US" sz="1400" dirty="0" err="1">
                <a:latin typeface="Garamond" panose="02020404030301010803" pitchFamily="18" charset="0"/>
              </a:rPr>
              <a:t>Rus‘</a:t>
            </a:r>
            <a:r>
              <a:rPr lang="en-US" sz="1400" dirty="0">
                <a:latin typeface="Garamond" panose="02020404030301010803" pitchFamily="18" charset="0"/>
              </a:rPr>
              <a:t> (Kyivan Rus)	</a:t>
            </a:r>
          </a:p>
          <a:p>
            <a:pPr>
              <a:spcBef>
                <a:spcPts val="0"/>
              </a:spcBef>
            </a:pPr>
            <a:r>
              <a:rPr lang="en-US" sz="1400" dirty="0">
                <a:latin typeface="Garamond" panose="02020404030301010803" pitchFamily="18" charset="0"/>
              </a:rPr>
              <a:t>Mongol invasion: ethnic continuity: people stayed	</a:t>
            </a:r>
          </a:p>
          <a:p>
            <a:pPr>
              <a:spcBef>
                <a:spcPts val="0"/>
              </a:spcBef>
            </a:pPr>
            <a:r>
              <a:rPr lang="en-US" sz="1400" dirty="0">
                <a:latin typeface="Garamond" panose="02020404030301010803" pitchFamily="18" charset="0"/>
              </a:rPr>
              <a:t>Not Muscovy but Kingdom of Halych-</a:t>
            </a:r>
            <a:r>
              <a:rPr lang="en-US" sz="1400" dirty="0" err="1">
                <a:latin typeface="Garamond" panose="02020404030301010803" pitchFamily="18" charset="0"/>
              </a:rPr>
              <a:t>Volhynia</a:t>
            </a:r>
            <a:r>
              <a:rPr lang="en-US" sz="1400" dirty="0">
                <a:latin typeface="Garamond" panose="02020404030301010803" pitchFamily="18" charset="0"/>
              </a:rPr>
              <a:t> successor state of </a:t>
            </a:r>
            <a:r>
              <a:rPr lang="en-US" sz="1400" dirty="0" err="1">
                <a:latin typeface="Garamond" panose="02020404030301010803" pitchFamily="18" charset="0"/>
              </a:rPr>
              <a:t>Rus‘</a:t>
            </a:r>
            <a:endParaRPr lang="en-US" sz="1400" dirty="0">
              <a:latin typeface="Garamond" panose="02020404030301010803" pitchFamily="18" charset="0"/>
            </a:endParaRPr>
          </a:p>
          <a:p>
            <a:pPr>
              <a:spcBef>
                <a:spcPts val="0"/>
              </a:spcBef>
            </a:pPr>
            <a:r>
              <a:rPr lang="en-US" sz="1400" dirty="0">
                <a:latin typeface="Garamond" panose="02020404030301010803" pitchFamily="18" charset="0"/>
              </a:rPr>
              <a:t>Unfortunately, lost independence, but culture preserved as part of Lithuania, Poland, and Polish-Lithuanian Commonwealth – part of Europe</a:t>
            </a:r>
          </a:p>
          <a:p>
            <a:pPr>
              <a:spcBef>
                <a:spcPts val="0"/>
              </a:spcBef>
            </a:pPr>
            <a:r>
              <a:rPr lang="en-US" sz="1400" dirty="0">
                <a:latin typeface="Garamond" panose="02020404030301010803" pitchFamily="18" charset="0"/>
              </a:rPr>
              <a:t>17th century Cossack Hetmanate was a Ukrainian state</a:t>
            </a:r>
          </a:p>
          <a:p>
            <a:pPr>
              <a:spcBef>
                <a:spcPts val="0"/>
              </a:spcBef>
            </a:pPr>
            <a:r>
              <a:rPr lang="en-US" sz="1400" dirty="0" err="1">
                <a:latin typeface="Garamond" panose="02020404030301010803" pitchFamily="18" charset="0"/>
              </a:rPr>
              <a:t>Muscovians</a:t>
            </a:r>
            <a:r>
              <a:rPr lang="en-US" sz="1400" dirty="0">
                <a:latin typeface="Garamond" panose="02020404030301010803" pitchFamily="18" charset="0"/>
              </a:rPr>
              <a:t> and Great Russians: rather </a:t>
            </a:r>
            <a:r>
              <a:rPr lang="en-US" sz="1400" dirty="0" err="1">
                <a:latin typeface="Garamond" panose="02020404030301010803" pitchFamily="18" charset="0"/>
              </a:rPr>
              <a:t>finno-ugric</a:t>
            </a:r>
            <a:r>
              <a:rPr lang="en-US" sz="1400" dirty="0">
                <a:latin typeface="Garamond" panose="02020404030301010803" pitchFamily="18" charset="0"/>
              </a:rPr>
              <a:t> than Slavic, strong Mongol influence</a:t>
            </a:r>
          </a:p>
          <a:p>
            <a:pPr>
              <a:spcBef>
                <a:spcPts val="0"/>
              </a:spcBef>
            </a:pPr>
            <a:r>
              <a:rPr lang="en-US" sz="1400" dirty="0">
                <a:latin typeface="Garamond" panose="02020404030301010803" pitchFamily="18" charset="0"/>
              </a:rPr>
              <a:t>Today‘s Ukrainians are the true descendants of Rus‘, </a:t>
            </a:r>
            <a:r>
              <a:rPr lang="en-US" sz="1400" dirty="0" err="1">
                <a:latin typeface="Garamond" panose="02020404030301010803" pitchFamily="18" charset="0"/>
              </a:rPr>
              <a:t>Rus‘</a:t>
            </a:r>
            <a:r>
              <a:rPr lang="en-US" sz="1400" dirty="0">
                <a:latin typeface="Garamond" panose="02020404030301010803" pitchFamily="18" charset="0"/>
              </a:rPr>
              <a:t> were </a:t>
            </a:r>
            <a:r>
              <a:rPr lang="en-US" sz="1400" dirty="0" err="1">
                <a:latin typeface="Garamond" panose="02020404030301010803" pitchFamily="18" charset="0"/>
              </a:rPr>
              <a:t>Rusians</a:t>
            </a:r>
            <a:r>
              <a:rPr lang="en-US" sz="1400" dirty="0">
                <a:latin typeface="Garamond" panose="02020404030301010803" pitchFamily="18" charset="0"/>
              </a:rPr>
              <a:t>, not Russians</a:t>
            </a:r>
          </a:p>
          <a:p>
            <a:pPr>
              <a:spcBef>
                <a:spcPts val="0"/>
              </a:spcBef>
            </a:pPr>
            <a:r>
              <a:rPr lang="en-US" sz="1400" dirty="0">
                <a:latin typeface="Garamond" panose="02020404030301010803" pitchFamily="18" charset="0"/>
              </a:rPr>
              <a:t>Ukrainians and Russians are fundamentally different as a result of historical developments since 13th century: language, (political) culture, mentality</a:t>
            </a:r>
          </a:p>
          <a:p>
            <a:pPr>
              <a:spcBef>
                <a:spcPts val="0"/>
              </a:spcBef>
            </a:pPr>
            <a:r>
              <a:rPr lang="en-US" sz="1400" dirty="0" err="1">
                <a:latin typeface="Garamond" panose="02020404030301010803" pitchFamily="18" charset="0"/>
              </a:rPr>
              <a:t>Rus‘</a:t>
            </a:r>
            <a:r>
              <a:rPr lang="en-US" sz="1400" dirty="0">
                <a:latin typeface="Garamond" panose="02020404030301010803" pitchFamily="18" charset="0"/>
              </a:rPr>
              <a:t> belongs to Ukrainian history, has been usurped by Russian imperialists and colonialists.</a:t>
            </a:r>
          </a:p>
        </p:txBody>
      </p:sp>
      <p:sp>
        <p:nvSpPr>
          <p:cNvPr id="4" name="Content Placeholder 3">
            <a:extLst>
              <a:ext uri="{FF2B5EF4-FFF2-40B4-BE49-F238E27FC236}">
                <a16:creationId xmlns:a16="http://schemas.microsoft.com/office/drawing/2014/main" id="{CA86A7BF-E2BD-1154-0479-9A50A2BB597C}"/>
              </a:ext>
            </a:extLst>
          </p:cNvPr>
          <p:cNvSpPr>
            <a:spLocks noGrp="1"/>
          </p:cNvSpPr>
          <p:nvPr>
            <p:ph sz="half" idx="2"/>
          </p:nvPr>
        </p:nvSpPr>
        <p:spPr>
          <a:xfrm>
            <a:off x="6359996" y="1933475"/>
            <a:ext cx="5181600" cy="4101972"/>
          </a:xfrm>
        </p:spPr>
        <p:txBody>
          <a:bodyPr>
            <a:normAutofit fontScale="70000" lnSpcReduction="20000"/>
          </a:bodyPr>
          <a:lstStyle/>
          <a:p>
            <a:r>
              <a:rPr lang="en-US" dirty="0" err="1">
                <a:latin typeface="Garamond" panose="02020404030301010803" pitchFamily="18" charset="0"/>
              </a:rPr>
              <a:t>Rus‘</a:t>
            </a:r>
            <a:r>
              <a:rPr lang="en-US" dirty="0">
                <a:latin typeface="Garamond" panose="02020404030301010803" pitchFamily="18" charset="0"/>
              </a:rPr>
              <a:t> (Kievan </a:t>
            </a:r>
            <a:r>
              <a:rPr lang="en-US" dirty="0" err="1">
                <a:latin typeface="Garamond" panose="02020404030301010803" pitchFamily="18" charset="0"/>
              </a:rPr>
              <a:t>Rus‘</a:t>
            </a:r>
            <a:r>
              <a:rPr lang="en-US" dirty="0">
                <a:latin typeface="Garamond" panose="02020404030301010803" pitchFamily="18" charset="0"/>
              </a:rPr>
              <a:t>)</a:t>
            </a:r>
          </a:p>
          <a:p>
            <a:r>
              <a:rPr lang="en-US" dirty="0">
                <a:latin typeface="Garamond" panose="02020404030301010803" pitchFamily="18" charset="0"/>
              </a:rPr>
              <a:t>Mongol invasion: many </a:t>
            </a:r>
            <a:r>
              <a:rPr lang="en-US" dirty="0" err="1">
                <a:latin typeface="Garamond" panose="02020404030301010803" pitchFamily="18" charset="0"/>
              </a:rPr>
              <a:t>Rus‘</a:t>
            </a:r>
            <a:r>
              <a:rPr lang="en-US" dirty="0">
                <a:latin typeface="Garamond" panose="02020404030301010803" pitchFamily="18" charset="0"/>
              </a:rPr>
              <a:t> people fled to forest – Muscovy</a:t>
            </a:r>
          </a:p>
          <a:p>
            <a:r>
              <a:rPr lang="en-US" dirty="0">
                <a:latin typeface="Garamond" panose="02020404030301010803" pitchFamily="18" charset="0"/>
              </a:rPr>
              <a:t>In North East new </a:t>
            </a:r>
            <a:r>
              <a:rPr lang="en-US" dirty="0" err="1">
                <a:latin typeface="Garamond" panose="02020404030301010803" pitchFamily="18" charset="0"/>
              </a:rPr>
              <a:t>centre</a:t>
            </a:r>
            <a:r>
              <a:rPr lang="en-US" dirty="0">
                <a:latin typeface="Garamond" panose="02020404030301010803" pitchFamily="18" charset="0"/>
              </a:rPr>
              <a:t> of Rus‘, eventually Muscovy dominant</a:t>
            </a:r>
          </a:p>
          <a:p>
            <a:r>
              <a:rPr lang="en-US" dirty="0">
                <a:latin typeface="Garamond" panose="02020404030301010803" pitchFamily="18" charset="0"/>
              </a:rPr>
              <a:t>Grand princes, tsars and emperors unified land of Rus‘, liberating it from foreign control</a:t>
            </a:r>
          </a:p>
          <a:p>
            <a:r>
              <a:rPr lang="en-US" dirty="0">
                <a:latin typeface="Garamond" panose="02020404030301010803" pitchFamily="18" charset="0"/>
              </a:rPr>
              <a:t>The inhabitants of </a:t>
            </a:r>
            <a:r>
              <a:rPr lang="en-US" dirty="0" err="1">
                <a:latin typeface="Garamond" panose="02020404030301010803" pitchFamily="18" charset="0"/>
              </a:rPr>
              <a:t>Rus‘</a:t>
            </a:r>
            <a:r>
              <a:rPr lang="en-US" dirty="0">
                <a:latin typeface="Garamond" panose="02020404030301010803" pitchFamily="18" charset="0"/>
              </a:rPr>
              <a:t> were united by language, religion and culture</a:t>
            </a:r>
          </a:p>
          <a:p>
            <a:r>
              <a:rPr lang="en-US" dirty="0">
                <a:latin typeface="Garamond" panose="02020404030301010803" pitchFamily="18" charset="0"/>
              </a:rPr>
              <a:t>There is a direct link between the land of the Rus‘, the Russian Empire, the Soviet Union and the Russian Federation</a:t>
            </a:r>
          </a:p>
          <a:p>
            <a:r>
              <a:rPr lang="en-US" dirty="0" err="1">
                <a:latin typeface="Garamond" panose="02020404030301010803" pitchFamily="18" charset="0"/>
              </a:rPr>
              <a:t>Rus‘</a:t>
            </a:r>
            <a:r>
              <a:rPr lang="en-US" dirty="0">
                <a:latin typeface="Garamond" panose="02020404030301010803" pitchFamily="18" charset="0"/>
              </a:rPr>
              <a:t> are Russians, the </a:t>
            </a:r>
            <a:r>
              <a:rPr lang="en-US" dirty="0" err="1">
                <a:latin typeface="Garamond" panose="02020404030301010803" pitchFamily="18" charset="0"/>
              </a:rPr>
              <a:t>Rus‘</a:t>
            </a:r>
            <a:r>
              <a:rPr lang="en-US" dirty="0">
                <a:latin typeface="Garamond" panose="02020404030301010803" pitchFamily="18" charset="0"/>
              </a:rPr>
              <a:t> was the first Russian state as the Russian Federation is the last political form the Russians gave themselves</a:t>
            </a:r>
          </a:p>
          <a:p>
            <a:r>
              <a:rPr lang="en-US" dirty="0">
                <a:latin typeface="Garamond" panose="02020404030301010803" pitchFamily="18" charset="0"/>
              </a:rPr>
              <a:t>The legitimate heir of </a:t>
            </a:r>
            <a:r>
              <a:rPr lang="en-US" dirty="0" err="1">
                <a:latin typeface="Garamond" panose="02020404030301010803" pitchFamily="18" charset="0"/>
              </a:rPr>
              <a:t>Rus‘</a:t>
            </a:r>
            <a:r>
              <a:rPr lang="en-US" dirty="0">
                <a:latin typeface="Garamond" panose="02020404030301010803" pitchFamily="18" charset="0"/>
              </a:rPr>
              <a:t> is Muscovy, then Russia – which ended the foreign dominance and re-united the land of the </a:t>
            </a:r>
            <a:r>
              <a:rPr lang="en-US" dirty="0" err="1">
                <a:latin typeface="Garamond" panose="02020404030301010803" pitchFamily="18" charset="0"/>
              </a:rPr>
              <a:t>Rus‘</a:t>
            </a:r>
            <a:r>
              <a:rPr lang="en-US" dirty="0">
                <a:latin typeface="Garamond" panose="02020404030301010803" pitchFamily="18" charset="0"/>
              </a:rPr>
              <a:t> </a:t>
            </a:r>
          </a:p>
          <a:p>
            <a:endParaRPr lang="en-US" dirty="0">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2514045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68C91-135B-74FE-6C18-905518232B38}"/>
              </a:ext>
            </a:extLst>
          </p:cNvPr>
          <p:cNvSpPr>
            <a:spLocks noGrp="1"/>
          </p:cNvSpPr>
          <p:nvPr>
            <p:ph type="title"/>
          </p:nvPr>
        </p:nvSpPr>
        <p:spPr/>
        <p:txBody>
          <a:bodyPr/>
          <a:lstStyle/>
          <a:p>
            <a:r>
              <a:rPr lang="en-GB" b="1" dirty="0">
                <a:latin typeface="Garamond" panose="02020404030301010803" pitchFamily="18" charset="0"/>
              </a:rPr>
              <a:t>Recent Context</a:t>
            </a:r>
          </a:p>
        </p:txBody>
      </p:sp>
      <p:sp>
        <p:nvSpPr>
          <p:cNvPr id="3" name="Content Placeholder 2">
            <a:extLst>
              <a:ext uri="{FF2B5EF4-FFF2-40B4-BE49-F238E27FC236}">
                <a16:creationId xmlns:a16="http://schemas.microsoft.com/office/drawing/2014/main" id="{4918EB96-B14D-6567-27E0-25C40165BD0A}"/>
              </a:ext>
            </a:extLst>
          </p:cNvPr>
          <p:cNvSpPr>
            <a:spLocks noGrp="1"/>
          </p:cNvSpPr>
          <p:nvPr>
            <p:ph idx="1"/>
          </p:nvPr>
        </p:nvSpPr>
        <p:spPr>
          <a:xfrm>
            <a:off x="571499" y="2075688"/>
            <a:ext cx="11059811" cy="3446691"/>
          </a:xfrm>
        </p:spPr>
        <p:txBody>
          <a:bodyPr>
            <a:noAutofit/>
          </a:bodyPr>
          <a:lstStyle/>
          <a:p>
            <a:pPr marL="0" indent="0">
              <a:spcBef>
                <a:spcPts val="600"/>
              </a:spcBef>
              <a:buNone/>
            </a:pPr>
            <a:r>
              <a:rPr lang="de-DE" sz="1800" dirty="0">
                <a:latin typeface="Garamond" panose="02020404030301010803" pitchFamily="18" charset="0"/>
              </a:rPr>
              <a:t>Russians, Ukrainians, and Belarusians are all descendants of Ancient Rus, which was the largest state in Europe. Slavic and other tribes across the vast territory – from Ladoga, Novgorod, and Pskov to Kiev and Chernigov – were bound together by one language (which we now refer to as Old Russian), economic ties, the rule of the princes of the Rurik dynasty, and – after the baptism of Rus – the Orthodox faith. The spiritual choice made by St. Vladimir, who was both Prince of Novgorod and Grand Prince of Kiev, still largely determines our affinity today. </a:t>
            </a:r>
          </a:p>
          <a:p>
            <a:pPr marL="0" indent="0">
              <a:spcBef>
                <a:spcPts val="600"/>
              </a:spcBef>
              <a:buNone/>
            </a:pPr>
            <a:r>
              <a:rPr lang="de-DE" sz="1800" dirty="0">
                <a:latin typeface="Garamond" panose="02020404030301010803" pitchFamily="18" charset="0"/>
              </a:rPr>
              <a:t>The throne of Kiev held a dominant position in Ancient Rus. This had been the custom since the late 9th century. The Tale of Bygone Years captured for posterity the words of Oleg the Prophet about Kiev, ”Let it be the mother of all Russian cities.“</a:t>
            </a:r>
          </a:p>
          <a:p>
            <a:pPr marL="0" indent="0">
              <a:spcBef>
                <a:spcPts val="600"/>
              </a:spcBef>
              <a:buNone/>
            </a:pPr>
            <a:r>
              <a:rPr lang="de-DE" sz="1800" dirty="0">
                <a:latin typeface="Garamond" panose="02020404030301010803" pitchFamily="18" charset="0"/>
              </a:rPr>
              <a:t>Later, like other European states of that time, Ancient Rus faced a decline of central rule and fragmentation. At the same time, both the nobility and the common people perceived Rus as a common territory, as their homeland.</a:t>
            </a:r>
            <a:endParaRPr lang="de-GB" sz="1800" dirty="0">
              <a:latin typeface="Garamond" panose="02020404030301010803" pitchFamily="18" charset="0"/>
            </a:endParaRPr>
          </a:p>
        </p:txBody>
      </p:sp>
      <p:sp>
        <p:nvSpPr>
          <p:cNvPr id="4" name="TextBox 3">
            <a:extLst>
              <a:ext uri="{FF2B5EF4-FFF2-40B4-BE49-F238E27FC236}">
                <a16:creationId xmlns:a16="http://schemas.microsoft.com/office/drawing/2014/main" id="{574405C4-4B36-753B-4104-324362D83CF4}"/>
              </a:ext>
            </a:extLst>
          </p:cNvPr>
          <p:cNvSpPr txBox="1"/>
          <p:nvPr/>
        </p:nvSpPr>
        <p:spPr>
          <a:xfrm>
            <a:off x="4103838" y="5642123"/>
            <a:ext cx="7527472" cy="646331"/>
          </a:xfrm>
          <a:prstGeom prst="rect">
            <a:avLst/>
          </a:prstGeom>
          <a:noFill/>
        </p:spPr>
        <p:txBody>
          <a:bodyPr wrap="square" rtlCol="0">
            <a:spAutoFit/>
          </a:bodyPr>
          <a:lstStyle/>
          <a:p>
            <a:r>
              <a:rPr lang="en-US" dirty="0">
                <a:latin typeface="Garamond" panose="02020404030301010803" pitchFamily="18" charset="0"/>
              </a:rPr>
              <a:t>Vladimir Putin, ‘On the Historical Unity of Russians and Ukrainians‘, 12 July 2021</a:t>
            </a:r>
          </a:p>
          <a:p>
            <a:r>
              <a:rPr lang="en-US" dirty="0">
                <a:latin typeface="Garamond" panose="02020404030301010803" pitchFamily="18" charset="0"/>
                <a:hlinkClick r:id="rId2"/>
              </a:rPr>
              <a:t>http://en.kremlin.ru/events/president/news/66181</a:t>
            </a:r>
            <a:r>
              <a:rPr lang="en-US" dirty="0">
                <a:latin typeface="Garamond" panose="02020404030301010803" pitchFamily="18" charset="0"/>
              </a:rPr>
              <a:t> </a:t>
            </a:r>
          </a:p>
        </p:txBody>
      </p:sp>
    </p:spTree>
    <p:extLst>
      <p:ext uri="{BB962C8B-B14F-4D97-AF65-F5344CB8AC3E}">
        <p14:creationId xmlns:p14="http://schemas.microsoft.com/office/powerpoint/2010/main" val="1845644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E1B1F-DFFC-F768-E096-56BDBC338295}"/>
              </a:ext>
            </a:extLst>
          </p:cNvPr>
          <p:cNvSpPr>
            <a:spLocks noGrp="1"/>
          </p:cNvSpPr>
          <p:nvPr>
            <p:ph type="title"/>
          </p:nvPr>
        </p:nvSpPr>
        <p:spPr/>
        <p:txBody>
          <a:bodyPr/>
          <a:lstStyle/>
          <a:p>
            <a:r>
              <a:rPr lang="en-US" dirty="0"/>
              <a:t>Starting point: geography and trade routes</a:t>
            </a:r>
            <a:endParaRPr lang="en-GB" dirty="0"/>
          </a:p>
        </p:txBody>
      </p:sp>
      <p:sp>
        <p:nvSpPr>
          <p:cNvPr id="3" name="Content Placeholder 2">
            <a:extLst>
              <a:ext uri="{FF2B5EF4-FFF2-40B4-BE49-F238E27FC236}">
                <a16:creationId xmlns:a16="http://schemas.microsoft.com/office/drawing/2014/main" id="{D99D709F-34F8-0FF9-5AD4-8685256E18EE}"/>
              </a:ext>
            </a:extLst>
          </p:cNvPr>
          <p:cNvSpPr>
            <a:spLocks noGrp="1"/>
          </p:cNvSpPr>
          <p:nvPr>
            <p:ph idx="1"/>
          </p:nvPr>
        </p:nvSpPr>
        <p:spPr/>
        <p:txBody>
          <a:bodyPr>
            <a:noAutofit/>
          </a:bodyPr>
          <a:lstStyle/>
          <a:p>
            <a:r>
              <a:rPr lang="en-US" sz="2100" dirty="0">
                <a:latin typeface="Garamond" panose="02020404030301010803" pitchFamily="18" charset="0"/>
              </a:rPr>
              <a:t>Geography: River network – North-South (Dnipro/Dnepr and (Volga) West-East</a:t>
            </a:r>
          </a:p>
          <a:p>
            <a:r>
              <a:rPr lang="en-US" sz="2100" dirty="0">
                <a:latin typeface="Garamond" panose="02020404030301010803" pitchFamily="18" charset="0"/>
              </a:rPr>
              <a:t>Good agricultural land between steppe and forests</a:t>
            </a:r>
          </a:p>
          <a:p>
            <a:r>
              <a:rPr lang="en-US" sz="2100" dirty="0">
                <a:latin typeface="Garamond" panose="02020404030301010803" pitchFamily="18" charset="0"/>
              </a:rPr>
              <a:t>Forests in the North</a:t>
            </a:r>
          </a:p>
          <a:p>
            <a:r>
              <a:rPr lang="en-US" sz="2100" dirty="0">
                <a:latin typeface="Garamond" panose="02020404030301010803" pitchFamily="18" charset="0"/>
              </a:rPr>
              <a:t>In 8th century Baltic tribes in North-West, Finno-Ugric tribes in North and North-East, Slavic tribes in middle, Nomadic – often </a:t>
            </a:r>
            <a:r>
              <a:rPr lang="en-US" sz="2100" dirty="0" err="1">
                <a:latin typeface="Garamond" panose="02020404030301010803" pitchFamily="18" charset="0"/>
              </a:rPr>
              <a:t>turkic</a:t>
            </a:r>
            <a:r>
              <a:rPr lang="en-US" sz="2100" dirty="0">
                <a:latin typeface="Garamond" panose="02020404030301010803" pitchFamily="18" charset="0"/>
              </a:rPr>
              <a:t> - tribes in steppe region, Khasar </a:t>
            </a:r>
            <a:r>
              <a:rPr lang="en-US" sz="2100" dirty="0" err="1">
                <a:latin typeface="Garamond" panose="02020404030301010803" pitchFamily="18" charset="0"/>
              </a:rPr>
              <a:t>Khaganat</a:t>
            </a:r>
            <a:r>
              <a:rPr lang="en-US" sz="2100" dirty="0">
                <a:latin typeface="Garamond" panose="02020404030301010803" pitchFamily="18" charset="0"/>
              </a:rPr>
              <a:t> in South-East, Greek colonies on Black sea coast and on Crimea</a:t>
            </a:r>
          </a:p>
          <a:p>
            <a:r>
              <a:rPr lang="en-US" sz="2100" dirty="0">
                <a:latin typeface="Garamond" panose="02020404030301010803" pitchFamily="18" charset="0"/>
              </a:rPr>
              <a:t>Steppe (wild field to the south): regular attacks by nomadic tribes – also of those on the way to Europe: Huns, Alans (Iranian tribe), Germanic tribes, Turkic tribes, Pechenegs, </a:t>
            </a:r>
            <a:r>
              <a:rPr lang="en-US" sz="2100" dirty="0" err="1">
                <a:latin typeface="Garamond" panose="02020404030301010803" pitchFamily="18" charset="0"/>
              </a:rPr>
              <a:t>Avars</a:t>
            </a:r>
            <a:r>
              <a:rPr lang="en-US" sz="2100" dirty="0">
                <a:latin typeface="Garamond" panose="02020404030301010803" pitchFamily="18" charset="0"/>
              </a:rPr>
              <a:t>, Magyars (Hungarians) – finally Mongols and Tatars</a:t>
            </a:r>
          </a:p>
          <a:p>
            <a:endParaRPr lang="en-GB" sz="2100" dirty="0">
              <a:latin typeface="Garamond" panose="02020404030301010803" pitchFamily="18" charset="0"/>
            </a:endParaRPr>
          </a:p>
        </p:txBody>
      </p:sp>
    </p:spTree>
    <p:extLst>
      <p:ext uri="{BB962C8B-B14F-4D97-AF65-F5344CB8AC3E}">
        <p14:creationId xmlns:p14="http://schemas.microsoft.com/office/powerpoint/2010/main" val="126207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821916-10AD-A571-F0B3-D8BC698020B3}"/>
              </a:ext>
            </a:extLst>
          </p:cNvPr>
          <p:cNvSpPr>
            <a:spLocks noGrp="1"/>
          </p:cNvSpPr>
          <p:nvPr>
            <p:ph type="title"/>
          </p:nvPr>
        </p:nvSpPr>
        <p:spPr>
          <a:xfrm>
            <a:off x="1381179" y="3888813"/>
            <a:ext cx="2420074" cy="1151272"/>
          </a:xfrm>
        </p:spPr>
        <p:txBody>
          <a:bodyPr anchor="t">
            <a:normAutofit/>
          </a:bodyPr>
          <a:lstStyle/>
          <a:p>
            <a:r>
              <a:rPr lang="en-US" dirty="0">
                <a:latin typeface="Garamond" panose="02020404030301010803" pitchFamily="18" charset="0"/>
              </a:rPr>
              <a:t>8</a:t>
            </a:r>
            <a:r>
              <a:rPr lang="en-US" baseline="30000" dirty="0">
                <a:latin typeface="Garamond" panose="02020404030301010803" pitchFamily="18" charset="0"/>
              </a:rPr>
              <a:t>th</a:t>
            </a:r>
            <a:r>
              <a:rPr lang="en-US" dirty="0">
                <a:latin typeface="Garamond" panose="02020404030301010803" pitchFamily="18" charset="0"/>
              </a:rPr>
              <a:t> Century</a:t>
            </a:r>
            <a:endParaRPr lang="en-GB" dirty="0">
              <a:latin typeface="Garamond" panose="02020404030301010803" pitchFamily="18" charset="0"/>
            </a:endParaRPr>
          </a:p>
        </p:txBody>
      </p:sp>
      <p:cxnSp>
        <p:nvCxnSpPr>
          <p:cNvPr id="24" name="Straight Connector 23">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2">
            <a:extLst>
              <a:ext uri="{FF2B5EF4-FFF2-40B4-BE49-F238E27FC236}">
                <a16:creationId xmlns:a16="http://schemas.microsoft.com/office/drawing/2014/main" id="{BE2296A8-9B6C-D816-3A85-9C1E38E1752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13921" y="850792"/>
            <a:ext cx="5099764" cy="5203842"/>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Connector 25">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7412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A240FCEE-B6E2-46D0-9BB0-F45F79545E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BD2FB83-3783-4477-80B5-DA5BF10BAF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83EA203-71D5-49C0-9626-FFA8E46787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9B3BB9C-2842-4786-1D81-631E9D322124}"/>
              </a:ext>
            </a:extLst>
          </p:cNvPr>
          <p:cNvSpPr>
            <a:spLocks noGrp="1"/>
          </p:cNvSpPr>
          <p:nvPr>
            <p:ph type="title"/>
          </p:nvPr>
        </p:nvSpPr>
        <p:spPr>
          <a:xfrm>
            <a:off x="1035536" y="3228704"/>
            <a:ext cx="2918673" cy="2714895"/>
          </a:xfrm>
        </p:spPr>
        <p:txBody>
          <a:bodyPr vert="horz" lIns="91440" tIns="45720" rIns="91440" bIns="45720" rtlCol="0" anchor="t">
            <a:normAutofit/>
          </a:bodyPr>
          <a:lstStyle/>
          <a:p>
            <a:r>
              <a:rPr lang="en-US" sz="3700" dirty="0">
                <a:latin typeface="Garamond" panose="02020404030301010803" pitchFamily="18" charset="0"/>
              </a:rPr>
              <a:t>Contemporary geography</a:t>
            </a:r>
          </a:p>
        </p:txBody>
      </p:sp>
      <p:cxnSp>
        <p:nvCxnSpPr>
          <p:cNvPr id="18" name="Straight Connector 17">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Grafik 3">
            <a:extLst>
              <a:ext uri="{FF2B5EF4-FFF2-40B4-BE49-F238E27FC236}">
                <a16:creationId xmlns:a16="http://schemas.microsoft.com/office/drawing/2014/main" id="{F3526CD7-CE63-BF5E-9A87-AC615685D2D9}"/>
              </a:ext>
            </a:extLst>
          </p:cNvPr>
          <p:cNvPicPr>
            <a:picLocks noChangeAspect="1"/>
          </p:cNvPicPr>
          <p:nvPr/>
        </p:nvPicPr>
        <p:blipFill>
          <a:blip r:embed="rId2"/>
          <a:stretch>
            <a:fillRect/>
          </a:stretch>
        </p:blipFill>
        <p:spPr>
          <a:xfrm>
            <a:off x="4415930" y="1098527"/>
            <a:ext cx="7204570" cy="4845072"/>
          </a:xfrm>
          <a:prstGeom prst="rect">
            <a:avLst/>
          </a:prstGeom>
        </p:spPr>
      </p:pic>
      <p:cxnSp>
        <p:nvCxnSpPr>
          <p:cNvPr id="22" name="Straight Connector 21">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869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240FCEE-B6E2-46D0-9BB0-F45F79545E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BD2FB83-3783-4477-80B5-DA5BF10BAF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83EA203-71D5-49C0-9626-FFA8E46787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191288-AFBF-EC8D-5497-E2AC872869CD}"/>
              </a:ext>
            </a:extLst>
          </p:cNvPr>
          <p:cNvSpPr>
            <a:spLocks noGrp="1"/>
          </p:cNvSpPr>
          <p:nvPr>
            <p:ph type="title"/>
          </p:nvPr>
        </p:nvSpPr>
        <p:spPr>
          <a:xfrm>
            <a:off x="521208" y="822960"/>
            <a:ext cx="3463773" cy="1648096"/>
          </a:xfrm>
        </p:spPr>
        <p:txBody>
          <a:bodyPr vert="horz" lIns="91440" tIns="45720" rIns="91440" bIns="45720" rtlCol="0" anchor="t">
            <a:normAutofit/>
          </a:bodyPr>
          <a:lstStyle/>
          <a:p>
            <a:r>
              <a:rPr lang="en-US" dirty="0">
                <a:latin typeface="Garamond" panose="02020404030301010803" pitchFamily="18" charset="0"/>
              </a:rPr>
              <a:t>The Varangians arrive</a:t>
            </a:r>
          </a:p>
        </p:txBody>
      </p:sp>
      <p:cxnSp>
        <p:nvCxnSpPr>
          <p:cNvPr id="17" name="Straight Connector 16">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2" descr="undefined">
            <a:extLst>
              <a:ext uri="{FF2B5EF4-FFF2-40B4-BE49-F238E27FC236}">
                <a16:creationId xmlns:a16="http://schemas.microsoft.com/office/drawing/2014/main" id="{CE3E3CDB-61DC-F178-AEBA-3FAA7B76979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97052" y="1020637"/>
            <a:ext cx="6923447" cy="4811796"/>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Connector 20">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0D66BD0-A8C6-00CD-D043-769E758F21DB}"/>
              </a:ext>
            </a:extLst>
          </p:cNvPr>
          <p:cNvSpPr txBox="1"/>
          <p:nvPr/>
        </p:nvSpPr>
        <p:spPr>
          <a:xfrm>
            <a:off x="571500" y="4047329"/>
            <a:ext cx="3494315" cy="1785104"/>
          </a:xfrm>
          <a:prstGeom prst="rect">
            <a:avLst/>
          </a:prstGeom>
          <a:noFill/>
        </p:spPr>
        <p:txBody>
          <a:bodyPr wrap="square" rtlCol="0">
            <a:spAutoFit/>
          </a:bodyPr>
          <a:lstStyle/>
          <a:p>
            <a:r>
              <a:rPr lang="en-US" sz="2200" dirty="0">
                <a:latin typeface="Garamond" panose="02020404030301010803" pitchFamily="18" charset="0"/>
              </a:rPr>
              <a:t>8th to 11th century: Varangian trade routes, in Red the Volga route, in purple the route from the Varangians to the Greek</a:t>
            </a:r>
          </a:p>
        </p:txBody>
      </p:sp>
    </p:spTree>
    <p:extLst>
      <p:ext uri="{BB962C8B-B14F-4D97-AF65-F5344CB8AC3E}">
        <p14:creationId xmlns:p14="http://schemas.microsoft.com/office/powerpoint/2010/main" val="3616629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35121-68B7-8437-9A4F-4124F6BE72C3}"/>
              </a:ext>
            </a:extLst>
          </p:cNvPr>
          <p:cNvSpPr>
            <a:spLocks noGrp="1"/>
          </p:cNvSpPr>
          <p:nvPr>
            <p:ph type="title"/>
          </p:nvPr>
        </p:nvSpPr>
        <p:spPr/>
        <p:txBody>
          <a:bodyPr>
            <a:normAutofit/>
          </a:bodyPr>
          <a:lstStyle/>
          <a:p>
            <a:r>
              <a:rPr lang="en-US" dirty="0">
                <a:latin typeface="Garamond" panose="02020404030301010803" pitchFamily="18" charset="0"/>
              </a:rPr>
              <a:t>Why did the Varangians/Vikings come?</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1AFA88DD-D078-F2F7-2DA6-EDCC51928CD4}"/>
              </a:ext>
            </a:extLst>
          </p:cNvPr>
          <p:cNvSpPr>
            <a:spLocks noGrp="1"/>
          </p:cNvSpPr>
          <p:nvPr>
            <p:ph idx="1"/>
          </p:nvPr>
        </p:nvSpPr>
        <p:spPr>
          <a:xfrm>
            <a:off x="571499" y="2075688"/>
            <a:ext cx="11059811" cy="4093023"/>
          </a:xfrm>
        </p:spPr>
        <p:txBody>
          <a:bodyPr>
            <a:noAutofit/>
          </a:bodyPr>
          <a:lstStyle/>
          <a:p>
            <a:pPr>
              <a:spcBef>
                <a:spcPts val="600"/>
              </a:spcBef>
            </a:pPr>
            <a:r>
              <a:rPr lang="en-US" sz="1800" dirty="0">
                <a:latin typeface="Garamond" panose="02020404030301010803" pitchFamily="18" charset="0"/>
              </a:rPr>
              <a:t>Warrior-traders</a:t>
            </a:r>
          </a:p>
          <a:p>
            <a:pPr>
              <a:spcBef>
                <a:spcPts val="600"/>
              </a:spcBef>
            </a:pPr>
            <a:r>
              <a:rPr lang="en-US" sz="1800" dirty="0">
                <a:latin typeface="Garamond" panose="02020404030301010803" pitchFamily="18" charset="0"/>
              </a:rPr>
              <a:t>Establishing and securing trade route from Scandinavia to Constantinople</a:t>
            </a:r>
          </a:p>
          <a:p>
            <a:pPr>
              <a:spcBef>
                <a:spcPts val="600"/>
              </a:spcBef>
            </a:pPr>
            <a:r>
              <a:rPr lang="en-US" sz="1800" dirty="0">
                <a:latin typeface="Garamond" panose="02020404030301010803" pitchFamily="18" charset="0"/>
              </a:rPr>
              <a:t>Creating bases to secure route</a:t>
            </a:r>
          </a:p>
          <a:p>
            <a:pPr>
              <a:spcBef>
                <a:spcPts val="600"/>
              </a:spcBef>
            </a:pPr>
            <a:r>
              <a:rPr lang="en-US" sz="1800" dirty="0">
                <a:latin typeface="Garamond" panose="02020404030301010803" pitchFamily="18" charset="0"/>
              </a:rPr>
              <a:t>Already in early 9th century some Slavic tribes pay tribute to Varangians, others pay tribute to Khazar Khagan</a:t>
            </a:r>
          </a:p>
          <a:p>
            <a:pPr>
              <a:spcBef>
                <a:spcPts val="600"/>
              </a:spcBef>
            </a:pPr>
            <a:r>
              <a:rPr lang="en-US" sz="1800" dirty="0">
                <a:latin typeface="Garamond" panose="02020404030301010803" pitchFamily="18" charset="0"/>
              </a:rPr>
              <a:t>Story goes that after being kicked out, Rurik was called back to rule over Slavic tribes</a:t>
            </a:r>
          </a:p>
          <a:p>
            <a:pPr>
              <a:spcBef>
                <a:spcPts val="600"/>
              </a:spcBef>
            </a:pPr>
            <a:r>
              <a:rPr lang="en-US" sz="1800" dirty="0">
                <a:latin typeface="Garamond" panose="02020404030301010803" pitchFamily="18" charset="0"/>
              </a:rPr>
              <a:t>Base was Novgorod</a:t>
            </a:r>
          </a:p>
          <a:p>
            <a:pPr>
              <a:spcBef>
                <a:spcPts val="600"/>
              </a:spcBef>
            </a:pPr>
            <a:r>
              <a:rPr lang="en-US" sz="1800" dirty="0">
                <a:latin typeface="Garamond" panose="02020404030301010803" pitchFamily="18" charset="0"/>
              </a:rPr>
              <a:t>Fur, honey, timber, wax, slaves (Slav – Slave)</a:t>
            </a:r>
          </a:p>
          <a:p>
            <a:pPr>
              <a:spcBef>
                <a:spcPts val="600"/>
              </a:spcBef>
            </a:pPr>
            <a:r>
              <a:rPr lang="en-US" sz="1800" dirty="0">
                <a:latin typeface="Garamond" panose="02020404030301010803" pitchFamily="18" charset="0"/>
              </a:rPr>
              <a:t>Prince + retinue come from Scandinavia – relatively small number of people – still close connections to Scandinavia – new arrivals</a:t>
            </a:r>
          </a:p>
          <a:p>
            <a:pPr>
              <a:spcBef>
                <a:spcPts val="600"/>
              </a:spcBef>
            </a:pPr>
            <a:r>
              <a:rPr lang="en-US" sz="1800" dirty="0">
                <a:latin typeface="Garamond" panose="02020404030301010803" pitchFamily="18" charset="0"/>
              </a:rPr>
              <a:t>Mixing with elite of Slavic tribes: </a:t>
            </a:r>
            <a:r>
              <a:rPr lang="en-US" sz="1800" dirty="0" err="1">
                <a:latin typeface="Garamond" panose="02020404030301010803" pitchFamily="18" charset="0"/>
              </a:rPr>
              <a:t>Slavicisation</a:t>
            </a:r>
            <a:endParaRPr lang="en-US" sz="1800" dirty="0">
              <a:latin typeface="Garamond" panose="02020404030301010803" pitchFamily="18" charset="0"/>
            </a:endParaRPr>
          </a:p>
        </p:txBody>
      </p:sp>
    </p:spTree>
    <p:extLst>
      <p:ext uri="{BB962C8B-B14F-4D97-AF65-F5344CB8AC3E}">
        <p14:creationId xmlns:p14="http://schemas.microsoft.com/office/powerpoint/2010/main" val="2731598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8E057-8299-3A23-CF3C-10D2C0FA4C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6339" y="0"/>
            <a:ext cx="867410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Box 4">
            <a:extLst>
              <a:ext uri="{FF2B5EF4-FFF2-40B4-BE49-F238E27FC236}">
                <a16:creationId xmlns:a16="http://schemas.microsoft.com/office/drawing/2014/main" id="{27DD52E0-7E42-D750-5051-25FE2DB70391}"/>
              </a:ext>
            </a:extLst>
          </p:cNvPr>
          <p:cNvSpPr txBox="1"/>
          <p:nvPr/>
        </p:nvSpPr>
        <p:spPr>
          <a:xfrm>
            <a:off x="3407228" y="6248401"/>
            <a:ext cx="1034143" cy="400110"/>
          </a:xfrm>
          <a:prstGeom prst="rect">
            <a:avLst/>
          </a:prstGeom>
          <a:noFill/>
        </p:spPr>
        <p:txBody>
          <a:bodyPr wrap="square" rtlCol="0">
            <a:spAutoFit/>
          </a:bodyPr>
          <a:lstStyle/>
          <a:p>
            <a:r>
              <a:rPr lang="en-US" sz="2000" b="1" dirty="0">
                <a:latin typeface="Garamond" panose="02020404030301010803" pitchFamily="18" charset="0"/>
              </a:rPr>
              <a:t>1000</a:t>
            </a:r>
            <a:endParaRPr lang="en-GB" sz="2000" b="1" dirty="0">
              <a:latin typeface="Garamond" panose="02020404030301010803" pitchFamily="18" charset="0"/>
            </a:endParaRPr>
          </a:p>
        </p:txBody>
      </p:sp>
    </p:spTree>
    <p:extLst>
      <p:ext uri="{BB962C8B-B14F-4D97-AF65-F5344CB8AC3E}">
        <p14:creationId xmlns:p14="http://schemas.microsoft.com/office/powerpoint/2010/main" val="1335958876"/>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279</TotalTime>
  <Words>1786</Words>
  <Application>Microsoft Office PowerPoint</Application>
  <PresentationFormat>Widescreen</PresentationFormat>
  <Paragraphs>136</Paragraphs>
  <Slides>22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Batang</vt:lpstr>
      <vt:lpstr>Aptos</vt:lpstr>
      <vt:lpstr>Arial</vt:lpstr>
      <vt:lpstr>Avenir Next LT Pro Light</vt:lpstr>
      <vt:lpstr>Garamond</vt:lpstr>
      <vt:lpstr>Times New Roman</vt:lpstr>
      <vt:lpstr>AlignmentVTI</vt:lpstr>
      <vt:lpstr>Entangled History: Ukraine and her neighbours from the Middle Ages to the present</vt:lpstr>
      <vt:lpstr>Outline</vt:lpstr>
      <vt:lpstr>Recent Context</vt:lpstr>
      <vt:lpstr>Starting point: geography and trade routes</vt:lpstr>
      <vt:lpstr>8th Century</vt:lpstr>
      <vt:lpstr>Contemporary geography</vt:lpstr>
      <vt:lpstr>The Varangians arrive</vt:lpstr>
      <vt:lpstr>Why did the Varangians/Vikings come?</vt:lpstr>
      <vt:lpstr>PowerPoint Presentation</vt:lpstr>
      <vt:lpstr>Christianisation</vt:lpstr>
      <vt:lpstr>St. Sophia Cathedral, Kyiv</vt:lpstr>
      <vt:lpstr>Christianisation</vt:lpstr>
      <vt:lpstr>Poland</vt:lpstr>
      <vt:lpstr>The land of the Rus‘ II</vt:lpstr>
      <vt:lpstr>PowerPoint Presentation</vt:lpstr>
      <vt:lpstr>The land of the Rus‘ III </vt:lpstr>
      <vt:lpstr>1154-1232</vt:lpstr>
      <vt:lpstr>Map of Kievan or Kyivan Rus (Principality of Kiev Kyiv), 1245-1349 </vt:lpstr>
      <vt:lpstr>PowerPoint Presentation</vt:lpstr>
      <vt:lpstr>PowerPoint Presentation</vt:lpstr>
      <vt:lpstr>PowerPoint Presentation</vt:lpstr>
      <vt:lpstr>Two narratives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Alexandr Voronovici</cp:lastModifiedBy>
  <cp:revision>19</cp:revision>
  <dcterms:created xsi:type="dcterms:W3CDTF">2025-10-15T18:16:58Z</dcterms:created>
  <dcterms:modified xsi:type="dcterms:W3CDTF">2025-10-22T19:44:26Z</dcterms:modified>
</cp:coreProperties>
</file>