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26"/>
  </p:notesMasterIdLst>
  <p:sldIdLst>
    <p:sldId id="256" r:id="rId2"/>
    <p:sldId id="257" r:id="rId3"/>
    <p:sldId id="306" r:id="rId4"/>
    <p:sldId id="307" r:id="rId5"/>
    <p:sldId id="314" r:id="rId6"/>
    <p:sldId id="315" r:id="rId7"/>
    <p:sldId id="308" r:id="rId8"/>
    <p:sldId id="309" r:id="rId9"/>
    <p:sldId id="310" r:id="rId10"/>
    <p:sldId id="311" r:id="rId11"/>
    <p:sldId id="312" r:id="rId12"/>
    <p:sldId id="313"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9" d="100"/>
          <a:sy n="59" d="100"/>
        </p:scale>
        <p:origin x="84" y="3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5C12967-8107-4E6A-A3B2-08A7BD9762E8}" type="datetimeFigureOut">
              <a:rPr lang="en-GB" smtClean="0"/>
              <a:t>28/10/2025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5717960-57DD-47E2-92AE-5FE4C540E21B}" type="slidenum">
              <a:rPr lang="en-GB" smtClean="0"/>
              <a:t>‹#›</a:t>
            </a:fld>
            <a:endParaRPr lang="en-GB"/>
          </a:p>
        </p:txBody>
      </p:sp>
    </p:spTree>
    <p:extLst>
      <p:ext uri="{BB962C8B-B14F-4D97-AF65-F5344CB8AC3E}">
        <p14:creationId xmlns:p14="http://schemas.microsoft.com/office/powerpoint/2010/main" val="319746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10/28/2025</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22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10/28/2025</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10/28/2025</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76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10/28/2025</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9715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10/28/2025</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94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10/28/2025</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20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10/28/2025</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65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10/28/2025</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15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10/28/2025</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4449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10/28/2025</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60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10/28/2025</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04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10/28/2025</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858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FD3396-D72F-BAC4-3884-3ADFB95F26B1}"/>
              </a:ext>
            </a:extLst>
          </p:cNvPr>
          <p:cNvSpPr>
            <a:spLocks noGrp="1"/>
          </p:cNvSpPr>
          <p:nvPr>
            <p:ph type="ctrTitle"/>
          </p:nvPr>
        </p:nvSpPr>
        <p:spPr>
          <a:xfrm>
            <a:off x="521208" y="822960"/>
            <a:ext cx="3463784" cy="3454604"/>
          </a:xfrm>
        </p:spPr>
        <p:txBody>
          <a:bodyPr>
            <a:normAutofit/>
          </a:bodyPr>
          <a:lstStyle/>
          <a:p>
            <a:r>
              <a:rPr lang="de-DE" altLang="en-US" sz="3700" b="1" dirty="0">
                <a:latin typeface="Garamond" panose="02020404030301010803" pitchFamily="18" charset="0"/>
              </a:rPr>
              <a:t>Entangled History: Ukraine and her neighbours from the Middle Ages to the present</a:t>
            </a:r>
            <a:endParaRPr lang="en-GB" sz="3700" b="1" dirty="0">
              <a:latin typeface="Garamond" panose="02020404030301010803" pitchFamily="18" charset="0"/>
            </a:endParaRPr>
          </a:p>
        </p:txBody>
      </p:sp>
      <p:sp>
        <p:nvSpPr>
          <p:cNvPr id="3" name="Subtitle 2">
            <a:extLst>
              <a:ext uri="{FF2B5EF4-FFF2-40B4-BE49-F238E27FC236}">
                <a16:creationId xmlns:a16="http://schemas.microsoft.com/office/drawing/2014/main" id="{BF3F58DA-A2D1-BB54-975C-73F732A4AB5D}"/>
              </a:ext>
            </a:extLst>
          </p:cNvPr>
          <p:cNvSpPr>
            <a:spLocks noGrp="1"/>
          </p:cNvSpPr>
          <p:nvPr>
            <p:ph type="subTitle" idx="1"/>
          </p:nvPr>
        </p:nvSpPr>
        <p:spPr>
          <a:xfrm>
            <a:off x="539496" y="4446150"/>
            <a:ext cx="3474600" cy="1457405"/>
          </a:xfrm>
        </p:spPr>
        <p:txBody>
          <a:bodyPr>
            <a:normAutofit/>
          </a:bodyPr>
          <a:lstStyle/>
          <a:p>
            <a:pPr>
              <a:buSzPct val="100000"/>
            </a:pPr>
            <a:r>
              <a:rPr lang="en-GB" altLang="en-US" b="1" dirty="0">
                <a:latin typeface="Garamond" panose="02020404030301010803" pitchFamily="18" charset="0"/>
              </a:rPr>
              <a:t>Lecture 3, wk. 4</a:t>
            </a:r>
          </a:p>
          <a:p>
            <a:pPr>
              <a:buSzPct val="100000"/>
            </a:pPr>
            <a:r>
              <a:rPr lang="en-GB" altLang="en-US" b="1" dirty="0">
                <a:latin typeface="Garamond" panose="02020404030301010803" pitchFamily="18" charset="0"/>
              </a:rPr>
              <a:t>The ’Mongol yoke’ and the Rise of Muscovy</a:t>
            </a:r>
          </a:p>
        </p:txBody>
      </p:sp>
      <p:cxnSp>
        <p:nvCxnSpPr>
          <p:cNvPr id="44" name="Straight Connector 43">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5523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6FB972B-5A37-6896-DCA5-DC2D9F84B1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300" y="119743"/>
            <a:ext cx="5473700"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 name="Picture 1">
            <a:extLst>
              <a:ext uri="{FF2B5EF4-FFF2-40B4-BE49-F238E27FC236}">
                <a16:creationId xmlns:a16="http://schemas.microsoft.com/office/drawing/2014/main" id="{280043EA-0C91-4BC6-9880-FC61A83B61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343" y="596425"/>
            <a:ext cx="4811486" cy="5225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Box 5">
            <a:extLst>
              <a:ext uri="{FF2B5EF4-FFF2-40B4-BE49-F238E27FC236}">
                <a16:creationId xmlns:a16="http://schemas.microsoft.com/office/drawing/2014/main" id="{E95DF32B-5244-1966-3921-5108DF71484B}"/>
              </a:ext>
            </a:extLst>
          </p:cNvPr>
          <p:cNvSpPr txBox="1"/>
          <p:nvPr/>
        </p:nvSpPr>
        <p:spPr>
          <a:xfrm>
            <a:off x="622299" y="4039880"/>
            <a:ext cx="4842329" cy="923330"/>
          </a:xfrm>
          <a:prstGeom prst="rect">
            <a:avLst/>
          </a:prstGeom>
          <a:noFill/>
        </p:spPr>
        <p:txBody>
          <a:bodyPr wrap="square" rtlCol="0">
            <a:spAutoFit/>
          </a:bodyPr>
          <a:lstStyle/>
          <a:p>
            <a:r>
              <a:rPr lang="en-GB" dirty="0">
                <a:latin typeface="Garamond" panose="02020404030301010803" pitchFamily="18" charset="0"/>
              </a:rPr>
              <a:t>Aleksander </a:t>
            </a:r>
            <a:r>
              <a:rPr lang="en-GB" dirty="0" err="1">
                <a:latin typeface="Garamond" panose="02020404030301010803" pitchFamily="18" charset="0"/>
              </a:rPr>
              <a:t>Nevsky</a:t>
            </a:r>
            <a:r>
              <a:rPr lang="en-GB" dirty="0">
                <a:latin typeface="Garamond" panose="02020404030301010803" pitchFamily="18" charset="0"/>
              </a:rPr>
              <a:t> during the Battle of Lake Peipus or Battle on the Ice, 1242, scene from Alexander </a:t>
            </a:r>
            <a:r>
              <a:rPr lang="en-GB" dirty="0" err="1">
                <a:latin typeface="Garamond" panose="02020404030301010803" pitchFamily="18" charset="0"/>
              </a:rPr>
              <a:t>Nevsky</a:t>
            </a:r>
            <a:r>
              <a:rPr lang="en-GB" dirty="0">
                <a:latin typeface="Garamond" panose="02020404030301010803" pitchFamily="18" charset="0"/>
              </a:rPr>
              <a:t> by Sergei Eisenstein, 1938	</a:t>
            </a:r>
          </a:p>
        </p:txBody>
      </p:sp>
      <p:sp>
        <p:nvSpPr>
          <p:cNvPr id="7" name="TextBox 6">
            <a:extLst>
              <a:ext uri="{FF2B5EF4-FFF2-40B4-BE49-F238E27FC236}">
                <a16:creationId xmlns:a16="http://schemas.microsoft.com/office/drawing/2014/main" id="{763D9AE9-AAD9-5EE3-1A77-0ACA73BCEFE4}"/>
              </a:ext>
            </a:extLst>
          </p:cNvPr>
          <p:cNvSpPr txBox="1"/>
          <p:nvPr/>
        </p:nvSpPr>
        <p:spPr>
          <a:xfrm>
            <a:off x="6444343" y="5892243"/>
            <a:ext cx="3882998" cy="369332"/>
          </a:xfrm>
          <a:prstGeom prst="rect">
            <a:avLst/>
          </a:prstGeom>
          <a:noFill/>
        </p:spPr>
        <p:txBody>
          <a:bodyPr wrap="square" rtlCol="0">
            <a:spAutoFit/>
          </a:bodyPr>
          <a:lstStyle/>
          <a:p>
            <a:r>
              <a:rPr lang="en-GB" dirty="0">
                <a:latin typeface="Garamond" panose="02020404030301010803" pitchFamily="18" charset="0"/>
              </a:rPr>
              <a:t>Battle of </a:t>
            </a:r>
            <a:r>
              <a:rPr lang="en-GB" dirty="0" err="1">
                <a:latin typeface="Garamond" panose="02020404030301010803" pitchFamily="18" charset="0"/>
              </a:rPr>
              <a:t>Kulikovo</a:t>
            </a:r>
            <a:r>
              <a:rPr lang="en-GB" dirty="0">
                <a:latin typeface="Garamond" panose="02020404030301010803" pitchFamily="18" charset="0"/>
              </a:rPr>
              <a:t>, 1380, Painting 1850</a:t>
            </a:r>
          </a:p>
        </p:txBody>
      </p:sp>
    </p:spTree>
    <p:extLst>
      <p:ext uri="{BB962C8B-B14F-4D97-AF65-F5344CB8AC3E}">
        <p14:creationId xmlns:p14="http://schemas.microsoft.com/office/powerpoint/2010/main" val="2342108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3E5D66-E126-CCBA-EBAE-2857236C35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240" y="0"/>
            <a:ext cx="98755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534524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97AFCE84-0955-F4E0-B6FC-5ECCD4CA83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77" y="0"/>
            <a:ext cx="12192000" cy="30448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elle 2">
            <a:extLst>
              <a:ext uri="{FF2B5EF4-FFF2-40B4-BE49-F238E27FC236}">
                <a16:creationId xmlns:a16="http://schemas.microsoft.com/office/drawing/2014/main" id="{7C2F187B-2826-7B4D-E219-BD48BC49AF73}"/>
              </a:ext>
            </a:extLst>
          </p:cNvPr>
          <p:cNvGraphicFramePr>
            <a:graphicFrameLocks noGrp="1"/>
          </p:cNvGraphicFramePr>
          <p:nvPr>
            <p:extLst>
              <p:ext uri="{D42A27DB-BD31-4B8C-83A1-F6EECF244321}">
                <p14:modId xmlns:p14="http://schemas.microsoft.com/office/powerpoint/2010/main" val="1711506836"/>
              </p:ext>
            </p:extLst>
          </p:nvPr>
        </p:nvGraphicFramePr>
        <p:xfrm>
          <a:off x="903170" y="4109987"/>
          <a:ext cx="10520414" cy="1767130"/>
        </p:xfrm>
        <a:graphic>
          <a:graphicData uri="http://schemas.openxmlformats.org/drawingml/2006/table">
            <a:tbl>
              <a:tblPr/>
              <a:tblGrid>
                <a:gridCol w="1274689">
                  <a:extLst>
                    <a:ext uri="{9D8B030D-6E8A-4147-A177-3AD203B41FA5}">
                      <a16:colId xmlns:a16="http://schemas.microsoft.com/office/drawing/2014/main" val="2790343429"/>
                    </a:ext>
                  </a:extLst>
                </a:gridCol>
                <a:gridCol w="9245725">
                  <a:extLst>
                    <a:ext uri="{9D8B030D-6E8A-4147-A177-3AD203B41FA5}">
                      <a16:colId xmlns:a16="http://schemas.microsoft.com/office/drawing/2014/main" val="895356942"/>
                    </a:ext>
                  </a:extLst>
                </a:gridCol>
              </a:tblGrid>
              <a:tr h="761831">
                <a:tc>
                  <a:txBody>
                    <a:bodyPr/>
                    <a:lstStyle>
                      <a:lvl1pPr marL="0" algn="l" defTabSz="914400" rtl="0" eaLnBrk="0" latinLnBrk="0" hangingPunct="0">
                        <a:spcBef>
                          <a:spcPts val="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kern="1200">
                          <a:solidFill>
                            <a:srgbClr val="FFFFFF"/>
                          </a:solidFill>
                          <a:latin typeface="Arial" panose="020B0604020202020204" pitchFamily="34" charset="0"/>
                          <a:ea typeface="ＭＳ Ｐゴシック" panose="020B0600070205080204" pitchFamily="34" charset="-128"/>
                        </a:defRPr>
                      </a:lvl1pPr>
                      <a:lvl2pPr marL="457200" algn="l" defTabSz="914400" rtl="0" eaLnBrk="0" latinLnBrk="0" hangingPunct="0">
                        <a:spcBef>
                          <a:spcPts val="7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marL="914400" algn="l" defTabSz="914400" rtl="0" eaLnBrk="0" latinLnBrk="0" hangingPunct="0">
                        <a:spcBef>
                          <a:spcPts val="6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marL="1371600" algn="l" defTabSz="914400" rtl="0" eaLnBrk="0" latinLnBrk="0" hangingPunct="0">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marL="1828800" algn="l" defTabSz="914400" rtl="0" eaLnBrk="0" latinLnBrk="0" hangingPunct="0">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algn="l" defTabSz="449263" rtl="0" eaLnBrk="0" fontAlgn="base" latinLnBrk="0"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algn="l" defTabSz="449263" rtl="0" eaLnBrk="0" fontAlgn="base" latinLnBrk="0"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algn="l" defTabSz="449263" rtl="0" eaLnBrk="0" fontAlgn="base" latinLnBrk="0"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algn="l" defTabSz="449263" rtl="0" eaLnBrk="0" fontAlgn="base" latinLnBrk="0"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71000"/>
                        </a:lnSpc>
                        <a:spcBef>
                          <a:spcPts val="50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1380</a:t>
                      </a:r>
                    </a:p>
                  </a:txBody>
                  <a:tcPr marL="90000" marR="90000" marT="278551" marB="46785" horzOverflow="overflow">
                    <a:lnL>
                      <a:noFill/>
                    </a:lnL>
                    <a:lnR>
                      <a:noFill/>
                    </a:lnR>
                    <a:lnT>
                      <a:noFill/>
                    </a:lnT>
                    <a:lnB>
                      <a:noFill/>
                    </a:lnB>
                    <a:lnTlToBr>
                      <a:noFill/>
                    </a:lnTlToBr>
                    <a:lnBlToTr>
                      <a:noFill/>
                    </a:lnBlToTr>
                    <a:noFill/>
                  </a:tcPr>
                </a:tc>
                <a:tc>
                  <a:txBody>
                    <a:bodyPr/>
                    <a:lstStyle>
                      <a:lvl1pPr marL="0" algn="l" defTabSz="914400" rtl="0" eaLnBrk="0" latinLnBrk="0" hangingPunct="0">
                        <a:spcBef>
                          <a:spcPts val="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kern="1200">
                          <a:solidFill>
                            <a:srgbClr val="FFFFFF"/>
                          </a:solidFill>
                          <a:latin typeface="Arial" panose="020B0604020202020204" pitchFamily="34" charset="0"/>
                          <a:ea typeface="ＭＳ Ｐゴシック" panose="020B0600070205080204" pitchFamily="34" charset="-128"/>
                        </a:defRPr>
                      </a:lvl1pPr>
                      <a:lvl2pPr marL="457200" algn="l" defTabSz="914400" rtl="0" eaLnBrk="0" latinLnBrk="0" hangingPunct="0">
                        <a:spcBef>
                          <a:spcPts val="7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marL="914400" algn="l" defTabSz="914400" rtl="0" eaLnBrk="0" latinLnBrk="0" hangingPunct="0">
                        <a:spcBef>
                          <a:spcPts val="6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marL="1371600" algn="l" defTabSz="914400" rtl="0" eaLnBrk="0" latinLnBrk="0" hangingPunct="0">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marL="1828800" algn="l" defTabSz="914400" rtl="0" eaLnBrk="0" latinLnBrk="0" hangingPunct="0">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algn="l" defTabSz="449263" rtl="0" eaLnBrk="0" fontAlgn="base" latinLnBrk="0"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algn="l" defTabSz="449263" rtl="0" eaLnBrk="0" fontAlgn="base" latinLnBrk="0"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algn="l" defTabSz="449263" rtl="0" eaLnBrk="0" fontAlgn="base" latinLnBrk="0"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algn="l" defTabSz="449263" rtl="0" eaLnBrk="0" fontAlgn="base" latinLnBrk="0"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marL="0" marR="0" lvl="0" indent="0" algn="l" defTabSz="449263" rtl="0" eaLnBrk="1" fontAlgn="base" latinLnBrk="0" hangingPunct="1">
                        <a:lnSpc>
                          <a:spcPct val="71000"/>
                        </a:lnSpc>
                        <a:spcBef>
                          <a:spcPts val="50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Dmitri Donskoi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defeats</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Tatars,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takes</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title Grand Prince of M</a:t>
                      </a:r>
                      <a:r>
                        <a:rPr kumimoji="0" lang="en-GB"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uscovy</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but Rus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princes</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continue to pay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tribute</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to Golden Horde</a:t>
                      </a:r>
                    </a:p>
                  </a:txBody>
                  <a:tcPr marL="90000" marR="90000" marT="278551" marB="46785"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2064958398"/>
                  </a:ext>
                </a:extLst>
              </a:tr>
              <a:tr h="76183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449263" rtl="0" eaLnBrk="1" fontAlgn="base" latinLnBrk="0" hangingPunct="1">
                        <a:lnSpc>
                          <a:spcPct val="71000"/>
                        </a:lnSpc>
                        <a:spcBef>
                          <a:spcPts val="50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1480</a:t>
                      </a:r>
                    </a:p>
                  </a:txBody>
                  <a:tcPr marL="90000" marR="90000" marT="278551" marB="46785" horzOverflow="overflow">
                    <a:lnL>
                      <a:noFill/>
                    </a:lnL>
                    <a:lnR>
                      <a:noFill/>
                    </a:lnR>
                    <a:lnT>
                      <a:noFill/>
                    </a:lnT>
                    <a:lnB>
                      <a:noFill/>
                    </a:lnB>
                    <a:lnTlToBr>
                      <a:noFill/>
                    </a:lnTlToBr>
                    <a:lnBlToTr>
                      <a:noFill/>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449263" rtl="0" eaLnBrk="1" fontAlgn="base" latinLnBrk="0" hangingPunct="1">
                        <a:lnSpc>
                          <a:spcPct val="71000"/>
                        </a:lnSpc>
                        <a:spcBef>
                          <a:spcPts val="50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Battle of the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Ugra</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 Grand Prince Ivan III (the Great)  of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Muscovy</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against</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Akhmet</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Khan –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ruler</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of the Golden Horde – who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waited</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in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vain</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for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arrival</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of his Lithuanian Ally – end of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Mongol</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a:t>
                      </a:r>
                      <a:r>
                        <a:rPr kumimoji="0" lang="de-DE" altLang="en-US" sz="2000" b="0" i="0" u="none" strike="noStrike" cap="none" normalizeH="0" baseline="0" dirty="0" err="1">
                          <a:ln>
                            <a:noFill/>
                          </a:ln>
                          <a:solidFill>
                            <a:schemeClr val="tx1"/>
                          </a:solidFill>
                          <a:effectLst/>
                          <a:latin typeface="Garamond" panose="02020404030301010803" pitchFamily="18" charset="0"/>
                          <a:ea typeface="ＭＳ Ｐゴシック" panose="020B0600070205080204" pitchFamily="34" charset="-128"/>
                        </a:rPr>
                        <a:t>dominance</a:t>
                      </a:r>
                      <a:r>
                        <a:rPr kumimoji="0" lang="de-DE" altLang="en-US" sz="2000" b="0" i="0" u="none" strike="noStrike" cap="none" normalizeH="0" baseline="0" dirty="0">
                          <a:ln>
                            <a:noFill/>
                          </a:ln>
                          <a:solidFill>
                            <a:schemeClr val="tx1"/>
                          </a:solidFill>
                          <a:effectLst/>
                          <a:latin typeface="Garamond" panose="02020404030301010803" pitchFamily="18" charset="0"/>
                          <a:ea typeface="ＭＳ Ｐゴシック" panose="020B0600070205080204" pitchFamily="34" charset="-128"/>
                        </a:rPr>
                        <a:t> </a:t>
                      </a:r>
                    </a:p>
                  </a:txBody>
                  <a:tcPr marL="90000" marR="90000" marT="278551" marB="46785"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330329503"/>
                  </a:ext>
                </a:extLst>
              </a:tr>
            </a:tbl>
          </a:graphicData>
        </a:graphic>
      </p:graphicFrame>
    </p:spTree>
    <p:extLst>
      <p:ext uri="{BB962C8B-B14F-4D97-AF65-F5344CB8AC3E}">
        <p14:creationId xmlns:p14="http://schemas.microsoft.com/office/powerpoint/2010/main" val="711416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40B98EC-CB46-1A82-7333-9C13DD6050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3653" y="0"/>
            <a:ext cx="869876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 name="TextBox 2">
            <a:extLst>
              <a:ext uri="{FF2B5EF4-FFF2-40B4-BE49-F238E27FC236}">
                <a16:creationId xmlns:a16="http://schemas.microsoft.com/office/drawing/2014/main" id="{7E804503-552D-873B-9460-B57C172D2BC7}"/>
              </a:ext>
            </a:extLst>
          </p:cNvPr>
          <p:cNvSpPr txBox="1"/>
          <p:nvPr/>
        </p:nvSpPr>
        <p:spPr>
          <a:xfrm>
            <a:off x="2982686" y="6085114"/>
            <a:ext cx="1317171" cy="400110"/>
          </a:xfrm>
          <a:prstGeom prst="rect">
            <a:avLst/>
          </a:prstGeom>
          <a:noFill/>
        </p:spPr>
        <p:txBody>
          <a:bodyPr wrap="square" rtlCol="0">
            <a:spAutoFit/>
          </a:bodyPr>
          <a:lstStyle/>
          <a:p>
            <a:r>
              <a:rPr lang="en-GB" sz="2000" b="1" dirty="0">
                <a:latin typeface="Garamond" panose="02020404030301010803" pitchFamily="18" charset="0"/>
              </a:rPr>
              <a:t>1400</a:t>
            </a:r>
          </a:p>
        </p:txBody>
      </p:sp>
    </p:spTree>
    <p:extLst>
      <p:ext uri="{BB962C8B-B14F-4D97-AF65-F5344CB8AC3E}">
        <p14:creationId xmlns:p14="http://schemas.microsoft.com/office/powerpoint/2010/main" val="1019376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EEB42-C0E2-6306-2CC3-185905DF1578}"/>
              </a:ext>
            </a:extLst>
          </p:cNvPr>
          <p:cNvSpPr>
            <a:spLocks noGrp="1"/>
          </p:cNvSpPr>
          <p:nvPr>
            <p:ph type="title"/>
          </p:nvPr>
        </p:nvSpPr>
        <p:spPr/>
        <p:txBody>
          <a:bodyPr>
            <a:normAutofit fontScale="90000"/>
          </a:bodyPr>
          <a:lstStyle/>
          <a:p>
            <a:r>
              <a:rPr lang="en-GB" dirty="0">
                <a:latin typeface="Garamond" panose="02020404030301010803" pitchFamily="18" charset="0"/>
              </a:rPr>
              <a:t>The Rise of Muscovy – The Gathering of the Land of the </a:t>
            </a:r>
            <a:r>
              <a:rPr lang="en-GB" dirty="0" err="1">
                <a:latin typeface="Garamond" panose="02020404030301010803" pitchFamily="18" charset="0"/>
              </a:rPr>
              <a:t>Rus’</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C0C5996F-14F5-5CEF-3CED-64262B69E8C8}"/>
              </a:ext>
            </a:extLst>
          </p:cNvPr>
          <p:cNvSpPr>
            <a:spLocks noGrp="1"/>
          </p:cNvSpPr>
          <p:nvPr>
            <p:ph idx="1"/>
          </p:nvPr>
        </p:nvSpPr>
        <p:spPr/>
        <p:txBody>
          <a:bodyPr>
            <a:normAutofit/>
          </a:bodyPr>
          <a:lstStyle/>
          <a:p>
            <a:pPr marL="0" marR="0" indent="0" algn="l" rtl="0" eaLnBrk="1" fontAlgn="base" latinLnBrk="0" hangingPunct="1">
              <a:spcBef>
                <a:spcPts val="500"/>
              </a:spcBef>
              <a:buNone/>
              <a:tabLst>
                <a:tab pos="0" algn="l"/>
                <a:tab pos="447675" algn="l"/>
                <a:tab pos="897001" algn="l"/>
                <a:tab pos="1346200" algn="l"/>
                <a:tab pos="1795526" algn="l"/>
                <a:tab pos="2244725" algn="l"/>
                <a:tab pos="2694051" algn="l"/>
                <a:tab pos="3143250" algn="l"/>
                <a:tab pos="3592576" algn="l"/>
                <a:tab pos="4041775" algn="l"/>
                <a:tab pos="4491101" algn="l"/>
                <a:tab pos="4940300" algn="l"/>
                <a:tab pos="5389626" algn="l"/>
                <a:tab pos="5838825" algn="l"/>
                <a:tab pos="6288151" algn="l"/>
                <a:tab pos="6737350" algn="l"/>
                <a:tab pos="7186676" algn="l"/>
                <a:tab pos="7635875" algn="l"/>
                <a:tab pos="8085201" algn="l"/>
                <a:tab pos="8534400" algn="l"/>
                <a:tab pos="8983726" algn="l"/>
              </a:tabLst>
            </a:pPr>
            <a:r>
              <a:rPr lang="de-DE" b="0" i="0" u="none" strike="noStrike" kern="1200" dirty="0">
                <a:effectLst/>
                <a:latin typeface="Garamond" panose="02020404030301010803" pitchFamily="18" charset="0"/>
                <a:cs typeface="Arial" panose="020B0604020202020204" pitchFamily="34" charset="0"/>
              </a:rPr>
              <a:t>1425-1462 –</a:t>
            </a:r>
            <a:r>
              <a:rPr lang="de-DE" dirty="0">
                <a:latin typeface="Garamond" panose="02020404030301010803" pitchFamily="18" charset="0"/>
                <a:cs typeface="Arial" panose="020B0604020202020204" pitchFamily="34" charset="0"/>
              </a:rPr>
              <a:t> </a:t>
            </a:r>
            <a:r>
              <a:rPr lang="de-DE" b="0" i="0" u="none" strike="noStrike" kern="1200" dirty="0">
                <a:effectLst/>
                <a:latin typeface="Garamond" panose="02020404030301010803" pitchFamily="18" charset="0"/>
                <a:cs typeface="Arial" panose="020B0604020202020204" pitchFamily="34" charset="0"/>
              </a:rPr>
              <a:t>Grand Prince Vasily II – annexes many small principalities in North-East – rulers of Muscovy often allied to Golden Horde while  rival Tver and city republic of Novgorod allied to Lithuania</a:t>
            </a:r>
            <a:endParaRPr lang="en-GB" b="0" i="0" u="none" strike="noStrike" dirty="0">
              <a:effectLst/>
              <a:latin typeface="Garamond" panose="02020404030301010803" pitchFamily="18" charset="0"/>
            </a:endParaRPr>
          </a:p>
          <a:p>
            <a:pPr marL="0" marR="0" indent="0" algn="l" rtl="0" eaLnBrk="1" fontAlgn="base" latinLnBrk="0" hangingPunct="1">
              <a:spcBef>
                <a:spcPts val="500"/>
              </a:spcBef>
              <a:buNone/>
              <a:tabLst>
                <a:tab pos="0" algn="l"/>
                <a:tab pos="447675" algn="l"/>
                <a:tab pos="897001" algn="l"/>
                <a:tab pos="1346200" algn="l"/>
                <a:tab pos="1795526" algn="l"/>
                <a:tab pos="2244725" algn="l"/>
                <a:tab pos="2694051" algn="l"/>
                <a:tab pos="3143250" algn="l"/>
                <a:tab pos="3592576" algn="l"/>
                <a:tab pos="4041775" algn="l"/>
                <a:tab pos="4491101" algn="l"/>
                <a:tab pos="4940300" algn="l"/>
                <a:tab pos="5389626" algn="l"/>
                <a:tab pos="5838825" algn="l"/>
                <a:tab pos="6288151" algn="l"/>
                <a:tab pos="6737350" algn="l"/>
                <a:tab pos="7186676" algn="l"/>
                <a:tab pos="7635875" algn="l"/>
                <a:tab pos="8085201" algn="l"/>
                <a:tab pos="8534400" algn="l"/>
                <a:tab pos="8983726" algn="l"/>
              </a:tabLst>
            </a:pPr>
            <a:r>
              <a:rPr lang="de-DE" b="0" i="0" u="none" strike="noStrike" kern="1200" baseline="0" dirty="0">
                <a:ln>
                  <a:noFill/>
                </a:ln>
                <a:effectLst/>
                <a:latin typeface="Garamond" panose="02020404030301010803" pitchFamily="18" charset="0"/>
                <a:ea typeface="ＭＳ Ｐゴシック" panose="020B0600070205080204" pitchFamily="34" charset="-128"/>
              </a:rPr>
              <a:t>1462-1505 – Ivan III (the Great) begins annexing surrounding areas, conquers Republic of Novgorod (alternative model with self-administration), lays foundations of autocratic state</a:t>
            </a:r>
            <a:endParaRPr lang="en-GB" b="0" i="0" u="none" strike="noStrike" dirty="0">
              <a:effectLst/>
              <a:latin typeface="Garamond" panose="02020404030301010803" pitchFamily="18" charset="0"/>
            </a:endParaRPr>
          </a:p>
          <a:p>
            <a:pPr marL="0" marR="0" indent="0" algn="l" rtl="0" eaLnBrk="1" fontAlgn="base" latinLnBrk="0" hangingPunct="1">
              <a:spcBef>
                <a:spcPts val="500"/>
              </a:spcBef>
              <a:buNone/>
              <a:tabLst>
                <a:tab pos="0" algn="l"/>
                <a:tab pos="447675" algn="l"/>
                <a:tab pos="897001" algn="l"/>
                <a:tab pos="1346200" algn="l"/>
                <a:tab pos="1795526" algn="l"/>
                <a:tab pos="2244725" algn="l"/>
                <a:tab pos="2694051" algn="l"/>
                <a:tab pos="3143250" algn="l"/>
                <a:tab pos="3592576" algn="l"/>
                <a:tab pos="4041775" algn="l"/>
                <a:tab pos="4491101" algn="l"/>
                <a:tab pos="4940300" algn="l"/>
                <a:tab pos="5389626" algn="l"/>
                <a:tab pos="5838825" algn="l"/>
                <a:tab pos="6288151" algn="l"/>
                <a:tab pos="6737350" algn="l"/>
                <a:tab pos="7186676" algn="l"/>
                <a:tab pos="7635875" algn="l"/>
                <a:tab pos="8085201" algn="l"/>
                <a:tab pos="8534400" algn="l"/>
                <a:tab pos="8983726" algn="l"/>
              </a:tabLst>
            </a:pPr>
            <a:r>
              <a:rPr lang="de-DE" b="0" i="0" u="none" strike="noStrike" kern="1200" baseline="0" dirty="0">
                <a:ln>
                  <a:noFill/>
                </a:ln>
                <a:effectLst/>
                <a:latin typeface="Garamond" panose="02020404030301010803" pitchFamily="18" charset="0"/>
                <a:ea typeface="ＭＳ Ｐゴシック" panose="020B0600070205080204" pitchFamily="34" charset="-128"/>
              </a:rPr>
              <a:t>1505-1533 – Vasiliy III – acquires more land in North: Pskov, Rjazan, Novgorod-Seversky</a:t>
            </a:r>
            <a:endParaRPr lang="en-GB" b="0" i="0" u="none" strike="noStrike" dirty="0">
              <a:effectLst/>
              <a:latin typeface="Garamond" panose="02020404030301010803" pitchFamily="18" charset="0"/>
            </a:endParaRPr>
          </a:p>
          <a:p>
            <a:pPr marL="0" marR="0" indent="0" algn="l" rtl="0" eaLnBrk="1" fontAlgn="base" latinLnBrk="0" hangingPunct="1">
              <a:spcBef>
                <a:spcPts val="500"/>
              </a:spcBef>
              <a:buNone/>
              <a:tabLst>
                <a:tab pos="0" algn="l"/>
                <a:tab pos="447675" algn="l"/>
                <a:tab pos="897001" algn="l"/>
                <a:tab pos="1346200" algn="l"/>
                <a:tab pos="1795526" algn="l"/>
                <a:tab pos="2244725" algn="l"/>
                <a:tab pos="2694051" algn="l"/>
                <a:tab pos="3143250" algn="l"/>
                <a:tab pos="3592576" algn="l"/>
                <a:tab pos="4041775" algn="l"/>
                <a:tab pos="4491101" algn="l"/>
                <a:tab pos="4940300" algn="l"/>
                <a:tab pos="5389626" algn="l"/>
                <a:tab pos="5838825" algn="l"/>
                <a:tab pos="6288151" algn="l"/>
                <a:tab pos="6737350" algn="l"/>
                <a:tab pos="7186676" algn="l"/>
                <a:tab pos="7635875" algn="l"/>
                <a:tab pos="8085201" algn="l"/>
                <a:tab pos="8534400" algn="l"/>
                <a:tab pos="8983726" algn="l"/>
              </a:tabLst>
            </a:pPr>
            <a:r>
              <a:rPr lang="de-DE" b="0" i="0" u="none" strike="noStrike" kern="1200" baseline="0" dirty="0">
                <a:ln>
                  <a:noFill/>
                </a:ln>
                <a:effectLst/>
                <a:latin typeface="Garamond" panose="02020404030301010803" pitchFamily="18" charset="0"/>
                <a:ea typeface="ＭＳ Ｐゴシック" panose="020B0600070205080204" pitchFamily="34" charset="-128"/>
              </a:rPr>
              <a:t>Born 1533</a:t>
            </a:r>
            <a:r>
              <a:rPr lang="en-GB" dirty="0">
                <a:latin typeface="Garamond" panose="02020404030301010803" pitchFamily="18" charset="0"/>
              </a:rPr>
              <a:t> - </a:t>
            </a:r>
            <a:r>
              <a:rPr lang="de-DE" b="0" i="0" u="none" strike="noStrike" kern="1200" baseline="0" dirty="0">
                <a:ln>
                  <a:noFill/>
                </a:ln>
                <a:effectLst/>
                <a:latin typeface="Garamond" panose="02020404030301010803" pitchFamily="18" charset="0"/>
                <a:ea typeface="ＭＳ Ｐゴシック" panose="020B0600070205080204" pitchFamily="34" charset="-128"/>
              </a:rPr>
              <a:t>Died 1587 – Ivan IV (the Terrible) calls himself tsar (since 1547, before that only Khan and Byzantine Emperor called tsar), expands autocracy, begins annexation of Siberia, wars against Sweden and Poland, conquest of Tatar principalities </a:t>
            </a:r>
            <a:r>
              <a:rPr lang="en-GB" b="0" i="0" u="none" strike="noStrike" kern="1200" baseline="0" dirty="0">
                <a:ln>
                  <a:noFill/>
                </a:ln>
                <a:effectLst/>
                <a:latin typeface="Garamond" panose="02020404030301010803" pitchFamily="18" charset="0"/>
                <a:ea typeface="ＭＳ Ｐゴシック" panose="020B0600070205080204" pitchFamily="34" charset="-128"/>
              </a:rPr>
              <a:t>Kazan</a:t>
            </a:r>
            <a:r>
              <a:rPr lang="de-DE" b="0" i="0" u="none" strike="noStrike" kern="1200" baseline="0" dirty="0">
                <a:ln>
                  <a:noFill/>
                </a:ln>
                <a:effectLst/>
                <a:latin typeface="Garamond" panose="02020404030301010803" pitchFamily="18" charset="0"/>
                <a:ea typeface="ＭＳ Ｐゴシック" panose="020B0600070205080204" pitchFamily="34" charset="-128"/>
              </a:rPr>
              <a:t> and Astrachan</a:t>
            </a:r>
            <a:endParaRPr lang="en-GB" b="0" i="0" u="none" strike="noStrike" dirty="0">
              <a:effectLst/>
              <a:latin typeface="Garamond" panose="02020404030301010803" pitchFamily="18" charset="0"/>
            </a:endParaRPr>
          </a:p>
          <a:p>
            <a:endParaRPr lang="en-GB" dirty="0">
              <a:latin typeface="Garamond" panose="02020404030301010803" pitchFamily="18" charset="0"/>
            </a:endParaRPr>
          </a:p>
        </p:txBody>
      </p:sp>
    </p:spTree>
    <p:extLst>
      <p:ext uri="{BB962C8B-B14F-4D97-AF65-F5344CB8AC3E}">
        <p14:creationId xmlns:p14="http://schemas.microsoft.com/office/powerpoint/2010/main" val="472342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5E049A61-D11E-C7F7-AF67-6F66B51F67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1714" y="-10886"/>
            <a:ext cx="8708572" cy="6865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Box 4">
            <a:extLst>
              <a:ext uri="{FF2B5EF4-FFF2-40B4-BE49-F238E27FC236}">
                <a16:creationId xmlns:a16="http://schemas.microsoft.com/office/drawing/2014/main" id="{0D819E10-6434-45C7-F222-97A767D2383F}"/>
              </a:ext>
            </a:extLst>
          </p:cNvPr>
          <p:cNvSpPr txBox="1"/>
          <p:nvPr/>
        </p:nvSpPr>
        <p:spPr>
          <a:xfrm>
            <a:off x="2993571" y="6270171"/>
            <a:ext cx="1273629" cy="400110"/>
          </a:xfrm>
          <a:prstGeom prst="rect">
            <a:avLst/>
          </a:prstGeom>
          <a:noFill/>
        </p:spPr>
        <p:txBody>
          <a:bodyPr wrap="square" rtlCol="0">
            <a:spAutoFit/>
          </a:bodyPr>
          <a:lstStyle/>
          <a:p>
            <a:r>
              <a:rPr lang="en-GB" sz="2000" b="1" dirty="0">
                <a:latin typeface="Garamond" panose="02020404030301010803" pitchFamily="18" charset="0"/>
              </a:rPr>
              <a:t>1500</a:t>
            </a:r>
          </a:p>
        </p:txBody>
      </p:sp>
    </p:spTree>
    <p:extLst>
      <p:ext uri="{BB962C8B-B14F-4D97-AF65-F5344CB8AC3E}">
        <p14:creationId xmlns:p14="http://schemas.microsoft.com/office/powerpoint/2010/main" val="1399937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F1E49-2F86-2691-694F-233184064FBD}"/>
              </a:ext>
            </a:extLst>
          </p:cNvPr>
          <p:cNvSpPr>
            <a:spLocks noGrp="1"/>
          </p:cNvSpPr>
          <p:nvPr>
            <p:ph type="title"/>
          </p:nvPr>
        </p:nvSpPr>
        <p:spPr/>
        <p:txBody>
          <a:bodyPr>
            <a:normAutofit fontScale="90000"/>
          </a:bodyPr>
          <a:lstStyle/>
          <a:p>
            <a:r>
              <a:rPr lang="en-GB" dirty="0">
                <a:latin typeface="Garamond" panose="02020404030301010803" pitchFamily="18" charset="0"/>
              </a:rPr>
              <a:t>Expansion: The Gathering of the Lands of the Golden Horde</a:t>
            </a:r>
          </a:p>
        </p:txBody>
      </p:sp>
      <p:sp>
        <p:nvSpPr>
          <p:cNvPr id="3" name="Content Placeholder 2">
            <a:extLst>
              <a:ext uri="{FF2B5EF4-FFF2-40B4-BE49-F238E27FC236}">
                <a16:creationId xmlns:a16="http://schemas.microsoft.com/office/drawing/2014/main" id="{A203D530-3A48-9C3E-E774-637F8C91EE14}"/>
              </a:ext>
            </a:extLst>
          </p:cNvPr>
          <p:cNvSpPr>
            <a:spLocks noGrp="1"/>
          </p:cNvSpPr>
          <p:nvPr>
            <p:ph idx="1"/>
          </p:nvPr>
        </p:nvSpPr>
        <p:spPr/>
        <p:txBody>
          <a:bodyPr>
            <a:normAutofit/>
          </a:bodyPr>
          <a:lstStyle/>
          <a:p>
            <a:r>
              <a:rPr lang="en-GB" sz="2200" dirty="0">
                <a:latin typeface="Garamond" panose="02020404030301010803" pitchFamily="18" charset="0"/>
              </a:rPr>
              <a:t>After end of Mongol Empire and defeat of successors – power vacuum in the East, filled by tsardom of </a:t>
            </a:r>
            <a:r>
              <a:rPr lang="en-GB" sz="2200" dirty="0" err="1">
                <a:latin typeface="Garamond" panose="02020404030301010803" pitchFamily="18" charset="0"/>
              </a:rPr>
              <a:t>Muscovz</a:t>
            </a:r>
            <a:endParaRPr lang="en-GB" sz="2200" dirty="0">
              <a:latin typeface="Garamond" panose="02020404030301010803" pitchFamily="18" charset="0"/>
            </a:endParaRPr>
          </a:p>
          <a:p>
            <a:r>
              <a:rPr lang="en-GB" sz="2200" dirty="0">
                <a:latin typeface="Garamond" panose="02020404030301010803" pitchFamily="18" charset="0"/>
              </a:rPr>
              <a:t>Conquest of Kazan and Astrakhan 1555</a:t>
            </a:r>
          </a:p>
          <a:p>
            <a:r>
              <a:rPr lang="en-GB" sz="2200" dirty="0">
                <a:latin typeface="Garamond" panose="02020404030301010803" pitchFamily="18" charset="0"/>
              </a:rPr>
              <a:t>Conquest of Kazakh steppe</a:t>
            </a:r>
          </a:p>
          <a:p>
            <a:r>
              <a:rPr lang="en-GB" sz="2200" dirty="0">
                <a:latin typeface="Garamond" panose="02020404030301010803" pitchFamily="18" charset="0"/>
              </a:rPr>
              <a:t>Colonization of Siberia </a:t>
            </a:r>
          </a:p>
          <a:p>
            <a:r>
              <a:rPr lang="en-GB" sz="2200" dirty="0">
                <a:latin typeface="Garamond" panose="02020404030301010803" pitchFamily="18" charset="0"/>
              </a:rPr>
              <a:t>Subjugation of Central Asia</a:t>
            </a:r>
          </a:p>
          <a:p>
            <a:endParaRPr lang="en-GB" sz="2200" dirty="0">
              <a:latin typeface="Garamond" panose="02020404030301010803" pitchFamily="18" charset="0"/>
            </a:endParaRPr>
          </a:p>
        </p:txBody>
      </p:sp>
    </p:spTree>
    <p:extLst>
      <p:ext uri="{BB962C8B-B14F-4D97-AF65-F5344CB8AC3E}">
        <p14:creationId xmlns:p14="http://schemas.microsoft.com/office/powerpoint/2010/main" val="107834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23519ABA-4E76-6691-A93D-B6925FD651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6970" y="0"/>
            <a:ext cx="981785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553041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52E96E9-21FA-2796-BEF2-C6FDF7FB5723}"/>
              </a:ext>
            </a:extLst>
          </p:cNvPr>
          <p:cNvSpPr>
            <a:spLocks noGrp="1"/>
          </p:cNvSpPr>
          <p:nvPr>
            <p:ph type="title"/>
          </p:nvPr>
        </p:nvSpPr>
        <p:spPr>
          <a:xfrm>
            <a:off x="571500" y="574017"/>
            <a:ext cx="11049000" cy="725866"/>
          </a:xfrm>
        </p:spPr>
        <p:txBody>
          <a:bodyPr>
            <a:normAutofit/>
          </a:bodyPr>
          <a:lstStyle/>
          <a:p>
            <a:pPr algn="ctr"/>
            <a:r>
              <a:rPr lang="en-GB" dirty="0">
                <a:latin typeface="Garamond" panose="02020404030301010803" pitchFamily="18" charset="0"/>
              </a:rPr>
              <a:t>The rise of Muscovy</a:t>
            </a:r>
          </a:p>
        </p:txBody>
      </p:sp>
      <p:sp>
        <p:nvSpPr>
          <p:cNvPr id="6" name="TextBox 5">
            <a:extLst>
              <a:ext uri="{FF2B5EF4-FFF2-40B4-BE49-F238E27FC236}">
                <a16:creationId xmlns:a16="http://schemas.microsoft.com/office/drawing/2014/main" id="{ABFF46C3-5C19-B2D5-4AD3-F4484A44EC76}"/>
              </a:ext>
            </a:extLst>
          </p:cNvPr>
          <p:cNvSpPr txBox="1"/>
          <p:nvPr/>
        </p:nvSpPr>
        <p:spPr>
          <a:xfrm>
            <a:off x="824753" y="1129555"/>
            <a:ext cx="5029200" cy="2308324"/>
          </a:xfrm>
          <a:prstGeom prst="rect">
            <a:avLst/>
          </a:prstGeom>
          <a:noFill/>
        </p:spPr>
        <p:txBody>
          <a:bodyPr wrap="square" rtlCol="0">
            <a:spAutoFit/>
          </a:bodyPr>
          <a:lstStyle/>
          <a:p>
            <a:pPr algn="ctr"/>
            <a:r>
              <a:rPr lang="en-GB" b="1" dirty="0">
                <a:latin typeface="Garamond" panose="02020404030301010803" pitchFamily="18" charset="0"/>
              </a:rPr>
              <a:t>Nobility</a:t>
            </a:r>
          </a:p>
          <a:p>
            <a:r>
              <a:rPr lang="en-GB" dirty="0">
                <a:latin typeface="Garamond" panose="02020404030301010803" pitchFamily="18" charset="0"/>
              </a:rPr>
              <a:t>Members of former princely families</a:t>
            </a:r>
          </a:p>
          <a:p>
            <a:r>
              <a:rPr lang="en-GB" dirty="0">
                <a:latin typeface="Garamond" panose="02020404030301010803" pitchFamily="18" charset="0"/>
              </a:rPr>
              <a:t>Boyars </a:t>
            </a:r>
          </a:p>
          <a:p>
            <a:r>
              <a:rPr lang="en-GB" dirty="0">
                <a:latin typeface="Garamond" panose="02020404030301010803" pitchFamily="18" charset="0"/>
              </a:rPr>
              <a:t>New service nobility</a:t>
            </a:r>
          </a:p>
          <a:p>
            <a:r>
              <a:rPr lang="en-GB" dirty="0">
                <a:latin typeface="Garamond" panose="02020404030301010803" pitchFamily="18" charset="0"/>
              </a:rPr>
              <a:t>Boyars changing service – ancient right</a:t>
            </a:r>
          </a:p>
          <a:p>
            <a:r>
              <a:rPr lang="en-GB" dirty="0">
                <a:latin typeface="Garamond" panose="02020404030301010803" pitchFamily="18" charset="0"/>
              </a:rPr>
              <a:t>Princes of Muscovy – happy to accept them, and then (increasingly since Ivan III) prevent boyars from leaving  their service</a:t>
            </a:r>
          </a:p>
        </p:txBody>
      </p:sp>
      <p:sp>
        <p:nvSpPr>
          <p:cNvPr id="7" name="TextBox 6">
            <a:extLst>
              <a:ext uri="{FF2B5EF4-FFF2-40B4-BE49-F238E27FC236}">
                <a16:creationId xmlns:a16="http://schemas.microsoft.com/office/drawing/2014/main" id="{7A2C87B9-668C-45AF-3F39-D89509B06779}"/>
              </a:ext>
            </a:extLst>
          </p:cNvPr>
          <p:cNvSpPr txBox="1"/>
          <p:nvPr/>
        </p:nvSpPr>
        <p:spPr>
          <a:xfrm>
            <a:off x="824753" y="3370644"/>
            <a:ext cx="5029200" cy="2862322"/>
          </a:xfrm>
          <a:prstGeom prst="rect">
            <a:avLst/>
          </a:prstGeom>
          <a:noFill/>
        </p:spPr>
        <p:txBody>
          <a:bodyPr wrap="square" rtlCol="0">
            <a:spAutoFit/>
          </a:bodyPr>
          <a:lstStyle/>
          <a:p>
            <a:pPr algn="ctr"/>
            <a:r>
              <a:rPr lang="en-GB" b="1" dirty="0">
                <a:latin typeface="Garamond" panose="02020404030301010803" pitchFamily="18" charset="0"/>
              </a:rPr>
              <a:t>The acquisition of territory</a:t>
            </a:r>
          </a:p>
          <a:p>
            <a:r>
              <a:rPr lang="en-GB" dirty="0">
                <a:latin typeface="Garamond" panose="02020404030301010803" pitchFamily="18" charset="0"/>
              </a:rPr>
              <a:t>Concept of </a:t>
            </a:r>
            <a:r>
              <a:rPr lang="en-GB" dirty="0" err="1">
                <a:latin typeface="Garamond" panose="02020404030301010803" pitchFamily="18" charset="0"/>
              </a:rPr>
              <a:t>votchina</a:t>
            </a:r>
            <a:r>
              <a:rPr lang="en-GB" dirty="0">
                <a:latin typeface="Garamond" panose="02020404030301010803" pitchFamily="18" charset="0"/>
              </a:rPr>
              <a:t> (patrimony)</a:t>
            </a:r>
          </a:p>
          <a:p>
            <a:r>
              <a:rPr lang="en-GB" dirty="0">
                <a:latin typeface="Garamond" panose="02020404030301010803" pitchFamily="18" charset="0"/>
              </a:rPr>
              <a:t>Conquering land</a:t>
            </a:r>
          </a:p>
          <a:p>
            <a:r>
              <a:rPr lang="en-GB" dirty="0">
                <a:latin typeface="Garamond" panose="02020404030301010803" pitchFamily="18" charset="0"/>
              </a:rPr>
              <a:t>Buying land</a:t>
            </a:r>
          </a:p>
          <a:p>
            <a:r>
              <a:rPr lang="en-GB" dirty="0">
                <a:latin typeface="Garamond" panose="02020404030301010803" pitchFamily="18" charset="0"/>
              </a:rPr>
              <a:t>Acquiring by marriage</a:t>
            </a:r>
          </a:p>
          <a:p>
            <a:r>
              <a:rPr lang="en-GB" dirty="0">
                <a:latin typeface="Garamond" panose="02020404030301010803" pitchFamily="18" charset="0"/>
              </a:rPr>
              <a:t>Acquiring by taking boyars in service </a:t>
            </a:r>
          </a:p>
          <a:p>
            <a:r>
              <a:rPr lang="en-GB" dirty="0" err="1">
                <a:latin typeface="Garamond" panose="02020404030301010803" pitchFamily="18" charset="0"/>
              </a:rPr>
              <a:t>Votchina</a:t>
            </a:r>
            <a:r>
              <a:rPr lang="en-GB" dirty="0">
                <a:latin typeface="Garamond" panose="02020404030301010803" pitchFamily="18" charset="0"/>
              </a:rPr>
              <a:t> and land coming with title – grand prince – Vladimir</a:t>
            </a:r>
          </a:p>
          <a:p>
            <a:r>
              <a:rPr lang="en-GB" dirty="0" err="1">
                <a:latin typeface="Garamond" panose="02020404030301010803" pitchFamily="18" charset="0"/>
              </a:rPr>
              <a:t>Muscovian</a:t>
            </a:r>
            <a:r>
              <a:rPr lang="en-GB" dirty="0">
                <a:latin typeface="Garamond" panose="02020404030301010803" pitchFamily="18" charset="0"/>
              </a:rPr>
              <a:t> rulers – expanding share of ‘</a:t>
            </a:r>
            <a:r>
              <a:rPr lang="en-GB" dirty="0" err="1">
                <a:latin typeface="Garamond" panose="02020404030301010803" pitchFamily="18" charset="0"/>
              </a:rPr>
              <a:t>votchina</a:t>
            </a:r>
            <a:r>
              <a:rPr lang="en-GB" dirty="0">
                <a:latin typeface="Garamond" panose="02020404030301010803" pitchFamily="18" charset="0"/>
              </a:rPr>
              <a:t>’ which could be passed on to heir</a:t>
            </a:r>
          </a:p>
        </p:txBody>
      </p:sp>
      <p:sp>
        <p:nvSpPr>
          <p:cNvPr id="8" name="TextBox 7">
            <a:extLst>
              <a:ext uri="{FF2B5EF4-FFF2-40B4-BE49-F238E27FC236}">
                <a16:creationId xmlns:a16="http://schemas.microsoft.com/office/drawing/2014/main" id="{E7F12E2E-5F0C-A1FC-08AA-F0D084E838D0}"/>
              </a:ext>
            </a:extLst>
          </p:cNvPr>
          <p:cNvSpPr txBox="1"/>
          <p:nvPr/>
        </p:nvSpPr>
        <p:spPr>
          <a:xfrm>
            <a:off x="6185646" y="1129554"/>
            <a:ext cx="5434853" cy="2862322"/>
          </a:xfrm>
          <a:prstGeom prst="rect">
            <a:avLst/>
          </a:prstGeom>
          <a:noFill/>
        </p:spPr>
        <p:txBody>
          <a:bodyPr wrap="square" rtlCol="0">
            <a:spAutoFit/>
          </a:bodyPr>
          <a:lstStyle/>
          <a:p>
            <a:pPr algn="ctr"/>
            <a:r>
              <a:rPr lang="en-GB" b="1" dirty="0">
                <a:latin typeface="Garamond" panose="02020404030301010803" pitchFamily="18" charset="0"/>
              </a:rPr>
              <a:t>Social structure </a:t>
            </a:r>
          </a:p>
          <a:p>
            <a:r>
              <a:rPr lang="en-GB" dirty="0">
                <a:latin typeface="Garamond" panose="02020404030301010803" pitchFamily="18" charset="0"/>
              </a:rPr>
              <a:t>Merchants and artisans in towns + Kreml with men of prince</a:t>
            </a:r>
          </a:p>
          <a:p>
            <a:r>
              <a:rPr lang="en-GB" dirty="0">
                <a:latin typeface="Garamond" panose="02020404030301010803" pitchFamily="18" charset="0"/>
              </a:rPr>
              <a:t>Peasants on state land / land of grand prince</a:t>
            </a:r>
          </a:p>
          <a:p>
            <a:r>
              <a:rPr lang="en-GB" dirty="0">
                <a:latin typeface="Garamond" panose="02020404030301010803" pitchFamily="18" charset="0"/>
              </a:rPr>
              <a:t>Peasants on land of boyars and service nobility</a:t>
            </a:r>
          </a:p>
          <a:p>
            <a:r>
              <a:rPr lang="en-GB" dirty="0">
                <a:latin typeface="Garamond" panose="02020404030301010803" pitchFamily="18" charset="0"/>
              </a:rPr>
              <a:t>Peasants on Church land</a:t>
            </a:r>
          </a:p>
          <a:p>
            <a:r>
              <a:rPr lang="en-GB" dirty="0">
                <a:latin typeface="Garamond" panose="02020404030301010803" pitchFamily="18" charset="0"/>
              </a:rPr>
              <a:t>Different levels of servitude but more and more land (and peasants) come under control of nobility</a:t>
            </a:r>
          </a:p>
          <a:p>
            <a:r>
              <a:rPr lang="en-GB" dirty="0">
                <a:latin typeface="Garamond" panose="02020404030301010803" pitchFamily="18" charset="0"/>
              </a:rPr>
              <a:t>Right of peasants  to leave – more and more reduced – interest of nobility to prevent peasants from leaving</a:t>
            </a:r>
          </a:p>
        </p:txBody>
      </p:sp>
      <p:sp>
        <p:nvSpPr>
          <p:cNvPr id="9" name="TextBox 8">
            <a:extLst>
              <a:ext uri="{FF2B5EF4-FFF2-40B4-BE49-F238E27FC236}">
                <a16:creationId xmlns:a16="http://schemas.microsoft.com/office/drawing/2014/main" id="{070F9ECB-1626-3850-178E-98806A668484}"/>
              </a:ext>
            </a:extLst>
          </p:cNvPr>
          <p:cNvSpPr txBox="1"/>
          <p:nvPr/>
        </p:nvSpPr>
        <p:spPr>
          <a:xfrm>
            <a:off x="6185645" y="3924642"/>
            <a:ext cx="5382185" cy="1754326"/>
          </a:xfrm>
          <a:prstGeom prst="rect">
            <a:avLst/>
          </a:prstGeom>
          <a:noFill/>
        </p:spPr>
        <p:txBody>
          <a:bodyPr wrap="square" rtlCol="0">
            <a:spAutoFit/>
          </a:bodyPr>
          <a:lstStyle/>
          <a:p>
            <a:pPr algn="ctr"/>
            <a:r>
              <a:rPr lang="en-GB" b="1" dirty="0">
                <a:latin typeface="Garamond" panose="02020404030301010803" pitchFamily="18" charset="0"/>
              </a:rPr>
              <a:t>The growth of Muscovy</a:t>
            </a:r>
          </a:p>
          <a:p>
            <a:r>
              <a:rPr lang="en-GB" dirty="0">
                <a:latin typeface="Garamond" panose="02020404030301010803" pitchFamily="18" charset="0"/>
              </a:rPr>
              <a:t>Northeastern and Northwestern principalities first target</a:t>
            </a:r>
          </a:p>
          <a:p>
            <a:r>
              <a:rPr lang="en-GB" dirty="0">
                <a:latin typeface="Garamond" panose="02020404030301010803" pitchFamily="18" charset="0"/>
              </a:rPr>
              <a:t>Competition with </a:t>
            </a:r>
            <a:r>
              <a:rPr lang="en-GB" dirty="0" err="1">
                <a:latin typeface="Garamond" panose="02020404030301010803" pitchFamily="18" charset="0"/>
              </a:rPr>
              <a:t>Riazan</a:t>
            </a:r>
            <a:r>
              <a:rPr lang="en-GB" dirty="0">
                <a:latin typeface="Garamond" panose="02020404030301010803" pitchFamily="18" charset="0"/>
              </a:rPr>
              <a:t> and others, but especially </a:t>
            </a:r>
            <a:r>
              <a:rPr lang="en-GB" dirty="0" err="1">
                <a:latin typeface="Garamond" panose="02020404030301010803" pitchFamily="18" charset="0"/>
              </a:rPr>
              <a:t>Tver</a:t>
            </a:r>
            <a:endParaRPr lang="en-GB" dirty="0">
              <a:latin typeface="Garamond" panose="02020404030301010803" pitchFamily="18" charset="0"/>
            </a:endParaRPr>
          </a:p>
          <a:p>
            <a:r>
              <a:rPr lang="en-GB" dirty="0">
                <a:latin typeface="Garamond" panose="02020404030301010803" pitchFamily="18" charset="0"/>
              </a:rPr>
              <a:t>Princely brothers, little brothers and older brothers</a:t>
            </a:r>
          </a:p>
          <a:p>
            <a:r>
              <a:rPr lang="en-GB" dirty="0">
                <a:latin typeface="Garamond" panose="02020404030301010803" pitchFamily="18" charset="0"/>
              </a:rPr>
              <a:t>The Republic of Novgorod – an alternative path of Russian history</a:t>
            </a:r>
          </a:p>
        </p:txBody>
      </p:sp>
      <p:sp>
        <p:nvSpPr>
          <p:cNvPr id="10" name="TextBox 9">
            <a:extLst>
              <a:ext uri="{FF2B5EF4-FFF2-40B4-BE49-F238E27FC236}">
                <a16:creationId xmlns:a16="http://schemas.microsoft.com/office/drawing/2014/main" id="{1B6206F1-A46E-C15B-7B91-8F3D4615B634}"/>
              </a:ext>
            </a:extLst>
          </p:cNvPr>
          <p:cNvSpPr txBox="1"/>
          <p:nvPr/>
        </p:nvSpPr>
        <p:spPr>
          <a:xfrm>
            <a:off x="5657849" y="5637652"/>
            <a:ext cx="5909981" cy="646331"/>
          </a:xfrm>
          <a:prstGeom prst="rect">
            <a:avLst/>
          </a:prstGeom>
          <a:noFill/>
        </p:spPr>
        <p:txBody>
          <a:bodyPr wrap="square" rtlCol="0">
            <a:spAutoFit/>
          </a:bodyPr>
          <a:lstStyle/>
          <a:p>
            <a:r>
              <a:rPr lang="en-GB" dirty="0" err="1">
                <a:latin typeface="Garamond" panose="02020404030301010803" pitchFamily="18" charset="0"/>
              </a:rPr>
              <a:t>Seniorat</a:t>
            </a:r>
            <a:r>
              <a:rPr lang="en-GB" dirty="0">
                <a:latin typeface="Garamond" panose="02020404030301010803" pitchFamily="18" charset="0"/>
              </a:rPr>
              <a:t> - vs primogeniture – danger of fragmentation</a:t>
            </a:r>
          </a:p>
          <a:p>
            <a:r>
              <a:rPr lang="en-GB" dirty="0">
                <a:latin typeface="Garamond" panose="02020404030301010803" pitchFamily="18" charset="0"/>
              </a:rPr>
              <a:t>Several rulers of Muscovy with only one surviving male heir </a:t>
            </a:r>
          </a:p>
        </p:txBody>
      </p:sp>
    </p:spTree>
    <p:extLst>
      <p:ext uri="{BB962C8B-B14F-4D97-AF65-F5344CB8AC3E}">
        <p14:creationId xmlns:p14="http://schemas.microsoft.com/office/powerpoint/2010/main" val="178776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253C24-6589-595F-504E-0346556EAED3}"/>
              </a:ext>
            </a:extLst>
          </p:cNvPr>
          <p:cNvSpPr>
            <a:spLocks noGrp="1"/>
          </p:cNvSpPr>
          <p:nvPr>
            <p:ph type="title"/>
          </p:nvPr>
        </p:nvSpPr>
        <p:spPr/>
        <p:txBody>
          <a:bodyPr>
            <a:normAutofit/>
          </a:bodyPr>
          <a:lstStyle/>
          <a:p>
            <a:r>
              <a:rPr lang="en-GB" altLang="en-US" dirty="0">
                <a:latin typeface="Garamond" panose="02020404030301010803" pitchFamily="18" charset="0"/>
              </a:rPr>
              <a:t>Autocracy</a:t>
            </a:r>
            <a:endParaRPr lang="en-GB" dirty="0">
              <a:latin typeface="Garamond" panose="02020404030301010803" pitchFamily="18" charset="0"/>
            </a:endParaRPr>
          </a:p>
        </p:txBody>
      </p:sp>
      <p:sp>
        <p:nvSpPr>
          <p:cNvPr id="4" name="Content Placeholder 3">
            <a:extLst>
              <a:ext uri="{FF2B5EF4-FFF2-40B4-BE49-F238E27FC236}">
                <a16:creationId xmlns:a16="http://schemas.microsoft.com/office/drawing/2014/main" id="{B0B78CED-8805-0476-AE24-647397B704AF}"/>
              </a:ext>
            </a:extLst>
          </p:cNvPr>
          <p:cNvSpPr>
            <a:spLocks noGrp="1"/>
          </p:cNvSpPr>
          <p:nvPr>
            <p:ph idx="1"/>
          </p:nvPr>
        </p:nvSpPr>
        <p:spPr/>
        <p:txBody>
          <a:bodyPr>
            <a:normAutofit fontScale="92500"/>
          </a:bodyPr>
          <a:lstStyle/>
          <a:p>
            <a:r>
              <a:rPr lang="en-GB" dirty="0">
                <a:latin typeface="Garamond" panose="02020404030301010803" pitchFamily="18" charset="0"/>
              </a:rPr>
              <a:t>Greek origin: self-ruler (</a:t>
            </a:r>
            <a:r>
              <a:rPr lang="en-GB" dirty="0" err="1">
                <a:latin typeface="Garamond" panose="02020404030301010803" pitchFamily="18" charset="0"/>
              </a:rPr>
              <a:t>samoderzhets</a:t>
            </a:r>
            <a:r>
              <a:rPr lang="en-GB" dirty="0">
                <a:latin typeface="Garamond" panose="02020404030301010803" pitchFamily="18" charset="0"/>
              </a:rPr>
              <a:t>)</a:t>
            </a:r>
          </a:p>
          <a:p>
            <a:r>
              <a:rPr lang="en-GB" dirty="0">
                <a:latin typeface="Garamond" panose="02020404030301010803" pitchFamily="18" charset="0"/>
              </a:rPr>
              <a:t> Form of government</a:t>
            </a:r>
          </a:p>
          <a:p>
            <a:r>
              <a:rPr lang="en-GB" dirty="0">
                <a:latin typeface="Garamond" panose="02020404030301010803" pitchFamily="18" charset="0"/>
              </a:rPr>
              <a:t> Unlimited power held by one individual</a:t>
            </a:r>
          </a:p>
          <a:p>
            <a:r>
              <a:rPr lang="en-GB" dirty="0">
                <a:latin typeface="Garamond" panose="02020404030301010803" pitchFamily="18" charset="0"/>
              </a:rPr>
              <a:t> Used by Byzantine Emperor</a:t>
            </a:r>
          </a:p>
          <a:p>
            <a:r>
              <a:rPr lang="en-GB" dirty="0">
                <a:latin typeface="Garamond" panose="02020404030301010803" pitchFamily="18" charset="0"/>
              </a:rPr>
              <a:t> Transferred to or rather adopted by Grand prince/tsar of Muscovy – role of Orthodox Church/clergy</a:t>
            </a:r>
          </a:p>
          <a:p>
            <a:pPr marL="0" indent="0">
              <a:buNone/>
            </a:pPr>
            <a:r>
              <a:rPr lang="en-GB" dirty="0">
                <a:latin typeface="Garamond" panose="02020404030301010803" pitchFamily="18" charset="0"/>
              </a:rPr>
              <a:t>Measures:</a:t>
            </a:r>
          </a:p>
          <a:p>
            <a:r>
              <a:rPr lang="en-GB" dirty="0">
                <a:latin typeface="Garamond" panose="02020404030301010803" pitchFamily="18" charset="0"/>
              </a:rPr>
              <a:t> Ivan IV: Oprichnina 1564 ff: persecution of old nobility with help of ‘</a:t>
            </a:r>
            <a:r>
              <a:rPr lang="en-GB" dirty="0" err="1">
                <a:latin typeface="Garamond" panose="02020404030301010803" pitchFamily="18" charset="0"/>
              </a:rPr>
              <a:t>oprichniki</a:t>
            </a:r>
            <a:r>
              <a:rPr lang="en-GB" dirty="0">
                <a:latin typeface="Garamond" panose="02020404030301010803" pitchFamily="18" charset="0"/>
              </a:rPr>
              <a:t>’ (from new service nobility)</a:t>
            </a:r>
          </a:p>
          <a:p>
            <a:r>
              <a:rPr lang="en-GB" dirty="0">
                <a:latin typeface="Garamond" panose="02020404030301010803" pitchFamily="18" charset="0"/>
              </a:rPr>
              <a:t> Sack of Novgorod in 1570 under Ivan IV</a:t>
            </a:r>
          </a:p>
          <a:p>
            <a:pPr marL="0" indent="0">
              <a:buNone/>
            </a:pPr>
            <a:endParaRPr lang="en-GB" dirty="0">
              <a:latin typeface="Garamond" panose="02020404030301010803" pitchFamily="18" charset="0"/>
            </a:endParaRPr>
          </a:p>
        </p:txBody>
      </p:sp>
    </p:spTree>
    <p:extLst>
      <p:ext uri="{BB962C8B-B14F-4D97-AF65-F5344CB8AC3E}">
        <p14:creationId xmlns:p14="http://schemas.microsoft.com/office/powerpoint/2010/main" val="1839294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6C01AB-2831-4359-3717-AD9A67EA173C}"/>
              </a:ext>
            </a:extLst>
          </p:cNvPr>
          <p:cNvSpPr>
            <a:spLocks noGrp="1"/>
          </p:cNvSpPr>
          <p:nvPr>
            <p:ph type="title"/>
          </p:nvPr>
        </p:nvSpPr>
        <p:spPr>
          <a:xfrm>
            <a:off x="521208" y="786384"/>
            <a:ext cx="3509192" cy="2008193"/>
          </a:xfrm>
        </p:spPr>
        <p:txBody>
          <a:bodyPr anchor="t">
            <a:normAutofit/>
          </a:bodyPr>
          <a:lstStyle/>
          <a:p>
            <a:r>
              <a:rPr lang="en-GB" b="1" dirty="0">
                <a:latin typeface="Garamond" panose="02020404030301010803" pitchFamily="18" charset="0"/>
              </a:rPr>
              <a:t>Outline</a:t>
            </a:r>
          </a:p>
        </p:txBody>
      </p:sp>
      <p:cxnSp>
        <p:nvCxnSpPr>
          <p:cNvPr id="13" name="Straight Connector 1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2C782C0-14A9-4391-61D3-CECF9C04C548}"/>
              </a:ext>
            </a:extLst>
          </p:cNvPr>
          <p:cNvSpPr>
            <a:spLocks noGrp="1"/>
          </p:cNvSpPr>
          <p:nvPr>
            <p:ph idx="1"/>
          </p:nvPr>
        </p:nvSpPr>
        <p:spPr>
          <a:xfrm>
            <a:off x="521207" y="1810874"/>
            <a:ext cx="3713191" cy="3588400"/>
          </a:xfrm>
        </p:spPr>
        <p:txBody>
          <a:bodyPr anchor="b">
            <a:noAutofit/>
          </a:bodyPr>
          <a:lstStyle/>
          <a:p>
            <a:pPr>
              <a:lnSpc>
                <a:spcPct val="110000"/>
              </a:lnSpc>
              <a:buClr>
                <a:schemeClr val="tx1"/>
              </a:buClr>
              <a:buSzPct val="100000"/>
              <a:buFont typeface="Times New Roman" charset="0"/>
              <a:buAutoNum type="arabicPeriod"/>
              <a:defRPr/>
            </a:pPr>
            <a:r>
              <a:rPr lang="en-GB" dirty="0">
                <a:latin typeface="Garamond" panose="02020404030301010803" pitchFamily="18" charset="0"/>
              </a:rPr>
              <a:t>Introduction</a:t>
            </a:r>
          </a:p>
          <a:p>
            <a:pPr>
              <a:lnSpc>
                <a:spcPct val="110000"/>
              </a:lnSpc>
              <a:buClr>
                <a:schemeClr val="tx1"/>
              </a:buClr>
              <a:buSzPct val="100000"/>
              <a:buFont typeface="Times New Roman" charset="0"/>
              <a:buAutoNum type="arabicPeriod"/>
              <a:defRPr/>
            </a:pPr>
            <a:r>
              <a:rPr lang="en-GB" dirty="0">
                <a:latin typeface="Garamond" panose="02020404030301010803" pitchFamily="18" charset="0"/>
              </a:rPr>
              <a:t>The Mongol Empire and its successor states	</a:t>
            </a:r>
          </a:p>
          <a:p>
            <a:pPr>
              <a:lnSpc>
                <a:spcPct val="110000"/>
              </a:lnSpc>
              <a:buClr>
                <a:schemeClr val="tx1"/>
              </a:buClr>
              <a:buSzPct val="100000"/>
              <a:buFont typeface="Times New Roman" charset="0"/>
              <a:buAutoNum type="arabicPeriod"/>
              <a:defRPr/>
            </a:pPr>
            <a:r>
              <a:rPr lang="en-GB" dirty="0">
                <a:latin typeface="Garamond" panose="02020404030301010803" pitchFamily="18" charset="0"/>
              </a:rPr>
              <a:t>From Vladimir-Suzdal to Muscovy</a:t>
            </a:r>
          </a:p>
          <a:p>
            <a:pPr>
              <a:lnSpc>
                <a:spcPct val="110000"/>
              </a:lnSpc>
              <a:buClr>
                <a:schemeClr val="tx1"/>
              </a:buClr>
              <a:buSzPct val="100000"/>
              <a:buFont typeface="Times New Roman" charset="0"/>
              <a:buAutoNum type="arabicPeriod"/>
              <a:defRPr/>
            </a:pPr>
            <a:r>
              <a:rPr lang="en-GB" dirty="0">
                <a:latin typeface="Garamond" panose="02020404030301010803" pitchFamily="18" charset="0"/>
              </a:rPr>
              <a:t>The first stages of the ‚collection of the land of the </a:t>
            </a:r>
            <a:r>
              <a:rPr lang="en-GB" dirty="0" err="1">
                <a:latin typeface="Garamond" panose="02020404030301010803" pitchFamily="18" charset="0"/>
              </a:rPr>
              <a:t>Rus’</a:t>
            </a:r>
            <a:endParaRPr lang="en-GB" dirty="0">
              <a:latin typeface="Garamond" panose="02020404030301010803" pitchFamily="18" charset="0"/>
            </a:endParaRPr>
          </a:p>
          <a:p>
            <a:pPr>
              <a:lnSpc>
                <a:spcPct val="110000"/>
              </a:lnSpc>
              <a:buClr>
                <a:schemeClr val="tx1"/>
              </a:buClr>
              <a:buSzPct val="100000"/>
              <a:buFont typeface="Times New Roman" charset="0"/>
              <a:buAutoNum type="arabicPeriod"/>
              <a:defRPr/>
            </a:pPr>
            <a:r>
              <a:rPr lang="en-GB" dirty="0">
                <a:latin typeface="Garamond" panose="02020404030301010803" pitchFamily="18" charset="0"/>
              </a:rPr>
              <a:t>Mongol and Byzantine influences: ‘</a:t>
            </a:r>
            <a:r>
              <a:rPr lang="en-GB" dirty="0" err="1">
                <a:latin typeface="Garamond" panose="02020404030301010803" pitchFamily="18" charset="0"/>
              </a:rPr>
              <a:t>translatio</a:t>
            </a:r>
            <a:r>
              <a:rPr lang="en-GB" dirty="0">
                <a:latin typeface="Garamond" panose="02020404030301010803" pitchFamily="18" charset="0"/>
              </a:rPr>
              <a:t> </a:t>
            </a:r>
            <a:r>
              <a:rPr lang="en-GB" dirty="0" err="1">
                <a:latin typeface="Garamond" panose="02020404030301010803" pitchFamily="18" charset="0"/>
              </a:rPr>
              <a:t>imperio</a:t>
            </a:r>
            <a:r>
              <a:rPr lang="en-GB" dirty="0">
                <a:latin typeface="Garamond" panose="02020404030301010803" pitchFamily="18" charset="0"/>
              </a:rPr>
              <a:t>’</a:t>
            </a:r>
          </a:p>
        </p:txBody>
      </p:sp>
      <p:cxnSp>
        <p:nvCxnSpPr>
          <p:cNvPr id="15" name="Straight Connector 1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0315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CC4A9-7585-5651-9D8C-FDD768090F26}"/>
              </a:ext>
            </a:extLst>
          </p:cNvPr>
          <p:cNvSpPr>
            <a:spLocks noGrp="1"/>
          </p:cNvSpPr>
          <p:nvPr>
            <p:ph type="title"/>
          </p:nvPr>
        </p:nvSpPr>
        <p:spPr/>
        <p:txBody>
          <a:bodyPr>
            <a:normAutofit/>
          </a:bodyPr>
          <a:lstStyle/>
          <a:p>
            <a:r>
              <a:rPr lang="en-GB" dirty="0">
                <a:latin typeface="Garamond" panose="02020404030301010803" pitchFamily="18" charset="0"/>
              </a:rPr>
              <a:t>Byzantine heritage – Orthodox faith – </a:t>
            </a:r>
            <a:r>
              <a:rPr lang="en-GB" dirty="0" err="1">
                <a:latin typeface="Garamond" panose="02020404030301010803" pitchFamily="18" charset="0"/>
              </a:rPr>
              <a:t>Translatio</a:t>
            </a:r>
            <a:r>
              <a:rPr lang="en-GB" dirty="0">
                <a:latin typeface="Garamond" panose="02020404030301010803" pitchFamily="18" charset="0"/>
              </a:rPr>
              <a:t> </a:t>
            </a:r>
            <a:r>
              <a:rPr lang="en-GB" dirty="0" err="1">
                <a:latin typeface="Garamond" panose="02020404030301010803" pitchFamily="18" charset="0"/>
              </a:rPr>
              <a:t>Imperii</a:t>
            </a:r>
            <a:endParaRPr lang="en-GB" dirty="0">
              <a:latin typeface="Garamond" panose="02020404030301010803" pitchFamily="18" charset="0"/>
            </a:endParaRPr>
          </a:p>
        </p:txBody>
      </p:sp>
      <p:sp>
        <p:nvSpPr>
          <p:cNvPr id="3" name="Content Placeholder 2">
            <a:extLst>
              <a:ext uri="{FF2B5EF4-FFF2-40B4-BE49-F238E27FC236}">
                <a16:creationId xmlns:a16="http://schemas.microsoft.com/office/drawing/2014/main" id="{12049891-1D27-122F-D02C-08F8616856EF}"/>
              </a:ext>
            </a:extLst>
          </p:cNvPr>
          <p:cNvSpPr>
            <a:spLocks noGrp="1"/>
          </p:cNvSpPr>
          <p:nvPr>
            <p:ph idx="1"/>
          </p:nvPr>
        </p:nvSpPr>
        <p:spPr>
          <a:xfrm>
            <a:off x="571500" y="1869500"/>
            <a:ext cx="11059811" cy="3910987"/>
          </a:xfrm>
        </p:spPr>
        <p:txBody>
          <a:bodyPr>
            <a:noAutofit/>
          </a:bodyPr>
          <a:lstStyle/>
          <a:p>
            <a:pPr>
              <a:lnSpc>
                <a:spcPct val="110000"/>
              </a:lnSpc>
              <a:spcBef>
                <a:spcPts val="0"/>
              </a:spcBef>
            </a:pPr>
            <a:r>
              <a:rPr lang="en-GB" sz="1650" dirty="0">
                <a:latin typeface="Garamond" panose="02020404030301010803" pitchFamily="18" charset="0"/>
              </a:rPr>
              <a:t>1322 Moscow becomes seat of Metropolitan of Kyiv and All-</a:t>
            </a:r>
            <a:r>
              <a:rPr lang="en-GB" sz="1650" dirty="0" err="1">
                <a:latin typeface="Garamond" panose="02020404030301010803" pitchFamily="18" charset="0"/>
              </a:rPr>
              <a:t>Rus’</a:t>
            </a:r>
            <a:r>
              <a:rPr lang="en-GB" sz="1650" dirty="0">
                <a:latin typeface="Garamond" panose="02020404030301010803" pitchFamily="18" charset="0"/>
              </a:rPr>
              <a:t> (appointed by Ecumenical Patriarch in Constantinople)</a:t>
            </a:r>
          </a:p>
          <a:p>
            <a:pPr>
              <a:lnSpc>
                <a:spcPct val="110000"/>
              </a:lnSpc>
              <a:spcBef>
                <a:spcPts val="0"/>
              </a:spcBef>
            </a:pPr>
            <a:r>
              <a:rPr lang="en-GB" sz="1650" dirty="0">
                <a:latin typeface="Garamond" panose="02020404030301010803" pitchFamily="18" charset="0"/>
              </a:rPr>
              <a:t>1439 Union of Florence between Greek and Latin Church</a:t>
            </a:r>
          </a:p>
          <a:p>
            <a:pPr>
              <a:lnSpc>
                <a:spcPct val="110000"/>
              </a:lnSpc>
              <a:spcBef>
                <a:spcPts val="0"/>
              </a:spcBef>
            </a:pPr>
            <a:r>
              <a:rPr lang="en-GB" sz="1650" dirty="0">
                <a:latin typeface="Garamond" panose="02020404030301010803" pitchFamily="18" charset="0"/>
              </a:rPr>
              <a:t>1448: Metropolitan Isidore supporting Union, arrested in Moscow after arrival – instead without patriarch’s approval Jonah appointed metropolitan of Muscovy – split from Kyiv and all </a:t>
            </a:r>
            <a:r>
              <a:rPr lang="en-GB" sz="1650" dirty="0" err="1">
                <a:latin typeface="Garamond" panose="02020404030301010803" pitchFamily="18" charset="0"/>
              </a:rPr>
              <a:t>Rus’</a:t>
            </a:r>
            <a:r>
              <a:rPr lang="en-GB" sz="1650" dirty="0">
                <a:latin typeface="Garamond" panose="02020404030301010803" pitchFamily="18" charset="0"/>
              </a:rPr>
              <a:t> </a:t>
            </a:r>
            <a:r>
              <a:rPr lang="en-GB" sz="1650" dirty="0" err="1">
                <a:latin typeface="Garamond" panose="02020404030301010803" pitchFamily="18" charset="0"/>
              </a:rPr>
              <a:t>metropolitinate</a:t>
            </a:r>
            <a:endParaRPr lang="en-GB" sz="1650" dirty="0">
              <a:latin typeface="Garamond" panose="02020404030301010803" pitchFamily="18" charset="0"/>
            </a:endParaRPr>
          </a:p>
          <a:p>
            <a:pPr>
              <a:lnSpc>
                <a:spcPct val="110000"/>
              </a:lnSpc>
              <a:spcBef>
                <a:spcPts val="0"/>
              </a:spcBef>
            </a:pPr>
            <a:r>
              <a:rPr lang="en-GB" sz="1650" dirty="0">
                <a:latin typeface="Garamond" panose="02020404030301010803" pitchFamily="18" charset="0"/>
              </a:rPr>
              <a:t>1453 Fall of Constantinople: conquest by Ottoman Empire</a:t>
            </a:r>
          </a:p>
          <a:p>
            <a:pPr>
              <a:lnSpc>
                <a:spcPct val="110000"/>
              </a:lnSpc>
              <a:spcBef>
                <a:spcPts val="0"/>
              </a:spcBef>
            </a:pPr>
            <a:r>
              <a:rPr lang="en-GB" sz="1650" dirty="0">
                <a:latin typeface="Garamond" panose="02020404030301010803" pitchFamily="18" charset="0"/>
              </a:rPr>
              <a:t>Religious Orthodox leaders refer to Ivan III as ‘new Constantine’ </a:t>
            </a:r>
          </a:p>
          <a:p>
            <a:pPr>
              <a:lnSpc>
                <a:spcPct val="110000"/>
              </a:lnSpc>
              <a:spcBef>
                <a:spcPts val="0"/>
              </a:spcBef>
            </a:pPr>
            <a:r>
              <a:rPr lang="en-GB" sz="1650" dirty="0">
                <a:latin typeface="Garamond" panose="02020404030301010803" pitchFamily="18" charset="0"/>
              </a:rPr>
              <a:t>1472 Ivan III of Muscovy marries Zoe, the niece of the last Byzantine emperor</a:t>
            </a:r>
          </a:p>
          <a:p>
            <a:pPr>
              <a:lnSpc>
                <a:spcPct val="110000"/>
              </a:lnSpc>
              <a:spcBef>
                <a:spcPts val="0"/>
              </a:spcBef>
            </a:pPr>
            <a:r>
              <a:rPr lang="en-GB" sz="1650" dirty="0">
                <a:latin typeface="Garamond" panose="02020404030301010803" pitchFamily="18" charset="0"/>
              </a:rPr>
              <a:t>1510 Monk </a:t>
            </a:r>
            <a:r>
              <a:rPr lang="en-GB" sz="1650" dirty="0" err="1">
                <a:latin typeface="Garamond" panose="02020404030301010803" pitchFamily="18" charset="0"/>
              </a:rPr>
              <a:t>Filofei</a:t>
            </a:r>
            <a:r>
              <a:rPr lang="en-GB" sz="1650" dirty="0">
                <a:latin typeface="Garamond" panose="02020404030301010803" pitchFamily="18" charset="0"/>
              </a:rPr>
              <a:t> from Pskov proclaims Moscow the Third Rome</a:t>
            </a:r>
          </a:p>
          <a:p>
            <a:pPr>
              <a:lnSpc>
                <a:spcPct val="110000"/>
              </a:lnSpc>
              <a:spcBef>
                <a:spcPts val="0"/>
              </a:spcBef>
            </a:pPr>
            <a:r>
              <a:rPr lang="en-GB" sz="1650" dirty="0">
                <a:latin typeface="Garamond" panose="02020404030301010803" pitchFamily="18" charset="0"/>
              </a:rPr>
              <a:t>Caution: does not seem to inform foreign policy of grand princes / tsars of Muscovy in this period</a:t>
            </a:r>
          </a:p>
          <a:p>
            <a:pPr>
              <a:lnSpc>
                <a:spcPct val="110000"/>
              </a:lnSpc>
              <a:spcBef>
                <a:spcPts val="0"/>
              </a:spcBef>
            </a:pPr>
            <a:r>
              <a:rPr lang="en-GB" sz="1650" dirty="0">
                <a:latin typeface="Garamond" panose="02020404030301010803" pitchFamily="18" charset="0"/>
              </a:rPr>
              <a:t>Expansion of Muscovy – but direction not driven by acquisition of territory of former Byzantine empire – rather gathering of land of </a:t>
            </a:r>
            <a:r>
              <a:rPr lang="en-GB" sz="1650" dirty="0" err="1">
                <a:latin typeface="Garamond" panose="02020404030301010803" pitchFamily="18" charset="0"/>
              </a:rPr>
              <a:t>Rus’</a:t>
            </a:r>
            <a:endParaRPr lang="en-GB" sz="1650" dirty="0">
              <a:latin typeface="Garamond" panose="02020404030301010803" pitchFamily="18" charset="0"/>
            </a:endParaRPr>
          </a:p>
          <a:p>
            <a:pPr>
              <a:lnSpc>
                <a:spcPct val="110000"/>
              </a:lnSpc>
              <a:spcBef>
                <a:spcPts val="0"/>
              </a:spcBef>
            </a:pPr>
            <a:r>
              <a:rPr lang="en-GB" sz="1650" dirty="0">
                <a:latin typeface="Garamond" panose="02020404030301010803" pitchFamily="18" charset="0"/>
              </a:rPr>
              <a:t>But – now Grand prince of Muscovy most powerful Orthodox ruler – growing into role and utilising idea of being protector of Orthodox believers – also outside of Muscovy</a:t>
            </a:r>
          </a:p>
          <a:p>
            <a:pPr>
              <a:lnSpc>
                <a:spcPct val="110000"/>
              </a:lnSpc>
              <a:spcBef>
                <a:spcPts val="0"/>
              </a:spcBef>
            </a:pPr>
            <a:r>
              <a:rPr lang="en-GB" sz="1650" dirty="0">
                <a:latin typeface="Garamond" panose="02020404030301010803" pitchFamily="18" charset="0"/>
              </a:rPr>
              <a:t>Close alliance between Russian Orthodox Church and Grand prince/Tsar </a:t>
            </a:r>
          </a:p>
          <a:p>
            <a:pPr>
              <a:lnSpc>
                <a:spcPct val="110000"/>
              </a:lnSpc>
              <a:spcBef>
                <a:spcPts val="0"/>
              </a:spcBef>
            </a:pPr>
            <a:r>
              <a:rPr lang="en-GB" sz="1650" dirty="0">
                <a:latin typeface="Garamond" panose="02020404030301010803" pitchFamily="18" charset="0"/>
              </a:rPr>
              <a:t>1589: Orthodox Church of Tsardom of Muscovy now fully independent from other Orthodox Churches: Patriarchate of the Russian Orthodox Church</a:t>
            </a:r>
          </a:p>
          <a:p>
            <a:pPr>
              <a:lnSpc>
                <a:spcPct val="110000"/>
              </a:lnSpc>
              <a:spcBef>
                <a:spcPts val="0"/>
              </a:spcBef>
            </a:pPr>
            <a:endParaRPr lang="en-GB" sz="1650" dirty="0">
              <a:latin typeface="Garamond" panose="02020404030301010803" pitchFamily="18" charset="0"/>
            </a:endParaRPr>
          </a:p>
        </p:txBody>
      </p:sp>
    </p:spTree>
    <p:extLst>
      <p:ext uri="{BB962C8B-B14F-4D97-AF65-F5344CB8AC3E}">
        <p14:creationId xmlns:p14="http://schemas.microsoft.com/office/powerpoint/2010/main" val="3937599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F0973-F93A-0377-1318-B32E713E407E}"/>
              </a:ext>
            </a:extLst>
          </p:cNvPr>
          <p:cNvSpPr>
            <a:spLocks noGrp="1"/>
          </p:cNvSpPr>
          <p:nvPr>
            <p:ph type="title"/>
          </p:nvPr>
        </p:nvSpPr>
        <p:spPr/>
        <p:txBody>
          <a:bodyPr>
            <a:normAutofit/>
          </a:bodyPr>
          <a:lstStyle/>
          <a:p>
            <a:r>
              <a:rPr lang="en-GB" dirty="0">
                <a:latin typeface="Garamond" panose="02020404030301010803" pitchFamily="18" charset="0"/>
              </a:rPr>
              <a:t>Orthodox Church</a:t>
            </a:r>
          </a:p>
        </p:txBody>
      </p:sp>
      <p:sp>
        <p:nvSpPr>
          <p:cNvPr id="3" name="Content Placeholder 2">
            <a:extLst>
              <a:ext uri="{FF2B5EF4-FFF2-40B4-BE49-F238E27FC236}">
                <a16:creationId xmlns:a16="http://schemas.microsoft.com/office/drawing/2014/main" id="{97E613B0-E309-B346-671F-D5E8AC0DFF33}"/>
              </a:ext>
            </a:extLst>
          </p:cNvPr>
          <p:cNvSpPr>
            <a:spLocks noGrp="1"/>
          </p:cNvSpPr>
          <p:nvPr>
            <p:ph idx="1"/>
          </p:nvPr>
        </p:nvSpPr>
        <p:spPr/>
        <p:txBody>
          <a:bodyPr/>
          <a:lstStyle/>
          <a:p>
            <a:r>
              <a:rPr lang="en-GB" dirty="0">
                <a:latin typeface="Garamond" panose="02020404030301010803" pitchFamily="18" charset="0"/>
              </a:rPr>
              <a:t>Folk beliefs</a:t>
            </a:r>
          </a:p>
          <a:p>
            <a:r>
              <a:rPr lang="en-GB" dirty="0">
                <a:latin typeface="Garamond" panose="02020404030301010803" pitchFamily="18" charset="0"/>
              </a:rPr>
              <a:t>White and Black Clergy</a:t>
            </a:r>
          </a:p>
          <a:p>
            <a:r>
              <a:rPr lang="en-GB" dirty="0">
                <a:latin typeface="Garamond" panose="02020404030301010803" pitchFamily="18" charset="0"/>
              </a:rPr>
              <a:t>Proliferation of monasteries</a:t>
            </a:r>
          </a:p>
          <a:p>
            <a:r>
              <a:rPr lang="en-GB" dirty="0">
                <a:latin typeface="Garamond" panose="02020404030301010803" pitchFamily="18" charset="0"/>
              </a:rPr>
              <a:t>Many churches built</a:t>
            </a:r>
          </a:p>
          <a:p>
            <a:r>
              <a:rPr lang="en-GB" dirty="0">
                <a:latin typeface="Garamond" panose="02020404030301010803" pitchFamily="18" charset="0"/>
              </a:rPr>
              <a:t>Wealth of Orthodox Church</a:t>
            </a:r>
          </a:p>
          <a:p>
            <a:r>
              <a:rPr lang="en-GB" dirty="0">
                <a:latin typeface="Garamond" panose="02020404030301010803" pitchFamily="18" charset="0"/>
              </a:rPr>
              <a:t>Subordinated to ruler</a:t>
            </a:r>
          </a:p>
          <a:p>
            <a:r>
              <a:rPr lang="en-GB" dirty="0">
                <a:latin typeface="Garamond" panose="02020404030301010803" pitchFamily="18" charset="0"/>
              </a:rPr>
              <a:t>Flourishing culture – stories of saints in Church-Slavonic, icons, church buildings</a:t>
            </a:r>
          </a:p>
          <a:p>
            <a:r>
              <a:rPr lang="en-GB" dirty="0">
                <a:latin typeface="Garamond" panose="02020404030301010803" pitchFamily="18" charset="0"/>
              </a:rPr>
              <a:t>Greek influence but developing (already since Kyiv times) into a separate Orthodox culture</a:t>
            </a:r>
          </a:p>
        </p:txBody>
      </p:sp>
    </p:spTree>
    <p:extLst>
      <p:ext uri="{BB962C8B-B14F-4D97-AF65-F5344CB8AC3E}">
        <p14:creationId xmlns:p14="http://schemas.microsoft.com/office/powerpoint/2010/main" val="9097360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BEFD63-E86A-ABF7-0443-C8DEB2C29F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5364" y="0"/>
            <a:ext cx="8699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Box 4">
            <a:extLst>
              <a:ext uri="{FF2B5EF4-FFF2-40B4-BE49-F238E27FC236}">
                <a16:creationId xmlns:a16="http://schemas.microsoft.com/office/drawing/2014/main" id="{5D161D2D-092D-0969-074F-323A4EFBCBAF}"/>
              </a:ext>
            </a:extLst>
          </p:cNvPr>
          <p:cNvSpPr txBox="1"/>
          <p:nvPr/>
        </p:nvSpPr>
        <p:spPr>
          <a:xfrm>
            <a:off x="3178629" y="6281057"/>
            <a:ext cx="1328057" cy="400110"/>
          </a:xfrm>
          <a:prstGeom prst="rect">
            <a:avLst/>
          </a:prstGeom>
          <a:noFill/>
        </p:spPr>
        <p:txBody>
          <a:bodyPr wrap="square" rtlCol="0">
            <a:spAutoFit/>
          </a:bodyPr>
          <a:lstStyle/>
          <a:p>
            <a:r>
              <a:rPr lang="en-GB" sz="2000" b="1" dirty="0">
                <a:latin typeface="Garamond" panose="02020404030301010803" pitchFamily="18" charset="0"/>
              </a:rPr>
              <a:t>1600</a:t>
            </a:r>
          </a:p>
        </p:txBody>
      </p:sp>
    </p:spTree>
    <p:extLst>
      <p:ext uri="{BB962C8B-B14F-4D97-AF65-F5344CB8AC3E}">
        <p14:creationId xmlns:p14="http://schemas.microsoft.com/office/powerpoint/2010/main" val="30089392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51CE1-BF4F-F09E-7AAA-B67A717FFE34}"/>
              </a:ext>
            </a:extLst>
          </p:cNvPr>
          <p:cNvSpPr>
            <a:spLocks noGrp="1"/>
          </p:cNvSpPr>
          <p:nvPr>
            <p:ph type="title"/>
          </p:nvPr>
        </p:nvSpPr>
        <p:spPr/>
        <p:txBody>
          <a:bodyPr>
            <a:normAutofit/>
          </a:bodyPr>
          <a:lstStyle/>
          <a:p>
            <a:r>
              <a:rPr lang="en-GB" dirty="0">
                <a:latin typeface="Garamond" panose="02020404030301010803" pitchFamily="18" charset="0"/>
              </a:rPr>
              <a:t>Long game (retrospectively): Muscovy and  Byzantium</a:t>
            </a:r>
          </a:p>
        </p:txBody>
      </p:sp>
      <p:sp>
        <p:nvSpPr>
          <p:cNvPr id="3" name="Content Placeholder 2">
            <a:extLst>
              <a:ext uri="{FF2B5EF4-FFF2-40B4-BE49-F238E27FC236}">
                <a16:creationId xmlns:a16="http://schemas.microsoft.com/office/drawing/2014/main" id="{D1B65CE0-9B34-40A3-A984-83C90297F597}"/>
              </a:ext>
            </a:extLst>
          </p:cNvPr>
          <p:cNvSpPr>
            <a:spLocks noGrp="1"/>
          </p:cNvSpPr>
          <p:nvPr>
            <p:ph idx="1"/>
          </p:nvPr>
        </p:nvSpPr>
        <p:spPr/>
        <p:txBody>
          <a:bodyPr>
            <a:normAutofit/>
          </a:bodyPr>
          <a:lstStyle/>
          <a:p>
            <a:r>
              <a:rPr lang="en-GB" sz="2200" dirty="0">
                <a:latin typeface="Garamond" panose="02020404030301010803" pitchFamily="18" charset="0"/>
              </a:rPr>
              <a:t>After fall of Constantinople 1453 </a:t>
            </a:r>
            <a:r>
              <a:rPr lang="en-GB" sz="2200" dirty="0" err="1">
                <a:latin typeface="Garamond" panose="02020404030301010803" pitchFamily="18" charset="0"/>
              </a:rPr>
              <a:t>Muscovian</a:t>
            </a:r>
            <a:r>
              <a:rPr lang="en-GB" sz="2200" dirty="0">
                <a:latin typeface="Garamond" panose="02020404030301010803" pitchFamily="18" charset="0"/>
              </a:rPr>
              <a:t> princes see themselves increasingly as legitimate heirs of Orthodox emperor – not necessarily out of conviction but for prestige</a:t>
            </a:r>
          </a:p>
          <a:p>
            <a:r>
              <a:rPr lang="en-GB" sz="2200" dirty="0">
                <a:latin typeface="Garamond" panose="02020404030301010803" pitchFamily="18" charset="0"/>
              </a:rPr>
              <a:t>17th – 19th centuries: several wars against Ottoman Empire</a:t>
            </a:r>
          </a:p>
          <a:p>
            <a:r>
              <a:rPr lang="en-GB" sz="2200" dirty="0">
                <a:latin typeface="Garamond" panose="02020404030301010803" pitchFamily="18" charset="0"/>
              </a:rPr>
              <a:t>Access to the Black Sea</a:t>
            </a:r>
          </a:p>
          <a:p>
            <a:r>
              <a:rPr lang="en-GB" sz="2200" dirty="0">
                <a:latin typeface="Garamond" panose="02020404030301010803" pitchFamily="18" charset="0"/>
              </a:rPr>
              <a:t>Conquest of Crimea</a:t>
            </a:r>
          </a:p>
          <a:p>
            <a:r>
              <a:rPr lang="en-GB" sz="2200" dirty="0">
                <a:latin typeface="Garamond" panose="02020404030301010803" pitchFamily="18" charset="0"/>
              </a:rPr>
              <a:t>Caucasus and Transcaucasia with Orthodox Georgian nation</a:t>
            </a:r>
          </a:p>
          <a:p>
            <a:r>
              <a:rPr lang="en-GB" sz="2200" dirty="0">
                <a:latin typeface="Garamond" panose="02020404030301010803" pitchFamily="18" charset="0"/>
              </a:rPr>
              <a:t>Russian Emperor: Protector of Orthodox population in Ottoman Empire</a:t>
            </a:r>
          </a:p>
        </p:txBody>
      </p:sp>
    </p:spTree>
    <p:extLst>
      <p:ext uri="{BB962C8B-B14F-4D97-AF65-F5344CB8AC3E}">
        <p14:creationId xmlns:p14="http://schemas.microsoft.com/office/powerpoint/2010/main" val="1351221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4FD5D0DB-A312-E1A6-7ED7-31BB369D1E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3413" y="0"/>
            <a:ext cx="83835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053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defined">
            <a:extLst>
              <a:ext uri="{FF2B5EF4-FFF2-40B4-BE49-F238E27FC236}">
                <a16:creationId xmlns:a16="http://schemas.microsoft.com/office/drawing/2014/main" id="{D62574F9-4BFE-EFE5-5248-6DA24110AA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 y="0"/>
            <a:ext cx="116586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6705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9EC4C-5152-4F2E-8674-90CE0F797AC2}"/>
              </a:ext>
            </a:extLst>
          </p:cNvPr>
          <p:cNvSpPr>
            <a:spLocks noGrp="1"/>
          </p:cNvSpPr>
          <p:nvPr>
            <p:ph type="title"/>
          </p:nvPr>
        </p:nvSpPr>
        <p:spPr/>
        <p:txBody>
          <a:bodyPr>
            <a:normAutofit/>
          </a:bodyPr>
          <a:lstStyle/>
          <a:p>
            <a:r>
              <a:rPr lang="en-GB" dirty="0">
                <a:latin typeface="Garamond" panose="02020404030301010803" pitchFamily="18" charset="0"/>
              </a:rPr>
              <a:t>Timeline : the ‘Mongolian yoke’</a:t>
            </a:r>
          </a:p>
        </p:txBody>
      </p:sp>
      <p:sp>
        <p:nvSpPr>
          <p:cNvPr id="3" name="Content Placeholder 2">
            <a:extLst>
              <a:ext uri="{FF2B5EF4-FFF2-40B4-BE49-F238E27FC236}">
                <a16:creationId xmlns:a16="http://schemas.microsoft.com/office/drawing/2014/main" id="{C407FCB4-311D-C6DC-D4AF-1F4D66561641}"/>
              </a:ext>
            </a:extLst>
          </p:cNvPr>
          <p:cNvSpPr>
            <a:spLocks noGrp="1"/>
          </p:cNvSpPr>
          <p:nvPr>
            <p:ph idx="1"/>
          </p:nvPr>
        </p:nvSpPr>
        <p:spPr>
          <a:xfrm>
            <a:off x="571500" y="2931459"/>
            <a:ext cx="11059811" cy="3655852"/>
          </a:xfrm>
        </p:spPr>
        <p:txBody>
          <a:bodyPr>
            <a:noAutofit/>
          </a:bodyPr>
          <a:lstStyle/>
          <a:p>
            <a:pPr fontAlgn="base">
              <a:spcBef>
                <a:spcPts val="400"/>
              </a:spcBef>
            </a:pPr>
            <a:r>
              <a:rPr lang="de-DE" sz="1800" dirty="0">
                <a:latin typeface="Garamond" panose="02020404030301010803" pitchFamily="18" charset="0"/>
              </a:rPr>
              <a:t>1237-1240 - The Mongols (Rusians called them Tatars – name of the tribes fighting with Mongols) under Batu Khan, invade and devastate Rus‘, take and destroy Kyiv on 6 December 1240</a:t>
            </a:r>
            <a:endParaRPr lang="en-GB" sz="1800" dirty="0">
              <a:latin typeface="Garamond" panose="02020404030301010803" pitchFamily="18" charset="0"/>
            </a:endParaRPr>
          </a:p>
          <a:p>
            <a:pPr fontAlgn="base">
              <a:spcBef>
                <a:spcPts val="400"/>
              </a:spcBef>
            </a:pPr>
            <a:r>
              <a:rPr lang="de-DE" sz="1800" dirty="0">
                <a:latin typeface="Garamond" panose="02020404030301010803" pitchFamily="18" charset="0"/>
              </a:rPr>
              <a:t>1259 - Partition of Mongol Empire in four parts, ruled by descendants of Dshinghis Khan, Northwest: Kipchak Khanate (Rusians call it Golden Horde)</a:t>
            </a:r>
            <a:endParaRPr lang="en-GB" sz="1800" dirty="0">
              <a:latin typeface="Garamond" panose="02020404030301010803" pitchFamily="18" charset="0"/>
            </a:endParaRPr>
          </a:p>
          <a:p>
            <a:pPr fontAlgn="base">
              <a:spcBef>
                <a:spcPts val="400"/>
              </a:spcBef>
            </a:pPr>
            <a:r>
              <a:rPr lang="de-DE" sz="1800" dirty="0">
                <a:latin typeface="Garamond" panose="02020404030301010803" pitchFamily="18" charset="0"/>
              </a:rPr>
              <a:t>Rus‘ princes pay tribute to Kipchak Khanate/Golden Horde – Grand prince title needs to be confirmed by Khan</a:t>
            </a:r>
            <a:endParaRPr lang="en-GB" sz="1800" dirty="0">
              <a:latin typeface="Garamond" panose="02020404030301010803" pitchFamily="18" charset="0"/>
            </a:endParaRPr>
          </a:p>
          <a:p>
            <a:pPr fontAlgn="base">
              <a:spcBef>
                <a:spcPts val="400"/>
              </a:spcBef>
            </a:pPr>
            <a:r>
              <a:rPr lang="de-DE" sz="1800" dirty="0">
                <a:latin typeface="Garamond" panose="02020404030301010803" pitchFamily="18" charset="0"/>
              </a:rPr>
              <a:t>Princes of Muscovy become Khan‘s tax collector</a:t>
            </a:r>
            <a:endParaRPr lang="en-GB" sz="1800" dirty="0">
              <a:latin typeface="Garamond" panose="02020404030301010803" pitchFamily="18" charset="0"/>
            </a:endParaRPr>
          </a:p>
          <a:p>
            <a:pPr fontAlgn="base">
              <a:spcBef>
                <a:spcPts val="400"/>
              </a:spcBef>
            </a:pPr>
            <a:r>
              <a:rPr lang="de-DE" sz="1800" dirty="0">
                <a:latin typeface="Garamond" panose="02020404030301010803" pitchFamily="18" charset="0"/>
              </a:rPr>
              <a:t>Golden Horde sends troops to enforce its rule if necessary (if a prince refuses to pay tribute and/or tries to ally with Lithuania)</a:t>
            </a:r>
            <a:endParaRPr lang="en-GB" sz="1800" dirty="0">
              <a:latin typeface="Garamond" panose="02020404030301010803" pitchFamily="18" charset="0"/>
            </a:endParaRPr>
          </a:p>
          <a:p>
            <a:pPr fontAlgn="base">
              <a:spcBef>
                <a:spcPts val="400"/>
              </a:spcBef>
            </a:pPr>
            <a:r>
              <a:rPr lang="de-DE" sz="1800" dirty="0">
                <a:latin typeface="Garamond" panose="02020404030301010803" pitchFamily="18" charset="0"/>
              </a:rPr>
              <a:t>14th century – often fighting within Golden Horde and between successor states of Mongol Empire</a:t>
            </a:r>
            <a:endParaRPr lang="en-GB" sz="1800" dirty="0">
              <a:latin typeface="Garamond" panose="02020404030301010803" pitchFamily="18" charset="0"/>
            </a:endParaRPr>
          </a:p>
        </p:txBody>
      </p:sp>
      <p:sp>
        <p:nvSpPr>
          <p:cNvPr id="8" name="TextBox 7">
            <a:extLst>
              <a:ext uri="{FF2B5EF4-FFF2-40B4-BE49-F238E27FC236}">
                <a16:creationId xmlns:a16="http://schemas.microsoft.com/office/drawing/2014/main" id="{0A03016E-BD7A-5D4B-3D01-CB596C5906BA}"/>
              </a:ext>
            </a:extLst>
          </p:cNvPr>
          <p:cNvSpPr txBox="1"/>
          <p:nvPr/>
        </p:nvSpPr>
        <p:spPr>
          <a:xfrm>
            <a:off x="2043954" y="2114798"/>
            <a:ext cx="7091082" cy="646331"/>
          </a:xfrm>
          <a:prstGeom prst="rect">
            <a:avLst/>
          </a:prstGeom>
          <a:noFill/>
        </p:spPr>
        <p:txBody>
          <a:bodyPr wrap="square" rtlCol="0">
            <a:spAutoFit/>
          </a:bodyPr>
          <a:lstStyle/>
          <a:p>
            <a:pPr algn="ctr">
              <a:spcBef>
                <a:spcPts val="700"/>
              </a:spcBef>
              <a:buClr>
                <a:srgbClr val="FFFFFF"/>
              </a:buClr>
            </a:pPr>
            <a:r>
              <a:rPr lang="de-DE" altLang="en-US" u="sng" dirty="0">
                <a:latin typeface="Garamond" panose="02020404030301010803" pitchFamily="18" charset="0"/>
              </a:rPr>
              <a:t>Mongolian heritage – for 200 years Muscovy was part of a Mongolian empire (1240 – middle of the 15th c.)</a:t>
            </a:r>
          </a:p>
        </p:txBody>
      </p:sp>
    </p:spTree>
    <p:extLst>
      <p:ext uri="{BB962C8B-B14F-4D97-AF65-F5344CB8AC3E}">
        <p14:creationId xmlns:p14="http://schemas.microsoft.com/office/powerpoint/2010/main" val="515256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401055D1-BE8F-E64F-DD12-ABF8031589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 y="0"/>
            <a:ext cx="1184751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6825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17A9F-97F2-C1FF-2B76-6A5EB44672BD}"/>
              </a:ext>
            </a:extLst>
          </p:cNvPr>
          <p:cNvSpPr>
            <a:spLocks noGrp="1"/>
          </p:cNvSpPr>
          <p:nvPr>
            <p:ph type="title"/>
          </p:nvPr>
        </p:nvSpPr>
        <p:spPr/>
        <p:txBody>
          <a:bodyPr>
            <a:normAutofit fontScale="90000"/>
          </a:bodyPr>
          <a:lstStyle/>
          <a:p>
            <a:r>
              <a:rPr lang="en-GB" dirty="0">
                <a:latin typeface="Garamond" panose="02020404030301010803" pitchFamily="18" charset="0"/>
              </a:rPr>
              <a:t>A new start or the continuation of Kyiv/Kiev? The Principality of Muscovy: Geography</a:t>
            </a:r>
          </a:p>
        </p:txBody>
      </p:sp>
      <p:sp>
        <p:nvSpPr>
          <p:cNvPr id="3" name="Content Placeholder 2">
            <a:extLst>
              <a:ext uri="{FF2B5EF4-FFF2-40B4-BE49-F238E27FC236}">
                <a16:creationId xmlns:a16="http://schemas.microsoft.com/office/drawing/2014/main" id="{7AE2F1C6-ECDF-C2A9-D47B-03F02E201E84}"/>
              </a:ext>
            </a:extLst>
          </p:cNvPr>
          <p:cNvSpPr>
            <a:spLocks noGrp="1"/>
          </p:cNvSpPr>
          <p:nvPr>
            <p:ph idx="1"/>
          </p:nvPr>
        </p:nvSpPr>
        <p:spPr/>
        <p:txBody>
          <a:bodyPr>
            <a:normAutofit/>
          </a:bodyPr>
          <a:lstStyle/>
          <a:p>
            <a:r>
              <a:rPr lang="en-GB" sz="2400" dirty="0">
                <a:latin typeface="Garamond" panose="02020404030301010803" pitchFamily="18" charset="0"/>
              </a:rPr>
              <a:t>Forests in </a:t>
            </a:r>
            <a:r>
              <a:rPr lang="en-GB" sz="2400" dirty="0" err="1">
                <a:latin typeface="Garamond" panose="02020404030301010803" pitchFamily="18" charset="0"/>
              </a:rPr>
              <a:t>Moscovian</a:t>
            </a:r>
            <a:r>
              <a:rPr lang="en-GB" sz="2400" dirty="0">
                <a:latin typeface="Garamond" panose="02020404030301010803" pitchFamily="18" charset="0"/>
              </a:rPr>
              <a:t> heartland</a:t>
            </a:r>
          </a:p>
          <a:p>
            <a:r>
              <a:rPr lang="en-GB" sz="2400" dirty="0">
                <a:latin typeface="Garamond" panose="02020404030301010803" pitchFamily="18" charset="0"/>
              </a:rPr>
              <a:t>Peripheral location</a:t>
            </a:r>
          </a:p>
          <a:p>
            <a:r>
              <a:rPr lang="en-GB" sz="2400" dirty="0">
                <a:latin typeface="Garamond" panose="02020404030301010803" pitchFamily="18" charset="0"/>
              </a:rPr>
              <a:t>Vast Russian plain to South</a:t>
            </a:r>
          </a:p>
          <a:p>
            <a:r>
              <a:rPr lang="en-GB" sz="2400" dirty="0">
                <a:latin typeface="Garamond" panose="02020404030301010803" pitchFamily="18" charset="0"/>
              </a:rPr>
              <a:t>Dense and viable network of rivers</a:t>
            </a:r>
          </a:p>
          <a:p>
            <a:r>
              <a:rPr lang="en-GB" sz="2400" dirty="0">
                <a:latin typeface="Garamond" panose="02020404030301010803" pitchFamily="18" charset="0"/>
              </a:rPr>
              <a:t>Spring and autumn: mud, time of immobility</a:t>
            </a:r>
          </a:p>
        </p:txBody>
      </p:sp>
    </p:spTree>
    <p:extLst>
      <p:ext uri="{BB962C8B-B14F-4D97-AF65-F5344CB8AC3E}">
        <p14:creationId xmlns:p14="http://schemas.microsoft.com/office/powerpoint/2010/main" val="2805770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efined">
            <a:extLst>
              <a:ext uri="{FF2B5EF4-FFF2-40B4-BE49-F238E27FC236}">
                <a16:creationId xmlns:a16="http://schemas.microsoft.com/office/drawing/2014/main" id="{142059DC-545F-6FDA-A46D-A59C099BA4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581" y="0"/>
            <a:ext cx="552608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E062C2A0-4F6E-903C-6DFC-80363D6ED5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8331" y="0"/>
            <a:ext cx="5526088" cy="685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8256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75560224-EBA8-4663-BC03-49A2A48165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
            <a:ext cx="8658894" cy="682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 name="TextBox 2">
            <a:extLst>
              <a:ext uri="{FF2B5EF4-FFF2-40B4-BE49-F238E27FC236}">
                <a16:creationId xmlns:a16="http://schemas.microsoft.com/office/drawing/2014/main" id="{D977959D-1DE2-918B-29B2-A3E09E965DB3}"/>
              </a:ext>
            </a:extLst>
          </p:cNvPr>
          <p:cNvSpPr txBox="1"/>
          <p:nvPr/>
        </p:nvSpPr>
        <p:spPr>
          <a:xfrm>
            <a:off x="2808514" y="6117771"/>
            <a:ext cx="1534886" cy="400110"/>
          </a:xfrm>
          <a:prstGeom prst="rect">
            <a:avLst/>
          </a:prstGeom>
          <a:noFill/>
        </p:spPr>
        <p:txBody>
          <a:bodyPr wrap="square" rtlCol="0">
            <a:spAutoFit/>
          </a:bodyPr>
          <a:lstStyle/>
          <a:p>
            <a:r>
              <a:rPr lang="en-GB" sz="2000" b="1" dirty="0">
                <a:latin typeface="Garamond" panose="02020404030301010803" pitchFamily="18" charset="0"/>
              </a:rPr>
              <a:t>1300</a:t>
            </a:r>
          </a:p>
        </p:txBody>
      </p:sp>
    </p:spTree>
    <p:extLst>
      <p:ext uri="{BB962C8B-B14F-4D97-AF65-F5344CB8AC3E}">
        <p14:creationId xmlns:p14="http://schemas.microsoft.com/office/powerpoint/2010/main" val="3716141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178C2-34A3-1C37-DB99-9EE38E3D6042}"/>
              </a:ext>
            </a:extLst>
          </p:cNvPr>
          <p:cNvSpPr>
            <a:spLocks noGrp="1"/>
          </p:cNvSpPr>
          <p:nvPr>
            <p:ph type="title"/>
          </p:nvPr>
        </p:nvSpPr>
        <p:spPr/>
        <p:txBody>
          <a:bodyPr>
            <a:normAutofit/>
          </a:bodyPr>
          <a:lstStyle/>
          <a:p>
            <a:r>
              <a:rPr lang="en-GB" dirty="0">
                <a:latin typeface="Garamond" panose="02020404030301010803" pitchFamily="18" charset="0"/>
              </a:rPr>
              <a:t>Gathering of land of Rus - preconditions</a:t>
            </a:r>
          </a:p>
        </p:txBody>
      </p:sp>
      <p:sp>
        <p:nvSpPr>
          <p:cNvPr id="3" name="Content Placeholder 2">
            <a:extLst>
              <a:ext uri="{FF2B5EF4-FFF2-40B4-BE49-F238E27FC236}">
                <a16:creationId xmlns:a16="http://schemas.microsoft.com/office/drawing/2014/main" id="{89A079C5-D411-C861-863F-756509ACB289}"/>
              </a:ext>
            </a:extLst>
          </p:cNvPr>
          <p:cNvSpPr>
            <a:spLocks noGrp="1"/>
          </p:cNvSpPr>
          <p:nvPr>
            <p:ph idx="1"/>
          </p:nvPr>
        </p:nvSpPr>
        <p:spPr>
          <a:xfrm>
            <a:off x="571500" y="1896394"/>
            <a:ext cx="11059811" cy="3910987"/>
          </a:xfrm>
        </p:spPr>
        <p:txBody>
          <a:bodyPr>
            <a:noAutofit/>
          </a:bodyPr>
          <a:lstStyle/>
          <a:p>
            <a:pPr>
              <a:lnSpc>
                <a:spcPct val="110000"/>
              </a:lnSpc>
              <a:spcBef>
                <a:spcPts val="0"/>
              </a:spcBef>
            </a:pPr>
            <a:r>
              <a:rPr lang="en-GB" sz="1700" dirty="0">
                <a:latin typeface="Garamond" panose="02020404030301010803" pitchFamily="18" charset="0"/>
              </a:rPr>
              <a:t>Acquiring title of grand prince –originally Kyiv, then Vladimir, importance watered down by several rulers in the North acquiring this title</a:t>
            </a:r>
          </a:p>
          <a:p>
            <a:pPr>
              <a:lnSpc>
                <a:spcPct val="110000"/>
              </a:lnSpc>
              <a:spcBef>
                <a:spcPts val="0"/>
              </a:spcBef>
            </a:pPr>
            <a:r>
              <a:rPr lang="en-GB" sz="1700" dirty="0">
                <a:latin typeface="Garamond" panose="02020404030301010803" pitchFamily="18" charset="0"/>
              </a:rPr>
              <a:t>Ca 1271 Moscow becomes capital of Grand Principality of Vladimir</a:t>
            </a:r>
          </a:p>
          <a:p>
            <a:pPr>
              <a:lnSpc>
                <a:spcPct val="110000"/>
              </a:lnSpc>
              <a:spcBef>
                <a:spcPts val="0"/>
              </a:spcBef>
            </a:pPr>
            <a:r>
              <a:rPr lang="en-GB" sz="1700" dirty="0">
                <a:latin typeface="Garamond" panose="02020404030301010803" pitchFamily="18" charset="0"/>
              </a:rPr>
              <a:t>During Mongol rule: title was given by Khan – </a:t>
            </a:r>
            <a:r>
              <a:rPr lang="en-GB" sz="1700" dirty="0" err="1">
                <a:latin typeface="Garamond" panose="02020404030301010803" pitchFamily="18" charset="0"/>
              </a:rPr>
              <a:t>Rus’</a:t>
            </a:r>
            <a:r>
              <a:rPr lang="en-GB" sz="1700" dirty="0">
                <a:latin typeface="Garamond" panose="02020404030301010803" pitchFamily="18" charset="0"/>
              </a:rPr>
              <a:t> prince had to travel to Golde Horde capital Sarai to get appointed by Khan, several executed.</a:t>
            </a:r>
          </a:p>
          <a:p>
            <a:pPr>
              <a:lnSpc>
                <a:spcPct val="110000"/>
              </a:lnSpc>
              <a:spcBef>
                <a:spcPts val="0"/>
              </a:spcBef>
            </a:pPr>
            <a:r>
              <a:rPr lang="en-GB" sz="1700" dirty="0">
                <a:latin typeface="Garamond" panose="02020404030301010803" pitchFamily="18" charset="0"/>
              </a:rPr>
              <a:t> Aleksandr </a:t>
            </a:r>
            <a:r>
              <a:rPr lang="en-GB" sz="1700" dirty="0" err="1">
                <a:latin typeface="Garamond" panose="02020404030301010803" pitchFamily="18" charset="0"/>
              </a:rPr>
              <a:t>Nevsky</a:t>
            </a:r>
            <a:r>
              <a:rPr lang="en-GB" sz="1700" dirty="0">
                <a:latin typeface="Garamond" panose="02020404030301010803" pitchFamily="18" charset="0"/>
              </a:rPr>
              <a:t> – 1236 Prince of Novgorod, since 1249 Grand Prince of Kyiv, since 1252 Grand Prince of Vladimir – fights against Sweden (15 July 1240 in Battle of the Neva) and Teutonic Knights (5 April 1242 in Battle on the Ice/Battle on Lake Peipus)– but always pays tributes to Golden Horde</a:t>
            </a:r>
          </a:p>
          <a:p>
            <a:pPr>
              <a:lnSpc>
                <a:spcPct val="110000"/>
              </a:lnSpc>
              <a:spcBef>
                <a:spcPts val="0"/>
              </a:spcBef>
            </a:pPr>
            <a:r>
              <a:rPr lang="en-GB" sz="1700" dirty="0">
                <a:latin typeface="Garamond" panose="02020404030301010803" pitchFamily="18" charset="0"/>
              </a:rPr>
              <a:t>Later Competition of Princes of Muscovy with </a:t>
            </a:r>
            <a:r>
              <a:rPr lang="en-GB" sz="1700" dirty="0" err="1">
                <a:latin typeface="Garamond" panose="02020404030301010803" pitchFamily="18" charset="0"/>
              </a:rPr>
              <a:t>Tver</a:t>
            </a:r>
            <a:r>
              <a:rPr lang="en-GB" sz="1700" dirty="0">
                <a:latin typeface="Garamond" panose="02020404030301010803" pitchFamily="18" charset="0"/>
              </a:rPr>
              <a:t> – also at Khan‘s court (Michael of </a:t>
            </a:r>
            <a:r>
              <a:rPr lang="en-GB" sz="1700" dirty="0" err="1">
                <a:latin typeface="Garamond" panose="02020404030301010803" pitchFamily="18" charset="0"/>
              </a:rPr>
              <a:t>Tver</a:t>
            </a:r>
            <a:r>
              <a:rPr lang="en-GB" sz="1700" dirty="0">
                <a:latin typeface="Garamond" panose="02020404030301010803" pitchFamily="18" charset="0"/>
              </a:rPr>
              <a:t> executed)</a:t>
            </a:r>
          </a:p>
          <a:p>
            <a:pPr>
              <a:lnSpc>
                <a:spcPct val="110000"/>
              </a:lnSpc>
              <a:spcBef>
                <a:spcPts val="0"/>
              </a:spcBef>
            </a:pPr>
            <a:r>
              <a:rPr lang="en-GB" sz="1700" dirty="0">
                <a:latin typeface="Garamond" panose="02020404030301010803" pitchFamily="18" charset="0"/>
              </a:rPr>
              <a:t>Muscovy  eventually wins power struggle -  with support of Khan. </a:t>
            </a:r>
            <a:r>
              <a:rPr lang="en-GB" sz="1700" dirty="0" err="1">
                <a:latin typeface="Garamond" panose="02020404030301010803" pitchFamily="18" charset="0"/>
              </a:rPr>
              <a:t>Tver</a:t>
            </a:r>
            <a:r>
              <a:rPr lang="en-GB" sz="1700" dirty="0">
                <a:latin typeface="Garamond" panose="02020404030301010803" pitchFamily="18" charset="0"/>
              </a:rPr>
              <a:t> is often allied with Lithuania  from which not much help is  forthcoming</a:t>
            </a:r>
          </a:p>
          <a:p>
            <a:pPr>
              <a:lnSpc>
                <a:spcPct val="110000"/>
              </a:lnSpc>
              <a:spcBef>
                <a:spcPts val="0"/>
              </a:spcBef>
            </a:pPr>
            <a:r>
              <a:rPr lang="en-GB" sz="1700" dirty="0">
                <a:latin typeface="Garamond" panose="02020404030301010803" pitchFamily="18" charset="0"/>
              </a:rPr>
              <a:t>Grand Prince Ivan Kalita (1325-1341) of Muscovy – tax collector for Khan – close connection and fulfilling Khan‘s demands precondition for rise of Moscow</a:t>
            </a:r>
          </a:p>
          <a:p>
            <a:pPr>
              <a:lnSpc>
                <a:spcPct val="110000"/>
              </a:lnSpc>
              <a:spcBef>
                <a:spcPts val="0"/>
              </a:spcBef>
            </a:pPr>
            <a:r>
              <a:rPr lang="en-GB" sz="1700" dirty="0">
                <a:latin typeface="Garamond" panose="02020404030301010803" pitchFamily="18" charset="0"/>
              </a:rPr>
              <a:t>Grand Prince Vasily II (1425-1462) starts with acquiring more and more territory of other princely families in North Eastern </a:t>
            </a:r>
            <a:r>
              <a:rPr lang="en-GB" sz="1700" dirty="0" err="1">
                <a:latin typeface="Garamond" panose="02020404030301010803" pitchFamily="18" charset="0"/>
              </a:rPr>
              <a:t>Rus’</a:t>
            </a:r>
            <a:endParaRPr lang="en-GB" sz="1700" dirty="0">
              <a:latin typeface="Garamond" panose="02020404030301010803" pitchFamily="18" charset="0"/>
            </a:endParaRPr>
          </a:p>
        </p:txBody>
      </p:sp>
    </p:spTree>
    <p:extLst>
      <p:ext uri="{BB962C8B-B14F-4D97-AF65-F5344CB8AC3E}">
        <p14:creationId xmlns:p14="http://schemas.microsoft.com/office/powerpoint/2010/main" val="3212479961"/>
      </p:ext>
    </p:extLst>
  </p:cSld>
  <p:clrMapOvr>
    <a:masterClrMapping/>
  </p:clrMapOvr>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347</TotalTime>
  <Words>1427</Words>
  <Application>Microsoft Office PowerPoint</Application>
  <PresentationFormat>Widescreen</PresentationFormat>
  <Paragraphs>120</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Batang</vt:lpstr>
      <vt:lpstr>Aptos</vt:lpstr>
      <vt:lpstr>Arial</vt:lpstr>
      <vt:lpstr>Avenir Next LT Pro Light</vt:lpstr>
      <vt:lpstr>Garamond</vt:lpstr>
      <vt:lpstr>Times New Roman</vt:lpstr>
      <vt:lpstr>AlignmentVTI</vt:lpstr>
      <vt:lpstr>Entangled History: Ukraine and her neighbours from the Middle Ages to the present</vt:lpstr>
      <vt:lpstr>Outline</vt:lpstr>
      <vt:lpstr>PowerPoint Presentation</vt:lpstr>
      <vt:lpstr>Timeline : the ‘Mongolian yoke’</vt:lpstr>
      <vt:lpstr>PowerPoint Presentation</vt:lpstr>
      <vt:lpstr>A new start or the continuation of Kyiv/Kiev? The Principality of Muscovy: Geography</vt:lpstr>
      <vt:lpstr>PowerPoint Presentation</vt:lpstr>
      <vt:lpstr>PowerPoint Presentation</vt:lpstr>
      <vt:lpstr>Gathering of land of Rus - preconditions</vt:lpstr>
      <vt:lpstr>PowerPoint Presentation</vt:lpstr>
      <vt:lpstr>PowerPoint Presentation</vt:lpstr>
      <vt:lpstr>PowerPoint Presentation</vt:lpstr>
      <vt:lpstr>PowerPoint Presentation</vt:lpstr>
      <vt:lpstr>The Rise of Muscovy – The Gathering of the Land of the Rus’</vt:lpstr>
      <vt:lpstr>PowerPoint Presentation</vt:lpstr>
      <vt:lpstr>Expansion: The Gathering of the Lands of the Golden Horde</vt:lpstr>
      <vt:lpstr>PowerPoint Presentation</vt:lpstr>
      <vt:lpstr>The rise of Muscovy</vt:lpstr>
      <vt:lpstr>Autocracy</vt:lpstr>
      <vt:lpstr>Byzantine heritage – Orthodox faith – Translatio Imperii</vt:lpstr>
      <vt:lpstr>Orthodox Church</vt:lpstr>
      <vt:lpstr>PowerPoint Presentation</vt:lpstr>
      <vt:lpstr>Long game (retrospectively): Muscovy and  Byzantium</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Voronovici, Alexandr</dc:creator>
  <cp:lastModifiedBy>Voronovici, Alexandr</cp:lastModifiedBy>
  <cp:revision>28</cp:revision>
  <cp:lastPrinted>2025-10-23T11:25:24Z</cp:lastPrinted>
  <dcterms:created xsi:type="dcterms:W3CDTF">2025-10-15T18:16:58Z</dcterms:created>
  <dcterms:modified xsi:type="dcterms:W3CDTF">2025-10-28T23:43:07Z</dcterms:modified>
</cp:coreProperties>
</file>