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0"/>
  </p:notesMasterIdLst>
  <p:sldIdLst>
    <p:sldId id="256" r:id="rId2"/>
    <p:sldId id="297" r:id="rId3"/>
    <p:sldId id="296" r:id="rId4"/>
    <p:sldId id="298" r:id="rId5"/>
    <p:sldId id="299" r:id="rId6"/>
    <p:sldId id="300" r:id="rId7"/>
    <p:sldId id="301" r:id="rId8"/>
    <p:sldId id="302" r:id="rId9"/>
    <p:sldId id="283"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321"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84" y="3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5C12967-8107-4E6A-A3B2-08A7BD9762E8}" type="datetimeFigureOut">
              <a:rPr lang="en-GB" smtClean="0"/>
              <a:t>05/11/2025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8">
            <a:extLst>
              <a:ext uri="{FF2B5EF4-FFF2-40B4-BE49-F238E27FC236}">
                <a16:creationId xmlns:a16="http://schemas.microsoft.com/office/drawing/2014/main" id="{DE582474-B84B-95B9-0D45-BBCF9C0FF71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E1A3C2D0-D11B-7B4E-9CA4-99B3580BA3A9}" type="slidenum">
              <a:rPr lang="de-DE" altLang="en-US" sz="1400" smtClean="0">
                <a:ea typeface="Arial Unicode MS" panose="020B0604020202020204" pitchFamily="34" charset="-128"/>
              </a:rPr>
              <a:pPr>
                <a:spcBef>
                  <a:spcPct val="0"/>
                </a:spcBef>
                <a:buClrTx/>
                <a:buFontTx/>
                <a:buNone/>
              </a:pPr>
              <a:t>9</a:t>
            </a:fld>
            <a:endParaRPr lang="de-DE" altLang="en-US" sz="1400">
              <a:ea typeface="Arial Unicode MS" panose="020B0604020202020204" pitchFamily="34" charset="-128"/>
            </a:endParaRPr>
          </a:p>
        </p:txBody>
      </p:sp>
      <p:sp>
        <p:nvSpPr>
          <p:cNvPr id="100355" name="Text Box 1">
            <a:extLst>
              <a:ext uri="{FF2B5EF4-FFF2-40B4-BE49-F238E27FC236}">
                <a16:creationId xmlns:a16="http://schemas.microsoft.com/office/drawing/2014/main" id="{D579D470-1400-930B-D81F-80610E3CEFEA}"/>
              </a:ext>
            </a:extLst>
          </p:cNvPr>
          <p:cNvSpPr txBox="1">
            <a:spLocks noChangeArrowheads="1"/>
          </p:cNvSpPr>
          <p:nvPr/>
        </p:nvSpPr>
        <p:spPr bwMode="auto">
          <a:xfrm>
            <a:off x="4278313" y="10156825"/>
            <a:ext cx="3278187"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DFBDA460-807D-954E-8F39-3332392DB926}" type="slidenum">
              <a:rPr lang="de-DE" altLang="en-US" sz="1400">
                <a:ea typeface="Arial Unicode MS" panose="020B0604020202020204" pitchFamily="34" charset="-128"/>
              </a:rPr>
              <a:pPr algn="r" eaLnBrk="1">
                <a:lnSpc>
                  <a:spcPct val="93000"/>
                </a:lnSpc>
                <a:spcBef>
                  <a:spcPct val="0"/>
                </a:spcBef>
                <a:buClrTx/>
                <a:buFontTx/>
                <a:buNone/>
              </a:pPr>
              <a:t>9</a:t>
            </a:fld>
            <a:endParaRPr lang="de-DE" altLang="en-US" sz="1400">
              <a:ea typeface="Arial Unicode MS" panose="020B0604020202020204" pitchFamily="34" charset="-128"/>
            </a:endParaRPr>
          </a:p>
        </p:txBody>
      </p:sp>
      <p:sp>
        <p:nvSpPr>
          <p:cNvPr id="100356" name="Text Box 2">
            <a:extLst>
              <a:ext uri="{FF2B5EF4-FFF2-40B4-BE49-F238E27FC236}">
                <a16:creationId xmlns:a16="http://schemas.microsoft.com/office/drawing/2014/main" id="{AF209719-661E-4F28-6619-6ECF3D293362}"/>
              </a:ext>
            </a:extLst>
          </p:cNvPr>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p:spPr>
      </p:sp>
      <p:sp>
        <p:nvSpPr>
          <p:cNvPr id="100357" name="Text Box 3">
            <a:extLst>
              <a:ext uri="{FF2B5EF4-FFF2-40B4-BE49-F238E27FC236}">
                <a16:creationId xmlns:a16="http://schemas.microsoft.com/office/drawing/2014/main" id="{23B394E4-AE01-31C7-FF86-4215D6FAA89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11/5/2025</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11/5/2025</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4, wk. 5</a:t>
            </a:r>
          </a:p>
          <a:p>
            <a:pPr>
              <a:buSzPct val="100000"/>
            </a:pPr>
            <a:r>
              <a:rPr lang="en-GB" altLang="en-US" b="1" dirty="0">
                <a:latin typeface="Garamond" panose="02020404030301010803" pitchFamily="18" charset="0"/>
              </a:rPr>
              <a:t>The Polish-Lithuanian Commonwealth</a:t>
            </a: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descr="A drawing of a crowd of people&#10;&#10;AI-generated content may be incorrect.">
            <a:extLst>
              <a:ext uri="{FF2B5EF4-FFF2-40B4-BE49-F238E27FC236}">
                <a16:creationId xmlns:a16="http://schemas.microsoft.com/office/drawing/2014/main" id="{4014BC84-674D-0AF9-EFCB-C4AA74C701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5874" y="719906"/>
            <a:ext cx="7035437" cy="5375122"/>
          </a:xfrm>
          <a:prstGeom prst="rect">
            <a:avLst/>
          </a:prstGeom>
        </p:spPr>
      </p:pic>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ndefined">
            <a:extLst>
              <a:ext uri="{FF2B5EF4-FFF2-40B4-BE49-F238E27FC236}">
                <a16:creationId xmlns:a16="http://schemas.microsoft.com/office/drawing/2014/main" id="{8DC600FB-8740-A023-EA4B-6FDB9E9DA7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57988" cy="469893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C9B1BE8-40EB-E787-4365-B38C447AC2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1313" y="0"/>
            <a:ext cx="5500686" cy="612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Box 3">
            <a:extLst>
              <a:ext uri="{FF2B5EF4-FFF2-40B4-BE49-F238E27FC236}">
                <a16:creationId xmlns:a16="http://schemas.microsoft.com/office/drawing/2014/main" id="{A71DA3D4-4494-ADFA-E506-DFBDBF42261D}"/>
              </a:ext>
            </a:extLst>
          </p:cNvPr>
          <p:cNvSpPr txBox="1"/>
          <p:nvPr/>
        </p:nvSpPr>
        <p:spPr>
          <a:xfrm>
            <a:off x="348343" y="5148943"/>
            <a:ext cx="3831771" cy="707886"/>
          </a:xfrm>
          <a:prstGeom prst="rect">
            <a:avLst/>
          </a:prstGeom>
          <a:noFill/>
        </p:spPr>
        <p:txBody>
          <a:bodyPr wrap="square" rtlCol="0">
            <a:spAutoFit/>
          </a:bodyPr>
          <a:lstStyle/>
          <a:p>
            <a:r>
              <a:rPr lang="en-GB" sz="2000" dirty="0">
                <a:latin typeface="Garamond" panose="02020404030301010803" pitchFamily="18" charset="0"/>
              </a:rPr>
              <a:t>Territory controlled by the Teutonic Knights in 1422</a:t>
            </a:r>
          </a:p>
        </p:txBody>
      </p:sp>
    </p:spTree>
    <p:extLst>
      <p:ext uri="{BB962C8B-B14F-4D97-AF65-F5344CB8AC3E}">
        <p14:creationId xmlns:p14="http://schemas.microsoft.com/office/powerpoint/2010/main" val="1987967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726F46-3E3F-C204-DCE5-928F30EB4B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250" y="0"/>
            <a:ext cx="8699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Box 2">
            <a:extLst>
              <a:ext uri="{FF2B5EF4-FFF2-40B4-BE49-F238E27FC236}">
                <a16:creationId xmlns:a16="http://schemas.microsoft.com/office/drawing/2014/main" id="{81176B0A-8A52-9710-165B-AC1D677D493B}"/>
              </a:ext>
            </a:extLst>
          </p:cNvPr>
          <p:cNvSpPr txBox="1"/>
          <p:nvPr/>
        </p:nvSpPr>
        <p:spPr>
          <a:xfrm>
            <a:off x="3287486" y="6161314"/>
            <a:ext cx="1611086" cy="400110"/>
          </a:xfrm>
          <a:prstGeom prst="rect">
            <a:avLst/>
          </a:prstGeom>
          <a:noFill/>
        </p:spPr>
        <p:txBody>
          <a:bodyPr wrap="square" rtlCol="0">
            <a:spAutoFit/>
          </a:bodyPr>
          <a:lstStyle/>
          <a:p>
            <a:r>
              <a:rPr lang="en-GB" sz="2000" b="1" dirty="0">
                <a:latin typeface="Garamond" panose="02020404030301010803" pitchFamily="18" charset="0"/>
              </a:rPr>
              <a:t>1600</a:t>
            </a:r>
          </a:p>
        </p:txBody>
      </p:sp>
    </p:spTree>
    <p:extLst>
      <p:ext uri="{BB962C8B-B14F-4D97-AF65-F5344CB8AC3E}">
        <p14:creationId xmlns:p14="http://schemas.microsoft.com/office/powerpoint/2010/main" val="4128288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198A1-FF90-1DDE-DDFD-6428131923BA}"/>
              </a:ext>
            </a:extLst>
          </p:cNvPr>
          <p:cNvSpPr>
            <a:spLocks noGrp="1"/>
          </p:cNvSpPr>
          <p:nvPr>
            <p:ph type="title"/>
          </p:nvPr>
        </p:nvSpPr>
        <p:spPr/>
        <p:txBody>
          <a:bodyPr>
            <a:normAutofit fontScale="90000"/>
          </a:bodyPr>
          <a:lstStyle/>
          <a:p>
            <a:r>
              <a:rPr lang="en-GB" dirty="0">
                <a:latin typeface="Garamond" panose="02020404030301010803" pitchFamily="18" charset="0"/>
              </a:rPr>
              <a:t>The fight for the land of the Rus‘: Muscovite-Lithuanian wars</a:t>
            </a:r>
          </a:p>
        </p:txBody>
      </p:sp>
      <p:sp>
        <p:nvSpPr>
          <p:cNvPr id="3" name="Content Placeholder 2">
            <a:extLst>
              <a:ext uri="{FF2B5EF4-FFF2-40B4-BE49-F238E27FC236}">
                <a16:creationId xmlns:a16="http://schemas.microsoft.com/office/drawing/2014/main" id="{7485BBF3-C42E-4FB2-1437-650893A79545}"/>
              </a:ext>
            </a:extLst>
          </p:cNvPr>
          <p:cNvSpPr>
            <a:spLocks noGrp="1"/>
          </p:cNvSpPr>
          <p:nvPr>
            <p:ph idx="1"/>
          </p:nvPr>
        </p:nvSpPr>
        <p:spPr/>
        <p:txBody>
          <a:bodyPr>
            <a:noAutofit/>
          </a:bodyPr>
          <a:lstStyle/>
          <a:p>
            <a:pPr>
              <a:spcBef>
                <a:spcPts val="600"/>
              </a:spcBef>
            </a:pPr>
            <a:r>
              <a:rPr lang="en-GB" sz="1800" dirty="0">
                <a:latin typeface="Garamond" panose="02020404030301010803" pitchFamily="18" charset="0"/>
              </a:rPr>
              <a:t>Both – grand dukes of Lithuania and grand princes of Muscovy (since Ivan III increasingly) called themselves ruler of all-</a:t>
            </a:r>
            <a:r>
              <a:rPr lang="en-GB" sz="1800" dirty="0" err="1">
                <a:latin typeface="Garamond" panose="02020404030301010803" pitchFamily="18" charset="0"/>
              </a:rPr>
              <a:t>Rus’</a:t>
            </a:r>
            <a:endParaRPr lang="en-GB" sz="1800" dirty="0">
              <a:latin typeface="Garamond" panose="02020404030301010803" pitchFamily="18" charset="0"/>
            </a:endParaRPr>
          </a:p>
          <a:p>
            <a:pPr>
              <a:spcBef>
                <a:spcPts val="600"/>
              </a:spcBef>
            </a:pPr>
            <a:r>
              <a:rPr lang="en-GB" sz="1800" dirty="0">
                <a:latin typeface="Garamond" panose="02020404030301010803" pitchFamily="18" charset="0"/>
              </a:rPr>
              <a:t>1368-1372, 1375, 1394 mostly Lithuanian successes</a:t>
            </a:r>
          </a:p>
          <a:p>
            <a:pPr>
              <a:spcBef>
                <a:spcPts val="600"/>
              </a:spcBef>
            </a:pPr>
            <a:r>
              <a:rPr lang="en-GB" sz="1800" dirty="0">
                <a:latin typeface="Garamond" panose="02020404030301010803" pitchFamily="18" charset="0"/>
              </a:rPr>
              <a:t>1487-1494 First war (Ivan III), many </a:t>
            </a:r>
            <a:r>
              <a:rPr lang="en-GB" sz="1800" dirty="0" err="1">
                <a:latin typeface="Garamond" panose="02020404030301010803" pitchFamily="18" charset="0"/>
              </a:rPr>
              <a:t>Rus’</a:t>
            </a:r>
            <a:r>
              <a:rPr lang="en-GB" sz="1800" dirty="0">
                <a:latin typeface="Garamond" panose="02020404030301010803" pitchFamily="18" charset="0"/>
              </a:rPr>
              <a:t> boyars switch allegiance to Ivan, some territorial gains for Muscovy</a:t>
            </a:r>
          </a:p>
          <a:p>
            <a:pPr>
              <a:spcBef>
                <a:spcPts val="600"/>
              </a:spcBef>
            </a:pPr>
            <a:r>
              <a:rPr lang="en-GB" sz="1800" dirty="0">
                <a:latin typeface="Garamond" panose="02020404030301010803" pitchFamily="18" charset="0"/>
              </a:rPr>
              <a:t>1500-1503 Second war (Ivan III) Grand Duchy of Lithuania lost 1/3 of territory, mostly part of today‘s Russia</a:t>
            </a:r>
          </a:p>
          <a:p>
            <a:pPr>
              <a:spcBef>
                <a:spcPts val="600"/>
              </a:spcBef>
            </a:pPr>
            <a:r>
              <a:rPr lang="en-GB" sz="1800" dirty="0">
                <a:latin typeface="Garamond" panose="02020404030301010803" pitchFamily="18" charset="0"/>
              </a:rPr>
              <a:t>1507-1508 Third War (Vasily III),  allied with leader of Orthodox rebellion (not supported by majority of Orthodox in Lithuania) famous Polish-Lithuanian victory in Battle of </a:t>
            </a:r>
            <a:r>
              <a:rPr lang="en-GB" sz="1800" dirty="0" err="1">
                <a:latin typeface="Garamond" panose="02020404030301010803" pitchFamily="18" charset="0"/>
              </a:rPr>
              <a:t>Orsha</a:t>
            </a:r>
            <a:endParaRPr lang="en-GB" sz="1800" dirty="0">
              <a:latin typeface="Garamond" panose="02020404030301010803" pitchFamily="18" charset="0"/>
            </a:endParaRPr>
          </a:p>
          <a:p>
            <a:pPr>
              <a:spcBef>
                <a:spcPts val="600"/>
              </a:spcBef>
            </a:pPr>
            <a:r>
              <a:rPr lang="en-GB" sz="1800" dirty="0">
                <a:latin typeface="Garamond" panose="02020404030301010803" pitchFamily="18" charset="0"/>
              </a:rPr>
              <a:t>1512-1522  Fourth War (Muscovites capture and keep Smolensk)</a:t>
            </a:r>
          </a:p>
          <a:p>
            <a:pPr>
              <a:spcBef>
                <a:spcPts val="600"/>
              </a:spcBef>
            </a:pPr>
            <a:r>
              <a:rPr lang="en-GB" sz="1800" dirty="0">
                <a:latin typeface="Garamond" panose="02020404030301010803" pitchFamily="18" charset="0"/>
              </a:rPr>
              <a:t>1534-1537 Fifth War (Ivan IV)</a:t>
            </a:r>
          </a:p>
          <a:p>
            <a:pPr>
              <a:spcBef>
                <a:spcPts val="600"/>
              </a:spcBef>
            </a:pPr>
            <a:r>
              <a:rPr lang="en-GB" sz="1800" dirty="0">
                <a:latin typeface="Garamond" panose="02020404030301010803" pitchFamily="18" charset="0"/>
              </a:rPr>
              <a:t>1547-1581 Livonian war (interrupted by several truces) – unsuccessful for Ivan who had to concede </a:t>
            </a:r>
            <a:r>
              <a:rPr lang="en-GB" sz="1800" dirty="0" err="1">
                <a:latin typeface="Garamond" panose="02020404030301010803" pitchFamily="18" charset="0"/>
              </a:rPr>
              <a:t>Polatsk</a:t>
            </a:r>
            <a:r>
              <a:rPr lang="en-GB" sz="1800" dirty="0">
                <a:latin typeface="Garamond" panose="02020404030301010803" pitchFamily="18" charset="0"/>
              </a:rPr>
              <a:t> and Livonia but no other  former </a:t>
            </a:r>
            <a:r>
              <a:rPr lang="en-GB" sz="1800" dirty="0" err="1">
                <a:latin typeface="Garamond" panose="02020404030301010803" pitchFamily="18" charset="0"/>
              </a:rPr>
              <a:t>Rus’</a:t>
            </a:r>
            <a:r>
              <a:rPr lang="en-GB" sz="1800" dirty="0">
                <a:latin typeface="Garamond" panose="02020404030301010803" pitchFamily="18" charset="0"/>
              </a:rPr>
              <a:t> territories</a:t>
            </a:r>
          </a:p>
          <a:p>
            <a:pPr>
              <a:spcBef>
                <a:spcPts val="600"/>
              </a:spcBef>
            </a:pPr>
            <a:endParaRPr lang="en-GB" sz="1800" dirty="0">
              <a:latin typeface="Garamond" panose="02020404030301010803" pitchFamily="18" charset="0"/>
            </a:endParaRPr>
          </a:p>
        </p:txBody>
      </p:sp>
    </p:spTree>
    <p:extLst>
      <p:ext uri="{BB962C8B-B14F-4D97-AF65-F5344CB8AC3E}">
        <p14:creationId xmlns:p14="http://schemas.microsoft.com/office/powerpoint/2010/main" val="3523898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970C7-A18B-99F0-9A14-A492F0A362B0}"/>
              </a:ext>
            </a:extLst>
          </p:cNvPr>
          <p:cNvSpPr>
            <a:spLocks noGrp="1"/>
          </p:cNvSpPr>
          <p:nvPr>
            <p:ph type="title"/>
          </p:nvPr>
        </p:nvSpPr>
        <p:spPr/>
        <p:txBody>
          <a:bodyPr>
            <a:normAutofit fontScale="90000"/>
          </a:bodyPr>
          <a:lstStyle/>
          <a:p>
            <a:r>
              <a:rPr lang="en-GB" dirty="0">
                <a:latin typeface="Garamond" panose="02020404030301010803" pitchFamily="18" charset="0"/>
              </a:rPr>
              <a:t>Ruthenian lands (former heartland of Kyivan </a:t>
            </a:r>
            <a:r>
              <a:rPr lang="en-GB" dirty="0" err="1">
                <a:latin typeface="Garamond" panose="02020404030301010803" pitchFamily="18" charset="0"/>
              </a:rPr>
              <a:t>Rus’</a:t>
            </a:r>
            <a:r>
              <a:rPr lang="en-GB" dirty="0">
                <a:latin typeface="Garamond" panose="02020404030301010803" pitchFamily="18" charset="0"/>
              </a:rPr>
              <a:t>) after the Polish-Lithuanian Union</a:t>
            </a:r>
          </a:p>
        </p:txBody>
      </p:sp>
      <p:sp>
        <p:nvSpPr>
          <p:cNvPr id="3" name="Content Placeholder 2">
            <a:extLst>
              <a:ext uri="{FF2B5EF4-FFF2-40B4-BE49-F238E27FC236}">
                <a16:creationId xmlns:a16="http://schemas.microsoft.com/office/drawing/2014/main" id="{4BB502A6-26D2-14A9-71E4-CA58A8E58160}"/>
              </a:ext>
            </a:extLst>
          </p:cNvPr>
          <p:cNvSpPr>
            <a:spLocks noGrp="1"/>
          </p:cNvSpPr>
          <p:nvPr>
            <p:ph idx="1"/>
          </p:nvPr>
        </p:nvSpPr>
        <p:spPr/>
        <p:txBody>
          <a:bodyPr>
            <a:noAutofit/>
          </a:bodyPr>
          <a:lstStyle/>
          <a:p>
            <a:pPr>
              <a:spcBef>
                <a:spcPts val="600"/>
              </a:spcBef>
            </a:pPr>
            <a:r>
              <a:rPr lang="en-GB" sz="1800" dirty="0">
                <a:latin typeface="Garamond" panose="02020404030301010803" pitchFamily="18" charset="0"/>
              </a:rPr>
              <a:t>Lithuanian court continues to have Court-Slavonic as language of administration</a:t>
            </a:r>
          </a:p>
          <a:p>
            <a:pPr>
              <a:spcBef>
                <a:spcPts val="600"/>
              </a:spcBef>
            </a:pPr>
            <a:r>
              <a:rPr lang="en-GB" sz="1800" dirty="0">
                <a:latin typeface="Garamond" panose="02020404030301010803" pitchFamily="18" charset="0"/>
              </a:rPr>
              <a:t>Attraction of Polish culture for Orthodox noblemen</a:t>
            </a:r>
          </a:p>
          <a:p>
            <a:pPr>
              <a:spcBef>
                <a:spcPts val="600"/>
              </a:spcBef>
            </a:pPr>
            <a:r>
              <a:rPr lang="en-GB" sz="1800" dirty="0">
                <a:latin typeface="Garamond" panose="02020404030301010803" pitchFamily="18" charset="0"/>
              </a:rPr>
              <a:t>Attraction of privileges/rights of Polish noblemen</a:t>
            </a:r>
          </a:p>
          <a:p>
            <a:pPr>
              <a:spcBef>
                <a:spcPts val="600"/>
              </a:spcBef>
            </a:pPr>
            <a:r>
              <a:rPr lang="en-GB" sz="1800" dirty="0">
                <a:latin typeface="Garamond" panose="02020404030301010803" pitchFamily="18" charset="0"/>
              </a:rPr>
              <a:t>Education – Polish</a:t>
            </a:r>
          </a:p>
          <a:p>
            <a:pPr>
              <a:spcBef>
                <a:spcPts val="600"/>
              </a:spcBef>
            </a:pPr>
            <a:r>
              <a:rPr lang="en-GB" sz="1800" dirty="0">
                <a:latin typeface="Garamond" panose="02020404030301010803" pitchFamily="18" charset="0"/>
              </a:rPr>
              <a:t>Books – Polish</a:t>
            </a:r>
          </a:p>
          <a:p>
            <a:pPr>
              <a:spcBef>
                <a:spcPts val="600"/>
              </a:spcBef>
            </a:pPr>
            <a:r>
              <a:rPr lang="en-GB" sz="1800" dirty="0">
                <a:latin typeface="Garamond" panose="02020404030301010803" pitchFamily="18" charset="0"/>
              </a:rPr>
              <a:t>Catholic Church – Polish</a:t>
            </a:r>
          </a:p>
          <a:p>
            <a:pPr>
              <a:spcBef>
                <a:spcPts val="600"/>
              </a:spcBef>
            </a:pPr>
            <a:r>
              <a:rPr lang="en-GB" sz="1800" dirty="0">
                <a:latin typeface="Garamond" panose="02020404030301010803" pitchFamily="18" charset="0"/>
              </a:rPr>
              <a:t>Royal court – Polish and at court of grand duke strong Polish influence</a:t>
            </a:r>
          </a:p>
          <a:p>
            <a:pPr>
              <a:spcBef>
                <a:spcPts val="600"/>
              </a:spcBef>
            </a:pPr>
            <a:r>
              <a:rPr lang="en-GB" sz="1800" dirty="0">
                <a:latin typeface="Garamond" panose="02020404030301010803" pitchFamily="18" charset="0"/>
              </a:rPr>
              <a:t>Polonisation of  considerable part of Orthodox, Ruthenian elite</a:t>
            </a:r>
          </a:p>
          <a:p>
            <a:pPr>
              <a:spcBef>
                <a:spcPts val="600"/>
              </a:spcBef>
            </a:pPr>
            <a:r>
              <a:rPr lang="en-GB" sz="1800" dirty="0">
                <a:latin typeface="Garamond" panose="02020404030301010803" pitchFamily="18" charset="0"/>
              </a:rPr>
              <a:t>Cities/towns multiethnic, strong German presence, but also Armenians, Jews, Moldavians, Wallachians, Greeks, Tatars</a:t>
            </a:r>
          </a:p>
          <a:p>
            <a:pPr>
              <a:spcBef>
                <a:spcPts val="600"/>
              </a:spcBef>
            </a:pPr>
            <a:r>
              <a:rPr lang="en-GB" sz="1800" dirty="0">
                <a:latin typeface="Garamond" panose="02020404030301010803" pitchFamily="18" charset="0"/>
              </a:rPr>
              <a:t>Jews – protection by crown: Persecuted in Europe – find refuge in Poland</a:t>
            </a:r>
          </a:p>
        </p:txBody>
      </p:sp>
      <p:sp>
        <p:nvSpPr>
          <p:cNvPr id="4" name="TextBox 3">
            <a:extLst>
              <a:ext uri="{FF2B5EF4-FFF2-40B4-BE49-F238E27FC236}">
                <a16:creationId xmlns:a16="http://schemas.microsoft.com/office/drawing/2014/main" id="{1DCACF1B-7DB7-F2C0-85B7-B28447D7312F}"/>
              </a:ext>
            </a:extLst>
          </p:cNvPr>
          <p:cNvSpPr txBox="1"/>
          <p:nvPr/>
        </p:nvSpPr>
        <p:spPr>
          <a:xfrm>
            <a:off x="571499" y="6297937"/>
            <a:ext cx="7611036" cy="400110"/>
          </a:xfrm>
          <a:prstGeom prst="rect">
            <a:avLst/>
          </a:prstGeom>
          <a:noFill/>
        </p:spPr>
        <p:txBody>
          <a:bodyPr wrap="square" rtlCol="0">
            <a:spAutoFit/>
          </a:bodyPr>
          <a:lstStyle/>
          <a:p>
            <a:r>
              <a:rPr lang="en-GB" sz="2000" dirty="0">
                <a:latin typeface="Garamond" panose="02020404030301010803" pitchFamily="18" charset="0"/>
              </a:rPr>
              <a:t>Polonisation of elites accelerates after Union of Lublin in 1569</a:t>
            </a:r>
          </a:p>
        </p:txBody>
      </p:sp>
    </p:spTree>
    <p:extLst>
      <p:ext uri="{BB962C8B-B14F-4D97-AF65-F5344CB8AC3E}">
        <p14:creationId xmlns:p14="http://schemas.microsoft.com/office/powerpoint/2010/main" val="3528947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025EF815-DF9B-E862-35C7-67448CB02D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313" y="0"/>
            <a:ext cx="981785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512151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F8946-2439-5462-8FD8-1D026376D6EE}"/>
              </a:ext>
            </a:extLst>
          </p:cNvPr>
          <p:cNvSpPr>
            <a:spLocks noGrp="1"/>
          </p:cNvSpPr>
          <p:nvPr>
            <p:ph type="title"/>
          </p:nvPr>
        </p:nvSpPr>
        <p:spPr/>
        <p:txBody>
          <a:bodyPr/>
          <a:lstStyle/>
          <a:p>
            <a:r>
              <a:rPr lang="en-GB" dirty="0">
                <a:latin typeface="Garamond" panose="02020404030301010803" pitchFamily="18" charset="0"/>
              </a:rPr>
              <a:t>Orthodox and Uniate Church: Muscovy</a:t>
            </a:r>
          </a:p>
        </p:txBody>
      </p:sp>
      <p:sp>
        <p:nvSpPr>
          <p:cNvPr id="3" name="Content Placeholder 2">
            <a:extLst>
              <a:ext uri="{FF2B5EF4-FFF2-40B4-BE49-F238E27FC236}">
                <a16:creationId xmlns:a16="http://schemas.microsoft.com/office/drawing/2014/main" id="{49E0BBDA-5325-4D2D-7907-C19CA29AFC74}"/>
              </a:ext>
            </a:extLst>
          </p:cNvPr>
          <p:cNvSpPr>
            <a:spLocks noGrp="1"/>
          </p:cNvSpPr>
          <p:nvPr>
            <p:ph idx="1"/>
          </p:nvPr>
        </p:nvSpPr>
        <p:spPr/>
        <p:txBody>
          <a:bodyPr>
            <a:normAutofit lnSpcReduction="10000"/>
          </a:bodyPr>
          <a:lstStyle/>
          <a:p>
            <a:r>
              <a:rPr lang="en-GB" dirty="0">
                <a:latin typeface="Garamond" panose="02020404030301010803" pitchFamily="18" charset="0"/>
              </a:rPr>
              <a:t>1299 Metropolitan for Kyiv and All-</a:t>
            </a:r>
            <a:r>
              <a:rPr lang="en-GB" dirty="0" err="1">
                <a:latin typeface="Garamond" panose="02020404030301010803" pitchFamily="18" charset="0"/>
              </a:rPr>
              <a:t>Rus’</a:t>
            </a:r>
            <a:r>
              <a:rPr lang="en-GB" dirty="0">
                <a:latin typeface="Garamond" panose="02020404030301010803" pitchFamily="18" charset="0"/>
              </a:rPr>
              <a:t> moves from Kyiv to Vladimir</a:t>
            </a:r>
          </a:p>
          <a:p>
            <a:r>
              <a:rPr lang="en-GB" dirty="0">
                <a:latin typeface="Garamond" panose="02020404030301010803" pitchFamily="18" charset="0"/>
              </a:rPr>
              <a:t>1325 Metropolitan for Kyiv and All-</a:t>
            </a:r>
            <a:r>
              <a:rPr lang="en-GB" dirty="0" err="1">
                <a:latin typeface="Garamond" panose="02020404030301010803" pitchFamily="18" charset="0"/>
              </a:rPr>
              <a:t>Rus’</a:t>
            </a:r>
            <a:r>
              <a:rPr lang="en-GB" dirty="0">
                <a:latin typeface="Garamond" panose="02020404030301010803" pitchFamily="18" charset="0"/>
              </a:rPr>
              <a:t>  moves from Vladimir to Moscow</a:t>
            </a:r>
          </a:p>
          <a:p>
            <a:r>
              <a:rPr lang="en-GB" dirty="0">
                <a:latin typeface="Garamond" panose="02020404030301010803" pitchFamily="18" charset="0"/>
              </a:rPr>
              <a:t>1441 Metropolitan Isidore brings news about Union of Florence to Moscow, rejected by Grand Prince Vasily II</a:t>
            </a:r>
          </a:p>
          <a:p>
            <a:r>
              <a:rPr lang="en-GB" dirty="0">
                <a:latin typeface="Garamond" panose="02020404030301010803" pitchFamily="18" charset="0"/>
              </a:rPr>
              <a:t>1448 Ionah installed by council of Orthodox Bishops in Moscow as Metropolitan for Kyiv and All-</a:t>
            </a:r>
            <a:r>
              <a:rPr lang="en-GB" dirty="0" err="1">
                <a:latin typeface="Garamond" panose="02020404030301010803" pitchFamily="18" charset="0"/>
              </a:rPr>
              <a:t>Rus’</a:t>
            </a:r>
            <a:r>
              <a:rPr lang="en-GB" dirty="0">
                <a:latin typeface="Garamond" panose="02020404030301010803" pitchFamily="18" charset="0"/>
              </a:rPr>
              <a:t> (without consent of Patriarch of Constantinople – still for Union)</a:t>
            </a:r>
          </a:p>
          <a:p>
            <a:r>
              <a:rPr lang="en-GB" dirty="0">
                <a:latin typeface="Garamond" panose="02020404030301010803" pitchFamily="18" charset="0"/>
              </a:rPr>
              <a:t>1484 Patriarch Simeon of Constantinople repudiates Union of Florence</a:t>
            </a:r>
          </a:p>
          <a:p>
            <a:r>
              <a:rPr lang="en-GB" dirty="0">
                <a:latin typeface="Garamond" panose="02020404030301010803" pitchFamily="18" charset="0"/>
              </a:rPr>
              <a:t>1589 recognised by Ecumenical Patriarch of Constantinople, 1592 by Council of Patriarchs, </a:t>
            </a:r>
            <a:r>
              <a:rPr lang="en-GB" dirty="0" err="1">
                <a:latin typeface="Garamond" panose="02020404030301010803" pitchFamily="18" charset="0"/>
              </a:rPr>
              <a:t>Iob</a:t>
            </a:r>
            <a:r>
              <a:rPr lang="en-GB" dirty="0">
                <a:latin typeface="Garamond" panose="02020404030301010803" pitchFamily="18" charset="0"/>
              </a:rPr>
              <a:t> becomes first Patriarch of Moscow</a:t>
            </a:r>
          </a:p>
        </p:txBody>
      </p:sp>
    </p:spTree>
    <p:extLst>
      <p:ext uri="{BB962C8B-B14F-4D97-AF65-F5344CB8AC3E}">
        <p14:creationId xmlns:p14="http://schemas.microsoft.com/office/powerpoint/2010/main" val="4044901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EA96D-B3FF-DD78-13D8-B541D7983E0B}"/>
              </a:ext>
            </a:extLst>
          </p:cNvPr>
          <p:cNvSpPr>
            <a:spLocks noGrp="1"/>
          </p:cNvSpPr>
          <p:nvPr>
            <p:ph type="title"/>
          </p:nvPr>
        </p:nvSpPr>
        <p:spPr/>
        <p:txBody>
          <a:bodyPr>
            <a:normAutofit fontScale="90000"/>
          </a:bodyPr>
          <a:lstStyle/>
          <a:p>
            <a:r>
              <a:rPr lang="en-GB" dirty="0">
                <a:latin typeface="Garamond" panose="02020404030301010803" pitchFamily="18" charset="0"/>
              </a:rPr>
              <a:t>Orthodox and Uniate Church: Poland-Lithuania before Brest</a:t>
            </a:r>
            <a:endParaRPr lang="en-GB" dirty="0"/>
          </a:p>
        </p:txBody>
      </p:sp>
      <p:sp>
        <p:nvSpPr>
          <p:cNvPr id="3" name="Content Placeholder 2">
            <a:extLst>
              <a:ext uri="{FF2B5EF4-FFF2-40B4-BE49-F238E27FC236}">
                <a16:creationId xmlns:a16="http://schemas.microsoft.com/office/drawing/2014/main" id="{AAD7C566-7DB5-B32A-C300-CF8D56FCE851}"/>
              </a:ext>
            </a:extLst>
          </p:cNvPr>
          <p:cNvSpPr>
            <a:spLocks noGrp="1"/>
          </p:cNvSpPr>
          <p:nvPr>
            <p:ph idx="1"/>
          </p:nvPr>
        </p:nvSpPr>
        <p:spPr>
          <a:xfrm>
            <a:off x="571500" y="1905359"/>
            <a:ext cx="11059811" cy="4011347"/>
          </a:xfrm>
        </p:spPr>
        <p:txBody>
          <a:bodyPr>
            <a:noAutofit/>
          </a:bodyPr>
          <a:lstStyle/>
          <a:p>
            <a:pPr>
              <a:spcBef>
                <a:spcPts val="400"/>
              </a:spcBef>
            </a:pPr>
            <a:r>
              <a:rPr lang="en-GB" sz="1800" dirty="0">
                <a:latin typeface="Garamond" panose="02020404030301010803" pitchFamily="18" charset="0"/>
              </a:rPr>
              <a:t>1303 and 1317 additional metropolis approved by Byzantine Emperor: for Halych and for Lithuania</a:t>
            </a:r>
          </a:p>
          <a:p>
            <a:pPr>
              <a:spcBef>
                <a:spcPts val="400"/>
              </a:spcBef>
            </a:pPr>
            <a:r>
              <a:rPr lang="en-GB" sz="1800" dirty="0">
                <a:latin typeface="Garamond" panose="02020404030301010803" pitchFamily="18" charset="0"/>
              </a:rPr>
              <a:t>1439 Union of Florence (Greek and Latin Churches), Promoting Union in interest of Polish and Lithuanian rulers</a:t>
            </a:r>
          </a:p>
          <a:p>
            <a:pPr>
              <a:spcBef>
                <a:spcPts val="400"/>
              </a:spcBef>
            </a:pPr>
            <a:r>
              <a:rPr lang="en-GB" sz="1800" dirty="0">
                <a:latin typeface="Garamond" panose="02020404030301010803" pitchFamily="18" charset="0"/>
              </a:rPr>
              <a:t>Since 1441 no generally recognised Metropolitan for Kyiv and All-Rus – dominance of supporters of Union, Isidore (released from Moscow) operates as Cardinal of Latin Church </a:t>
            </a:r>
          </a:p>
          <a:p>
            <a:pPr>
              <a:spcBef>
                <a:spcPts val="400"/>
              </a:spcBef>
            </a:pPr>
            <a:r>
              <a:rPr lang="en-GB" sz="1800" dirty="0">
                <a:latin typeface="Garamond" panose="02020404030301010803" pitchFamily="18" charset="0"/>
              </a:rPr>
              <a:t>1458 </a:t>
            </a:r>
            <a:r>
              <a:rPr lang="en-GB" sz="1800" dirty="0" err="1">
                <a:latin typeface="Garamond" panose="02020404030301010803" pitchFamily="18" charset="0"/>
              </a:rPr>
              <a:t>Metropolitinate</a:t>
            </a:r>
            <a:r>
              <a:rPr lang="en-GB" sz="1800" dirty="0">
                <a:latin typeface="Garamond" panose="02020404030301010803" pitchFamily="18" charset="0"/>
              </a:rPr>
              <a:t> of Kyiv and All-Rus installed (under jurisdiction of Patriarchate of Constantinople), united with Lithuanian </a:t>
            </a:r>
            <a:r>
              <a:rPr lang="en-GB" sz="1800" dirty="0" err="1">
                <a:latin typeface="Garamond" panose="02020404030301010803" pitchFamily="18" charset="0"/>
              </a:rPr>
              <a:t>metropolitinate</a:t>
            </a:r>
            <a:r>
              <a:rPr lang="en-GB" sz="1800" dirty="0">
                <a:latin typeface="Garamond" panose="02020404030301010803" pitchFamily="18" charset="0"/>
              </a:rPr>
              <a:t>, at first Uniate, then after end of Union Orthodox  (after 1481/84, continued to be linked to Patriarch of Constantinople)</a:t>
            </a:r>
          </a:p>
          <a:p>
            <a:pPr>
              <a:spcBef>
                <a:spcPts val="400"/>
              </a:spcBef>
            </a:pPr>
            <a:r>
              <a:rPr lang="en-GB" sz="1800" dirty="0">
                <a:latin typeface="Garamond" panose="02020404030301010803" pitchFamily="18" charset="0"/>
              </a:rPr>
              <a:t>Reformation and Counter-Reformation (led by Jesuits): Often Orthodox noblemen become Protestant (Calvinist), then during counter-reformation Roman-Catholics</a:t>
            </a:r>
          </a:p>
        </p:txBody>
      </p:sp>
    </p:spTree>
    <p:extLst>
      <p:ext uri="{BB962C8B-B14F-4D97-AF65-F5344CB8AC3E}">
        <p14:creationId xmlns:p14="http://schemas.microsoft.com/office/powerpoint/2010/main" val="92282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47250-2483-1259-5569-57F5FF060AC7}"/>
              </a:ext>
            </a:extLst>
          </p:cNvPr>
          <p:cNvSpPr>
            <a:spLocks noGrp="1"/>
          </p:cNvSpPr>
          <p:nvPr>
            <p:ph type="title"/>
          </p:nvPr>
        </p:nvSpPr>
        <p:spPr/>
        <p:txBody>
          <a:bodyPr>
            <a:normAutofit fontScale="90000"/>
          </a:bodyPr>
          <a:lstStyle/>
          <a:p>
            <a:r>
              <a:rPr lang="en-GB" dirty="0">
                <a:latin typeface="Garamond" panose="02020404030301010803" pitchFamily="18" charset="0"/>
              </a:rPr>
              <a:t>Orthodox and Uniate Church: Poland-Lithuania after Brest</a:t>
            </a:r>
            <a:endParaRPr lang="en-GB" dirty="0"/>
          </a:p>
        </p:txBody>
      </p:sp>
      <p:sp>
        <p:nvSpPr>
          <p:cNvPr id="3" name="Content Placeholder 2">
            <a:extLst>
              <a:ext uri="{FF2B5EF4-FFF2-40B4-BE49-F238E27FC236}">
                <a16:creationId xmlns:a16="http://schemas.microsoft.com/office/drawing/2014/main" id="{B017AF77-B765-ACCE-9449-DB196657405E}"/>
              </a:ext>
            </a:extLst>
          </p:cNvPr>
          <p:cNvSpPr>
            <a:spLocks noGrp="1"/>
          </p:cNvSpPr>
          <p:nvPr>
            <p:ph idx="1"/>
          </p:nvPr>
        </p:nvSpPr>
        <p:spPr>
          <a:xfrm>
            <a:off x="571500" y="1950182"/>
            <a:ext cx="11059811" cy="3910987"/>
          </a:xfrm>
        </p:spPr>
        <p:txBody>
          <a:bodyPr>
            <a:noAutofit/>
          </a:bodyPr>
          <a:lstStyle/>
          <a:p>
            <a:r>
              <a:rPr lang="en-GB" sz="1800" dirty="0">
                <a:latin typeface="Garamond" panose="02020404030301010803" pitchFamily="18" charset="0"/>
              </a:rPr>
              <a:t>1586 Union of Brest (limited to part of Orthodox Church in Poland-Lithuania), metropolitan of Kyiv joins Union, is until 1620 Uniate metropolitan, residing in Kyiv</a:t>
            </a:r>
          </a:p>
          <a:p>
            <a:r>
              <a:rPr lang="en-GB" sz="1800" dirty="0">
                <a:latin typeface="Garamond" panose="02020404030301010803" pitchFamily="18" charset="0"/>
              </a:rPr>
              <a:t>Split: Union supported by many bishops and Ruthenian noblemen, against: Cossacks, parish priests, monasteries</a:t>
            </a:r>
          </a:p>
          <a:p>
            <a:r>
              <a:rPr lang="en-GB" sz="1800" dirty="0">
                <a:latin typeface="Garamond" panose="02020404030301010803" pitchFamily="18" charset="0"/>
              </a:rPr>
              <a:t>1620 Orthodox </a:t>
            </a:r>
            <a:r>
              <a:rPr lang="en-GB" sz="1800" dirty="0" err="1">
                <a:latin typeface="Garamond" panose="02020404030301010803" pitchFamily="18" charset="0"/>
              </a:rPr>
              <a:t>Metropolitinate</a:t>
            </a:r>
            <a:r>
              <a:rPr lang="en-GB" sz="1800" dirty="0">
                <a:latin typeface="Garamond" panose="02020404030301010803" pitchFamily="18" charset="0"/>
              </a:rPr>
              <a:t> of Kyiv restored (under jurisdiction of Patriarch of Constantinople)</a:t>
            </a:r>
          </a:p>
          <a:p>
            <a:r>
              <a:rPr lang="en-GB" sz="1800" dirty="0">
                <a:latin typeface="Garamond" panose="02020404030301010803" pitchFamily="18" charset="0"/>
              </a:rPr>
              <a:t>Uniate (later Greek-Catholic) and Orthodox Church coexist  - one Uniate (until 1805) and one Orthodox metropolitan residing in Kyiv</a:t>
            </a:r>
          </a:p>
          <a:p>
            <a:r>
              <a:rPr lang="en-GB" sz="1800" dirty="0">
                <a:latin typeface="Garamond" panose="02020404030301010803" pitchFamily="18" charset="0"/>
              </a:rPr>
              <a:t>1686 </a:t>
            </a:r>
            <a:r>
              <a:rPr lang="en-GB" sz="1800" dirty="0" err="1">
                <a:latin typeface="Garamond" panose="02020404030301010803" pitchFamily="18" charset="0"/>
              </a:rPr>
              <a:t>Metropolitinate</a:t>
            </a:r>
            <a:r>
              <a:rPr lang="en-GB" sz="1800" dirty="0">
                <a:latin typeface="Garamond" panose="02020404030301010803" pitchFamily="18" charset="0"/>
              </a:rPr>
              <a:t> of Kyiv and All-</a:t>
            </a:r>
            <a:r>
              <a:rPr lang="en-GB" sz="1800" dirty="0" err="1">
                <a:latin typeface="Garamond" panose="02020404030301010803" pitchFamily="18" charset="0"/>
              </a:rPr>
              <a:t>Rus‘</a:t>
            </a:r>
            <a:r>
              <a:rPr lang="en-GB" sz="1800" dirty="0">
                <a:latin typeface="Garamond" panose="02020404030301010803" pitchFamily="18" charset="0"/>
              </a:rPr>
              <a:t> in Kyiv (provisionally) transferred (by Patriarch of Constantinople) to jurisdiction of Patriarchate of Muscovy, contested by today‘s autocephalous Ukrainian Orthodox Church</a:t>
            </a:r>
          </a:p>
          <a:p>
            <a:r>
              <a:rPr lang="en-GB" sz="1800" dirty="0">
                <a:latin typeface="Garamond" panose="02020404030301010803" pitchFamily="18" charset="0"/>
              </a:rPr>
              <a:t>1300-1600 Orthodoxy tolerated but also at times discriminated against, Loyalty of most Orthodox princes and boyars to Lithuania and then Polish-Lithuanian Commonwealth, relatively few defections, also Orthodox boyars princes and boyars sometimes switch loyalty from Muscovy to Lithuania</a:t>
            </a:r>
          </a:p>
          <a:p>
            <a:endParaRPr lang="en-GB" sz="1800" dirty="0">
              <a:latin typeface="Garamond" panose="02020404030301010803" pitchFamily="18" charset="0"/>
            </a:endParaRPr>
          </a:p>
        </p:txBody>
      </p:sp>
    </p:spTree>
    <p:extLst>
      <p:ext uri="{BB962C8B-B14F-4D97-AF65-F5344CB8AC3E}">
        <p14:creationId xmlns:p14="http://schemas.microsoft.com/office/powerpoint/2010/main" val="3431905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5E757ECF-4320-97B9-6AD2-D3BA263614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3371" y="14695"/>
            <a:ext cx="9405257" cy="6843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154303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17275E-C046-B769-CB77-604E3D480BA5}"/>
              </a:ext>
            </a:extLst>
          </p:cNvPr>
          <p:cNvSpPr>
            <a:spLocks noGrp="1"/>
          </p:cNvSpPr>
          <p:nvPr>
            <p:ph type="title"/>
          </p:nvPr>
        </p:nvSpPr>
        <p:spPr>
          <a:xfrm>
            <a:off x="521208" y="786384"/>
            <a:ext cx="5567266" cy="1707775"/>
          </a:xfrm>
        </p:spPr>
        <p:txBody>
          <a:bodyPr anchor="t">
            <a:normAutofit/>
          </a:bodyPr>
          <a:lstStyle/>
          <a:p>
            <a:r>
              <a:rPr lang="en-GB" dirty="0">
                <a:latin typeface="Garamond" panose="02020404030301010803" pitchFamily="18" charset="0"/>
              </a:rPr>
              <a:t>Union of Lublin 1569</a:t>
            </a:r>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376054D-D280-79B9-B515-AE906A0968CB}"/>
              </a:ext>
            </a:extLst>
          </p:cNvPr>
          <p:cNvSpPr>
            <a:spLocks noGrp="1"/>
          </p:cNvSpPr>
          <p:nvPr>
            <p:ph idx="1"/>
          </p:nvPr>
        </p:nvSpPr>
        <p:spPr>
          <a:xfrm>
            <a:off x="571501" y="2848396"/>
            <a:ext cx="6057898" cy="3018330"/>
          </a:xfrm>
        </p:spPr>
        <p:txBody>
          <a:bodyPr anchor="b">
            <a:noAutofit/>
          </a:bodyPr>
          <a:lstStyle/>
          <a:p>
            <a:pPr>
              <a:lnSpc>
                <a:spcPct val="110000"/>
              </a:lnSpc>
            </a:pPr>
            <a:r>
              <a:rPr lang="en-GB" sz="1600" dirty="0">
                <a:latin typeface="Garamond" panose="02020404030301010803" pitchFamily="18" charset="0"/>
              </a:rPr>
              <a:t> United Kingdom of Poland and Grand Duchy/Principality of Lithuania in one single state – the Polish-Lithuanian Commonwealth</a:t>
            </a:r>
          </a:p>
          <a:p>
            <a:pPr>
              <a:lnSpc>
                <a:spcPct val="110000"/>
              </a:lnSpc>
            </a:pPr>
            <a:r>
              <a:rPr lang="en-GB" sz="1600" dirty="0">
                <a:latin typeface="Garamond" panose="02020404030301010803" pitchFamily="18" charset="0"/>
              </a:rPr>
              <a:t>The monarch (King of Poland and Grand Prince of Lithuania) was elected by the Polish and Lithuanian nobility and crowned in Cracow</a:t>
            </a:r>
          </a:p>
          <a:p>
            <a:pPr>
              <a:lnSpc>
                <a:spcPct val="110000"/>
              </a:lnSpc>
            </a:pPr>
            <a:r>
              <a:rPr lang="en-GB" sz="1600" dirty="0">
                <a:latin typeface="Garamond" panose="02020404030301010803" pitchFamily="18" charset="0"/>
              </a:rPr>
              <a:t> Common Parliament (Sejm)</a:t>
            </a:r>
          </a:p>
          <a:p>
            <a:pPr>
              <a:lnSpc>
                <a:spcPct val="110000"/>
              </a:lnSpc>
            </a:pPr>
            <a:r>
              <a:rPr lang="en-GB" sz="1600" dirty="0">
                <a:latin typeface="Garamond" panose="02020404030301010803" pitchFamily="18" charset="0"/>
              </a:rPr>
              <a:t>Common Foreign Policy and Currency</a:t>
            </a:r>
          </a:p>
          <a:p>
            <a:pPr>
              <a:lnSpc>
                <a:spcPct val="110000"/>
              </a:lnSpc>
            </a:pPr>
            <a:r>
              <a:rPr lang="en-GB" sz="1600" dirty="0">
                <a:latin typeface="Garamond" panose="02020404030301010803" pitchFamily="18" charset="0"/>
              </a:rPr>
              <a:t>But separate administrations, judicial systems, finances, armies</a:t>
            </a:r>
          </a:p>
          <a:p>
            <a:pPr>
              <a:lnSpc>
                <a:spcPct val="110000"/>
              </a:lnSpc>
            </a:pPr>
            <a:r>
              <a:rPr lang="en-GB" sz="1600" dirty="0">
                <a:latin typeface="Garamond" panose="02020404030301010803" pitchFamily="18" charset="0"/>
              </a:rPr>
              <a:t>Territorial: </a:t>
            </a:r>
            <a:r>
              <a:rPr lang="en-GB" sz="1600" dirty="0" err="1">
                <a:latin typeface="Garamond" panose="02020404030301010803" pitchFamily="18" charset="0"/>
              </a:rPr>
              <a:t>Volhynia</a:t>
            </a:r>
            <a:r>
              <a:rPr lang="en-GB" sz="1600" dirty="0">
                <a:latin typeface="Garamond" panose="02020404030301010803" pitchFamily="18" charset="0"/>
              </a:rPr>
              <a:t> and Podolia transferred from Grand Duchy of Lithuania to Kingdom of Poland – wish of Ruthenian princes/knights – against will of Lithuanian elite</a:t>
            </a:r>
          </a:p>
          <a:p>
            <a:pPr>
              <a:lnSpc>
                <a:spcPct val="110000"/>
              </a:lnSpc>
            </a:pPr>
            <a:r>
              <a:rPr lang="en-GB" sz="1600" dirty="0">
                <a:latin typeface="Garamond" panose="02020404030301010803" pitchFamily="18" charset="0"/>
              </a:rPr>
              <a:t> With Lithuania stay what becomes Belarus – under Polish crown territories which become Ukraine</a:t>
            </a: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B2FE875-D663-FD24-286F-9325E4F03EE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08633" y="850624"/>
            <a:ext cx="3117965" cy="51536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624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551B24-A75F-BA57-D3E0-EB500A4BD0DB}"/>
              </a:ext>
            </a:extLst>
          </p:cNvPr>
          <p:cNvSpPr>
            <a:spLocks noGrp="1"/>
          </p:cNvSpPr>
          <p:nvPr>
            <p:ph type="title"/>
          </p:nvPr>
        </p:nvSpPr>
        <p:spPr>
          <a:xfrm>
            <a:off x="521208" y="786384"/>
            <a:ext cx="3509192" cy="2008193"/>
          </a:xfrm>
        </p:spPr>
        <p:txBody>
          <a:bodyPr anchor="t">
            <a:normAutofit/>
          </a:bodyPr>
          <a:lstStyle/>
          <a:p>
            <a:r>
              <a:rPr lang="en-GB" dirty="0">
                <a:latin typeface="Garamond" panose="02020404030301010803" pitchFamily="18" charset="0"/>
              </a:rPr>
              <a:t>Outline</a:t>
            </a: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A26A18-B183-410A-CA88-6CF03BD9A094}"/>
              </a:ext>
            </a:extLst>
          </p:cNvPr>
          <p:cNvSpPr>
            <a:spLocks noGrp="1"/>
          </p:cNvSpPr>
          <p:nvPr>
            <p:ph idx="1"/>
          </p:nvPr>
        </p:nvSpPr>
        <p:spPr>
          <a:xfrm>
            <a:off x="571501" y="1817915"/>
            <a:ext cx="3564101" cy="4105454"/>
          </a:xfrm>
        </p:spPr>
        <p:txBody>
          <a:bodyPr anchor="b">
            <a:normAutofit fontScale="70000" lnSpcReduction="20000"/>
          </a:bodyPr>
          <a:lstStyle/>
          <a:p>
            <a:pPr marL="0" indent="0">
              <a:lnSpc>
                <a:spcPct val="110000"/>
              </a:lnSpc>
              <a:buNone/>
            </a:pPr>
            <a:endParaRPr lang="en-GB" sz="1100" dirty="0"/>
          </a:p>
          <a:p>
            <a:pPr>
              <a:lnSpc>
                <a:spcPct val="110000"/>
              </a:lnSpc>
            </a:pPr>
            <a:r>
              <a:rPr lang="en-GB" sz="2900" dirty="0">
                <a:latin typeface="Garamond" panose="02020404030301010803" pitchFamily="18" charset="0"/>
              </a:rPr>
              <a:t>Introduction</a:t>
            </a:r>
          </a:p>
          <a:p>
            <a:pPr>
              <a:lnSpc>
                <a:spcPct val="110000"/>
              </a:lnSpc>
            </a:pPr>
            <a:r>
              <a:rPr lang="en-GB" sz="2900" dirty="0">
                <a:latin typeface="Garamond" panose="02020404030301010803" pitchFamily="18" charset="0"/>
              </a:rPr>
              <a:t>The personal union between Poland and Lithuania</a:t>
            </a:r>
          </a:p>
          <a:p>
            <a:pPr>
              <a:lnSpc>
                <a:spcPct val="110000"/>
              </a:lnSpc>
            </a:pPr>
            <a:r>
              <a:rPr lang="en-GB" sz="2900" dirty="0">
                <a:latin typeface="Garamond" panose="02020404030301010803" pitchFamily="18" charset="0"/>
              </a:rPr>
              <a:t>The conflict with the Teutonic Knights</a:t>
            </a:r>
          </a:p>
          <a:p>
            <a:pPr>
              <a:lnSpc>
                <a:spcPct val="110000"/>
              </a:lnSpc>
            </a:pPr>
            <a:r>
              <a:rPr lang="en-GB" sz="2900" dirty="0">
                <a:latin typeface="Garamond" panose="02020404030301010803" pitchFamily="18" charset="0"/>
              </a:rPr>
              <a:t>(Polish-)Lithuanian-</a:t>
            </a:r>
            <a:r>
              <a:rPr lang="en-GB" sz="2900" dirty="0" err="1">
                <a:latin typeface="Garamond" panose="02020404030301010803" pitchFamily="18" charset="0"/>
              </a:rPr>
              <a:t>Muscovian</a:t>
            </a:r>
            <a:r>
              <a:rPr lang="en-GB" sz="2900" dirty="0">
                <a:latin typeface="Garamond" panose="02020404030301010803" pitchFamily="18" charset="0"/>
              </a:rPr>
              <a:t> fight for </a:t>
            </a:r>
            <a:r>
              <a:rPr lang="en-GB" sz="2900" dirty="0" err="1">
                <a:latin typeface="Garamond" panose="02020404030301010803" pitchFamily="18" charset="0"/>
              </a:rPr>
              <a:t>Rus‘</a:t>
            </a:r>
            <a:endParaRPr lang="en-GB" sz="2900" dirty="0">
              <a:latin typeface="Garamond" panose="02020404030301010803" pitchFamily="18" charset="0"/>
            </a:endParaRPr>
          </a:p>
          <a:p>
            <a:pPr>
              <a:lnSpc>
                <a:spcPct val="110000"/>
              </a:lnSpc>
            </a:pPr>
            <a:r>
              <a:rPr lang="en-GB" sz="2900" dirty="0">
                <a:latin typeface="Garamond" panose="02020404030301010803" pitchFamily="18" charset="0"/>
              </a:rPr>
              <a:t>The Union of Lublin and the ‘Noble Republic‘</a:t>
            </a:r>
          </a:p>
          <a:p>
            <a:pPr>
              <a:lnSpc>
                <a:spcPct val="110000"/>
              </a:lnSpc>
            </a:pPr>
            <a:r>
              <a:rPr lang="en-GB" sz="2900" dirty="0">
                <a:latin typeface="Garamond" panose="02020404030301010803" pitchFamily="18" charset="0"/>
              </a:rPr>
              <a:t>Polish troops in the Moscow Kremlin: the Time of Troubles</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close-up of a document&#10;&#10;AI-generated content may be incorrect.">
            <a:extLst>
              <a:ext uri="{FF2B5EF4-FFF2-40B4-BE49-F238E27FC236}">
                <a16:creationId xmlns:a16="http://schemas.microsoft.com/office/drawing/2014/main" id="{B7D4CF01-F5D8-64A4-D4D9-E073C4A7FC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0946" y="850792"/>
            <a:ext cx="6545713" cy="5203842"/>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101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ndefined">
            <a:extLst>
              <a:ext uri="{FF2B5EF4-FFF2-40B4-BE49-F238E27FC236}">
                <a16:creationId xmlns:a16="http://schemas.microsoft.com/office/drawing/2014/main" id="{AFEB0D9D-C7FB-1B48-3495-02042462E4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578398" cy="514458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The Polish-Lithuanian Commonwealth.">
            <a:extLst>
              <a:ext uri="{FF2B5EF4-FFF2-40B4-BE49-F238E27FC236}">
                <a16:creationId xmlns:a16="http://schemas.microsoft.com/office/drawing/2014/main" id="{AC076844-672E-C027-60A7-F91D83AC55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3675" y="0"/>
            <a:ext cx="5648325" cy="51445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BF7370D-7018-B05A-AF02-CE0F576F02FC}"/>
              </a:ext>
            </a:extLst>
          </p:cNvPr>
          <p:cNvSpPr txBox="1"/>
          <p:nvPr/>
        </p:nvSpPr>
        <p:spPr>
          <a:xfrm>
            <a:off x="576943" y="5421086"/>
            <a:ext cx="2971800" cy="400110"/>
          </a:xfrm>
          <a:prstGeom prst="rect">
            <a:avLst/>
          </a:prstGeom>
          <a:noFill/>
        </p:spPr>
        <p:txBody>
          <a:bodyPr wrap="square" rtlCol="0">
            <a:spAutoFit/>
          </a:bodyPr>
          <a:lstStyle/>
          <a:p>
            <a:r>
              <a:rPr lang="en-GB" sz="2000" b="1" dirty="0">
                <a:latin typeface="Garamond" panose="02020404030301010803" pitchFamily="18" charset="0"/>
              </a:rPr>
              <a:t>1569</a:t>
            </a:r>
          </a:p>
        </p:txBody>
      </p:sp>
      <p:sp>
        <p:nvSpPr>
          <p:cNvPr id="5" name="TextBox 4">
            <a:extLst>
              <a:ext uri="{FF2B5EF4-FFF2-40B4-BE49-F238E27FC236}">
                <a16:creationId xmlns:a16="http://schemas.microsoft.com/office/drawing/2014/main" id="{D8730D8E-0A5B-D844-8949-47E2CC21F6FA}"/>
              </a:ext>
            </a:extLst>
          </p:cNvPr>
          <p:cNvSpPr txBox="1"/>
          <p:nvPr/>
        </p:nvSpPr>
        <p:spPr>
          <a:xfrm>
            <a:off x="6694714" y="5421086"/>
            <a:ext cx="2460172" cy="400110"/>
          </a:xfrm>
          <a:prstGeom prst="rect">
            <a:avLst/>
          </a:prstGeom>
          <a:noFill/>
        </p:spPr>
        <p:txBody>
          <a:bodyPr wrap="square" rtlCol="0">
            <a:spAutoFit/>
          </a:bodyPr>
          <a:lstStyle/>
          <a:p>
            <a:r>
              <a:rPr lang="en-GB" sz="2000" b="1" dirty="0">
                <a:latin typeface="Garamond" panose="02020404030301010803" pitchFamily="18" charset="0"/>
              </a:rPr>
              <a:t>With today’s border</a:t>
            </a:r>
          </a:p>
        </p:txBody>
      </p:sp>
    </p:spTree>
    <p:extLst>
      <p:ext uri="{BB962C8B-B14F-4D97-AF65-F5344CB8AC3E}">
        <p14:creationId xmlns:p14="http://schemas.microsoft.com/office/powerpoint/2010/main" val="3438328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20075-2F85-3244-25A6-5318F9A031A2}"/>
              </a:ext>
            </a:extLst>
          </p:cNvPr>
          <p:cNvSpPr>
            <a:spLocks noGrp="1"/>
          </p:cNvSpPr>
          <p:nvPr>
            <p:ph type="title"/>
          </p:nvPr>
        </p:nvSpPr>
        <p:spPr/>
        <p:txBody>
          <a:bodyPr>
            <a:normAutofit/>
          </a:bodyPr>
          <a:lstStyle/>
          <a:p>
            <a:r>
              <a:rPr lang="en-GB" dirty="0">
                <a:latin typeface="Garamond" panose="02020404030301010803" pitchFamily="18" charset="0"/>
              </a:rPr>
              <a:t>Polish kings and queens, 1386 – 1696</a:t>
            </a:r>
          </a:p>
        </p:txBody>
      </p:sp>
      <p:sp>
        <p:nvSpPr>
          <p:cNvPr id="4" name="Textfeld 2">
            <a:extLst>
              <a:ext uri="{FF2B5EF4-FFF2-40B4-BE49-F238E27FC236}">
                <a16:creationId xmlns:a16="http://schemas.microsoft.com/office/drawing/2014/main" id="{AA479490-5FE2-4E1A-970A-29234B6D4211}"/>
              </a:ext>
            </a:extLst>
          </p:cNvPr>
          <p:cNvSpPr txBox="1">
            <a:spLocks noGrp="1"/>
          </p:cNvSpPr>
          <p:nvPr>
            <p:ph idx="1"/>
          </p:nvPr>
        </p:nvSpPr>
        <p:spPr>
          <a:xfrm>
            <a:off x="571500" y="1941979"/>
            <a:ext cx="11060113" cy="4247317"/>
          </a:xfrm>
          <a:prstGeom prst="rect">
            <a:avLst/>
          </a:prstGeom>
          <a:noFill/>
        </p:spPr>
        <p:txBody>
          <a:bodyPr wrap="square" rtlCol="0">
            <a:spAutoFit/>
          </a:bodyPr>
          <a:lstStyle/>
          <a:p>
            <a:pPr>
              <a:lnSpc>
                <a:spcPct val="100000"/>
              </a:lnSpc>
              <a:spcBef>
                <a:spcPts val="0"/>
              </a:spcBef>
            </a:pPr>
            <a:r>
              <a:rPr lang="de-GB" sz="1800" dirty="0">
                <a:latin typeface="Garamond" panose="02020404030301010803" pitchFamily="18" charset="0"/>
              </a:rPr>
              <a:t>1386-1434	Jadwiga (1384-1399) and Władysław II Jagiełło		</a:t>
            </a:r>
          </a:p>
          <a:p>
            <a:pPr>
              <a:lnSpc>
                <a:spcPct val="100000"/>
              </a:lnSpc>
              <a:spcBef>
                <a:spcPts val="0"/>
              </a:spcBef>
            </a:pPr>
            <a:r>
              <a:rPr lang="de-GB" sz="1800" dirty="0">
                <a:latin typeface="Garamond" panose="02020404030301010803" pitchFamily="18" charset="0"/>
              </a:rPr>
              <a:t>1434-1444	Władysław III</a:t>
            </a:r>
          </a:p>
          <a:p>
            <a:pPr>
              <a:lnSpc>
                <a:spcPct val="100000"/>
              </a:lnSpc>
              <a:spcBef>
                <a:spcPts val="0"/>
              </a:spcBef>
            </a:pPr>
            <a:r>
              <a:rPr lang="de-GB" sz="1800" dirty="0">
                <a:latin typeface="Garamond" panose="02020404030301010803" pitchFamily="18" charset="0"/>
              </a:rPr>
              <a:t>1447-1492	Kazimierz IV Jagiellończyk</a:t>
            </a:r>
          </a:p>
          <a:p>
            <a:pPr>
              <a:lnSpc>
                <a:spcPct val="100000"/>
              </a:lnSpc>
              <a:spcBef>
                <a:spcPts val="0"/>
              </a:spcBef>
            </a:pPr>
            <a:r>
              <a:rPr lang="de-GB" sz="1800" dirty="0">
                <a:latin typeface="Garamond" panose="02020404030301010803" pitchFamily="18" charset="0"/>
              </a:rPr>
              <a:t>1492-1501	Jan I Olbracht</a:t>
            </a:r>
          </a:p>
          <a:p>
            <a:pPr>
              <a:lnSpc>
                <a:spcPct val="100000"/>
              </a:lnSpc>
              <a:spcBef>
                <a:spcPts val="0"/>
              </a:spcBef>
            </a:pPr>
            <a:r>
              <a:rPr lang="de-GB" sz="1800" dirty="0">
                <a:latin typeface="Garamond" panose="02020404030301010803" pitchFamily="18" charset="0"/>
              </a:rPr>
              <a:t>1501-1506	Aleksander Jagiellończyk </a:t>
            </a:r>
          </a:p>
          <a:p>
            <a:pPr>
              <a:lnSpc>
                <a:spcPct val="100000"/>
              </a:lnSpc>
              <a:spcBef>
                <a:spcPts val="0"/>
              </a:spcBef>
            </a:pPr>
            <a:r>
              <a:rPr lang="de-GB" sz="1800" dirty="0">
                <a:latin typeface="Garamond" panose="02020404030301010803" pitchFamily="18" charset="0"/>
              </a:rPr>
              <a:t>1506-1548	Zygmunt I Stary </a:t>
            </a:r>
          </a:p>
          <a:p>
            <a:pPr>
              <a:lnSpc>
                <a:spcPct val="100000"/>
              </a:lnSpc>
              <a:spcBef>
                <a:spcPts val="0"/>
              </a:spcBef>
            </a:pPr>
            <a:r>
              <a:rPr lang="de-GB" sz="1800" dirty="0">
                <a:latin typeface="Garamond" panose="02020404030301010803" pitchFamily="18" charset="0"/>
              </a:rPr>
              <a:t>1548-1572	Zygmunt II August (last male monarch of Jagiellonian dynasty))</a:t>
            </a:r>
          </a:p>
          <a:p>
            <a:pPr>
              <a:lnSpc>
                <a:spcPct val="100000"/>
              </a:lnSpc>
              <a:spcBef>
                <a:spcPts val="0"/>
              </a:spcBef>
            </a:pPr>
            <a:r>
              <a:rPr lang="de-GB" sz="1800" dirty="0">
                <a:latin typeface="Garamond" panose="02020404030301010803" pitchFamily="18" charset="0"/>
              </a:rPr>
              <a:t>1573-1575	Henry Valois (French)</a:t>
            </a:r>
          </a:p>
          <a:p>
            <a:pPr>
              <a:lnSpc>
                <a:spcPct val="100000"/>
              </a:lnSpc>
              <a:spcBef>
                <a:spcPts val="0"/>
              </a:spcBef>
            </a:pPr>
            <a:r>
              <a:rPr lang="de-GB" sz="1800" dirty="0">
                <a:latin typeface="Garamond" panose="02020404030301010803" pitchFamily="18" charset="0"/>
              </a:rPr>
              <a:t>1575-1587	Anna Jagiellonka and Stefan Batory (1576-1586), </a:t>
            </a:r>
            <a:r>
              <a:rPr lang="en-GB" sz="1800" dirty="0">
                <a:latin typeface="Garamond" panose="02020404030301010803" pitchFamily="18" charset="0"/>
              </a:rPr>
              <a:t>a</a:t>
            </a:r>
            <a:r>
              <a:rPr lang="de-GB" sz="1800" dirty="0">
                <a:latin typeface="Garamond" panose="02020404030301010803" pitchFamily="18" charset="0"/>
              </a:rPr>
              <a:t>lso King of Hungary</a:t>
            </a:r>
          </a:p>
          <a:p>
            <a:pPr>
              <a:lnSpc>
                <a:spcPct val="100000"/>
              </a:lnSpc>
              <a:spcBef>
                <a:spcPts val="0"/>
              </a:spcBef>
            </a:pPr>
            <a:r>
              <a:rPr lang="de-GB" sz="1800" dirty="0">
                <a:latin typeface="Garamond" panose="02020404030301010803" pitchFamily="18" charset="0"/>
              </a:rPr>
              <a:t>1587-1632	Zygmunt III Wasa (Swedish Wasa dynasty)</a:t>
            </a:r>
          </a:p>
          <a:p>
            <a:pPr>
              <a:lnSpc>
                <a:spcPct val="100000"/>
              </a:lnSpc>
              <a:spcBef>
                <a:spcPts val="0"/>
              </a:spcBef>
            </a:pPr>
            <a:r>
              <a:rPr lang="de-GB" sz="1800" dirty="0">
                <a:latin typeface="Garamond" panose="02020404030301010803" pitchFamily="18" charset="0"/>
              </a:rPr>
              <a:t>1632-1648	Władysław IV Wasa </a:t>
            </a:r>
          </a:p>
          <a:p>
            <a:pPr>
              <a:lnSpc>
                <a:spcPct val="100000"/>
              </a:lnSpc>
              <a:spcBef>
                <a:spcPts val="0"/>
              </a:spcBef>
            </a:pPr>
            <a:r>
              <a:rPr lang="de-GB" sz="1800" dirty="0">
                <a:latin typeface="Garamond" panose="02020404030301010803" pitchFamily="18" charset="0"/>
              </a:rPr>
              <a:t>1648-1668	Jan II Kazimierz (last Wasa)</a:t>
            </a:r>
          </a:p>
          <a:p>
            <a:pPr>
              <a:lnSpc>
                <a:spcPct val="100000"/>
              </a:lnSpc>
              <a:spcBef>
                <a:spcPts val="0"/>
              </a:spcBef>
            </a:pPr>
            <a:r>
              <a:rPr lang="de-GB" sz="1800" dirty="0">
                <a:latin typeface="Garamond" panose="02020404030301010803" pitchFamily="18" charset="0"/>
              </a:rPr>
              <a:t>1669-1673	Michał Korybut (Polish magnate)</a:t>
            </a:r>
          </a:p>
          <a:p>
            <a:pPr>
              <a:lnSpc>
                <a:spcPct val="100000"/>
              </a:lnSpc>
              <a:spcBef>
                <a:spcPts val="0"/>
              </a:spcBef>
            </a:pPr>
            <a:r>
              <a:rPr lang="de-GB" sz="1800" dirty="0">
                <a:latin typeface="Garamond" panose="02020404030301010803" pitchFamily="18" charset="0"/>
              </a:rPr>
              <a:t>1i674-1696	Jan III Sobieski (Polish magnate)</a:t>
            </a:r>
          </a:p>
          <a:p>
            <a:pPr>
              <a:lnSpc>
                <a:spcPct val="100000"/>
              </a:lnSpc>
              <a:spcBef>
                <a:spcPts val="0"/>
              </a:spcBef>
            </a:pPr>
            <a:endParaRPr lang="de-GB" sz="1800" dirty="0">
              <a:latin typeface="Garamond" panose="02020404030301010803" pitchFamily="18" charset="0"/>
            </a:endParaRPr>
          </a:p>
        </p:txBody>
      </p:sp>
    </p:spTree>
    <p:extLst>
      <p:ext uri="{BB962C8B-B14F-4D97-AF65-F5344CB8AC3E}">
        <p14:creationId xmlns:p14="http://schemas.microsoft.com/office/powerpoint/2010/main" val="14202814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847C0-743E-7F8B-C02B-4E3BC2390869}"/>
              </a:ext>
            </a:extLst>
          </p:cNvPr>
          <p:cNvSpPr>
            <a:spLocks noGrp="1"/>
          </p:cNvSpPr>
          <p:nvPr>
            <p:ph type="title"/>
          </p:nvPr>
        </p:nvSpPr>
        <p:spPr/>
        <p:txBody>
          <a:bodyPr>
            <a:normAutofit/>
          </a:bodyPr>
          <a:lstStyle/>
          <a:p>
            <a:r>
              <a:rPr lang="en-GB" dirty="0">
                <a:latin typeface="Garamond" panose="02020404030301010803" pitchFamily="18" charset="0"/>
              </a:rPr>
              <a:t>Prerogatives of the King (ca. 1600)</a:t>
            </a:r>
          </a:p>
        </p:txBody>
      </p:sp>
      <p:sp>
        <p:nvSpPr>
          <p:cNvPr id="3" name="Content Placeholder 2">
            <a:extLst>
              <a:ext uri="{FF2B5EF4-FFF2-40B4-BE49-F238E27FC236}">
                <a16:creationId xmlns:a16="http://schemas.microsoft.com/office/drawing/2014/main" id="{72D75820-F9B1-AF6F-83E0-955EBAD304B6}"/>
              </a:ext>
            </a:extLst>
          </p:cNvPr>
          <p:cNvSpPr>
            <a:spLocks noGrp="1"/>
          </p:cNvSpPr>
          <p:nvPr>
            <p:ph idx="1"/>
          </p:nvPr>
        </p:nvSpPr>
        <p:spPr/>
        <p:txBody>
          <a:bodyPr>
            <a:normAutofit fontScale="92500" lnSpcReduction="20000"/>
          </a:bodyPr>
          <a:lstStyle/>
          <a:p>
            <a:r>
              <a:rPr lang="en-GB" dirty="0">
                <a:latin typeface="Garamond" panose="02020404030301010803" pitchFamily="18" charset="0"/>
              </a:rPr>
              <a:t>Commands the Army</a:t>
            </a:r>
          </a:p>
          <a:p>
            <a:r>
              <a:rPr lang="en-GB" dirty="0">
                <a:latin typeface="Garamond" panose="02020404030301010803" pitchFamily="18" charset="0"/>
              </a:rPr>
              <a:t>Calls the banns of the nobility together, but needs the approval of the Sejm</a:t>
            </a:r>
          </a:p>
          <a:p>
            <a:r>
              <a:rPr lang="en-GB" dirty="0">
                <a:latin typeface="Garamond" panose="02020404030301010803" pitchFamily="18" charset="0"/>
              </a:rPr>
              <a:t>Is not responsible to the Sejm, but has to obey the Articuli </a:t>
            </a:r>
            <a:r>
              <a:rPr lang="en-GB" dirty="0" err="1">
                <a:latin typeface="Garamond" panose="02020404030301010803" pitchFamily="18" charset="0"/>
              </a:rPr>
              <a:t>Henriciani</a:t>
            </a:r>
            <a:r>
              <a:rPr lang="en-GB" dirty="0">
                <a:latin typeface="Garamond" panose="02020404030301010803" pitchFamily="18" charset="0"/>
              </a:rPr>
              <a:t> and the Pacta </a:t>
            </a:r>
            <a:r>
              <a:rPr lang="en-GB" dirty="0" err="1">
                <a:latin typeface="Garamond" panose="02020404030301010803" pitchFamily="18" charset="0"/>
              </a:rPr>
              <a:t>Conventa</a:t>
            </a:r>
            <a:endParaRPr lang="en-GB" dirty="0">
              <a:latin typeface="Garamond" panose="02020404030301010803" pitchFamily="18" charset="0"/>
            </a:endParaRPr>
          </a:p>
          <a:p>
            <a:r>
              <a:rPr lang="en-GB" dirty="0">
                <a:latin typeface="Garamond" panose="02020404030301010803" pitchFamily="18" charset="0"/>
              </a:rPr>
              <a:t>Supreme power off sessions of the Sejm</a:t>
            </a:r>
          </a:p>
          <a:p>
            <a:r>
              <a:rPr lang="en-GB" dirty="0">
                <a:latin typeface="Garamond" panose="02020404030301010803" pitchFamily="18" charset="0"/>
              </a:rPr>
              <a:t>Appoints ambassadors, but his right to give them directives is restricted</a:t>
            </a:r>
          </a:p>
          <a:p>
            <a:r>
              <a:rPr lang="en-GB" dirty="0">
                <a:latin typeface="Garamond" panose="02020404030301010803" pitchFamily="18" charset="0"/>
              </a:rPr>
              <a:t>Appoints high officials and commanders of the Army, but cannot easily dismiss them</a:t>
            </a:r>
          </a:p>
          <a:p>
            <a:r>
              <a:rPr lang="en-GB" dirty="0">
                <a:latin typeface="Garamond" panose="02020404030301010803" pitchFamily="18" charset="0"/>
              </a:rPr>
              <a:t>Appoints bishops</a:t>
            </a:r>
          </a:p>
          <a:p>
            <a:r>
              <a:rPr lang="en-GB" dirty="0">
                <a:latin typeface="Garamond" panose="02020404030301010803" pitchFamily="18" charset="0"/>
              </a:rPr>
              <a:t>Controls crownland and can give land as a feud to noblemen</a:t>
            </a:r>
          </a:p>
          <a:p>
            <a:pPr marL="0" indent="0">
              <a:buNone/>
            </a:pPr>
            <a:r>
              <a:rPr lang="de-GB" b="1" dirty="0">
                <a:latin typeface="Garamond" panose="02020404030301010803" pitchFamily="18" charset="0"/>
              </a:rPr>
              <a:t>The  Noble Republic</a:t>
            </a:r>
          </a:p>
          <a:p>
            <a:pPr marL="0" indent="0">
              <a:buNone/>
            </a:pPr>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490183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EEC57185-5A42-92C2-B033-DB9954EA85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5292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3">
            <a:extLst>
              <a:ext uri="{FF2B5EF4-FFF2-40B4-BE49-F238E27FC236}">
                <a16:creationId xmlns:a16="http://schemas.microsoft.com/office/drawing/2014/main" id="{DC135749-5B54-7791-A42A-3F53E080B6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0325" y="1773238"/>
            <a:ext cx="23114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25D0C8C3-F447-9465-BBB6-0740FFED76DC}"/>
              </a:ext>
            </a:extLst>
          </p:cNvPr>
          <p:cNvSpPr txBox="1"/>
          <p:nvPr/>
        </p:nvSpPr>
        <p:spPr>
          <a:xfrm>
            <a:off x="7680325" y="233723"/>
            <a:ext cx="3200399" cy="923330"/>
          </a:xfrm>
          <a:prstGeom prst="rect">
            <a:avLst/>
          </a:prstGeom>
          <a:noFill/>
        </p:spPr>
        <p:txBody>
          <a:bodyPr wrap="square" rtlCol="0">
            <a:spAutoFit/>
          </a:bodyPr>
          <a:lstStyle/>
          <a:p>
            <a:r>
              <a:rPr lang="en-GB" dirty="0">
                <a:latin typeface="Garamond" panose="02020404030301010803" pitchFamily="18" charset="0"/>
              </a:rPr>
              <a:t>From: Norman Davies: God‘s Playground. A History of Poland. Vol 1. New York 1982</a:t>
            </a:r>
          </a:p>
        </p:txBody>
      </p:sp>
      <p:sp>
        <p:nvSpPr>
          <p:cNvPr id="7" name="TextBox 6">
            <a:extLst>
              <a:ext uri="{FF2B5EF4-FFF2-40B4-BE49-F238E27FC236}">
                <a16:creationId xmlns:a16="http://schemas.microsoft.com/office/drawing/2014/main" id="{2C949784-CF71-6709-4F5C-B6225D7D07B9}"/>
              </a:ext>
            </a:extLst>
          </p:cNvPr>
          <p:cNvSpPr txBox="1"/>
          <p:nvPr/>
        </p:nvSpPr>
        <p:spPr>
          <a:xfrm>
            <a:off x="7680325" y="5444751"/>
            <a:ext cx="2187388" cy="369332"/>
          </a:xfrm>
          <a:prstGeom prst="rect">
            <a:avLst/>
          </a:prstGeom>
          <a:noFill/>
        </p:spPr>
        <p:txBody>
          <a:bodyPr wrap="square" rtlCol="0">
            <a:spAutoFit/>
          </a:bodyPr>
          <a:lstStyle/>
          <a:p>
            <a:r>
              <a:rPr lang="de-DE" altLang="en-US" dirty="0">
                <a:solidFill>
                  <a:srgbClr val="000514"/>
                </a:solidFill>
                <a:latin typeface="Garamond" panose="02020404030301010803" pitchFamily="18" charset="0"/>
              </a:rPr>
              <a:t>Wappen</a:t>
            </a:r>
            <a:r>
              <a:rPr lang="de-DE" altLang="en-US" dirty="0">
                <a:solidFill>
                  <a:srgbClr val="FFFFFF"/>
                </a:solidFill>
                <a:latin typeface="Garamond" panose="02020404030301010803" pitchFamily="18" charset="0"/>
              </a:rPr>
              <a:t> </a:t>
            </a:r>
            <a:r>
              <a:rPr lang="de-DE" altLang="en-US" dirty="0">
                <a:solidFill>
                  <a:srgbClr val="000514"/>
                </a:solidFill>
                <a:latin typeface="Garamond" panose="02020404030301010803" pitchFamily="18" charset="0"/>
              </a:rPr>
              <a:t>„Jelita“</a:t>
            </a:r>
          </a:p>
        </p:txBody>
      </p:sp>
    </p:spTree>
    <p:extLst>
      <p:ext uri="{BB962C8B-B14F-4D97-AF65-F5344CB8AC3E}">
        <p14:creationId xmlns:p14="http://schemas.microsoft.com/office/powerpoint/2010/main" val="15802762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50EE440-FDCB-68D1-5304-BAFD44C1A6D1}"/>
              </a:ext>
            </a:extLst>
          </p:cNvPr>
          <p:cNvSpPr txBox="1"/>
          <p:nvPr/>
        </p:nvSpPr>
        <p:spPr>
          <a:xfrm>
            <a:off x="3944471" y="197346"/>
            <a:ext cx="6338047" cy="6555641"/>
          </a:xfrm>
          <a:prstGeom prst="rect">
            <a:avLst/>
          </a:prstGeom>
          <a:noFill/>
        </p:spPr>
        <p:txBody>
          <a:bodyPr wrap="square" rtlCol="0">
            <a:spAutoFit/>
          </a:bodyPr>
          <a:lstStyle/>
          <a:p>
            <a:r>
              <a:rPr lang="en-GB" sz="2000" dirty="0">
                <a:latin typeface="Garamond" panose="02020404030301010803" pitchFamily="18" charset="0"/>
              </a:rPr>
              <a:t>Liberum Veto (Latin "free veto") was a parliamentary device in the Polish-Lithuanian commonwealth that allowed any deputy of the Sejm to force an immediate end to the current session and nullify all legislation already passed during the session. The first time used in 1652. </a:t>
            </a:r>
          </a:p>
          <a:p>
            <a:endParaRPr lang="en-GB" sz="2000" dirty="0">
              <a:latin typeface="Garamond" panose="02020404030301010803" pitchFamily="18" charset="0"/>
            </a:endParaRPr>
          </a:p>
          <a:p>
            <a:r>
              <a:rPr lang="en-GB" sz="2000" dirty="0">
                <a:latin typeface="Garamond" panose="02020404030301010803" pitchFamily="18" charset="0"/>
              </a:rPr>
              <a:t>If the king violates ‚natural law‘, the Articuli </a:t>
            </a:r>
            <a:r>
              <a:rPr lang="en-GB" sz="2000" dirty="0" err="1">
                <a:latin typeface="Garamond" panose="02020404030301010803" pitchFamily="18" charset="0"/>
              </a:rPr>
              <a:t>Henriciani</a:t>
            </a:r>
            <a:r>
              <a:rPr lang="en-GB" sz="2000" dirty="0">
                <a:latin typeface="Garamond" panose="02020404030301010803" pitchFamily="18" charset="0"/>
              </a:rPr>
              <a:t> or the Pacta </a:t>
            </a:r>
            <a:r>
              <a:rPr lang="en-GB" sz="2000" dirty="0" err="1">
                <a:latin typeface="Garamond" panose="02020404030301010803" pitchFamily="18" charset="0"/>
              </a:rPr>
              <a:t>Conventa</a:t>
            </a:r>
            <a:r>
              <a:rPr lang="en-GB" sz="2000" dirty="0">
                <a:latin typeface="Garamond" panose="02020404030301010803" pitchFamily="18" charset="0"/>
              </a:rPr>
              <a:t> (de non </a:t>
            </a:r>
            <a:r>
              <a:rPr lang="en-GB" sz="2000" dirty="0" err="1">
                <a:latin typeface="Garamond" panose="02020404030301010803" pitchFamily="18" charset="0"/>
              </a:rPr>
              <a:t>praestanda-obedienta</a:t>
            </a:r>
            <a:r>
              <a:rPr lang="en-GB" sz="2000" dirty="0">
                <a:latin typeface="Garamond" panose="02020404030301010803" pitchFamily="18" charset="0"/>
              </a:rPr>
              <a:t>) give the nobility the right to organise military resistance against the king</a:t>
            </a:r>
          </a:p>
          <a:p>
            <a:endParaRPr lang="en-GB" sz="2000" dirty="0">
              <a:latin typeface="Garamond" panose="02020404030301010803" pitchFamily="18" charset="0"/>
            </a:endParaRPr>
          </a:p>
          <a:p>
            <a:r>
              <a:rPr lang="en-GB" sz="2000" dirty="0">
                <a:latin typeface="Garamond" panose="02020404030301010803" pitchFamily="18" charset="0"/>
              </a:rPr>
              <a:t>‚Nothing about us without us‘ 1505, conceded by King Alexander</a:t>
            </a:r>
          </a:p>
          <a:p>
            <a:endParaRPr lang="en-GB" sz="2000" dirty="0">
              <a:latin typeface="Garamond" panose="02020404030301010803" pitchFamily="18" charset="0"/>
            </a:endParaRPr>
          </a:p>
          <a:p>
            <a:r>
              <a:rPr lang="en-GB" sz="2000" dirty="0">
                <a:latin typeface="Garamond" panose="02020404030301010803" pitchFamily="18" charset="0"/>
              </a:rPr>
              <a:t>An alliance of noblemen, to act for national interests but also to act for particular interests, the King can be part of such a confederation</a:t>
            </a:r>
          </a:p>
          <a:p>
            <a:endParaRPr lang="en-GB" sz="2000" dirty="0">
              <a:latin typeface="Garamond" panose="02020404030301010803" pitchFamily="18" charset="0"/>
            </a:endParaRPr>
          </a:p>
          <a:p>
            <a:r>
              <a:rPr lang="en-GB" sz="2000" dirty="0">
                <a:latin typeface="Garamond" panose="02020404030301010803" pitchFamily="18" charset="0"/>
              </a:rPr>
              <a:t>Parliament, which finishes a session period without having made any decisions, without a law having passed – because of use of Liberum Veto</a:t>
            </a:r>
          </a:p>
        </p:txBody>
      </p:sp>
      <p:sp>
        <p:nvSpPr>
          <p:cNvPr id="6" name="TextBox 5">
            <a:extLst>
              <a:ext uri="{FF2B5EF4-FFF2-40B4-BE49-F238E27FC236}">
                <a16:creationId xmlns:a16="http://schemas.microsoft.com/office/drawing/2014/main" id="{E95ADFF1-11F2-3B96-A0D2-2AF502BF0525}"/>
              </a:ext>
            </a:extLst>
          </p:cNvPr>
          <p:cNvSpPr txBox="1"/>
          <p:nvPr/>
        </p:nvSpPr>
        <p:spPr>
          <a:xfrm>
            <a:off x="770965" y="197346"/>
            <a:ext cx="2823882" cy="5940088"/>
          </a:xfrm>
          <a:prstGeom prst="rect">
            <a:avLst/>
          </a:prstGeom>
          <a:noFill/>
        </p:spPr>
        <p:txBody>
          <a:bodyPr wrap="square" rtlCol="0">
            <a:spAutoFit/>
          </a:bodyPr>
          <a:lstStyle/>
          <a:p>
            <a:r>
              <a:rPr lang="en-GB" sz="2000" b="1" dirty="0">
                <a:latin typeface="Garamond" panose="02020404030301010803" pitchFamily="18" charset="0"/>
              </a:rPr>
              <a:t>Liberum Veto</a:t>
            </a: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r>
              <a:rPr lang="en-GB" sz="2000" b="1" dirty="0">
                <a:latin typeface="Garamond" panose="02020404030301010803" pitchFamily="18" charset="0"/>
              </a:rPr>
              <a:t>Right of Resistance</a:t>
            </a: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r>
              <a:rPr lang="en-GB" sz="2000" b="1" dirty="0">
                <a:latin typeface="Garamond" panose="02020404030301010803" pitchFamily="18" charset="0"/>
              </a:rPr>
              <a:t>Nihil Novi</a:t>
            </a:r>
          </a:p>
          <a:p>
            <a:endParaRPr lang="en-GB" sz="2000" b="1" dirty="0">
              <a:latin typeface="Garamond" panose="02020404030301010803" pitchFamily="18" charset="0"/>
            </a:endParaRPr>
          </a:p>
          <a:p>
            <a:endParaRPr lang="en-GB" sz="2000" b="1" dirty="0">
              <a:latin typeface="Garamond" panose="02020404030301010803" pitchFamily="18" charset="0"/>
            </a:endParaRPr>
          </a:p>
          <a:p>
            <a:r>
              <a:rPr lang="en-GB" sz="2000" b="1" dirty="0">
                <a:latin typeface="Garamond" panose="02020404030301010803" pitchFamily="18" charset="0"/>
              </a:rPr>
              <a:t>Confederation</a:t>
            </a:r>
          </a:p>
          <a:p>
            <a:endParaRPr lang="en-GB" sz="2000" b="1" dirty="0">
              <a:latin typeface="Garamond" panose="02020404030301010803" pitchFamily="18" charset="0"/>
            </a:endParaRPr>
          </a:p>
          <a:p>
            <a:endParaRPr lang="en-GB" sz="2000" b="1" dirty="0">
              <a:latin typeface="Garamond" panose="02020404030301010803" pitchFamily="18" charset="0"/>
            </a:endParaRPr>
          </a:p>
          <a:p>
            <a:endParaRPr lang="en-GB" sz="2000" b="1" dirty="0">
              <a:latin typeface="Garamond" panose="02020404030301010803" pitchFamily="18" charset="0"/>
            </a:endParaRPr>
          </a:p>
          <a:p>
            <a:r>
              <a:rPr lang="en-GB" sz="2000" b="1" dirty="0" err="1">
                <a:latin typeface="Garamond" panose="02020404030301010803" pitchFamily="18" charset="0"/>
              </a:rPr>
              <a:t>Zerrissener</a:t>
            </a:r>
            <a:r>
              <a:rPr lang="en-GB" sz="2000" b="1" dirty="0">
                <a:latin typeface="Garamond" panose="02020404030301010803" pitchFamily="18" charset="0"/>
              </a:rPr>
              <a:t> Reichstag</a:t>
            </a:r>
          </a:p>
        </p:txBody>
      </p:sp>
    </p:spTree>
    <p:extLst>
      <p:ext uri="{BB962C8B-B14F-4D97-AF65-F5344CB8AC3E}">
        <p14:creationId xmlns:p14="http://schemas.microsoft.com/office/powerpoint/2010/main" val="4253296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896415-90A4-33E3-22AB-D2C8DFD8D565}"/>
              </a:ext>
            </a:extLst>
          </p:cNvPr>
          <p:cNvSpPr txBox="1"/>
          <p:nvPr/>
        </p:nvSpPr>
        <p:spPr>
          <a:xfrm>
            <a:off x="833716" y="502145"/>
            <a:ext cx="10201835" cy="6247864"/>
          </a:xfrm>
          <a:prstGeom prst="rect">
            <a:avLst/>
          </a:prstGeom>
          <a:noFill/>
        </p:spPr>
        <p:txBody>
          <a:bodyPr wrap="square">
            <a:spAutoFit/>
          </a:bodyPr>
          <a:lstStyle/>
          <a:p>
            <a:r>
              <a:rPr lang="en-GB" sz="2000" dirty="0">
                <a:latin typeface="Garamond" panose="02020404030301010803" pitchFamily="18" charset="0"/>
              </a:rPr>
              <a:t>An old Latin proverb proclaimed that the Polish Commonwealth was "heaven for the nobles, purgatory for the townsfolk, hell for the peasants, and paradise for the Jews." </a:t>
            </a:r>
          </a:p>
          <a:p>
            <a:endParaRPr lang="en-GB" sz="2000" dirty="0">
              <a:latin typeface="Garamond" panose="02020404030301010803" pitchFamily="18" charset="0"/>
            </a:endParaRPr>
          </a:p>
          <a:p>
            <a:r>
              <a:rPr lang="en-GB" sz="2000" dirty="0">
                <a:latin typeface="Garamond" panose="02020404030301010803" pitchFamily="18" charset="0"/>
              </a:rPr>
              <a:t>Noblemen – political nation – elect representatives to diets and parliament (Sejm) – but differentiation – wealthy magnates and poor noblemen (economically not much better than free peasants), noblemen as clients of magnates, some of richest: Ruthenian noblemen (Orthodox or converted to Catholicism)</a:t>
            </a:r>
          </a:p>
          <a:p>
            <a:endParaRPr lang="en-GB" sz="2000" dirty="0">
              <a:latin typeface="Garamond" panose="02020404030301010803" pitchFamily="18" charset="0"/>
            </a:endParaRPr>
          </a:p>
          <a:p>
            <a:r>
              <a:rPr lang="en-GB" sz="2000" dirty="0">
                <a:latin typeface="Garamond" panose="02020404030301010803" pitchFamily="18" charset="0"/>
              </a:rPr>
              <a:t>Towns – some self-administration but not represented in Sejm</a:t>
            </a:r>
          </a:p>
          <a:p>
            <a:endParaRPr lang="en-GB" sz="2000" dirty="0">
              <a:latin typeface="Garamond" panose="02020404030301010803" pitchFamily="18" charset="0"/>
            </a:endParaRPr>
          </a:p>
          <a:p>
            <a:r>
              <a:rPr lang="en-GB" sz="2000" dirty="0">
                <a:latin typeface="Garamond" panose="02020404030301010803" pitchFamily="18" charset="0"/>
              </a:rPr>
              <a:t>Peasants – especially those on large estates, increased pressure, manorial courts, bound to land, serfdom – also introduced in Ukrainian lands transferred to the Polish crown in 1569 (intensification of exploitation of - Ruthenian/Ukrainian peasantry)</a:t>
            </a:r>
          </a:p>
          <a:p>
            <a:endParaRPr lang="en-GB" sz="2000" dirty="0">
              <a:latin typeface="Garamond" panose="02020404030301010803" pitchFamily="18" charset="0"/>
            </a:endParaRPr>
          </a:p>
          <a:p>
            <a:r>
              <a:rPr lang="en-GB" sz="2000" dirty="0">
                <a:latin typeface="Garamond" panose="02020404030301010803" pitchFamily="18" charset="0"/>
              </a:rPr>
              <a:t>Money by grain trade via Baltic Sea</a:t>
            </a:r>
          </a:p>
          <a:p>
            <a:endParaRPr lang="en-GB" sz="2000" dirty="0">
              <a:latin typeface="Garamond" panose="02020404030301010803" pitchFamily="18" charset="0"/>
            </a:endParaRPr>
          </a:p>
          <a:p>
            <a:r>
              <a:rPr lang="en-GB" sz="2000" dirty="0">
                <a:latin typeface="Garamond" panose="02020404030301010803" pitchFamily="18" charset="0"/>
              </a:rPr>
              <a:t>Jews – having found refuge, protection by crown, self-administration but also violence against them, often from townspeople (competition)</a:t>
            </a:r>
          </a:p>
          <a:p>
            <a:endParaRPr lang="en-GB" sz="2000" dirty="0">
              <a:latin typeface="Garamond" panose="02020404030301010803" pitchFamily="18" charset="0"/>
            </a:endParaRPr>
          </a:p>
          <a:p>
            <a:endParaRPr lang="en-GB" sz="2000" dirty="0">
              <a:latin typeface="Garamond" panose="02020404030301010803" pitchFamily="18" charset="0"/>
            </a:endParaRPr>
          </a:p>
        </p:txBody>
      </p:sp>
    </p:spTree>
    <p:extLst>
      <p:ext uri="{BB962C8B-B14F-4D97-AF65-F5344CB8AC3E}">
        <p14:creationId xmlns:p14="http://schemas.microsoft.com/office/powerpoint/2010/main" val="34821505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8583F3A-B897-6800-8F3F-F7FE8334ECC3}"/>
              </a:ext>
            </a:extLst>
          </p:cNvPr>
          <p:cNvSpPr>
            <a:spLocks noGrp="1"/>
          </p:cNvSpPr>
          <p:nvPr>
            <p:ph type="title"/>
          </p:nvPr>
        </p:nvSpPr>
        <p:spPr>
          <a:xfrm>
            <a:off x="521208" y="786384"/>
            <a:ext cx="5567266" cy="1707775"/>
          </a:xfrm>
        </p:spPr>
        <p:txBody>
          <a:bodyPr anchor="t">
            <a:normAutofit/>
          </a:bodyPr>
          <a:lstStyle/>
          <a:p>
            <a:r>
              <a:rPr lang="en-GB" dirty="0">
                <a:latin typeface="Garamond" panose="02020404030301010803" pitchFamily="18" charset="0"/>
              </a:rPr>
              <a:t>Renaissance in Poland</a:t>
            </a:r>
          </a:p>
        </p:txBody>
      </p:sp>
      <p:cxnSp>
        <p:nvCxnSpPr>
          <p:cNvPr id="14" name="Straight Connector 13">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5DC8D1C4-F2D7-BFDC-DEF3-3492589FFF1D}"/>
              </a:ext>
            </a:extLst>
          </p:cNvPr>
          <p:cNvSpPr>
            <a:spLocks noGrp="1"/>
          </p:cNvSpPr>
          <p:nvPr>
            <p:ph idx="1"/>
          </p:nvPr>
        </p:nvSpPr>
        <p:spPr>
          <a:xfrm>
            <a:off x="571506" y="3263469"/>
            <a:ext cx="6057894" cy="3018330"/>
          </a:xfrm>
        </p:spPr>
        <p:txBody>
          <a:bodyPr anchor="b">
            <a:noAutofit/>
          </a:bodyPr>
          <a:lstStyle/>
          <a:p>
            <a:pPr>
              <a:lnSpc>
                <a:spcPct val="110000"/>
              </a:lnSpc>
              <a:spcBef>
                <a:spcPts val="400"/>
              </a:spcBef>
            </a:pPr>
            <a:r>
              <a:rPr lang="en-GB" sz="1600" dirty="0">
                <a:latin typeface="Garamond" panose="02020404030301010803" pitchFamily="18" charset="0"/>
              </a:rPr>
              <a:t>Bona Sforza – by marriage with Zygmunt I Stary – Queen of Poland and Grand Duchess of Lithuania</a:t>
            </a:r>
          </a:p>
          <a:p>
            <a:pPr>
              <a:lnSpc>
                <a:spcPct val="110000"/>
              </a:lnSpc>
              <a:spcBef>
                <a:spcPts val="400"/>
              </a:spcBef>
            </a:pPr>
            <a:r>
              <a:rPr lang="en-GB" sz="1600" dirty="0">
                <a:latin typeface="Garamond" panose="02020404030301010803" pitchFamily="18" charset="0"/>
              </a:rPr>
              <a:t>Italian influences: architects, painters, buildings in Renaissance style</a:t>
            </a:r>
          </a:p>
          <a:p>
            <a:pPr>
              <a:lnSpc>
                <a:spcPct val="110000"/>
              </a:lnSpc>
              <a:spcBef>
                <a:spcPts val="400"/>
              </a:spcBef>
            </a:pPr>
            <a:r>
              <a:rPr lang="en-GB" sz="1600" dirty="0">
                <a:latin typeface="Garamond" panose="02020404030301010803" pitchFamily="18" charset="0"/>
              </a:rPr>
              <a:t>Reformation and counter-Reformation, influence of Jesuits, foundation of theological academies, from training also profit Orthodox clergymen</a:t>
            </a:r>
          </a:p>
          <a:p>
            <a:pPr>
              <a:lnSpc>
                <a:spcPct val="110000"/>
              </a:lnSpc>
              <a:spcBef>
                <a:spcPts val="400"/>
              </a:spcBef>
            </a:pPr>
            <a:r>
              <a:rPr lang="en-GB" sz="1600" dirty="0">
                <a:latin typeface="Garamond" panose="02020404030301010803" pitchFamily="18" charset="0"/>
              </a:rPr>
              <a:t>Poland-Lithuania is up to the partitions an integral part of European political system</a:t>
            </a:r>
          </a:p>
          <a:p>
            <a:pPr>
              <a:lnSpc>
                <a:spcPct val="110000"/>
              </a:lnSpc>
              <a:spcBef>
                <a:spcPts val="400"/>
              </a:spcBef>
            </a:pPr>
            <a:r>
              <a:rPr lang="en-GB" sz="1600" dirty="0">
                <a:latin typeface="Garamond" panose="02020404030301010803" pitchFamily="18" charset="0"/>
              </a:rPr>
              <a:t>Polish becomes literary language and language of administration</a:t>
            </a:r>
          </a:p>
          <a:p>
            <a:pPr>
              <a:lnSpc>
                <a:spcPct val="110000"/>
              </a:lnSpc>
              <a:spcBef>
                <a:spcPts val="400"/>
              </a:spcBef>
            </a:pPr>
            <a:r>
              <a:rPr lang="en-GB" sz="1600" dirty="0">
                <a:latin typeface="Garamond" panose="02020404030301010803" pitchFamily="18" charset="0"/>
              </a:rPr>
              <a:t>Golden Age (only in </a:t>
            </a:r>
            <a:r>
              <a:rPr lang="en-GB" sz="1600" dirty="0" err="1">
                <a:latin typeface="Garamond" panose="02020404030301010803" pitchFamily="18" charset="0"/>
              </a:rPr>
              <a:t>Poish</a:t>
            </a:r>
            <a:r>
              <a:rPr lang="en-GB" sz="1600" dirty="0">
                <a:latin typeface="Garamond" panose="02020404030301010803" pitchFamily="18" charset="0"/>
              </a:rPr>
              <a:t> historiography) 1573-1648</a:t>
            </a:r>
          </a:p>
          <a:p>
            <a:pPr>
              <a:lnSpc>
                <a:spcPct val="110000"/>
              </a:lnSpc>
              <a:spcBef>
                <a:spcPts val="400"/>
              </a:spcBef>
            </a:pPr>
            <a:r>
              <a:rPr lang="en-GB" sz="1600" dirty="0">
                <a:latin typeface="Garamond" panose="02020404030301010803" pitchFamily="18" charset="0"/>
              </a:rPr>
              <a:t>Via Poland – all these influences come to Lithuania and Ruthenian lands</a:t>
            </a:r>
          </a:p>
          <a:p>
            <a:pPr>
              <a:lnSpc>
                <a:spcPct val="110000"/>
              </a:lnSpc>
              <a:spcBef>
                <a:spcPts val="400"/>
              </a:spcBef>
            </a:pPr>
            <a:r>
              <a:rPr lang="en-GB" sz="1600" dirty="0">
                <a:latin typeface="Garamond" panose="02020404030301010803" pitchFamily="18" charset="0"/>
              </a:rPr>
              <a:t>University of Cracow, founded in 1364</a:t>
            </a:r>
          </a:p>
          <a:p>
            <a:pPr>
              <a:lnSpc>
                <a:spcPct val="110000"/>
              </a:lnSpc>
              <a:spcBef>
                <a:spcPts val="400"/>
              </a:spcBef>
            </a:pPr>
            <a:r>
              <a:rPr lang="en-GB" sz="1600" dirty="0">
                <a:latin typeface="Garamond" panose="02020404030301010803" pitchFamily="18" charset="0"/>
              </a:rPr>
              <a:t>Astronomer Copernicus in </a:t>
            </a:r>
            <a:r>
              <a:rPr lang="en-GB" sz="1600" dirty="0" err="1">
                <a:latin typeface="Garamond" panose="02020404030301010803" pitchFamily="18" charset="0"/>
              </a:rPr>
              <a:t>Toruń</a:t>
            </a:r>
            <a:r>
              <a:rPr lang="en-GB" sz="1600" dirty="0">
                <a:latin typeface="Garamond" panose="02020404030301010803" pitchFamily="18" charset="0"/>
              </a:rPr>
              <a:t>/Thorn</a:t>
            </a:r>
          </a:p>
          <a:p>
            <a:pPr>
              <a:lnSpc>
                <a:spcPct val="110000"/>
              </a:lnSpc>
              <a:spcBef>
                <a:spcPts val="400"/>
              </a:spcBef>
            </a:pPr>
            <a:r>
              <a:rPr lang="en-GB" sz="1600" dirty="0">
                <a:latin typeface="Garamond" panose="02020404030301010803" pitchFamily="18" charset="0"/>
              </a:rPr>
              <a:t>Polish, Lithuanian, Ruthenian noblemen studying in Italy, Germany, France</a:t>
            </a:r>
          </a:p>
        </p:txBody>
      </p:sp>
      <p:cxnSp>
        <p:nvCxnSpPr>
          <p:cNvPr id="16" name="Straight Connector 15">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4" descr="Renaissance Courtyard in Wawel Royal Castle in Kraków, Poland - Encircle Photos">
            <a:extLst>
              <a:ext uri="{FF2B5EF4-FFF2-40B4-BE49-F238E27FC236}">
                <a16:creationId xmlns:a16="http://schemas.microsoft.com/office/drawing/2014/main" id="{6A174734-83D9-3CDD-5C8A-2890AFC634A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14734" y="1798084"/>
            <a:ext cx="4705764" cy="3258741"/>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Connector 17">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B4FBA95-38B2-C01B-27EB-538B40C15D70}"/>
              </a:ext>
            </a:extLst>
          </p:cNvPr>
          <p:cNvSpPr txBox="1"/>
          <p:nvPr/>
        </p:nvSpPr>
        <p:spPr>
          <a:xfrm>
            <a:off x="6914734" y="5334000"/>
            <a:ext cx="3645688" cy="400110"/>
          </a:xfrm>
          <a:prstGeom prst="rect">
            <a:avLst/>
          </a:prstGeom>
          <a:noFill/>
        </p:spPr>
        <p:txBody>
          <a:bodyPr wrap="square" rtlCol="0">
            <a:spAutoFit/>
          </a:bodyPr>
          <a:lstStyle/>
          <a:p>
            <a:r>
              <a:rPr lang="en-GB" sz="2000" dirty="0">
                <a:latin typeface="Garamond" panose="02020404030301010803" pitchFamily="18" charset="0"/>
              </a:rPr>
              <a:t>Wawel, Cracow, Italian courtyard</a:t>
            </a:r>
          </a:p>
        </p:txBody>
      </p:sp>
    </p:spTree>
    <p:extLst>
      <p:ext uri="{BB962C8B-B14F-4D97-AF65-F5344CB8AC3E}">
        <p14:creationId xmlns:p14="http://schemas.microsoft.com/office/powerpoint/2010/main" val="706250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36E0E-820D-A4BF-AF4B-3C2D476CAE20}"/>
              </a:ext>
            </a:extLst>
          </p:cNvPr>
          <p:cNvSpPr>
            <a:spLocks noGrp="1"/>
          </p:cNvSpPr>
          <p:nvPr>
            <p:ph type="title"/>
          </p:nvPr>
        </p:nvSpPr>
        <p:spPr/>
        <p:txBody>
          <a:bodyPr>
            <a:normAutofit/>
          </a:bodyPr>
          <a:lstStyle/>
          <a:p>
            <a:r>
              <a:rPr lang="en-GB" dirty="0">
                <a:latin typeface="Garamond" panose="02020404030301010803" pitchFamily="18" charset="0"/>
              </a:rPr>
              <a:t>Time of Troubles, 1586-1613</a:t>
            </a:r>
          </a:p>
        </p:txBody>
      </p:sp>
      <p:sp>
        <p:nvSpPr>
          <p:cNvPr id="3" name="Content Placeholder 2">
            <a:extLst>
              <a:ext uri="{FF2B5EF4-FFF2-40B4-BE49-F238E27FC236}">
                <a16:creationId xmlns:a16="http://schemas.microsoft.com/office/drawing/2014/main" id="{3A4C8AAC-9254-2875-C041-FD3844282F1C}"/>
              </a:ext>
            </a:extLst>
          </p:cNvPr>
          <p:cNvSpPr>
            <a:spLocks noGrp="1"/>
          </p:cNvSpPr>
          <p:nvPr>
            <p:ph idx="1"/>
          </p:nvPr>
        </p:nvSpPr>
        <p:spPr>
          <a:xfrm>
            <a:off x="571500" y="1896394"/>
            <a:ext cx="11059811" cy="3910987"/>
          </a:xfrm>
        </p:spPr>
        <p:txBody>
          <a:bodyPr>
            <a:noAutofit/>
          </a:bodyPr>
          <a:lstStyle/>
          <a:p>
            <a:pPr>
              <a:spcBef>
                <a:spcPts val="0"/>
              </a:spcBef>
            </a:pPr>
            <a:r>
              <a:rPr lang="en-GB" sz="1500" dirty="0">
                <a:latin typeface="Garamond" panose="02020404030301010803" pitchFamily="18" charset="0"/>
              </a:rPr>
              <a:t>1581 Ivan IV (the Terrible) kills heir and son Ivan</a:t>
            </a:r>
          </a:p>
          <a:p>
            <a:pPr>
              <a:spcBef>
                <a:spcPts val="0"/>
              </a:spcBef>
            </a:pPr>
            <a:r>
              <a:rPr lang="en-GB" sz="1500" dirty="0">
                <a:latin typeface="Garamond" panose="02020404030301010803" pitchFamily="18" charset="0"/>
              </a:rPr>
              <a:t>1584 Death of Ivan IV, succeeded by other son Fedor, but country effectively ruled by F.‘s father-in-law Boris Godunov</a:t>
            </a:r>
          </a:p>
          <a:p>
            <a:pPr>
              <a:spcBef>
                <a:spcPts val="0"/>
              </a:spcBef>
            </a:pPr>
            <a:r>
              <a:rPr lang="en-GB" sz="1500" dirty="0">
                <a:latin typeface="Garamond" panose="02020404030301010803" pitchFamily="18" charset="0"/>
              </a:rPr>
              <a:t>1591 Death of Ivan IV youngest son Dimitry (slit either his own throat or was murdered)</a:t>
            </a:r>
          </a:p>
          <a:p>
            <a:pPr>
              <a:spcBef>
                <a:spcPts val="0"/>
              </a:spcBef>
            </a:pPr>
            <a:r>
              <a:rPr lang="en-GB" sz="1500" dirty="0">
                <a:latin typeface="Garamond" panose="02020404030301010803" pitchFamily="18" charset="0"/>
              </a:rPr>
              <a:t>1598 Death of tsar Fedor without heir, Boris Godunov (who is not a descendant of Rurik) wins power struggle and becomes tsar</a:t>
            </a:r>
          </a:p>
          <a:p>
            <a:pPr>
              <a:spcBef>
                <a:spcPts val="0"/>
              </a:spcBef>
            </a:pPr>
            <a:r>
              <a:rPr lang="en-GB" sz="1500" dirty="0">
                <a:latin typeface="Garamond" panose="02020404030301010803" pitchFamily="18" charset="0"/>
              </a:rPr>
              <a:t>1601-1603 Famine, previously permanent wars have ruined country</a:t>
            </a:r>
          </a:p>
          <a:p>
            <a:pPr>
              <a:spcBef>
                <a:spcPts val="0"/>
              </a:spcBef>
            </a:pPr>
            <a:r>
              <a:rPr lang="en-GB" sz="1500" dirty="0">
                <a:latin typeface="Garamond" panose="02020404030301010803" pitchFamily="18" charset="0"/>
              </a:rPr>
              <a:t>1603 False Dimitry I turns up, supported by Polish nobles</a:t>
            </a:r>
          </a:p>
          <a:p>
            <a:pPr>
              <a:spcBef>
                <a:spcPts val="0"/>
              </a:spcBef>
            </a:pPr>
            <a:r>
              <a:rPr lang="en-GB" sz="1500" dirty="0">
                <a:latin typeface="Garamond" panose="02020404030301010803" pitchFamily="18" charset="0"/>
              </a:rPr>
              <a:t>1605 tsar Boris Godunov dies, False Dimitry I crowned, becomes Catholic, marries Catholic, supported by Polish noblemen, leads to rebellion </a:t>
            </a:r>
          </a:p>
          <a:p>
            <a:pPr>
              <a:spcBef>
                <a:spcPts val="0"/>
              </a:spcBef>
            </a:pPr>
            <a:r>
              <a:rPr lang="en-GB" sz="1500" dirty="0">
                <a:latin typeface="Garamond" panose="02020404030301010803" pitchFamily="18" charset="0"/>
              </a:rPr>
              <a:t>May 1607 False Dimitry I killed by mob, Vasily </a:t>
            </a:r>
            <a:r>
              <a:rPr lang="en-GB" sz="1500" dirty="0" err="1">
                <a:latin typeface="Garamond" panose="02020404030301010803" pitchFamily="18" charset="0"/>
              </a:rPr>
              <a:t>Shuyski</a:t>
            </a:r>
            <a:r>
              <a:rPr lang="en-GB" sz="1500" dirty="0">
                <a:latin typeface="Garamond" panose="02020404030301010803" pitchFamily="18" charset="0"/>
              </a:rPr>
              <a:t> (a </a:t>
            </a:r>
            <a:r>
              <a:rPr lang="en-GB" sz="1500" dirty="0" err="1">
                <a:latin typeface="Garamond" panose="02020404030301010803" pitchFamily="18" charset="0"/>
              </a:rPr>
              <a:t>Rurikide</a:t>
            </a:r>
            <a:r>
              <a:rPr lang="en-GB" sz="1500" dirty="0">
                <a:latin typeface="Garamond" panose="02020404030301010803" pitchFamily="18" charset="0"/>
              </a:rPr>
              <a:t> boyar) supported by one faction becomes tsar</a:t>
            </a:r>
          </a:p>
          <a:p>
            <a:pPr>
              <a:spcBef>
                <a:spcPts val="0"/>
              </a:spcBef>
            </a:pPr>
            <a:r>
              <a:rPr lang="en-GB" sz="1500" dirty="0">
                <a:latin typeface="Garamond" panose="02020404030301010803" pitchFamily="18" charset="0"/>
              </a:rPr>
              <a:t>July 1607 False Dimitry II turns up, supported by some boyars and Poles, murdered in 1610 by a Tatar nobleman he previously had flogged</a:t>
            </a:r>
          </a:p>
          <a:p>
            <a:pPr>
              <a:spcBef>
                <a:spcPts val="0"/>
              </a:spcBef>
            </a:pPr>
            <a:r>
              <a:rPr lang="en-GB" sz="1500" dirty="0">
                <a:latin typeface="Garamond" panose="02020404030301010803" pitchFamily="18" charset="0"/>
              </a:rPr>
              <a:t>September 1609 King Zygmunt III Wasa invades Muscovy</a:t>
            </a:r>
          </a:p>
          <a:p>
            <a:pPr>
              <a:spcBef>
                <a:spcPts val="0"/>
              </a:spcBef>
            </a:pPr>
            <a:r>
              <a:rPr lang="en-GB" sz="1500" dirty="0">
                <a:latin typeface="Garamond" panose="02020404030301010803" pitchFamily="18" charset="0"/>
              </a:rPr>
              <a:t>1610-1612 Moscow occupied by Polish-Lithuanian troops and German mercenaries, Boyars force Shuysky to become monk, Zygmunt and son Władysław, both have intentions to become tsar, 1611 also appearance of False Dimitry III</a:t>
            </a:r>
          </a:p>
          <a:p>
            <a:pPr>
              <a:spcBef>
                <a:spcPts val="0"/>
              </a:spcBef>
            </a:pPr>
            <a:r>
              <a:rPr lang="en-GB" sz="1500" dirty="0">
                <a:latin typeface="Garamond" panose="02020404030301010803" pitchFamily="18" charset="0"/>
              </a:rPr>
              <a:t>1611-1613 Popular uprising, led by Boyars and townspeople (merchant Minin and boyar Pozharsky) against Catholic Polish rule, 1612 Poles forced to leave Moscow Kremlin</a:t>
            </a:r>
          </a:p>
          <a:p>
            <a:pPr>
              <a:spcBef>
                <a:spcPts val="0"/>
              </a:spcBef>
            </a:pPr>
            <a:r>
              <a:rPr lang="en-GB" sz="1500" dirty="0">
                <a:latin typeface="Garamond" panose="02020404030301010803" pitchFamily="18" charset="0"/>
              </a:rPr>
              <a:t>1613 Boyar </a:t>
            </a:r>
            <a:r>
              <a:rPr lang="en-GB" sz="1500" dirty="0" err="1">
                <a:latin typeface="Garamond" panose="02020404030301010803" pitchFamily="18" charset="0"/>
              </a:rPr>
              <a:t>Zemski</a:t>
            </a:r>
            <a:r>
              <a:rPr lang="en-GB" sz="1500" dirty="0">
                <a:latin typeface="Garamond" panose="02020404030301010803" pitchFamily="18" charset="0"/>
              </a:rPr>
              <a:t> Sobor elect Mikhail Romanov from Kostroma (son of metropolitan, later patriarch Filaret, a Rurikid) tsar</a:t>
            </a:r>
          </a:p>
        </p:txBody>
      </p:sp>
    </p:spTree>
    <p:extLst>
      <p:ext uri="{BB962C8B-B14F-4D97-AF65-F5344CB8AC3E}">
        <p14:creationId xmlns:p14="http://schemas.microsoft.com/office/powerpoint/2010/main" val="83107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9853CD-7747-632B-7308-DD02F5CB38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7871" y="0"/>
            <a:ext cx="8699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6B612044-907D-84EB-699F-3A07A84698E2}"/>
              </a:ext>
            </a:extLst>
          </p:cNvPr>
          <p:cNvSpPr txBox="1"/>
          <p:nvPr/>
        </p:nvSpPr>
        <p:spPr>
          <a:xfrm>
            <a:off x="3505200" y="6291943"/>
            <a:ext cx="1828800" cy="400110"/>
          </a:xfrm>
          <a:prstGeom prst="rect">
            <a:avLst/>
          </a:prstGeom>
          <a:noFill/>
        </p:spPr>
        <p:txBody>
          <a:bodyPr wrap="square" rtlCol="0">
            <a:spAutoFit/>
          </a:bodyPr>
          <a:lstStyle/>
          <a:p>
            <a:r>
              <a:rPr lang="en-GB" sz="2000" b="1" dirty="0">
                <a:latin typeface="Garamond" panose="02020404030301010803" pitchFamily="18" charset="0"/>
              </a:rPr>
              <a:t>1600</a:t>
            </a:r>
          </a:p>
        </p:txBody>
      </p:sp>
    </p:spTree>
    <p:extLst>
      <p:ext uri="{BB962C8B-B14F-4D97-AF65-F5344CB8AC3E}">
        <p14:creationId xmlns:p14="http://schemas.microsoft.com/office/powerpoint/2010/main" val="726381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C22E15-304D-392A-40DA-F6DDACC845C4}"/>
              </a:ext>
            </a:extLst>
          </p:cNvPr>
          <p:cNvSpPr>
            <a:spLocks noGrp="1"/>
          </p:cNvSpPr>
          <p:nvPr>
            <p:ph type="title"/>
          </p:nvPr>
        </p:nvSpPr>
        <p:spPr>
          <a:xfrm>
            <a:off x="521208" y="786384"/>
            <a:ext cx="5567266" cy="1707775"/>
          </a:xfrm>
        </p:spPr>
        <p:txBody>
          <a:bodyPr anchor="t">
            <a:normAutofit/>
          </a:bodyPr>
          <a:lstStyle/>
          <a:p>
            <a:r>
              <a:rPr lang="en-US" dirty="0">
                <a:latin typeface="Garamond" panose="02020404030301010803" pitchFamily="18" charset="0"/>
              </a:rPr>
              <a:t>Poland</a:t>
            </a:r>
            <a:endParaRPr lang="en-GB" dirty="0">
              <a:latin typeface="Garamond" panose="02020404030301010803" pitchFamily="18" charset="0"/>
            </a:endParaRPr>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FD9428-DD27-95BD-5445-AB6C2B296C38}"/>
              </a:ext>
            </a:extLst>
          </p:cNvPr>
          <p:cNvSpPr>
            <a:spLocks noGrp="1"/>
          </p:cNvSpPr>
          <p:nvPr>
            <p:ph idx="1"/>
          </p:nvPr>
        </p:nvSpPr>
        <p:spPr>
          <a:xfrm>
            <a:off x="571120" y="1802668"/>
            <a:ext cx="5467441" cy="4342725"/>
          </a:xfrm>
        </p:spPr>
        <p:txBody>
          <a:bodyPr anchor="b">
            <a:noAutofit/>
          </a:bodyPr>
          <a:lstStyle/>
          <a:p>
            <a:pPr>
              <a:lnSpc>
                <a:spcPct val="110000"/>
              </a:lnSpc>
            </a:pPr>
            <a:r>
              <a:rPr lang="en-GB" sz="1800" dirty="0">
                <a:latin typeface="Garamond" panose="02020404030301010803" pitchFamily="18" charset="0"/>
              </a:rPr>
              <a:t>966 Mieszko I (</a:t>
            </a:r>
            <a:r>
              <a:rPr lang="en-GB" sz="1800" dirty="0" err="1">
                <a:latin typeface="Garamond" panose="02020404030301010803" pitchFamily="18" charset="0"/>
              </a:rPr>
              <a:t>Piast</a:t>
            </a:r>
            <a:r>
              <a:rPr lang="en-GB" sz="1800" dirty="0">
                <a:latin typeface="Garamond" panose="02020404030301010803" pitchFamily="18" charset="0"/>
              </a:rPr>
              <a:t> dynasty) was baptised – Latin Church</a:t>
            </a:r>
          </a:p>
          <a:p>
            <a:pPr>
              <a:lnSpc>
                <a:spcPct val="110000"/>
              </a:lnSpc>
            </a:pPr>
            <a:r>
              <a:rPr lang="en-GB" sz="1800" dirty="0">
                <a:latin typeface="Garamond" panose="02020404030301010803" pitchFamily="18" charset="0"/>
              </a:rPr>
              <a:t>997 Bishop Adalbert (Wojciech) dies – first national saint </a:t>
            </a:r>
            <a:r>
              <a:rPr lang="en-GB" sz="1800" dirty="0" err="1">
                <a:latin typeface="Garamond" panose="02020404030301010803" pitchFamily="18" charset="0"/>
              </a:rPr>
              <a:t>Polands</a:t>
            </a:r>
            <a:endParaRPr lang="en-GB" sz="1800" dirty="0">
              <a:latin typeface="Garamond" panose="02020404030301010803" pitchFamily="18" charset="0"/>
            </a:endParaRPr>
          </a:p>
          <a:p>
            <a:pPr>
              <a:lnSpc>
                <a:spcPct val="110000"/>
              </a:lnSpc>
            </a:pPr>
            <a:r>
              <a:rPr lang="en-GB" sz="1800" dirty="0">
                <a:latin typeface="Garamond" panose="02020404030301010803" pitchFamily="18" charset="0"/>
              </a:rPr>
              <a:t>1000 Act of Gniezno, Otto III and Bolesław the Brave</a:t>
            </a:r>
          </a:p>
          <a:p>
            <a:pPr>
              <a:lnSpc>
                <a:spcPct val="110000"/>
              </a:lnSpc>
            </a:pPr>
            <a:r>
              <a:rPr lang="en-GB" sz="1800" dirty="0">
                <a:latin typeface="Garamond" panose="02020404030301010803" pitchFamily="18" charset="0"/>
              </a:rPr>
              <a:t>1025 Bolesław crowned as first Polish King</a:t>
            </a:r>
          </a:p>
          <a:p>
            <a:pPr>
              <a:lnSpc>
                <a:spcPct val="110000"/>
              </a:lnSpc>
            </a:pPr>
            <a:r>
              <a:rPr lang="en-GB" sz="1800" dirty="0">
                <a:latin typeface="Garamond" panose="02020404030301010803" pitchFamily="18" charset="0"/>
              </a:rPr>
              <a:t>1050 Polish court to Cracow</a:t>
            </a:r>
          </a:p>
          <a:p>
            <a:pPr>
              <a:lnSpc>
                <a:spcPct val="110000"/>
              </a:lnSpc>
            </a:pPr>
            <a:r>
              <a:rPr lang="en-GB" sz="1800" dirty="0">
                <a:latin typeface="Garamond" panose="02020404030301010803" pitchFamily="18" charset="0"/>
              </a:rPr>
              <a:t>1126 Mazovian Prince Conrad invited the Order of Teutonic Knights to Northern Poland</a:t>
            </a:r>
          </a:p>
          <a:p>
            <a:pPr>
              <a:lnSpc>
                <a:spcPct val="110000"/>
              </a:lnSpc>
            </a:pPr>
            <a:r>
              <a:rPr lang="en-GB" sz="1800" dirty="0">
                <a:latin typeface="Garamond" panose="02020404030301010803" pitchFamily="18" charset="0"/>
              </a:rPr>
              <a:t>1241 Mongol invasion, stopped in Silesia</a:t>
            </a:r>
          </a:p>
          <a:p>
            <a:pPr>
              <a:lnSpc>
                <a:spcPct val="110000"/>
              </a:lnSpc>
            </a:pPr>
            <a:endParaRPr lang="en-GB" sz="1800" dirty="0">
              <a:latin typeface="Garamond" panose="02020404030301010803" pitchFamily="18" charset="0"/>
            </a:endParaRP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1">
            <a:extLst>
              <a:ext uri="{FF2B5EF4-FFF2-40B4-BE49-F238E27FC236}">
                <a16:creationId xmlns:a16="http://schemas.microsoft.com/office/drawing/2014/main" id="{D12AF70A-8F07-4B64-F2F7-5A80643940D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02487" y="850624"/>
            <a:ext cx="3530258" cy="51536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954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A45CD5-94F9-4E82-8A06-2C81D1E670DF}"/>
              </a:ext>
            </a:extLst>
          </p:cNvPr>
          <p:cNvGrpSpPr>
            <a:grpSpLocks/>
          </p:cNvGrpSpPr>
          <p:nvPr/>
        </p:nvGrpSpPr>
        <p:grpSpPr bwMode="auto">
          <a:xfrm>
            <a:off x="1694330" y="0"/>
            <a:ext cx="8695764" cy="6858000"/>
            <a:chOff x="158" y="0"/>
            <a:chExt cx="5462" cy="4304"/>
          </a:xfrm>
        </p:grpSpPr>
        <p:pic>
          <p:nvPicPr>
            <p:cNvPr id="5" name="Picture 4">
              <a:extLst>
                <a:ext uri="{FF2B5EF4-FFF2-40B4-BE49-F238E27FC236}">
                  <a16:creationId xmlns:a16="http://schemas.microsoft.com/office/drawing/2014/main" id="{DE7CA5E6-1DB9-496E-A95A-995D83E5A4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0"/>
              <a:ext cx="5462" cy="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 Box 3">
              <a:extLst>
                <a:ext uri="{FF2B5EF4-FFF2-40B4-BE49-F238E27FC236}">
                  <a16:creationId xmlns:a16="http://schemas.microsoft.com/office/drawing/2014/main" id="{E23A5323-8E4B-4556-A0A8-4896396D4047}"/>
                </a:ext>
              </a:extLst>
            </p:cNvPr>
            <p:cNvSpPr txBox="1">
              <a:spLocks noChangeArrowheads="1"/>
            </p:cNvSpPr>
            <p:nvPr/>
          </p:nvSpPr>
          <p:spPr bwMode="auto">
            <a:xfrm>
              <a:off x="158" y="0"/>
              <a:ext cx="5462" cy="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de-GB"/>
              </a:defPPr>
              <a:lvl1pPr marL="0" algn="l" defTabSz="914400" rtl="0" eaLnBrk="0" latinLnBrk="0" hangingPunc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gn="l" defTabSz="914400" rtl="0" eaLnBrk="0" latinLnBrk="0" hangingPunc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marL="914400" algn="l" defTabSz="914400" rtl="0" eaLnBrk="0" latinLnBrk="0" hangingPunc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marL="1371600" algn="l" defTabSz="914400" rtl="0" eaLnBrk="0" latinLnBrk="0" hangingPunc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marL="1828800" algn="l" defTabSz="914400" rtl="0" eaLnBrk="0" latinLnBrk="0" hangingPunc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algn="l" defTabSz="914400" rtl="0" eaLnBrk="0" fontAlgn="base" latinLnBrk="0" hangingPunct="0">
                <a:spcBef>
                  <a:spcPct val="0"/>
                </a:spcBef>
                <a:spcAft>
                  <a:spcPct val="0"/>
                </a:spcAft>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algn="l" defTabSz="914400" rtl="0" eaLnBrk="0" fontAlgn="base" latinLnBrk="0" hangingPunct="0">
                <a:spcBef>
                  <a:spcPct val="0"/>
                </a:spcBef>
                <a:spcAft>
                  <a:spcPct val="0"/>
                </a:spcAft>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algn="l" defTabSz="914400" rtl="0" eaLnBrk="0" fontAlgn="base" latinLnBrk="0" hangingPunct="0">
                <a:spcBef>
                  <a:spcPct val="0"/>
                </a:spcBef>
                <a:spcAft>
                  <a:spcPct val="0"/>
                </a:spcAft>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algn="l" defTabSz="914400" rtl="0" eaLnBrk="0" fontAlgn="base" latinLnBrk="0" hangingPunct="0">
                <a:spcBef>
                  <a:spcPct val="0"/>
                </a:spcBef>
                <a:spcAft>
                  <a:spcPct val="0"/>
                </a:spcAft>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endParaRPr lang="en-US" altLang="en-US"/>
            </a:p>
          </p:txBody>
        </p:sp>
      </p:grpSp>
      <p:sp>
        <p:nvSpPr>
          <p:cNvPr id="7" name="TextBox 6">
            <a:extLst>
              <a:ext uri="{FF2B5EF4-FFF2-40B4-BE49-F238E27FC236}">
                <a16:creationId xmlns:a16="http://schemas.microsoft.com/office/drawing/2014/main" id="{C1205CEC-4BE2-19A1-551F-723C693CC2B5}"/>
              </a:ext>
            </a:extLst>
          </p:cNvPr>
          <p:cNvSpPr txBox="1"/>
          <p:nvPr/>
        </p:nvSpPr>
        <p:spPr>
          <a:xfrm>
            <a:off x="3272118" y="6113929"/>
            <a:ext cx="1228164" cy="400110"/>
          </a:xfrm>
          <a:prstGeom prst="rect">
            <a:avLst/>
          </a:prstGeom>
          <a:noFill/>
        </p:spPr>
        <p:txBody>
          <a:bodyPr wrap="square" rtlCol="0">
            <a:spAutoFit/>
          </a:bodyPr>
          <a:lstStyle/>
          <a:p>
            <a:r>
              <a:rPr lang="en-GB" sz="2000" b="1" dirty="0">
                <a:latin typeface="Garamond" panose="02020404030301010803" pitchFamily="18" charset="0"/>
              </a:rPr>
              <a:t>1000</a:t>
            </a:r>
          </a:p>
        </p:txBody>
      </p:sp>
    </p:spTree>
    <p:extLst>
      <p:ext uri="{BB962C8B-B14F-4D97-AF65-F5344CB8AC3E}">
        <p14:creationId xmlns:p14="http://schemas.microsoft.com/office/powerpoint/2010/main" val="472047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E8A1D-4BB6-482F-1E40-C353C139C7DF}"/>
              </a:ext>
            </a:extLst>
          </p:cNvPr>
          <p:cNvSpPr>
            <a:spLocks noGrp="1"/>
          </p:cNvSpPr>
          <p:nvPr>
            <p:ph type="title"/>
          </p:nvPr>
        </p:nvSpPr>
        <p:spPr/>
        <p:txBody>
          <a:bodyPr>
            <a:normAutofit/>
          </a:bodyPr>
          <a:lstStyle/>
          <a:p>
            <a:r>
              <a:rPr lang="en-GB" dirty="0">
                <a:latin typeface="Garamond" panose="02020404030301010803" pitchFamily="18" charset="0"/>
              </a:rPr>
              <a:t>Grand Duchy of Lithuania</a:t>
            </a:r>
          </a:p>
        </p:txBody>
      </p:sp>
      <p:sp>
        <p:nvSpPr>
          <p:cNvPr id="3" name="Content Placeholder 2">
            <a:extLst>
              <a:ext uri="{FF2B5EF4-FFF2-40B4-BE49-F238E27FC236}">
                <a16:creationId xmlns:a16="http://schemas.microsoft.com/office/drawing/2014/main" id="{E1CCC4F5-A3DB-92BE-1E9E-73B2B2286623}"/>
              </a:ext>
            </a:extLst>
          </p:cNvPr>
          <p:cNvSpPr>
            <a:spLocks noGrp="1"/>
          </p:cNvSpPr>
          <p:nvPr>
            <p:ph idx="1"/>
          </p:nvPr>
        </p:nvSpPr>
        <p:spPr>
          <a:xfrm>
            <a:off x="571500" y="1932253"/>
            <a:ext cx="11059811" cy="3910987"/>
          </a:xfrm>
        </p:spPr>
        <p:txBody>
          <a:bodyPr>
            <a:noAutofit/>
          </a:bodyPr>
          <a:lstStyle/>
          <a:p>
            <a:r>
              <a:rPr lang="en-GB" sz="1800" dirty="0">
                <a:latin typeface="Garamond" panose="02020404030301010803" pitchFamily="18" charset="0"/>
              </a:rPr>
              <a:t> Lithuanians: pagan (until 1386), Baltic tribe (princes/dukes and knights: war lords of Medieval Europe)</a:t>
            </a:r>
          </a:p>
          <a:p>
            <a:r>
              <a:rPr lang="en-GB" sz="1800" dirty="0">
                <a:latin typeface="Garamond" panose="02020404030301010803" pitchFamily="18" charset="0"/>
              </a:rPr>
              <a:t> Expansion under Mindaugas (ruled 1238-1263) and Gediminas (ruled 1316-1341) </a:t>
            </a:r>
          </a:p>
          <a:p>
            <a:r>
              <a:rPr lang="en-GB" sz="1800" dirty="0">
                <a:latin typeface="Garamond" panose="02020404030301010803" pitchFamily="18" charset="0"/>
              </a:rPr>
              <a:t> Gediminas formed alliances with Daniel of Halych-</a:t>
            </a:r>
            <a:r>
              <a:rPr lang="en-GB" sz="1800" dirty="0" err="1">
                <a:latin typeface="Garamond" panose="02020404030301010803" pitchFamily="18" charset="0"/>
              </a:rPr>
              <a:t>Volhynia</a:t>
            </a:r>
            <a:r>
              <a:rPr lang="en-GB" sz="1800" dirty="0">
                <a:latin typeface="Garamond" panose="02020404030301010803" pitchFamily="18" charset="0"/>
              </a:rPr>
              <a:t> against Mongols</a:t>
            </a:r>
          </a:p>
          <a:p>
            <a:r>
              <a:rPr lang="en-GB" sz="1800" dirty="0">
                <a:latin typeface="Garamond" panose="02020404030301010803" pitchFamily="18" charset="0"/>
              </a:rPr>
              <a:t> Lithuanians managed after initial problems to push Mongols out of heartlands of Kyivan </a:t>
            </a:r>
            <a:r>
              <a:rPr lang="en-GB" sz="1800" dirty="0" err="1">
                <a:latin typeface="Garamond" panose="02020404030301010803" pitchFamily="18" charset="0"/>
              </a:rPr>
              <a:t>Rus’</a:t>
            </a:r>
            <a:r>
              <a:rPr lang="en-GB" sz="1800" dirty="0">
                <a:latin typeface="Garamond" panose="02020404030301010803" pitchFamily="18" charset="0"/>
              </a:rPr>
              <a:t> – gaining prestige and extending rule over heartlands of Kyivan Rus</a:t>
            </a:r>
          </a:p>
          <a:p>
            <a:r>
              <a:rPr lang="en-GB" sz="1800" dirty="0">
                <a:latin typeface="Garamond" panose="02020404030301010803" pitchFamily="18" charset="0"/>
              </a:rPr>
              <a:t> Most of </a:t>
            </a:r>
            <a:r>
              <a:rPr lang="en-GB" sz="1800" dirty="0" err="1">
                <a:latin typeface="Garamond" panose="02020404030301010803" pitchFamily="18" charset="0"/>
              </a:rPr>
              <a:t>Rus’</a:t>
            </a:r>
            <a:r>
              <a:rPr lang="en-GB" sz="1800" dirty="0">
                <a:latin typeface="Garamond" panose="02020404030301010803" pitchFamily="18" charset="0"/>
              </a:rPr>
              <a:t> land around 1500 part of Lithuania and Poland  (Red Ruthenia or Halych)</a:t>
            </a:r>
          </a:p>
          <a:p>
            <a:r>
              <a:rPr lang="en-GB" sz="1800" dirty="0">
                <a:latin typeface="Garamond" panose="02020404030301010803" pitchFamily="18" charset="0"/>
              </a:rPr>
              <a:t> Elite: after territorial expansion - Lithuanian and Ruthenian (</a:t>
            </a:r>
            <a:r>
              <a:rPr lang="en-GB" sz="1800" dirty="0" err="1">
                <a:latin typeface="Garamond" panose="02020404030301010803" pitchFamily="18" charset="0"/>
              </a:rPr>
              <a:t>Rus’</a:t>
            </a:r>
            <a:r>
              <a:rPr lang="en-GB" sz="1800" dirty="0">
                <a:latin typeface="Garamond" panose="02020404030301010803" pitchFamily="18" charset="0"/>
              </a:rPr>
              <a:t>) knights and princes</a:t>
            </a:r>
          </a:p>
          <a:p>
            <a:r>
              <a:rPr lang="en-GB" sz="1800" dirty="0">
                <a:latin typeface="Garamond" panose="02020404030301010803" pitchFamily="18" charset="0"/>
              </a:rPr>
              <a:t> Majority of population: Orthodox Ruthenians (Belarusians, Ukrainians)</a:t>
            </a:r>
          </a:p>
          <a:p>
            <a:r>
              <a:rPr lang="en-GB" sz="1800" dirty="0">
                <a:latin typeface="Garamond" panose="02020404030301010803" pitchFamily="18" charset="0"/>
              </a:rPr>
              <a:t> Peasants: Ruthenians and Lithuanians</a:t>
            </a:r>
          </a:p>
          <a:p>
            <a:r>
              <a:rPr lang="en-GB" sz="1800" dirty="0">
                <a:latin typeface="Garamond" panose="02020404030301010803" pitchFamily="18" charset="0"/>
              </a:rPr>
              <a:t> Court language: Court Slavonic</a:t>
            </a:r>
          </a:p>
        </p:txBody>
      </p:sp>
    </p:spTree>
    <p:extLst>
      <p:ext uri="{BB962C8B-B14F-4D97-AF65-F5344CB8AC3E}">
        <p14:creationId xmlns:p14="http://schemas.microsoft.com/office/powerpoint/2010/main" val="3976255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E8A8B1-2AC7-ABB4-C7BA-DFDD7F16D4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91" y="0"/>
            <a:ext cx="49037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81B844E-FB41-414D-BDF0-FF119348ED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5614" y="0"/>
            <a:ext cx="6826386"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2E00E47A-F3FC-2481-6E1A-4116C52199F0}"/>
              </a:ext>
            </a:extLst>
          </p:cNvPr>
          <p:cNvSpPr txBox="1"/>
          <p:nvPr/>
        </p:nvSpPr>
        <p:spPr>
          <a:xfrm>
            <a:off x="5508171" y="5334000"/>
            <a:ext cx="2351315" cy="707886"/>
          </a:xfrm>
          <a:prstGeom prst="rect">
            <a:avLst/>
          </a:prstGeom>
          <a:noFill/>
        </p:spPr>
        <p:txBody>
          <a:bodyPr wrap="square" rtlCol="0">
            <a:spAutoFit/>
          </a:bodyPr>
          <a:lstStyle/>
          <a:p>
            <a:r>
              <a:rPr lang="en-GB" sz="2000" dirty="0">
                <a:latin typeface="Garamond" panose="02020404030301010803" pitchFamily="18" charset="0"/>
              </a:rPr>
              <a:t>Lithuanian expansion 13-15th centuries</a:t>
            </a:r>
          </a:p>
        </p:txBody>
      </p:sp>
    </p:spTree>
    <p:extLst>
      <p:ext uri="{BB962C8B-B14F-4D97-AF65-F5344CB8AC3E}">
        <p14:creationId xmlns:p14="http://schemas.microsoft.com/office/powerpoint/2010/main" val="1915575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CF36B-FAD4-52D0-E7B2-45BFDF64D63F}"/>
              </a:ext>
            </a:extLst>
          </p:cNvPr>
          <p:cNvSpPr>
            <a:spLocks noGrp="1"/>
          </p:cNvSpPr>
          <p:nvPr>
            <p:ph type="title"/>
          </p:nvPr>
        </p:nvSpPr>
        <p:spPr/>
        <p:txBody>
          <a:bodyPr>
            <a:normAutofit/>
          </a:bodyPr>
          <a:lstStyle/>
          <a:p>
            <a:r>
              <a:rPr lang="en-GB" dirty="0">
                <a:latin typeface="Garamond" panose="02020404030301010803" pitchFamily="18" charset="0"/>
              </a:rPr>
              <a:t>The beginning of the Polish-Lithuanian Union</a:t>
            </a:r>
          </a:p>
        </p:txBody>
      </p:sp>
      <p:sp>
        <p:nvSpPr>
          <p:cNvPr id="3" name="Content Placeholder 2">
            <a:extLst>
              <a:ext uri="{FF2B5EF4-FFF2-40B4-BE49-F238E27FC236}">
                <a16:creationId xmlns:a16="http://schemas.microsoft.com/office/drawing/2014/main" id="{1053BC0C-A574-F868-087F-B42658ED5DA2}"/>
              </a:ext>
            </a:extLst>
          </p:cNvPr>
          <p:cNvSpPr>
            <a:spLocks noGrp="1"/>
          </p:cNvSpPr>
          <p:nvPr>
            <p:ph idx="1"/>
          </p:nvPr>
        </p:nvSpPr>
        <p:spPr>
          <a:xfrm>
            <a:off x="571500" y="1941218"/>
            <a:ext cx="11059811" cy="3910987"/>
          </a:xfrm>
        </p:spPr>
        <p:txBody>
          <a:bodyPr>
            <a:noAutofit/>
          </a:bodyPr>
          <a:lstStyle/>
          <a:p>
            <a:pPr>
              <a:lnSpc>
                <a:spcPct val="100000"/>
              </a:lnSpc>
              <a:spcBef>
                <a:spcPts val="600"/>
              </a:spcBef>
            </a:pPr>
            <a:r>
              <a:rPr lang="en-GB" sz="1800" dirty="0">
                <a:latin typeface="Garamond" panose="02020404030301010803" pitchFamily="18" charset="0"/>
              </a:rPr>
              <a:t>Kazimierz (Casimir) IIII followed by nephew Louis of Hungary (Polish-Hungarian Union)</a:t>
            </a:r>
          </a:p>
          <a:p>
            <a:pPr>
              <a:lnSpc>
                <a:spcPct val="100000"/>
              </a:lnSpc>
              <a:spcBef>
                <a:spcPts val="600"/>
              </a:spcBef>
            </a:pPr>
            <a:r>
              <a:rPr lang="en-GB" sz="1800" dirty="0">
                <a:latin typeface="Garamond" panose="02020404030301010803" pitchFamily="18" charset="0"/>
              </a:rPr>
              <a:t>Louis has no male heir, one daughter gets Hungary, second daughter Jadwiga/Hedwig ‘King’ of Poland, selected by Council of Polish noblemen, bishops, senators. Concept of unity of Polish lands, belonging to ‘crown’. Separation of Polish lands from to ruler or dynasty, not their property (different development in Muscovy – everything becomes patrimony of tsar)</a:t>
            </a:r>
          </a:p>
          <a:p>
            <a:pPr>
              <a:lnSpc>
                <a:spcPct val="100000"/>
              </a:lnSpc>
              <a:spcBef>
                <a:spcPts val="600"/>
              </a:spcBef>
            </a:pPr>
            <a:r>
              <a:rPr lang="en-GB" sz="1800" dirty="0">
                <a:latin typeface="Garamond" panose="02020404030301010803" pitchFamily="18" charset="0"/>
              </a:rPr>
              <a:t>1386 Personal Union between Grand Duchy of Lithuania and Kingdom of Poland, Polish heiress Jadwiga marries (following the wish of the Polish notables) Grand duke Jogaila (Jagiełło) of Lithuania (followed by baptism of Lithuanians) – beginning of Jagiellonian dynasty</a:t>
            </a:r>
          </a:p>
          <a:p>
            <a:pPr>
              <a:lnSpc>
                <a:spcPct val="100000"/>
              </a:lnSpc>
              <a:spcBef>
                <a:spcPts val="600"/>
              </a:spcBef>
            </a:pPr>
            <a:r>
              <a:rPr lang="en-GB" sz="1800" dirty="0">
                <a:latin typeface="Garamond" panose="02020404030301010803" pitchFamily="18" charset="0"/>
              </a:rPr>
              <a:t>Lithuania ruled by Jogaila’s cousin Vytautas who had previously contested Jogaila’s rule and pursued a semi-independent foreign policy. Also, after Vytautas’ death – Lithuania has for a while separate grand dukes, but subordinated to Polish king</a:t>
            </a:r>
          </a:p>
          <a:p>
            <a:pPr>
              <a:lnSpc>
                <a:spcPct val="100000"/>
              </a:lnSpc>
              <a:spcBef>
                <a:spcPts val="600"/>
              </a:spcBef>
            </a:pPr>
            <a:r>
              <a:rPr lang="en-GB" sz="1800" dirty="0">
                <a:latin typeface="Garamond" panose="02020404030301010803" pitchFamily="18" charset="0"/>
              </a:rPr>
              <a:t>Union fragile and contested, renewed in several treaties</a:t>
            </a:r>
          </a:p>
          <a:p>
            <a:pPr>
              <a:lnSpc>
                <a:spcPct val="100000"/>
              </a:lnSpc>
              <a:spcBef>
                <a:spcPts val="600"/>
              </a:spcBef>
            </a:pPr>
            <a:r>
              <a:rPr lang="en-GB" sz="1800" dirty="0">
                <a:latin typeface="Garamond" panose="02020404030301010803" pitchFamily="18" charset="0"/>
              </a:rPr>
              <a:t>Questions: why in 1385/86 Christianisation of Lithuania by Latin Church and not Greek Church, why did Jogaila decide to go for a connection with Poland and not with Muscovy?</a:t>
            </a:r>
          </a:p>
        </p:txBody>
      </p:sp>
    </p:spTree>
    <p:extLst>
      <p:ext uri="{BB962C8B-B14F-4D97-AF65-F5344CB8AC3E}">
        <p14:creationId xmlns:p14="http://schemas.microsoft.com/office/powerpoint/2010/main" val="207839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0D2E6-DF97-B334-485B-7C729A29A1B6}"/>
              </a:ext>
            </a:extLst>
          </p:cNvPr>
          <p:cNvSpPr>
            <a:spLocks noGrp="1"/>
          </p:cNvSpPr>
          <p:nvPr>
            <p:ph type="title"/>
          </p:nvPr>
        </p:nvSpPr>
        <p:spPr/>
        <p:txBody>
          <a:bodyPr>
            <a:normAutofit/>
          </a:bodyPr>
          <a:lstStyle/>
          <a:p>
            <a:r>
              <a:rPr lang="en-GB" dirty="0">
                <a:latin typeface="Garamond" panose="02020404030301010803" pitchFamily="18" charset="0"/>
              </a:rPr>
              <a:t>Conflict with Teutonic Knights</a:t>
            </a:r>
          </a:p>
        </p:txBody>
      </p:sp>
      <p:sp>
        <p:nvSpPr>
          <p:cNvPr id="3" name="Content Placeholder 2">
            <a:extLst>
              <a:ext uri="{FF2B5EF4-FFF2-40B4-BE49-F238E27FC236}">
                <a16:creationId xmlns:a16="http://schemas.microsoft.com/office/drawing/2014/main" id="{674D451F-F9C8-025D-38F6-019C31BB725C}"/>
              </a:ext>
            </a:extLst>
          </p:cNvPr>
          <p:cNvSpPr>
            <a:spLocks noGrp="1"/>
          </p:cNvSpPr>
          <p:nvPr>
            <p:ph idx="1"/>
          </p:nvPr>
        </p:nvSpPr>
        <p:spPr>
          <a:xfrm>
            <a:off x="571500" y="1932253"/>
            <a:ext cx="11059811" cy="3910987"/>
          </a:xfrm>
        </p:spPr>
        <p:txBody>
          <a:bodyPr>
            <a:noAutofit/>
          </a:bodyPr>
          <a:lstStyle/>
          <a:p>
            <a:pPr>
              <a:lnSpc>
                <a:spcPct val="100000"/>
              </a:lnSpc>
              <a:spcBef>
                <a:spcPts val="600"/>
              </a:spcBef>
            </a:pPr>
            <a:r>
              <a:rPr lang="en-GB" sz="1800" dirty="0">
                <a:latin typeface="Garamond" panose="02020404030301010803" pitchFamily="18" charset="0"/>
              </a:rPr>
              <a:t>1226 Polish duke Konrad of </a:t>
            </a:r>
            <a:r>
              <a:rPr lang="en-GB" sz="1800" dirty="0" err="1">
                <a:latin typeface="Garamond" panose="02020404030301010803" pitchFamily="18" charset="0"/>
              </a:rPr>
              <a:t>Mazowsze</a:t>
            </a:r>
            <a:r>
              <a:rPr lang="en-GB" sz="1800" dirty="0">
                <a:latin typeface="Garamond" panose="02020404030301010803" pitchFamily="18" charset="0"/>
              </a:rPr>
              <a:t> (a </a:t>
            </a:r>
            <a:r>
              <a:rPr lang="en-GB" sz="1800" dirty="0" err="1">
                <a:latin typeface="Garamond" panose="02020404030301010803" pitchFamily="18" charset="0"/>
              </a:rPr>
              <a:t>Piast</a:t>
            </a:r>
            <a:r>
              <a:rPr lang="en-GB" sz="1800" dirty="0">
                <a:latin typeface="Garamond" panose="02020404030301010803" pitchFamily="18" charset="0"/>
              </a:rPr>
              <a:t> duke) invites the Military Order of the Teutonic Knights to fight against pagan Prussians (Baltic tribe). The Order was founded in 1190 in Acre – Crusader Kingdom of Jerusalem. After defeat of crusaders in ‘Holy Land’, order went to Transylvania, fighting against pagan Cumans, in 1225 kicked out by King Andreas of Hungary.</a:t>
            </a:r>
          </a:p>
          <a:p>
            <a:pPr>
              <a:lnSpc>
                <a:spcPct val="100000"/>
              </a:lnSpc>
              <a:spcBef>
                <a:spcPts val="600"/>
              </a:spcBef>
            </a:pPr>
            <a:r>
              <a:rPr lang="en-GB" sz="1800" dirty="0">
                <a:latin typeface="Garamond" panose="02020404030301010803" pitchFamily="18" charset="0"/>
              </a:rPr>
              <a:t>Konrad gives them land, Teutonic Knights establish towns and build castles, exercise control over large territory at Baltic coast. Part of a ‘crusade’, reinforcements with new knights coming from German lands and beyond </a:t>
            </a:r>
          </a:p>
          <a:p>
            <a:pPr>
              <a:lnSpc>
                <a:spcPct val="100000"/>
              </a:lnSpc>
              <a:spcBef>
                <a:spcPts val="600"/>
              </a:spcBef>
            </a:pPr>
            <a:r>
              <a:rPr lang="en-GB" sz="1800" dirty="0">
                <a:latin typeface="Garamond" panose="02020404030301010803" pitchFamily="18" charset="0"/>
              </a:rPr>
              <a:t>Conflicts with Polish dukes and kings about land and people, conflicts with pagan (later Christian) Lithuanian rulers </a:t>
            </a:r>
          </a:p>
          <a:p>
            <a:pPr>
              <a:lnSpc>
                <a:spcPct val="100000"/>
              </a:lnSpc>
              <a:spcBef>
                <a:spcPts val="600"/>
              </a:spcBef>
            </a:pPr>
            <a:r>
              <a:rPr lang="en-GB" sz="1800" dirty="0">
                <a:latin typeface="Garamond" panose="02020404030301010803" pitchFamily="18" charset="0"/>
              </a:rPr>
              <a:t>Also, long periods of peace with Poland</a:t>
            </a:r>
          </a:p>
          <a:p>
            <a:pPr>
              <a:lnSpc>
                <a:spcPct val="100000"/>
              </a:lnSpc>
              <a:spcBef>
                <a:spcPts val="600"/>
              </a:spcBef>
            </a:pPr>
            <a:r>
              <a:rPr lang="en-GB" sz="1800" dirty="0">
                <a:latin typeface="Garamond" panose="02020404030301010803" pitchFamily="18" charset="0"/>
              </a:rPr>
              <a:t>1410 Battle of Grunwald (in German history: Tannenberg), Polish-Lithuanian-Ruthenian troops defeat Teutonic Order</a:t>
            </a:r>
          </a:p>
          <a:p>
            <a:pPr>
              <a:lnSpc>
                <a:spcPct val="100000"/>
              </a:lnSpc>
              <a:spcBef>
                <a:spcPts val="600"/>
              </a:spcBef>
            </a:pPr>
            <a:r>
              <a:rPr lang="en-GB" sz="1800" dirty="0">
                <a:latin typeface="Garamond" panose="02020404030301010803" pitchFamily="18" charset="0"/>
              </a:rPr>
              <a:t>1466 Treaty of </a:t>
            </a:r>
            <a:r>
              <a:rPr lang="en-GB" sz="1800" dirty="0" err="1">
                <a:latin typeface="Garamond" panose="02020404030301010803" pitchFamily="18" charset="0"/>
              </a:rPr>
              <a:t>Toruń</a:t>
            </a:r>
            <a:r>
              <a:rPr lang="en-GB" sz="1800" dirty="0">
                <a:latin typeface="Garamond" panose="02020404030301010803" pitchFamily="18" charset="0"/>
              </a:rPr>
              <a:t> between Poland and Teutonic Order, </a:t>
            </a:r>
            <a:r>
              <a:rPr lang="en-GB" sz="1800" dirty="0" err="1">
                <a:latin typeface="Garamond" panose="02020404030301010803" pitchFamily="18" charset="0"/>
              </a:rPr>
              <a:t>Gdańsk</a:t>
            </a:r>
            <a:r>
              <a:rPr lang="en-GB" sz="1800" dirty="0">
                <a:latin typeface="Garamond" panose="02020404030301010803" pitchFamily="18" charset="0"/>
              </a:rPr>
              <a:t> to Poland, Polish control of West Prussia</a:t>
            </a:r>
          </a:p>
          <a:p>
            <a:pPr>
              <a:lnSpc>
                <a:spcPct val="100000"/>
              </a:lnSpc>
              <a:spcBef>
                <a:spcPts val="600"/>
              </a:spcBef>
            </a:pPr>
            <a:r>
              <a:rPr lang="en-GB" sz="1800" dirty="0">
                <a:latin typeface="Garamond" panose="02020404030301010803" pitchFamily="18" charset="0"/>
              </a:rPr>
              <a:t>1525 following the Reformation Teutonic Order was secularized  and became vassal of Polish crown</a:t>
            </a:r>
          </a:p>
          <a:p>
            <a:pPr>
              <a:lnSpc>
                <a:spcPct val="100000"/>
              </a:lnSpc>
              <a:spcBef>
                <a:spcPts val="600"/>
              </a:spcBef>
            </a:pPr>
            <a:r>
              <a:rPr lang="en-GB" sz="1800" dirty="0">
                <a:latin typeface="Garamond" panose="02020404030301010803" pitchFamily="18" charset="0"/>
              </a:rPr>
              <a:t>Teutonic knights vilified in Polish, Russian, and Soviet historiography ‘German Drang </a:t>
            </a:r>
            <a:r>
              <a:rPr lang="en-GB" sz="1800" dirty="0" err="1">
                <a:latin typeface="Garamond" panose="02020404030301010803" pitchFamily="18" charset="0"/>
              </a:rPr>
              <a:t>nach</a:t>
            </a:r>
            <a:r>
              <a:rPr lang="en-GB" sz="1800" dirty="0">
                <a:latin typeface="Garamond" panose="02020404030301010803" pitchFamily="18" charset="0"/>
              </a:rPr>
              <a:t> Osten’</a:t>
            </a:r>
          </a:p>
          <a:p>
            <a:pPr>
              <a:lnSpc>
                <a:spcPct val="100000"/>
              </a:lnSpc>
              <a:spcBef>
                <a:spcPts val="600"/>
              </a:spcBef>
            </a:pPr>
            <a:r>
              <a:rPr lang="en-GB" sz="1800" dirty="0">
                <a:latin typeface="Garamond" panose="02020404030301010803" pitchFamily="18" charset="0"/>
              </a:rPr>
              <a:t>More balanced approach in last 20, 30 years in Poland</a:t>
            </a:r>
          </a:p>
        </p:txBody>
      </p:sp>
    </p:spTree>
    <p:extLst>
      <p:ext uri="{BB962C8B-B14F-4D97-AF65-F5344CB8AC3E}">
        <p14:creationId xmlns:p14="http://schemas.microsoft.com/office/powerpoint/2010/main" val="3578653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1">
            <a:extLst>
              <a:ext uri="{FF2B5EF4-FFF2-40B4-BE49-F238E27FC236}">
                <a16:creationId xmlns:a16="http://schemas.microsoft.com/office/drawing/2014/main" id="{70B05B13-A778-F7E1-044D-4C824D892EC9}"/>
              </a:ext>
            </a:extLst>
          </p:cNvPr>
          <p:cNvSpPr txBox="1">
            <a:spLocks noChangeArrowheads="1"/>
          </p:cNvSpPr>
          <p:nvPr/>
        </p:nvSpPr>
        <p:spPr bwMode="auto">
          <a:xfrm>
            <a:off x="3009901" y="674690"/>
            <a:ext cx="6232711" cy="520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lnSpc>
                <a:spcPct val="9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a:lnSpc>
                <a:spcPct val="100000"/>
              </a:lnSpc>
              <a:spcAft>
                <a:spcPct val="0"/>
              </a:spcAft>
              <a:buClrTx/>
              <a:buFontTx/>
              <a:buNone/>
            </a:pPr>
            <a:r>
              <a:rPr lang="en-GB" altLang="en-US" sz="2400" dirty="0">
                <a:solidFill>
                  <a:schemeClr val="tx1"/>
                </a:solidFill>
                <a:latin typeface="Garamond" panose="02020404030301010803" pitchFamily="18" charset="0"/>
              </a:rPr>
              <a:t>The Battle of Grunwald 1410, (Jan Matejko, 1878)</a:t>
            </a:r>
          </a:p>
        </p:txBody>
      </p:sp>
      <p:pic>
        <p:nvPicPr>
          <p:cNvPr id="34818" name="Picture 2">
            <a:extLst>
              <a:ext uri="{FF2B5EF4-FFF2-40B4-BE49-F238E27FC236}">
                <a16:creationId xmlns:a16="http://schemas.microsoft.com/office/drawing/2014/main" id="{5F70577F-5B86-A070-BC64-4A4ACE93EA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903" y="1344707"/>
            <a:ext cx="9608097" cy="5289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19" name="Oval 3">
            <a:extLst>
              <a:ext uri="{FF2B5EF4-FFF2-40B4-BE49-F238E27FC236}">
                <a16:creationId xmlns:a16="http://schemas.microsoft.com/office/drawing/2014/main" id="{77FBB60B-7C05-F7E0-9302-90FE8E86DEEC}"/>
              </a:ext>
            </a:extLst>
          </p:cNvPr>
          <p:cNvSpPr>
            <a:spLocks noChangeArrowheads="1"/>
          </p:cNvSpPr>
          <p:nvPr/>
        </p:nvSpPr>
        <p:spPr bwMode="auto">
          <a:xfrm>
            <a:off x="4943476" y="1700213"/>
            <a:ext cx="720725" cy="7921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0" name="Oval 4">
            <a:extLst>
              <a:ext uri="{FF2B5EF4-FFF2-40B4-BE49-F238E27FC236}">
                <a16:creationId xmlns:a16="http://schemas.microsoft.com/office/drawing/2014/main" id="{2293C6BF-20E0-83CC-40CE-BD55075FFAE9}"/>
              </a:ext>
            </a:extLst>
          </p:cNvPr>
          <p:cNvSpPr>
            <a:spLocks noChangeArrowheads="1"/>
          </p:cNvSpPr>
          <p:nvPr/>
        </p:nvSpPr>
        <p:spPr bwMode="auto">
          <a:xfrm>
            <a:off x="3648075" y="3429000"/>
            <a:ext cx="1079500" cy="2376488"/>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1" name="Oval 5">
            <a:extLst>
              <a:ext uri="{FF2B5EF4-FFF2-40B4-BE49-F238E27FC236}">
                <a16:creationId xmlns:a16="http://schemas.microsoft.com/office/drawing/2014/main" id="{27C9A6A2-7F8D-1E6A-8FEA-682AAB5BA3C7}"/>
              </a:ext>
            </a:extLst>
          </p:cNvPr>
          <p:cNvSpPr>
            <a:spLocks noChangeArrowheads="1"/>
          </p:cNvSpPr>
          <p:nvPr/>
        </p:nvSpPr>
        <p:spPr bwMode="auto">
          <a:xfrm>
            <a:off x="4367214" y="4221163"/>
            <a:ext cx="1296987" cy="16557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2" name="Oval 6">
            <a:extLst>
              <a:ext uri="{FF2B5EF4-FFF2-40B4-BE49-F238E27FC236}">
                <a16:creationId xmlns:a16="http://schemas.microsoft.com/office/drawing/2014/main" id="{DDFD3E16-D133-FD54-B103-53E96FFF809B}"/>
              </a:ext>
            </a:extLst>
          </p:cNvPr>
          <p:cNvSpPr>
            <a:spLocks noChangeArrowheads="1"/>
          </p:cNvSpPr>
          <p:nvPr/>
        </p:nvSpPr>
        <p:spPr bwMode="auto">
          <a:xfrm>
            <a:off x="5519738" y="2565400"/>
            <a:ext cx="2089150" cy="2592388"/>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3" name="Oval 7">
            <a:extLst>
              <a:ext uri="{FF2B5EF4-FFF2-40B4-BE49-F238E27FC236}">
                <a16:creationId xmlns:a16="http://schemas.microsoft.com/office/drawing/2014/main" id="{6B9B13A2-FF66-D6E2-DB2D-79E80F766886}"/>
              </a:ext>
            </a:extLst>
          </p:cNvPr>
          <p:cNvSpPr>
            <a:spLocks noChangeArrowheads="1"/>
          </p:cNvSpPr>
          <p:nvPr/>
        </p:nvSpPr>
        <p:spPr bwMode="auto">
          <a:xfrm>
            <a:off x="4727575" y="2997201"/>
            <a:ext cx="1081088" cy="1223963"/>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4" name="Oval 8">
            <a:extLst>
              <a:ext uri="{FF2B5EF4-FFF2-40B4-BE49-F238E27FC236}">
                <a16:creationId xmlns:a16="http://schemas.microsoft.com/office/drawing/2014/main" id="{E77A6ED4-FAE5-AB51-821B-3757C96ADF2E}"/>
              </a:ext>
            </a:extLst>
          </p:cNvPr>
          <p:cNvSpPr>
            <a:spLocks noChangeArrowheads="1"/>
          </p:cNvSpPr>
          <p:nvPr/>
        </p:nvSpPr>
        <p:spPr bwMode="auto">
          <a:xfrm>
            <a:off x="9480550" y="2205038"/>
            <a:ext cx="719138" cy="792162"/>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
        <p:nvSpPr>
          <p:cNvPr id="34825" name="Oval 9">
            <a:extLst>
              <a:ext uri="{FF2B5EF4-FFF2-40B4-BE49-F238E27FC236}">
                <a16:creationId xmlns:a16="http://schemas.microsoft.com/office/drawing/2014/main" id="{25337C81-F715-D0C4-7C82-5880BC542E2F}"/>
              </a:ext>
            </a:extLst>
          </p:cNvPr>
          <p:cNvSpPr>
            <a:spLocks noChangeArrowheads="1"/>
          </p:cNvSpPr>
          <p:nvPr/>
        </p:nvSpPr>
        <p:spPr bwMode="auto">
          <a:xfrm>
            <a:off x="4656139" y="2349501"/>
            <a:ext cx="719137" cy="574675"/>
          </a:xfrm>
          <a:prstGeom prst="ellipse">
            <a:avLst/>
          </a:prstGeom>
          <a:noFill/>
          <a:ln w="9360" cap="sq">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3000"/>
              </a:lnSpc>
              <a:spcAft>
                <a:spcPts val="1425"/>
              </a:spcAft>
              <a:buClr>
                <a:srgbClr val="000000"/>
              </a:buClr>
              <a:buSzPct val="100000"/>
              <a:buFont typeface="Times New Roman" panose="02020603050405020304" pitchFamily="18" charset="0"/>
              <a:defRPr sz="3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138"/>
              </a:spcAft>
              <a:buClr>
                <a:srgbClr val="000000"/>
              </a:buClr>
              <a:buSzPct val="100000"/>
              <a:buFont typeface="Times New Roman" panose="02020603050405020304" pitchFamily="18" charset="0"/>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850"/>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75"/>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afterEffect">
                                  <p:stCondLst>
                                    <p:cond delay="0"/>
                                  </p:stCondLst>
                                  <p:childTnLst>
                                    <p:set>
                                      <p:cBhvr additive="repl">
                                        <p:cTn id="6" dur="1" fill="hold">
                                          <p:stCondLst>
                                            <p:cond delay="0"/>
                                          </p:stCondLst>
                                        </p:cTn>
                                        <p:tgtEl>
                                          <p:spTgt spid="34817"/>
                                        </p:tgtEl>
                                        <p:attrNameLst>
                                          <p:attrName>style.visibility</p:attrName>
                                        </p:attrNameLst>
                                      </p:cBhvr>
                                      <p:to>
                                        <p:strVal val="visible"/>
                                      </p:to>
                                    </p:set>
                                    <p:animEffect transition="in" filter="box(out)">
                                      <p:cBhvr additive="repl">
                                        <p:cTn id="7" dur="500"/>
                                        <p:tgtEl>
                                          <p:spTgt spid="34817"/>
                                        </p:tgtEl>
                                      </p:cBhvr>
                                    </p:animEffect>
                                  </p:childTnLst>
                                </p:cTn>
                              </p:par>
                            </p:childTnLst>
                          </p:cTn>
                        </p:par>
                        <p:par>
                          <p:cTn id="8" fill="hold" nodeType="afterGroup">
                            <p:stCondLst>
                              <p:cond delay="0"/>
                            </p:stCondLst>
                            <p:childTnLst>
                              <p:par>
                                <p:cTn id="9" presetID="4" presetClass="entr" presetSubtype="32" fill="hold" nodeType="afterEffect">
                                  <p:stCondLst>
                                    <p:cond delay="0"/>
                                  </p:stCondLst>
                                  <p:childTnLst>
                                    <p:set>
                                      <p:cBhvr additive="repl">
                                        <p:cTn id="10" dur="1" fill="hold">
                                          <p:stCondLst>
                                            <p:cond delay="0"/>
                                          </p:stCondLst>
                                        </p:cTn>
                                        <p:tgtEl>
                                          <p:spTgt spid="34818"/>
                                        </p:tgtEl>
                                        <p:attrNameLst>
                                          <p:attrName>style.visibility</p:attrName>
                                        </p:attrNameLst>
                                      </p:cBhvr>
                                      <p:to>
                                        <p:strVal val="visible"/>
                                      </p:to>
                                    </p:set>
                                    <p:animEffect transition="in" filter="box(out)">
                                      <p:cBhvr additive="repl">
                                        <p:cTn id="11" dur="500"/>
                                        <p:tgtEl>
                                          <p:spTgt spid="3481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fill="hold" grpId="0" nodeType="clickEffect">
                                  <p:stCondLst>
                                    <p:cond delay="0"/>
                                  </p:stCondLst>
                                  <p:childTnLst>
                                    <p:set>
                                      <p:cBhvr additive="repl">
                                        <p:cTn id="15" dur="1" fill="hold">
                                          <p:stCondLst>
                                            <p:cond delay="0"/>
                                          </p:stCondLst>
                                        </p:cTn>
                                        <p:tgtEl>
                                          <p:spTgt spid="3482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fill="hold" grpId="0" nodeType="clickEffect">
                                  <p:stCondLst>
                                    <p:cond delay="0"/>
                                  </p:stCondLst>
                                  <p:childTnLst>
                                    <p:set>
                                      <p:cBhvr additive="repl">
                                        <p:cTn id="19" dur="1" fill="hold">
                                          <p:stCondLst>
                                            <p:cond delay="0"/>
                                          </p:stCondLst>
                                        </p:cTn>
                                        <p:tgtEl>
                                          <p:spTgt spid="34822"/>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fill="hold" grpId="0" nodeType="clickEffect">
                                  <p:stCondLst>
                                    <p:cond delay="0"/>
                                  </p:stCondLst>
                                  <p:childTnLst>
                                    <p:set>
                                      <p:cBhvr additive="repl">
                                        <p:cTn id="23" dur="1" fill="hold">
                                          <p:stCondLst>
                                            <p:cond delay="0"/>
                                          </p:stCondLst>
                                        </p:cTn>
                                        <p:tgtEl>
                                          <p:spTgt spid="3482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fill="hold" grpId="0" nodeType="clickEffect">
                                  <p:stCondLst>
                                    <p:cond delay="0"/>
                                  </p:stCondLst>
                                  <p:childTnLst>
                                    <p:set>
                                      <p:cBhvr additive="repl">
                                        <p:cTn id="27" dur="1" fill="hold">
                                          <p:stCondLst>
                                            <p:cond delay="0"/>
                                          </p:stCondLst>
                                        </p:cTn>
                                        <p:tgtEl>
                                          <p:spTgt spid="34820"/>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fill="hold" grpId="0" nodeType="clickEffect">
                                  <p:stCondLst>
                                    <p:cond delay="0"/>
                                  </p:stCondLst>
                                  <p:childTnLst>
                                    <p:set>
                                      <p:cBhvr additive="repl">
                                        <p:cTn id="31" dur="1" fill="hold">
                                          <p:stCondLst>
                                            <p:cond delay="0"/>
                                          </p:stCondLst>
                                        </p:cTn>
                                        <p:tgtEl>
                                          <p:spTgt spid="34821"/>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fill="hold" grpId="0" nodeType="clickEffect">
                                  <p:stCondLst>
                                    <p:cond delay="0"/>
                                  </p:stCondLst>
                                  <p:childTnLst>
                                    <p:set>
                                      <p:cBhvr additive="repl">
                                        <p:cTn id="35" dur="1" fill="hold">
                                          <p:stCondLst>
                                            <p:cond delay="0"/>
                                          </p:stCondLst>
                                        </p:cTn>
                                        <p:tgtEl>
                                          <p:spTgt spid="34825"/>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fill="hold" grpId="0" nodeType="clickEffect">
                                  <p:stCondLst>
                                    <p:cond delay="0"/>
                                  </p:stCondLst>
                                  <p:childTnLst>
                                    <p:set>
                                      <p:cBhvr additive="repl">
                                        <p:cTn id="39" dur="1" fill="hold">
                                          <p:stCondLst>
                                            <p:cond delay="0"/>
                                          </p:stCondLst>
                                        </p:cTn>
                                        <p:tgtEl>
                                          <p:spTgt spid="348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animBg="1"/>
      <p:bldP spid="34820" grpId="0" animBg="1"/>
      <p:bldP spid="34821" grpId="0" animBg="1"/>
      <p:bldP spid="34822" grpId="0" animBg="1"/>
      <p:bldP spid="34823" grpId="0" animBg="1"/>
      <p:bldP spid="34824" grpId="0" animBg="1"/>
      <p:bldP spid="34825" grpId="0" animBg="1"/>
    </p:bldLst>
  </p:timing>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368</TotalTime>
  <Words>2492</Words>
  <Application>Microsoft Office PowerPoint</Application>
  <PresentationFormat>Widescreen</PresentationFormat>
  <Paragraphs>197</Paragraphs>
  <Slides>28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Batang</vt:lpstr>
      <vt:lpstr>Aptos</vt:lpstr>
      <vt:lpstr>Arial</vt:lpstr>
      <vt:lpstr>Arial Unicode MS</vt:lpstr>
      <vt:lpstr>Avenir Next LT Pro Light</vt:lpstr>
      <vt:lpstr>Garamond</vt:lpstr>
      <vt:lpstr>Times New Roman</vt:lpstr>
      <vt:lpstr>AlignmentVTI</vt:lpstr>
      <vt:lpstr>Entangled History: Ukraine and her neighbours from the Middle Ages to the present</vt:lpstr>
      <vt:lpstr>Outline</vt:lpstr>
      <vt:lpstr>Poland</vt:lpstr>
      <vt:lpstr>PowerPoint Presentation</vt:lpstr>
      <vt:lpstr>Grand Duchy of Lithuania</vt:lpstr>
      <vt:lpstr>PowerPoint Presentation</vt:lpstr>
      <vt:lpstr>The beginning of the Polish-Lithuanian Union</vt:lpstr>
      <vt:lpstr>Conflict with Teutonic Knights</vt:lpstr>
      <vt:lpstr>PowerPoint Presentation</vt:lpstr>
      <vt:lpstr>PowerPoint Presentation</vt:lpstr>
      <vt:lpstr>PowerPoint Presentation</vt:lpstr>
      <vt:lpstr>The fight for the land of the Rus‘: Muscovite-Lithuanian wars</vt:lpstr>
      <vt:lpstr>Ruthenian lands (former heartland of Kyivan Rus’) after the Polish-Lithuanian Union</vt:lpstr>
      <vt:lpstr>PowerPoint Presentation</vt:lpstr>
      <vt:lpstr>Orthodox and Uniate Church: Muscovy</vt:lpstr>
      <vt:lpstr>Orthodox and Uniate Church: Poland-Lithuania before Brest</vt:lpstr>
      <vt:lpstr>Orthodox and Uniate Church: Poland-Lithuania after Brest</vt:lpstr>
      <vt:lpstr>PowerPoint Presentation</vt:lpstr>
      <vt:lpstr>Union of Lublin 1569</vt:lpstr>
      <vt:lpstr>PowerPoint Presentation</vt:lpstr>
      <vt:lpstr>Polish kings and queens, 1386 – 1696</vt:lpstr>
      <vt:lpstr>Prerogatives of the King (ca. 1600)</vt:lpstr>
      <vt:lpstr>PowerPoint Presentation</vt:lpstr>
      <vt:lpstr>PowerPoint Presentation</vt:lpstr>
      <vt:lpstr>PowerPoint Presentation</vt:lpstr>
      <vt:lpstr>Renaissance in Poland</vt:lpstr>
      <vt:lpstr>Time of Troubles, 1586-1613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29</cp:revision>
  <cp:lastPrinted>2025-10-23T11:25:24Z</cp:lastPrinted>
  <dcterms:created xsi:type="dcterms:W3CDTF">2025-10-15T18:16:58Z</dcterms:created>
  <dcterms:modified xsi:type="dcterms:W3CDTF">2025-11-05T17:50:03Z</dcterms:modified>
</cp:coreProperties>
</file>