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304" r:id="rId4"/>
    <p:sldId id="328" r:id="rId5"/>
    <p:sldId id="309" r:id="rId6"/>
    <p:sldId id="310" r:id="rId7"/>
    <p:sldId id="333" r:id="rId8"/>
    <p:sldId id="334" r:id="rId9"/>
    <p:sldId id="335" r:id="rId10"/>
    <p:sldId id="303" r:id="rId11"/>
    <p:sldId id="307" r:id="rId12"/>
    <p:sldId id="336" r:id="rId13"/>
    <p:sldId id="337" r:id="rId14"/>
    <p:sldId id="332" r:id="rId15"/>
    <p:sldId id="324" r:id="rId16"/>
    <p:sldId id="305" r:id="rId17"/>
    <p:sldId id="306" r:id="rId18"/>
    <p:sldId id="293" r:id="rId19"/>
    <p:sldId id="295" r:id="rId20"/>
    <p:sldId id="296" r:id="rId21"/>
    <p:sldId id="308" r:id="rId22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80952"/>
  </p:normalViewPr>
  <p:slideViewPr>
    <p:cSldViewPr>
      <p:cViewPr varScale="1">
        <p:scale>
          <a:sx n="102" d="100"/>
          <a:sy n="102" d="100"/>
        </p:scale>
        <p:origin x="1456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F6A781-B23D-5962-E44D-5417C98051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2D9345-32F4-413F-8E38-29E46587CF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A2B0AE4-168B-774C-B672-4F16DA24EBF4}" type="datetimeFigureOut">
              <a:rPr lang="en-US" altLang="de-GB"/>
              <a:pPr>
                <a:defRPr/>
              </a:pPr>
              <a:t>5/5/25</a:t>
            </a:fld>
            <a:endParaRPr lang="en-US" altLang="de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46C2C-CC06-61AA-5C21-0DC3B6CFF76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D9F0A-E4EB-6C24-A84A-14CF81AADB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/>
            </a:lvl1pPr>
          </a:lstStyle>
          <a:p>
            <a:pPr>
              <a:defRPr/>
            </a:pPr>
            <a:fld id="{0496D865-3AC0-2C4C-81F9-2026AAA2AB78}" type="slidenum">
              <a:rPr lang="en-US" altLang="de-GB"/>
              <a:pPr>
                <a:defRPr/>
              </a:pPr>
              <a:t>‹Nr.›</a:t>
            </a:fld>
            <a:endParaRPr lang="en-US" altLang="de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423690E4-40D1-9FC3-C3A8-1F5C061DF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7" name="Text Box 2">
            <a:extLst>
              <a:ext uri="{FF2B5EF4-FFF2-40B4-BE49-F238E27FC236}">
                <a16:creationId xmlns:a16="http://schemas.microsoft.com/office/drawing/2014/main" id="{205B5809-C8C8-1547-5EE4-3FFDDEE65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8" name="Text Box 3">
            <a:extLst>
              <a:ext uri="{FF2B5EF4-FFF2-40B4-BE49-F238E27FC236}">
                <a16:creationId xmlns:a16="http://schemas.microsoft.com/office/drawing/2014/main" id="{623460D8-6DD6-1FDA-A901-1FF6D3248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26629" name="Rectangle 4">
            <a:extLst>
              <a:ext uri="{FF2B5EF4-FFF2-40B4-BE49-F238E27FC236}">
                <a16:creationId xmlns:a16="http://schemas.microsoft.com/office/drawing/2014/main" id="{60721977-226E-6DCF-48D7-57C7471459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169D113-0925-FEF6-6153-1E4EA94A10D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0F90ECF7-5DEC-7EC5-EA64-8B620D9AB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55D6846E-562A-179A-4808-CBD92018CC1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EF39F69-3FEE-FD4D-9209-EFA85DF9CF77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425FF9EF-228B-3D1A-5589-8027DECC13B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7C01D66-4A08-D143-8394-71E5AF89CB81}" type="slidenum">
              <a:rPr lang="en-GB" altLang="en-GB" smtClean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/>
              <a:t>1</a:t>
            </a:fld>
            <a:endParaRPr lang="en-GB" altLang="en-GB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699" name="Text Box 1">
            <a:extLst>
              <a:ext uri="{FF2B5EF4-FFF2-40B4-BE49-F238E27FC236}">
                <a16:creationId xmlns:a16="http://schemas.microsoft.com/office/drawing/2014/main" id="{AA478F91-5303-9CE5-6F68-18ABEE113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SzPct val="100000"/>
            </a:pPr>
            <a:fld id="{54FEDFDF-33A9-2A41-B6E2-64DF389E78CD}" type="slidenum">
              <a:rPr lang="en-GB" altLang="en-GB" sz="1200">
                <a:solidFill>
                  <a:srgbClr val="FFFFFF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pPr algn="r" eaLnBrk="1" hangingPunct="1">
                <a:buSzPct val="100000"/>
              </a:pPr>
              <a:t>1</a:t>
            </a:fld>
            <a:endParaRPr lang="en-GB" altLang="en-GB" sz="1200">
              <a:solidFill>
                <a:srgbClr val="FFFFFF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700" name="Text Box 2">
            <a:extLst>
              <a:ext uri="{FF2B5EF4-FFF2-40B4-BE49-F238E27FC236}">
                <a16:creationId xmlns:a16="http://schemas.microsoft.com/office/drawing/2014/main" id="{75F64B3D-57B8-DB56-33DF-D3F3D5AB25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1" name="Text Box 3">
            <a:extLst>
              <a:ext uri="{FF2B5EF4-FFF2-40B4-BE49-F238E27FC236}">
                <a16:creationId xmlns:a16="http://schemas.microsoft.com/office/drawing/2014/main" id="{40E17057-8A49-DC20-C90E-F879EFB0AA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altLang="en-GB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>
            <a:extLst>
              <a:ext uri="{FF2B5EF4-FFF2-40B4-BE49-F238E27FC236}">
                <a16:creationId xmlns:a16="http://schemas.microsoft.com/office/drawing/2014/main" id="{6F8F711E-F378-AA4B-BDAF-AEEB45A3B18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7BC8EF-A407-B341-8F5E-83A9DC0F1058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6323" name="Text Box 1">
            <a:extLst>
              <a:ext uri="{FF2B5EF4-FFF2-40B4-BE49-F238E27FC236}">
                <a16:creationId xmlns:a16="http://schemas.microsoft.com/office/drawing/2014/main" id="{0D6555E3-A2F2-C541-BA55-A53A1276E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039043C-772A-AA46-A493-A7E0C7C85E99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56324" name="Text Box 2">
            <a:extLst>
              <a:ext uri="{FF2B5EF4-FFF2-40B4-BE49-F238E27FC236}">
                <a16:creationId xmlns:a16="http://schemas.microsoft.com/office/drawing/2014/main" id="{34E7123A-C510-C048-9558-6FCF6A91DF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Text Box 3">
            <a:extLst>
              <a:ext uri="{FF2B5EF4-FFF2-40B4-BE49-F238E27FC236}">
                <a16:creationId xmlns:a16="http://schemas.microsoft.com/office/drawing/2014/main" id="{40D851EA-0404-E344-B8D8-F266495158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de-DE" altLang="en-US" sz="2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4434DE1C-687A-4AFD-60EB-92BF4714EB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68825" cy="3425825"/>
          </a:xfrm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C3C2CA2E-1FAC-636B-F42C-369B1A348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6FF8A12A-835C-D00D-1A85-0C5995A3609A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8E47E38-6DC1-2444-8C9B-757AD25AB08E}" type="slidenum">
              <a:rPr lang="en-GB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10</a:t>
            </a:fld>
            <a:endParaRPr lang="en-GB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435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693DAAD-6D43-54FA-6AFE-EF374803708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15D4-46A1-C641-A7A7-239894018704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59063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C68C09B-6A24-1F6E-3D6E-DBE616626A0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0BBF8-03E7-3448-BF0A-6FCF2FFF98D1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4998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8F54AC1-2CA4-C7B3-7B4E-E4E4A8FE55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D8D44-66BC-F346-9761-AFE889621D6E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6049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EA32430-9018-CC05-DCF8-6492BE3FE8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01D5-5C48-E149-979D-0DBFE9257C05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97441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A9D2399-FFB1-43DE-0657-68FE1688B46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04C74-C575-1C4A-8EA1-46EB55CCABB7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76914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BB3330-5ABA-280F-9B6E-E950D774836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ECFC6-7826-554D-8A16-0FAC76FE0A7C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05527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BDF05CC-5793-D2A5-9039-33EB1A44ED6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5EB61-CBC8-DA4E-93FA-BDDDB675E564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33264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7F4490D-8011-5648-CC3C-29C6B26B860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79584-448E-334D-BF81-4546E26100FD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5755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93CD08D1-6938-BB4A-148B-7F803FC5895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10568-4F99-224C-B6ED-246A75906B35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61978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A48E59-55C1-91BF-9B25-3CF46A4BA5A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387CB-3DAE-6B4A-BC23-162C14342C21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27675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9CA3E33-2AF1-3510-10F4-DA5EEA3F993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4E19-9ED2-7743-9B95-5F1C28A50148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67416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2D57573E-323E-53FB-F209-A4F08407E1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das Format des Titeltextes zu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CAF55BBA-9CEF-33BB-BEDE-104D1C130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Klicken Sie, um die Formate des Gliederungstextes zu bearbeiten</a:t>
            </a:r>
          </a:p>
          <a:p>
            <a:pPr lvl="1"/>
            <a:r>
              <a:rPr lang="en-GB" altLang="en-GB"/>
              <a:t>Zweite Gliederungsebene</a:t>
            </a:r>
          </a:p>
          <a:p>
            <a:pPr lvl="2"/>
            <a:r>
              <a:rPr lang="en-GB" altLang="en-GB"/>
              <a:t>Dritte Gliederungsebene</a:t>
            </a:r>
          </a:p>
          <a:p>
            <a:pPr lvl="3"/>
            <a:r>
              <a:rPr lang="en-GB" altLang="en-GB"/>
              <a:t>Vierte Gliederungsebene</a:t>
            </a:r>
          </a:p>
          <a:p>
            <a:pPr lvl="4"/>
            <a:r>
              <a:rPr lang="en-GB" altLang="en-GB"/>
              <a:t>Fünfte Gliederungsebene</a:t>
            </a:r>
          </a:p>
          <a:p>
            <a:pPr lvl="4"/>
            <a:r>
              <a:rPr lang="en-GB" altLang="en-GB"/>
              <a:t>Sechste Gliederungsebene</a:t>
            </a:r>
          </a:p>
          <a:p>
            <a:pPr lvl="4"/>
            <a:r>
              <a:rPr lang="en-GB" altLang="en-GB"/>
              <a:t>Siebente Gliederungsebene</a:t>
            </a:r>
          </a:p>
          <a:p>
            <a:pPr lvl="4"/>
            <a:r>
              <a:rPr lang="en-GB" altLang="en-GB"/>
              <a:t>Achte Gliederungsebene</a:t>
            </a:r>
          </a:p>
          <a:p>
            <a:pPr lvl="4"/>
            <a:r>
              <a:rPr lang="en-GB" altLang="en-GB"/>
              <a:t>Neunte Gliederungsebene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96D62A80-10D3-4C2B-F46F-39E7E9AEF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F69F139E-FA94-CC15-28C4-8CC145096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GB">
              <a:ea typeface="Arial Unicode MS" panose="020B0604020202020204" pitchFamily="34" charset="-128"/>
            </a:endParaRP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2E883E7A-764B-1F37-B108-9326D0B0821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A359F88-0523-244B-BDBA-227BC7976E23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pitchFamily="-106" charset="0"/>
          <a:ea typeface="ＭＳ Ｐゴシック" charset="0"/>
          <a:cs typeface="Arial Unicode MS" pitchFamily="-10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4400">
          <a:solidFill>
            <a:srgbClr val="E5E5FF"/>
          </a:solidFill>
          <a:latin typeface="Arial" pitchFamily="-106" charset="0"/>
          <a:ea typeface="Arial Unicode MS" pitchFamily="-106" charset="0"/>
          <a:cs typeface="Arial Unicode MS" pitchFamily="-10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10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DE7A8E26-A6C1-31E9-9D39-5E2AAF634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3284984"/>
            <a:ext cx="7704856" cy="2926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19 </a:t>
            </a:r>
            <a:r>
              <a:rPr lang="en-GB" sz="3200" b="0" i="0" u="none" strike="noStrike" dirty="0">
                <a:effectLst/>
                <a:cs typeface="Arial" panose="020B0604020202020204" pitchFamily="34" charset="0"/>
              </a:rPr>
              <a:t>Trials, tribulations, and choices: Ukraine and her neighbours after the fall of the Soviet Union </a:t>
            </a:r>
          </a:p>
          <a:p>
            <a:pPr algn="ctr" eaLnBrk="1" hangingPunct="1">
              <a:buSzPct val="100000"/>
            </a:pPr>
            <a:endParaRPr lang="en-GB" altLang="en-GB" sz="3200" b="1" dirty="0">
              <a:solidFill>
                <a:srgbClr val="FFFFFF"/>
              </a:solidFill>
              <a:ea typeface="Arial Unicode MS" panose="020B0604020202020204" pitchFamily="34" charset="-128"/>
            </a:endParaRPr>
          </a:p>
          <a:p>
            <a:pPr algn="ctr" eaLnBrk="1" hangingPunct="1">
              <a:buSzPct val="100000"/>
            </a:pPr>
            <a:r>
              <a:rPr lang="en-GB" altLang="en-GB" sz="32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 </a:t>
            </a:r>
          </a:p>
          <a:p>
            <a:pPr algn="ctr" eaLnBrk="1" hangingPunct="1">
              <a:buSzPct val="100000"/>
            </a:pPr>
            <a:r>
              <a:rPr lang="en-GB" altLang="en-GB" sz="2400" b="1" dirty="0">
                <a:solidFill>
                  <a:srgbClr val="FFFFFF"/>
                </a:solidFill>
                <a:ea typeface="Arial Unicode MS" panose="020B0604020202020204" pitchFamily="34" charset="-128"/>
              </a:rPr>
              <a:t>Week 3 (2025) Summer Term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9EDB9D-BFBC-598D-49B1-EE926E2670F2}"/>
              </a:ext>
            </a:extLst>
          </p:cNvPr>
          <p:cNvSpPr txBox="1"/>
          <p:nvPr/>
        </p:nvSpPr>
        <p:spPr>
          <a:xfrm>
            <a:off x="467544" y="620687"/>
            <a:ext cx="813690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ClrTx/>
              <a:buFontTx/>
              <a:buNone/>
            </a:pP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Entangled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History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: Ukraine and her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neighbours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from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Middle Ages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to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the</a:t>
            </a:r>
            <a:r>
              <a:rPr lang="de-DE" altLang="en-US" sz="4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de-DE" altLang="en-US" sz="4000" dirty="0" err="1">
                <a:solidFill>
                  <a:schemeClr val="bg1"/>
                </a:solidFill>
                <a:ea typeface="ＭＳ Ｐゴシック" panose="020B0600070205080204" pitchFamily="34" charset="-128"/>
              </a:rPr>
              <a:t>Present</a:t>
            </a:r>
            <a:br>
              <a:rPr lang="de-DE" altLang="en-US" sz="4000" dirty="0">
                <a:solidFill>
                  <a:srgbClr val="FFFFFF"/>
                </a:solidFill>
              </a:rPr>
            </a:br>
            <a:endParaRPr lang="de-DE" alt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4" descr="Другий_тур_2010_по_округах-en.png">
            <a:extLst>
              <a:ext uri="{FF2B5EF4-FFF2-40B4-BE49-F238E27FC236}">
                <a16:creationId xmlns:a16="http://schemas.microsoft.com/office/drawing/2014/main" id="{A1D12081-B1B7-60A3-E4B8-C86F05E1D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269875"/>
            <a:ext cx="8696325" cy="608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5621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2845694A-C4A1-2EC8-A8C2-5B68FB9B9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3. Ukraine: from the Orange Revolution to Euromaidan</a:t>
            </a:r>
          </a:p>
        </p:txBody>
      </p:sp>
      <p:sp>
        <p:nvSpPr>
          <p:cNvPr id="61442" name="Content Placeholder 2">
            <a:extLst>
              <a:ext uri="{FF2B5EF4-FFF2-40B4-BE49-F238E27FC236}">
                <a16:creationId xmlns:a16="http://schemas.microsoft.com/office/drawing/2014/main" id="{9C5363EE-3691-B229-4CDC-E47B116E1E6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62950" cy="4997450"/>
          </a:xfrm>
        </p:spPr>
        <p:txBody>
          <a:bodyPr/>
          <a:lstStyle/>
          <a:p>
            <a:pPr marL="285750" indent="-285750">
              <a:buClr>
                <a:schemeClr val="bg1"/>
              </a:buClr>
              <a:buSzPct val="116000"/>
              <a:buFont typeface="Arial" panose="020B0604020202020204" pitchFamily="34" charset="0"/>
              <a:buChar char="•"/>
            </a:pPr>
            <a:r>
              <a:rPr lang="en-US" altLang="en-US" sz="1800" dirty="0"/>
              <a:t>2004 Orange Revolution after rigged presidential elections and following mass protests on Kyiv Maidan, election of Yushchenko to president</a:t>
            </a:r>
          </a:p>
          <a:p>
            <a:pPr marL="285750" indent="-285750">
              <a:buClr>
                <a:schemeClr val="bg1"/>
              </a:buClr>
              <a:buSzPct val="116000"/>
              <a:buFont typeface="Arial" panose="020B0604020202020204" pitchFamily="34" charset="0"/>
              <a:buChar char="•"/>
            </a:pPr>
            <a:r>
              <a:rPr lang="en-US" altLang="en-US" sz="1800" dirty="0"/>
              <a:t>2010 Election of Yanukovych to president</a:t>
            </a:r>
          </a:p>
          <a:p>
            <a:pPr marL="285750" indent="-285750">
              <a:buClr>
                <a:schemeClr val="bg1"/>
              </a:buClr>
              <a:buSzPct val="116000"/>
              <a:buFont typeface="Arial" panose="020B0604020202020204" pitchFamily="34" charset="0"/>
              <a:buChar char="•"/>
            </a:pPr>
            <a:r>
              <a:rPr lang="en-US" altLang="en-US" sz="1800" dirty="0"/>
              <a:t>November 2013  Suspension of trade deal with EU and begin of protests in Kyiv (Euromaidan)</a:t>
            </a:r>
          </a:p>
          <a:p>
            <a:pPr marL="285750" indent="-285750">
              <a:buClr>
                <a:schemeClr val="bg1"/>
              </a:buClr>
              <a:buSzPct val="116000"/>
              <a:buFont typeface="Arial" panose="020B0604020202020204" pitchFamily="34" charset="0"/>
              <a:buChar char="•"/>
            </a:pPr>
            <a:r>
              <a:rPr lang="en-US" altLang="en-US" sz="1800" dirty="0"/>
              <a:t>February 2014 Yanukovych flees Kyiv</a:t>
            </a:r>
          </a:p>
          <a:p>
            <a:pPr marL="285750" indent="-285750">
              <a:buClr>
                <a:schemeClr val="bg1"/>
              </a:buClr>
              <a:buSzPct val="116000"/>
              <a:buFont typeface="Arial" panose="020B0604020202020204" pitchFamily="34" charset="0"/>
              <a:buChar char="•"/>
            </a:pPr>
            <a:r>
              <a:rPr lang="en-US" altLang="en-US" sz="1800" dirty="0"/>
              <a:t>March 2014 Russian annexation of Cr </a:t>
            </a:r>
            <a:r>
              <a:rPr lang="en-US" altLang="en-US" sz="1800" dirty="0" err="1"/>
              <a:t>imea</a:t>
            </a:r>
            <a:r>
              <a:rPr lang="en-US" altLang="en-US" sz="1800" dirty="0"/>
              <a:t>, following illegal and controlled referendum</a:t>
            </a:r>
          </a:p>
          <a:p>
            <a:pPr marL="285750" indent="-285750">
              <a:buClr>
                <a:schemeClr val="bg1"/>
              </a:buClr>
              <a:buSzPct val="116000"/>
              <a:buFont typeface="Arial" panose="020B0604020202020204" pitchFamily="34" charset="0"/>
              <a:buChar char="•"/>
            </a:pPr>
            <a:r>
              <a:rPr lang="en-US" altLang="en-US" sz="1800" dirty="0"/>
              <a:t>April/May 2014 Russian-supported separatist groups in Donetsk and Luhansk regions rebel against Kyiv and proclaim People’s  Republics</a:t>
            </a:r>
          </a:p>
          <a:p>
            <a:pPr marL="285750" indent="-285750">
              <a:buClr>
                <a:schemeClr val="bg1"/>
              </a:buClr>
              <a:buSzPct val="116000"/>
              <a:buFont typeface="Arial" panose="020B0604020202020204" pitchFamily="34" charset="0"/>
              <a:buChar char="•"/>
            </a:pPr>
            <a:r>
              <a:rPr lang="en-US" altLang="en-US" sz="1800" dirty="0"/>
              <a:t>Since April 2014 War between Regular and paramilitary Ukrainian forces against rebel army, paramilitary troops, volunteers from Russia and regular Russian forces (initially denied by Russian government)</a:t>
            </a:r>
          </a:p>
          <a:p>
            <a:pPr marL="285750" indent="-285750">
              <a:buClr>
                <a:schemeClr val="bg1"/>
              </a:buClr>
              <a:buSzPct val="116000"/>
              <a:buFont typeface="Arial" panose="020B0604020202020204" pitchFamily="34" charset="0"/>
              <a:buChar char="•"/>
            </a:pPr>
            <a:r>
              <a:rPr lang="en-US" altLang="en-US" sz="1800" dirty="0"/>
              <a:t>September 2014 Minsk agreement (ceasefire), attempt to freeze conflict along existing demarcation lines, does not hold, many (broken) ceasefires</a:t>
            </a:r>
          </a:p>
        </p:txBody>
      </p:sp>
    </p:spTree>
    <p:extLst>
      <p:ext uri="{BB962C8B-B14F-4D97-AF65-F5344CB8AC3E}">
        <p14:creationId xmlns:p14="http://schemas.microsoft.com/office/powerpoint/2010/main" val="3340124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in Bild, das Text, Karte, Screenshot enthält.&#10;&#10;KI-generierte Inhalte können fehlerhaft sein.">
            <a:extLst>
              <a:ext uri="{FF2B5EF4-FFF2-40B4-BE49-F238E27FC236}">
                <a16:creationId xmlns:a16="http://schemas.microsoft.com/office/drawing/2014/main" id="{26877F32-558B-7036-177F-AB0591B17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5" y="612046"/>
            <a:ext cx="7204053" cy="58713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341923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in Bild, das Grafiken, Grafikdesign, Screenshot, Karte enthält.&#10;&#10;KI-generierte Inhalte können fehlerhaft sein.">
            <a:extLst>
              <a:ext uri="{FF2B5EF4-FFF2-40B4-BE49-F238E27FC236}">
                <a16:creationId xmlns:a16="http://schemas.microsoft.com/office/drawing/2014/main" id="{8E9F0009-D212-2234-DCFB-EA81FC308E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14" b="18580"/>
          <a:stretch/>
        </p:blipFill>
        <p:spPr>
          <a:xfrm>
            <a:off x="457200" y="1600200"/>
            <a:ext cx="8228013" cy="45243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400B539-6496-AE90-C506-FB683CCA80A6}"/>
              </a:ext>
            </a:extLst>
          </p:cNvPr>
          <p:cNvSpPr txBox="1"/>
          <p:nvPr/>
        </p:nvSpPr>
        <p:spPr>
          <a:xfrm>
            <a:off x="1691680" y="364093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2019 presidential elections: Green: Zelensky; Red: Poroshenko</a:t>
            </a:r>
          </a:p>
        </p:txBody>
      </p:sp>
    </p:spTree>
    <p:extLst>
      <p:ext uri="{BB962C8B-B14F-4D97-AF65-F5344CB8AC3E}">
        <p14:creationId xmlns:p14="http://schemas.microsoft.com/office/powerpoint/2010/main" val="3822817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3B46F4-051D-40FB-C4E5-24F45DE1D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934308" y="-1130144"/>
            <a:ext cx="5275386" cy="91182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6829C2-C272-152F-E33C-E5A19F514F3A}"/>
              </a:ext>
            </a:extLst>
          </p:cNvPr>
          <p:cNvSpPr txBox="1"/>
          <p:nvPr/>
        </p:nvSpPr>
        <p:spPr>
          <a:xfrm>
            <a:off x="685800" y="6211669"/>
            <a:ext cx="8445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Anatole Romaniuk and Oleksandr </a:t>
            </a:r>
            <a:r>
              <a:rPr lang="en-US" dirty="0" err="1"/>
              <a:t>Gladun</a:t>
            </a:r>
            <a:r>
              <a:rPr lang="en-US" dirty="0"/>
              <a:t>, Demographic Trends in Ukraine: Past, Present and Future, in: Population and Development Review, June 2015, Vol. 41, No. 2, p 325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B91D07D-E2F8-A77E-6484-A2877AF0DB57}"/>
              </a:ext>
            </a:extLst>
          </p:cNvPr>
          <p:cNvSpPr txBox="1"/>
          <p:nvPr/>
        </p:nvSpPr>
        <p:spPr>
          <a:xfrm>
            <a:off x="1979712" y="184669"/>
            <a:ext cx="6613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dirty="0"/>
              <a:t>4 Civic vs. ethnic identity: The language issue. </a:t>
            </a:r>
          </a:p>
        </p:txBody>
      </p:sp>
    </p:spTree>
    <p:extLst>
      <p:ext uri="{BB962C8B-B14F-4D97-AF65-F5344CB8AC3E}">
        <p14:creationId xmlns:p14="http://schemas.microsoft.com/office/powerpoint/2010/main" val="2406217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B6F678CE-365D-E7CC-FD3F-1AFB63D261B2}"/>
              </a:ext>
            </a:extLst>
          </p:cNvPr>
          <p:cNvGraphicFramePr>
            <a:graphicFrameLocks noGrp="1"/>
          </p:cNvGraphicFramePr>
          <p:nvPr/>
        </p:nvGraphicFramePr>
        <p:xfrm>
          <a:off x="2764971" y="0"/>
          <a:ext cx="6325340" cy="68072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7602">
                  <a:extLst>
                    <a:ext uri="{9D8B030D-6E8A-4147-A177-3AD203B41FA5}">
                      <a16:colId xmlns:a16="http://schemas.microsoft.com/office/drawing/2014/main" val="750152904"/>
                    </a:ext>
                  </a:extLst>
                </a:gridCol>
                <a:gridCol w="1265068">
                  <a:extLst>
                    <a:ext uri="{9D8B030D-6E8A-4147-A177-3AD203B41FA5}">
                      <a16:colId xmlns:a16="http://schemas.microsoft.com/office/drawing/2014/main" val="4221828991"/>
                    </a:ext>
                  </a:extLst>
                </a:gridCol>
                <a:gridCol w="948801">
                  <a:extLst>
                    <a:ext uri="{9D8B030D-6E8A-4147-A177-3AD203B41FA5}">
                      <a16:colId xmlns:a16="http://schemas.microsoft.com/office/drawing/2014/main" val="670599253"/>
                    </a:ext>
                  </a:extLst>
                </a:gridCol>
                <a:gridCol w="948801">
                  <a:extLst>
                    <a:ext uri="{9D8B030D-6E8A-4147-A177-3AD203B41FA5}">
                      <a16:colId xmlns:a16="http://schemas.microsoft.com/office/drawing/2014/main" val="446191947"/>
                    </a:ext>
                  </a:extLst>
                </a:gridCol>
                <a:gridCol w="1265068">
                  <a:extLst>
                    <a:ext uri="{9D8B030D-6E8A-4147-A177-3AD203B41FA5}">
                      <a16:colId xmlns:a16="http://schemas.microsoft.com/office/drawing/2014/main" val="3963284940"/>
                    </a:ext>
                  </a:extLst>
                </a:gridCol>
              </a:tblGrid>
              <a:tr h="309147">
                <a:tc rowSpan="2">
                  <a:txBody>
                    <a:bodyPr/>
                    <a:lstStyle/>
                    <a:p>
                      <a:endParaRPr lang="de-GB" sz="1300" dirty="0">
                        <a:effectLst/>
                      </a:endParaRPr>
                    </a:p>
                  </a:txBody>
                  <a:tcPr marL="51808" marR="51808" marT="51808" marB="51808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300" dirty="0">
                          <a:effectLst/>
                        </a:rPr>
                        <a:t>Total (in 1000s)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300" dirty="0">
                          <a:effectLst/>
                        </a:rPr>
                        <a:t>in</a:t>
                      </a:r>
                      <a:r>
                        <a:rPr lang="de-GB" sz="1300" dirty="0">
                          <a:effectLst/>
                        </a:rPr>
                        <a:t> % </a:t>
                      </a:r>
                      <a:r>
                        <a:rPr lang="de-DE" sz="1300" dirty="0" err="1">
                          <a:effectLst/>
                        </a:rPr>
                        <a:t>of</a:t>
                      </a:r>
                      <a:r>
                        <a:rPr lang="de-DE" sz="1300" dirty="0">
                          <a:effectLst/>
                        </a:rPr>
                        <a:t> </a:t>
                      </a:r>
                      <a:r>
                        <a:rPr lang="de-DE" sz="1300" dirty="0" err="1">
                          <a:effectLst/>
                        </a:rPr>
                        <a:t>results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tc hMerge="1">
                  <a:txBody>
                    <a:bodyPr/>
                    <a:lstStyle/>
                    <a:p>
                      <a:endParaRPr lang="de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GB" sz="1300" dirty="0">
                          <a:effectLst/>
                        </a:rPr>
                        <a:t>2001 </a:t>
                      </a:r>
                      <a:br>
                        <a:rPr lang="de-GB" sz="1300" dirty="0">
                          <a:effectLst/>
                        </a:rPr>
                      </a:br>
                      <a:r>
                        <a:rPr lang="de-DE" sz="1300" dirty="0">
                          <a:effectLst/>
                        </a:rPr>
                        <a:t>in</a:t>
                      </a:r>
                      <a:r>
                        <a:rPr lang="de-GB" sz="1300" dirty="0">
                          <a:effectLst/>
                        </a:rPr>
                        <a:t> % </a:t>
                      </a:r>
                      <a:r>
                        <a:rPr lang="de-DE" sz="1300" dirty="0" err="1">
                          <a:effectLst/>
                        </a:rPr>
                        <a:t>to</a:t>
                      </a:r>
                      <a:r>
                        <a:rPr lang="de-GB" sz="1300" dirty="0">
                          <a:effectLst/>
                        </a:rPr>
                        <a:t> 1989 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extLst>
                  <a:ext uri="{0D108BD9-81ED-4DB2-BD59-A6C34878D82A}">
                    <a16:rowId xmlns:a16="http://schemas.microsoft.com/office/drawing/2014/main" val="1286676952"/>
                  </a:ext>
                </a:extLst>
              </a:tr>
              <a:tr h="416180">
                <a:tc vMerge="1">
                  <a:txBody>
                    <a:bodyPr/>
                    <a:lstStyle/>
                    <a:p>
                      <a:endParaRPr lang="de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GB" sz="1300">
                          <a:effectLst/>
                        </a:rPr>
                        <a:t>2001 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GB" sz="1300">
                          <a:effectLst/>
                        </a:rPr>
                        <a:t>1989 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51808" marT="51808" marB="51808" anchor="ctr"/>
                </a:tc>
                <a:tc vMerge="1">
                  <a:txBody>
                    <a:bodyPr/>
                    <a:lstStyle/>
                    <a:p>
                      <a:endParaRPr lang="de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754265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Ukrainians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37541.7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77.8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72.7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100.3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99792369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>
                          <a:effectLst/>
                        </a:rPr>
                        <a:t>Russians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8334.1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17.3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22.1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73.4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035993932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Belarusians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275.8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0.6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0.9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62.7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201267488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>
                          <a:effectLst/>
                        </a:rPr>
                        <a:t>Moldovans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258.6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0.5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0.6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79.7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421299983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Crimean</a:t>
                      </a:r>
                      <a:r>
                        <a:rPr lang="de-DE" sz="1300" dirty="0">
                          <a:effectLst/>
                        </a:rPr>
                        <a:t> </a:t>
                      </a:r>
                      <a:r>
                        <a:rPr lang="de-DE" sz="1300" dirty="0" err="1">
                          <a:effectLst/>
                        </a:rPr>
                        <a:t>Tatars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248.2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0.5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0.0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>
                          <a:effectLst/>
                        </a:rPr>
                        <a:t>530.0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165832746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Bulgarians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204.6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0.4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0.5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87.5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1654155983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Hungarians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156.6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0.4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96.0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629685317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Romanians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151.0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112.0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471243262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>
                          <a:effectLst/>
                        </a:rPr>
                        <a:t>Poles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144.1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0.4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65.8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092161511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>
                          <a:effectLst/>
                        </a:rPr>
                        <a:t>Jews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103.6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0.9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21.3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1952869912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Armenians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99.9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>
                          <a:effectLst/>
                        </a:rPr>
                        <a:t>180.0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970815637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Greeks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91.5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92.9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782753666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Tatars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73.3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84.4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647904976"/>
                  </a:ext>
                </a:extLst>
              </a:tr>
              <a:tr h="517236">
                <a:tc>
                  <a:txBody>
                    <a:bodyPr/>
                    <a:lstStyle/>
                    <a:p>
                      <a:r>
                        <a:rPr lang="de-DE" sz="1300" dirty="0">
                          <a:effectLst/>
                        </a:rPr>
                        <a:t>‚</a:t>
                      </a:r>
                      <a:r>
                        <a:rPr lang="de-DE" sz="1300" dirty="0" err="1">
                          <a:effectLst/>
                        </a:rPr>
                        <a:t>Gypsies</a:t>
                      </a:r>
                      <a:r>
                        <a:rPr lang="de-DE" sz="1300" dirty="0">
                          <a:effectLst/>
                        </a:rPr>
                        <a:t>‘ (Sinti und Roma)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47.6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99.3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480684001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>
                          <a:effectLst/>
                        </a:rPr>
                        <a:t>Azeri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45.2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0.0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122.2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2654718111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Georgians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34.2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0.0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145.3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16649940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>
                          <a:effectLst/>
                        </a:rPr>
                        <a:t>Germans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33.3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88.0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630786605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Gagauz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31.9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99.9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392930938"/>
                  </a:ext>
                </a:extLst>
              </a:tr>
              <a:tr h="309147">
                <a:tc>
                  <a:txBody>
                    <a:bodyPr/>
                    <a:lstStyle/>
                    <a:p>
                      <a:r>
                        <a:rPr lang="de-DE" sz="1300" dirty="0" err="1">
                          <a:effectLst/>
                        </a:rPr>
                        <a:t>Others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56" marR="51808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177.1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0.4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>
                          <a:effectLst/>
                        </a:rPr>
                        <a:t>0.4</a:t>
                      </a:r>
                      <a:endParaRPr lang="de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GB" sz="1300" dirty="0">
                          <a:effectLst/>
                        </a:rPr>
                        <a:t>83.9</a:t>
                      </a:r>
                      <a:endParaRPr lang="de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808" marR="38856" marT="51808" marB="51808" anchor="b"/>
                </a:tc>
                <a:extLst>
                  <a:ext uri="{0D108BD9-81ED-4DB2-BD59-A6C34878D82A}">
                    <a16:rowId xmlns:a16="http://schemas.microsoft.com/office/drawing/2014/main" val="3628802431"/>
                  </a:ext>
                </a:extLst>
              </a:tr>
            </a:tbl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E995DDD2-6FEA-600C-C44D-961634BD0C75}"/>
              </a:ext>
            </a:extLst>
          </p:cNvPr>
          <p:cNvSpPr txBox="1"/>
          <p:nvPr/>
        </p:nvSpPr>
        <p:spPr>
          <a:xfrm>
            <a:off x="179512" y="404664"/>
            <a:ext cx="2169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GB" dirty="0"/>
              <a:t>Nationalities in Ukraine, 1989 and 2001</a:t>
            </a:r>
          </a:p>
        </p:txBody>
      </p:sp>
    </p:spTree>
    <p:extLst>
      <p:ext uri="{BB962C8B-B14F-4D97-AF65-F5344CB8AC3E}">
        <p14:creationId xmlns:p14="http://schemas.microsoft.com/office/powerpoint/2010/main" val="2836062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4" descr="1280px-UkraineNativeLanguagesCensus2001detailed-en.png">
            <a:extLst>
              <a:ext uri="{FF2B5EF4-FFF2-40B4-BE49-F238E27FC236}">
                <a16:creationId xmlns:a16="http://schemas.microsoft.com/office/drawing/2014/main" id="{A5F711F1-A37E-2DC2-D85D-F5DD5C79C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49775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38" name="Picture 2" descr="3-p-ukraine-Ethnolingusitic_map_of_ukraine.jpg">
            <a:extLst>
              <a:ext uri="{FF2B5EF4-FFF2-40B4-BE49-F238E27FC236}">
                <a16:creationId xmlns:a16="http://schemas.microsoft.com/office/drawing/2014/main" id="{669859F2-28D7-94FC-96C2-5699FF1AD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13" y="0"/>
            <a:ext cx="4484687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6A7EAF-6EFB-239F-0E7C-16BF14A5F086}"/>
              </a:ext>
            </a:extLst>
          </p:cNvPr>
          <p:cNvSpPr txBox="1"/>
          <p:nvPr/>
        </p:nvSpPr>
        <p:spPr>
          <a:xfrm>
            <a:off x="2100263" y="4343400"/>
            <a:ext cx="59281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Ukraine – civic and/or ethnic nation?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Language policy –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Russian-Ukrainian families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Surzhyk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role of the Ukrainian language </a:t>
            </a:r>
          </a:p>
        </p:txBody>
      </p:sp>
    </p:spTree>
    <p:extLst>
      <p:ext uri="{BB962C8B-B14F-4D97-AF65-F5344CB8AC3E}">
        <p14:creationId xmlns:p14="http://schemas.microsoft.com/office/powerpoint/2010/main" val="2431951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3" descr="621px-Ukraine_census_2001_Russian.svg.png">
            <a:extLst>
              <a:ext uri="{FF2B5EF4-FFF2-40B4-BE49-F238E27FC236}">
                <a16:creationId xmlns:a16="http://schemas.microsoft.com/office/drawing/2014/main" id="{172137D9-C8E9-F839-818B-6E1442E32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67063"/>
            <a:ext cx="4805363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2" name="Picture 4" descr="Russians_Ukraine_2001.png">
            <a:extLst>
              <a:ext uri="{FF2B5EF4-FFF2-40B4-BE49-F238E27FC236}">
                <a16:creationId xmlns:a16="http://schemas.microsoft.com/office/drawing/2014/main" id="{AACA0629-3188-E55D-4CDC-C1B30C1264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5" y="0"/>
            <a:ext cx="5178425" cy="361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TextBox 5">
            <a:extLst>
              <a:ext uri="{FF2B5EF4-FFF2-40B4-BE49-F238E27FC236}">
                <a16:creationId xmlns:a16="http://schemas.microsoft.com/office/drawing/2014/main" id="{F416A4E7-07F7-4C04-4FF9-E17B26D62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46263"/>
            <a:ext cx="26717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Percentage of native Russian speakers in Ukraine by region in 2001 Ukrainian census</a:t>
            </a:r>
          </a:p>
        </p:txBody>
      </p:sp>
    </p:spTree>
    <p:extLst>
      <p:ext uri="{BB962C8B-B14F-4D97-AF65-F5344CB8AC3E}">
        <p14:creationId xmlns:p14="http://schemas.microsoft.com/office/powerpoint/2010/main" val="3929920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>
            <a:extLst>
              <a:ext uri="{FF2B5EF4-FFF2-40B4-BE49-F238E27FC236}">
                <a16:creationId xmlns:a16="http://schemas.microsoft.com/office/drawing/2014/main" id="{D184145D-B4A1-6998-CCA8-D476CCD58B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Poland</a:t>
            </a:r>
          </a:p>
        </p:txBody>
      </p:sp>
      <p:sp>
        <p:nvSpPr>
          <p:cNvPr id="56322" name="Content Placeholder 2">
            <a:extLst>
              <a:ext uri="{FF2B5EF4-FFF2-40B4-BE49-F238E27FC236}">
                <a16:creationId xmlns:a16="http://schemas.microsoft.com/office/drawing/2014/main" id="{1CF8EA97-D428-63FD-9E11-00D152E7467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A parliamentary republic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The Law and Justice Party in power, 2015 - 2023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A positive image of Polish history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The Institute of National Remembrance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The suffering and fighting nation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Legitimate concerns: Death camps in Poland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The contested issue of anti-Semitism in 20</a:t>
            </a:r>
            <a:r>
              <a:rPr lang="en-US" altLang="en-US" sz="2000" baseline="30000" dirty="0"/>
              <a:t>th</a:t>
            </a:r>
            <a:r>
              <a:rPr lang="en-US" altLang="en-US" sz="2000" dirty="0"/>
              <a:t> century Poland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Polish ‘identity’ </a:t>
            </a:r>
            <a:r>
              <a:rPr lang="mr-IN" altLang="en-US" sz="2000" dirty="0">
                <a:latin typeface="Arial Unicode MS" panose="020B0604020202020204" pitchFamily="34" charset="-128"/>
              </a:rPr>
              <a:t>–</a:t>
            </a:r>
            <a:r>
              <a:rPr lang="en-US" altLang="en-US" sz="2000" dirty="0"/>
              <a:t> Catholic and conservative moral values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Dangers of European integration and </a:t>
            </a:r>
            <a:r>
              <a:rPr lang="en-US" altLang="en-US" sz="2000" dirty="0" err="1"/>
              <a:t>globalisation</a:t>
            </a:r>
            <a:endParaRPr lang="en-US" altLang="en-US" sz="2000" dirty="0"/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Polish Civil Society – fight back and Tusk’s victory</a:t>
            </a:r>
          </a:p>
        </p:txBody>
      </p:sp>
      <p:pic>
        <p:nvPicPr>
          <p:cNvPr id="56323" name="Picture 3" descr="Jarosław_Kaczyński_(5)_(cropped).jpg">
            <a:extLst>
              <a:ext uri="{FF2B5EF4-FFF2-40B4-BE49-F238E27FC236}">
                <a16:creationId xmlns:a16="http://schemas.microsoft.com/office/drawing/2014/main" id="{F75EFFC5-78EC-070B-FC2D-D58B18920F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1588"/>
            <a:ext cx="158591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0A142FD-CCDB-4A0E-629E-CF42CF404A72}"/>
              </a:ext>
            </a:extLst>
          </p:cNvPr>
          <p:cNvSpPr txBox="1"/>
          <p:nvPr/>
        </p:nvSpPr>
        <p:spPr>
          <a:xfrm>
            <a:off x="1777309" y="88089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dirty="0"/>
              <a:t>5. H</a:t>
            </a:r>
            <a:r>
              <a:rPr lang="de-DE" dirty="0"/>
              <a:t>i</a:t>
            </a:r>
            <a:r>
              <a:rPr lang="de-GB" dirty="0"/>
              <a:t>story Policy in Poland, Ukraine, and Russia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>
            <a:extLst>
              <a:ext uri="{FF2B5EF4-FFF2-40B4-BE49-F238E27FC236}">
                <a16:creationId xmlns:a16="http://schemas.microsoft.com/office/drawing/2014/main" id="{E3BF0C50-ADC5-C3FF-7981-3E0841D48B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Ukraine</a:t>
            </a:r>
          </a:p>
        </p:txBody>
      </p:sp>
      <p:sp>
        <p:nvSpPr>
          <p:cNvPr id="57346" name="Content Placeholder 2">
            <a:extLst>
              <a:ext uri="{FF2B5EF4-FFF2-40B4-BE49-F238E27FC236}">
                <a16:creationId xmlns:a16="http://schemas.microsoft.com/office/drawing/2014/main" id="{BDA8BB85-A878-70B0-6971-017C64E8FE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Independence 1991, Orange Revolution,</a:t>
            </a:r>
            <a:br>
              <a:rPr lang="en-US" altLang="en-US" sz="2000" dirty="0"/>
            </a:br>
            <a:r>
              <a:rPr lang="en-US" altLang="en-US" sz="2000" dirty="0"/>
              <a:t> 2004, Euromaidan 2013/14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How to write the history of Ukraine? State, territory, people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The Institute of National Memory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Connection with Russian history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The debate on 20</a:t>
            </a:r>
            <a:r>
              <a:rPr lang="en-US" altLang="en-US" sz="2000" baseline="30000" dirty="0"/>
              <a:t>th</a:t>
            </a:r>
            <a:r>
              <a:rPr lang="en-US" altLang="en-US" sz="2000" dirty="0"/>
              <a:t> century Ukrainian nationalism: </a:t>
            </a:r>
            <a:r>
              <a:rPr lang="en-US" altLang="en-US" sz="2000" dirty="0" err="1"/>
              <a:t>Organisation</a:t>
            </a:r>
            <a:r>
              <a:rPr lang="en-US" altLang="en-US" sz="2000" dirty="0"/>
              <a:t> of Ukrainian Nationalists, Ukrainian Insurgent Army, SS Division Galicia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The Ukrainian Famine and the Soviet past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Civil Society</a:t>
            </a:r>
          </a:p>
          <a:p>
            <a:pPr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en-US" sz="2000" dirty="0"/>
              <a:t>History and nation building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  <p:pic>
        <p:nvPicPr>
          <p:cNvPr id="57347" name="Picture 3" descr="Euromaidan.jpg">
            <a:extLst>
              <a:ext uri="{FF2B5EF4-FFF2-40B4-BE49-F238E27FC236}">
                <a16:creationId xmlns:a16="http://schemas.microsoft.com/office/drawing/2014/main" id="{FE3A25AD-757D-89B1-5B67-A9DEBF441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25" y="17463"/>
            <a:ext cx="2865438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>
            <a:extLst>
              <a:ext uri="{FF2B5EF4-FFF2-40B4-BE49-F238E27FC236}">
                <a16:creationId xmlns:a16="http://schemas.microsoft.com/office/drawing/2014/main" id="{8458ED78-1546-3840-B68F-D5B6188C4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452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 dirty="0"/>
              <a:t>			            </a:t>
            </a:r>
            <a:r>
              <a:rPr lang="de-DE" altLang="en-US" sz="3600" b="1" dirty="0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The </a:t>
            </a:r>
            <a:r>
              <a:rPr lang="de-DE" altLang="en-US" sz="2800" dirty="0" err="1"/>
              <a:t>difficult</a:t>
            </a:r>
            <a:r>
              <a:rPr lang="de-DE" altLang="en-US" sz="2800" dirty="0"/>
              <a:t> 1990s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Presidential</a:t>
            </a:r>
            <a:r>
              <a:rPr lang="de-DE" altLang="en-US" sz="2800" dirty="0"/>
              <a:t> </a:t>
            </a:r>
            <a:r>
              <a:rPr lang="de-DE" altLang="en-US" sz="2800" dirty="0" err="1"/>
              <a:t>elections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From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Orange Revolution </a:t>
            </a:r>
            <a:r>
              <a:rPr lang="de-DE" altLang="en-US" sz="2800" dirty="0" err="1"/>
              <a:t>to</a:t>
            </a:r>
            <a:r>
              <a:rPr lang="de-DE" altLang="en-US" sz="2800" dirty="0"/>
              <a:t> </a:t>
            </a:r>
            <a:r>
              <a:rPr lang="de-DE" altLang="en-US" sz="2800" dirty="0" err="1"/>
              <a:t>Euromaidan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/>
              <a:t>Civic </a:t>
            </a:r>
            <a:r>
              <a:rPr lang="de-DE" altLang="en-US" sz="2800" dirty="0" err="1"/>
              <a:t>vs</a:t>
            </a:r>
            <a:r>
              <a:rPr lang="de-DE" altLang="en-US" sz="2800" dirty="0"/>
              <a:t> </a:t>
            </a:r>
            <a:r>
              <a:rPr lang="de-DE" altLang="en-US" sz="2800" dirty="0" err="1"/>
              <a:t>ethnic</a:t>
            </a:r>
            <a:r>
              <a:rPr lang="de-DE" altLang="en-US" sz="2800" dirty="0"/>
              <a:t> </a:t>
            </a:r>
            <a:r>
              <a:rPr lang="de-DE" altLang="en-US" sz="2800" dirty="0" err="1"/>
              <a:t>identity</a:t>
            </a:r>
            <a:r>
              <a:rPr lang="de-DE" altLang="en-US" sz="2800" dirty="0"/>
              <a:t>: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language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issue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History</a:t>
            </a:r>
            <a:r>
              <a:rPr lang="de-DE" altLang="en-US" sz="2800" dirty="0"/>
              <a:t> and Politics in </a:t>
            </a:r>
            <a:r>
              <a:rPr lang="de-DE" altLang="en-US" sz="2800" dirty="0" err="1"/>
              <a:t>Poland</a:t>
            </a:r>
            <a:r>
              <a:rPr lang="de-DE" altLang="en-US" sz="2800" dirty="0"/>
              <a:t>, Ukraine, and Russia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rgbClr val="FFFFFF"/>
              </a:buClr>
              <a:buFont typeface="Times New Roman" panose="02020603050405020304" pitchFamily="18" charset="0"/>
              <a:buAutoNum type="arabicPeriod"/>
            </a:pPr>
            <a:r>
              <a:rPr lang="de-DE" altLang="en-US" sz="2800" dirty="0" err="1"/>
              <a:t>Conclusion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</p:txBody>
      </p:sp>
    </p:spTree>
  </p:cSld>
  <p:clrMapOvr>
    <a:masterClrMapping/>
  </p:clrMapOvr>
  <p:transition advTm="5456">
    <p:diamond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16FC9FCB-559B-38B4-CFF3-49899DA5DD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Russia</a:t>
            </a:r>
          </a:p>
        </p:txBody>
      </p:sp>
      <p:sp>
        <p:nvSpPr>
          <p:cNvPr id="58370" name="Content Placeholder 2">
            <a:extLst>
              <a:ext uri="{FF2B5EF4-FFF2-40B4-BE49-F238E27FC236}">
                <a16:creationId xmlns:a16="http://schemas.microsoft.com/office/drawing/2014/main" id="{E0A89993-766D-A312-37AA-DD73C13A02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How to write Russian history? Empire and nation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Phantom pain: the collapse of the Soviet Union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Great power status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Soviet past: positive or negative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Ukrainian History </a:t>
            </a:r>
            <a:r>
              <a:rPr lang="mr-IN" altLang="en-US" sz="2000" dirty="0">
                <a:latin typeface="Arial Unicode MS" panose="020B0604020202020204" pitchFamily="34" charset="-128"/>
              </a:rPr>
              <a:t>–</a:t>
            </a:r>
            <a:r>
              <a:rPr lang="en-US" altLang="en-US" sz="2000" dirty="0"/>
              <a:t> Russian History:  Complicated relationship to Ukrainian nation building and statehood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Territory: Crimea, Donetsk, </a:t>
            </a:r>
            <a:r>
              <a:rPr lang="en-US" altLang="en-US" sz="2000" dirty="0" err="1"/>
              <a:t>Zaporizhia</a:t>
            </a:r>
            <a:r>
              <a:rPr lang="en-US" altLang="en-US" sz="2000" dirty="0"/>
              <a:t>, Kherson and Luhansk regions – and what else?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Memorial and Civil Society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’Russian World’, </a:t>
            </a:r>
            <a:r>
              <a:rPr lang="en-US" altLang="en-US" sz="2000" dirty="0" err="1"/>
              <a:t>Eurasianism</a:t>
            </a:r>
            <a:r>
              <a:rPr lang="en-US" altLang="en-US" sz="2000" dirty="0"/>
              <a:t> and ‘Russia as a European Power’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Putin’s Russia – from authoritarianism to fascism?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  <p:pic>
        <p:nvPicPr>
          <p:cNvPr id="58371" name="Picture 3" descr="Putin_Bueste_Sankt_Peterburg1.jpg">
            <a:extLst>
              <a:ext uri="{FF2B5EF4-FFF2-40B4-BE49-F238E27FC236}">
                <a16:creationId xmlns:a16="http://schemas.microsoft.com/office/drawing/2014/main" id="{CF23E5BF-040C-3B8A-CADC-0626155A3B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175" y="0"/>
            <a:ext cx="2517775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Box 1">
            <a:extLst>
              <a:ext uri="{FF2B5EF4-FFF2-40B4-BE49-F238E27FC236}">
                <a16:creationId xmlns:a16="http://schemas.microsoft.com/office/drawing/2014/main" id="{F2EAF75B-4ACF-6CA6-2D53-4B38476AB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8588" y="731838"/>
            <a:ext cx="19653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/>
              <a:t>Conclusion</a:t>
            </a:r>
          </a:p>
        </p:txBody>
      </p:sp>
      <p:sp>
        <p:nvSpPr>
          <p:cNvPr id="67586" name="TextBox 2">
            <a:extLst>
              <a:ext uri="{FF2B5EF4-FFF2-40B4-BE49-F238E27FC236}">
                <a16:creationId xmlns:a16="http://schemas.microsoft.com/office/drawing/2014/main" id="{D42B5315-7269-223A-FC73-CAA4DB627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963" y="1744663"/>
            <a:ext cx="714253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/>
              <a:t>On different trajectories: Poland, Ukraine, Russia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/>
              <a:t>The burden of history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/>
              <a:t>Russia withdraws from Europe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/>
              <a:t>Ukrainian choices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/>
              <a:t>Forging the nation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1" descr="Ukr_Referendum_1991.png">
            <a:extLst>
              <a:ext uri="{FF2B5EF4-FFF2-40B4-BE49-F238E27FC236}">
                <a16:creationId xmlns:a16="http://schemas.microsoft.com/office/drawing/2014/main" id="{DE726518-4CCD-5526-9A4A-39D009169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1902"/>
            <a:ext cx="6259537" cy="481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TextBox 2">
            <a:extLst>
              <a:ext uri="{FF2B5EF4-FFF2-40B4-BE49-F238E27FC236}">
                <a16:creationId xmlns:a16="http://schemas.microsoft.com/office/drawing/2014/main" id="{9C28D824-74D9-590B-8326-B163DB07B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388" y="5946775"/>
            <a:ext cx="7532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 dirty="0"/>
              <a:t>Referendum 1 December 1991: </a:t>
            </a:r>
            <a:r>
              <a:rPr lang="en-US" altLang="en-US" dirty="0"/>
              <a:t>"Do you support the Act of Declaration of Independence of Ukraine?”</a:t>
            </a:r>
            <a:endParaRPr lang="en-GB" altLang="en-US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C4FC175-D819-4143-BF70-6F81942024B5}"/>
              </a:ext>
            </a:extLst>
          </p:cNvPr>
          <p:cNvSpPr txBox="1"/>
          <p:nvPr/>
        </p:nvSpPr>
        <p:spPr>
          <a:xfrm>
            <a:off x="2217107" y="413359"/>
            <a:ext cx="1886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en-US" sz="1800" dirty="0"/>
              <a:t>1. </a:t>
            </a:r>
            <a:r>
              <a:rPr lang="de-DE" altLang="en-US" sz="1800" dirty="0" err="1"/>
              <a:t>Difficult</a:t>
            </a:r>
            <a:r>
              <a:rPr lang="de-DE" altLang="en-US" sz="1800" dirty="0"/>
              <a:t> 1990s</a:t>
            </a:r>
            <a:endParaRPr lang="de-GB" dirty="0"/>
          </a:p>
        </p:txBody>
      </p:sp>
    </p:spTree>
    <p:extLst>
      <p:ext uri="{BB962C8B-B14F-4D97-AF65-F5344CB8AC3E}">
        <p14:creationId xmlns:p14="http://schemas.microsoft.com/office/powerpoint/2010/main" val="4157333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D2AF756A-0E58-92E2-7661-2575211F7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14300"/>
            <a:ext cx="90932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24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8EA51-9DAF-07DE-4653-7518F861C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1990s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E40F6-A884-880E-54F2-C75656C7D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268760"/>
            <a:ext cx="7643193" cy="5129212"/>
          </a:xfrm>
        </p:spPr>
        <p:txBody>
          <a:bodyPr/>
          <a:lstStyle/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altLang="en-US" sz="2000" dirty="0"/>
              <a:t>1991 Ukrainian independence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2000" dirty="0"/>
              <a:t>Continuity of elites and the influence of ‘Ukrainians abroad’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2000" dirty="0"/>
              <a:t>Assets: Science, technology, people and skills, black earth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2000" dirty="0"/>
              <a:t>Economic difficulties – lack of reforms under Kravchuk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2000" dirty="0"/>
              <a:t>Hyperinflation and subsidies for inefficient factories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2000" dirty="0" err="1"/>
              <a:t>Privatisation</a:t>
            </a:r>
            <a:r>
              <a:rPr lang="en-US" sz="2000" dirty="0"/>
              <a:t> and the rise of the oligarchs – under Kuchma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2000" dirty="0"/>
              <a:t>Difficult relationship with Russia: Surrendering of nuclear weapons, Crimea and the Black Sea fleet, Russian speakers in Ukraine, energy dependency 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2000" dirty="0"/>
              <a:t>Emigration and population decline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2000" dirty="0"/>
              <a:t>Corruption and abuse of power</a:t>
            </a:r>
          </a:p>
          <a:p>
            <a:pPr>
              <a:buClr>
                <a:schemeClr val="bg1"/>
              </a:buClr>
              <a:buSzPct val="111000"/>
              <a:buFont typeface="Arial" panose="020B0604020202020204" pitchFamily="34" charset="0"/>
              <a:buChar char="•"/>
            </a:pPr>
            <a:r>
              <a:rPr lang="en-US" sz="2000" dirty="0"/>
              <a:t>A country divided?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1824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071DA-6F6E-ED11-0E02-E936225DA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Ukrainian Presidents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5AA36-DCBD-A3F1-C2D5-7462523B7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Leonid Kravchuk 1991 – 1994 </a:t>
            </a:r>
          </a:p>
          <a:p>
            <a:r>
              <a:rPr lang="en-US" dirty="0"/>
              <a:t>Leonid Kuchma 1994 – 2005 </a:t>
            </a:r>
          </a:p>
          <a:p>
            <a:r>
              <a:rPr lang="en-US" dirty="0"/>
              <a:t>Viktor </a:t>
            </a:r>
            <a:r>
              <a:rPr lang="en-US" dirty="0" err="1"/>
              <a:t>Yushchenko</a:t>
            </a:r>
            <a:r>
              <a:rPr lang="en-US" dirty="0"/>
              <a:t> 2005 – 2010</a:t>
            </a:r>
          </a:p>
          <a:p>
            <a:r>
              <a:rPr lang="en-US" dirty="0"/>
              <a:t>Viktor Yanukovych 2010 – 2014 </a:t>
            </a:r>
          </a:p>
          <a:p>
            <a:r>
              <a:rPr lang="en-US" dirty="0"/>
              <a:t>Petro Poroshenko 2014 – 2019 </a:t>
            </a:r>
          </a:p>
          <a:p>
            <a:r>
              <a:rPr lang="en-US" dirty="0"/>
              <a:t>Volodymyr Zelensky 2019 – 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AD375E7-FF3A-664E-363C-5C31E8564F52}"/>
              </a:ext>
            </a:extLst>
          </p:cNvPr>
          <p:cNvSpPr txBox="1"/>
          <p:nvPr/>
        </p:nvSpPr>
        <p:spPr>
          <a:xfrm>
            <a:off x="2627784" y="128588"/>
            <a:ext cx="3438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GB" sz="2400" dirty="0"/>
              <a:t>2. Presidential elections</a:t>
            </a:r>
          </a:p>
        </p:txBody>
      </p:sp>
    </p:spTree>
    <p:extLst>
      <p:ext uri="{BB962C8B-B14F-4D97-AF65-F5344CB8AC3E}">
        <p14:creationId xmlns:p14="http://schemas.microsoft.com/office/powerpoint/2010/main" val="2874175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DC418CF1-FB0F-9EC7-738B-5EAA91DBB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7038"/>
            <a:ext cx="9144000" cy="600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7CB318-6FF5-BE74-BCD5-7887DD4C7501}"/>
              </a:ext>
            </a:extLst>
          </p:cNvPr>
          <p:cNvSpPr txBox="1"/>
          <p:nvPr/>
        </p:nvSpPr>
        <p:spPr>
          <a:xfrm>
            <a:off x="1115616" y="57705"/>
            <a:ext cx="777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Presidential elections 1994, 2</a:t>
            </a:r>
            <a:r>
              <a:rPr lang="en-US" baseline="30000" dirty="0"/>
              <a:t>nd</a:t>
            </a:r>
            <a:r>
              <a:rPr lang="en-US" dirty="0"/>
              <a:t> round, Kuchma 52.35%, Kravchuk 45.24%</a:t>
            </a:r>
          </a:p>
        </p:txBody>
      </p:sp>
    </p:spTree>
    <p:extLst>
      <p:ext uri="{BB962C8B-B14F-4D97-AF65-F5344CB8AC3E}">
        <p14:creationId xmlns:p14="http://schemas.microsoft.com/office/powerpoint/2010/main" val="2063268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442943-C260-5F6E-0EE0-AFA126647E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5462" y="404664"/>
            <a:ext cx="8004539" cy="5719911"/>
          </a:xfrm>
        </p:spPr>
      </p:pic>
    </p:spTree>
    <p:extLst>
      <p:ext uri="{BB962C8B-B14F-4D97-AF65-F5344CB8AC3E}">
        <p14:creationId xmlns:p14="http://schemas.microsoft.com/office/powerpoint/2010/main" val="2429387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ECA028-C943-EE75-654A-B493A3194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836712"/>
            <a:ext cx="7992888" cy="570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28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06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867</Words>
  <Application>Microsoft Macintosh PowerPoint</Application>
  <PresentationFormat>Bildschirmpräsentation (4:3)</PresentationFormat>
  <Paragraphs>196</Paragraphs>
  <Slides>21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8" baseType="lpstr">
      <vt:lpstr>Arial Unicode MS</vt:lpstr>
      <vt:lpstr>ＭＳ Ｐゴシック</vt:lpstr>
      <vt:lpstr>Arial</vt:lpstr>
      <vt:lpstr>Calibri</vt:lpstr>
      <vt:lpstr>Times New Roman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1990s </vt:lpstr>
      <vt:lpstr>Ukrainian Presidents</vt:lpstr>
      <vt:lpstr>PowerPoint-Präsentation</vt:lpstr>
      <vt:lpstr>PowerPoint-Präsentation</vt:lpstr>
      <vt:lpstr>PowerPoint-Präsentation</vt:lpstr>
      <vt:lpstr>PowerPoint-Präsentation</vt:lpstr>
      <vt:lpstr>3. Ukraine: from the Orange Revolution to Euromaidan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Poland</vt:lpstr>
      <vt:lpstr>Ukraine</vt:lpstr>
      <vt:lpstr>Russia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 Mick</dc:creator>
  <cp:lastModifiedBy>Mick, Christoph</cp:lastModifiedBy>
  <cp:revision>160</cp:revision>
  <cp:lastPrinted>2018-10-28T13:03:08Z</cp:lastPrinted>
  <dcterms:created xsi:type="dcterms:W3CDTF">2005-09-25T23:01:55Z</dcterms:created>
  <dcterms:modified xsi:type="dcterms:W3CDTF">2025-05-05T16:58:07Z</dcterms:modified>
</cp:coreProperties>
</file>