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8" autoAdjust="0"/>
    <p:restoredTop sz="94646"/>
  </p:normalViewPr>
  <p:slideViewPr>
    <p:cSldViewPr snapToGrid="0">
      <p:cViewPr varScale="1">
        <p:scale>
          <a:sx n="70" d="100"/>
          <a:sy n="70" d="100"/>
        </p:scale>
        <p:origin x="216" y="2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12967-8107-4E6A-A3B2-08A7BD9762E8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17960-57DD-47E2-92AE-5FE4C540E21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46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717960-57DD-47E2-92AE-5FE4C540E21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51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227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940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201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65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15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93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600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04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9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764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‹Nr.›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968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40" r:id="rId4"/>
    <p:sldLayoutId id="2147483741" r:id="rId5"/>
    <p:sldLayoutId id="2147483746" r:id="rId6"/>
    <p:sldLayoutId id="2147483742" r:id="rId7"/>
    <p:sldLayoutId id="2147483743" r:id="rId8"/>
    <p:sldLayoutId id="2147483744" r:id="rId9"/>
    <p:sldLayoutId id="2147483745" r:id="rId10"/>
    <p:sldLayoutId id="21474837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arts/history/students/modules/hi2j8/" TargetMode="External"/><Relationship Id="rId2" Type="http://schemas.openxmlformats.org/officeDocument/2006/relationships/hyperlink" Target="https://rl.talis.com/3/warwick/lists/e20c1c6d-b27d-470e-b450-57b7b3d6c6f4.html?lang=en-GB&amp;login=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arwick.ac.uk/fac/arts/history/students/modules/hi2j8/shortessays/" TargetMode="External"/><Relationship Id="rId4" Type="http://schemas.openxmlformats.org/officeDocument/2006/relationships/hyperlink" Target="https://warwick.ac.uk/fac/arts/history/students/modules/hi2j8/schedule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FD0F0B6-5415-4254-9E66-BE9C2FB0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FD3396-D72F-BAC4-3884-3ADFB95F2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822960"/>
            <a:ext cx="3463784" cy="3454604"/>
          </a:xfrm>
        </p:spPr>
        <p:txBody>
          <a:bodyPr>
            <a:normAutofit/>
          </a:bodyPr>
          <a:lstStyle/>
          <a:p>
            <a:r>
              <a:rPr lang="de-DE" altLang="en-US" sz="3700" b="1" dirty="0">
                <a:latin typeface="Garamond" panose="02020404030301010803" pitchFamily="18" charset="0"/>
              </a:rPr>
              <a:t>Entangled History: Ukraine and her neighbours from the Middle Ages to the present</a:t>
            </a:r>
            <a:endParaRPr lang="en-GB" sz="3700" b="1" dirty="0">
              <a:latin typeface="Garamond" panose="020204040303010108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3F58DA-A2D1-BB54-975C-73F732A4A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496" y="4446150"/>
            <a:ext cx="3474600" cy="1457405"/>
          </a:xfrm>
        </p:spPr>
        <p:txBody>
          <a:bodyPr>
            <a:normAutofit/>
          </a:bodyPr>
          <a:lstStyle/>
          <a:p>
            <a:pPr>
              <a:buSzPct val="100000"/>
            </a:pPr>
            <a:r>
              <a:rPr lang="en-GB" altLang="en-US" sz="1300" b="1" dirty="0">
                <a:latin typeface="Garamond" panose="02020404030301010803" pitchFamily="18" charset="0"/>
              </a:rPr>
              <a:t>Lecture 1, wk. 2</a:t>
            </a:r>
          </a:p>
          <a:p>
            <a:pPr>
              <a:buSzPct val="100000"/>
            </a:pPr>
            <a:r>
              <a:rPr lang="de-DE" sz="1300" dirty="0">
                <a:latin typeface="Garamond" panose="02020404030301010803" pitchFamily="18" charset="0"/>
                <a:cs typeface="Arial" panose="020B0604020202020204" pitchFamily="34" charset="0"/>
              </a:rPr>
              <a:t>Entangled or colonised? How to write a history of Ukraine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D66FEA8-8B71-461B-95A4-855374AB4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A4B168A-A51F-4C91-A9E4-A2F203CB9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0689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large building with trees and a road&#10;&#10;AI-generated content may be incorrect.">
            <a:extLst>
              <a:ext uri="{FF2B5EF4-FFF2-40B4-BE49-F238E27FC236}">
                <a16:creationId xmlns:a16="http://schemas.microsoft.com/office/drawing/2014/main" id="{0E5D3934-5C47-D1E1-8A95-EA7360E26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052" y="1219687"/>
            <a:ext cx="6923447" cy="4413697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5407E01-913B-484C-A03C-2C6402847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523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6C01AB-2831-4359-3717-AD9A67EA1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86384"/>
            <a:ext cx="3509192" cy="2008193"/>
          </a:xfrm>
        </p:spPr>
        <p:txBody>
          <a:bodyPr anchor="t">
            <a:norm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Outline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782C0-14A9-4391-61D3-CECF9C04C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270482"/>
            <a:ext cx="3276598" cy="3128791"/>
          </a:xfrm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buSzPct val="100000"/>
              <a:buFont typeface="Times New Roman" charset="0"/>
              <a:buAutoNum type="arabicPeriod"/>
              <a:defRPr/>
            </a:pPr>
            <a:r>
              <a:rPr lang="en-GB" dirty="0">
                <a:latin typeface="Garamond" panose="02020404030301010803" pitchFamily="18" charset="0"/>
              </a:rPr>
              <a:t>Introduction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00000"/>
              <a:buFont typeface="Times New Roman" charset="0"/>
              <a:buAutoNum type="arabicPeriod"/>
              <a:defRPr/>
            </a:pPr>
            <a:r>
              <a:rPr lang="en-GB" dirty="0">
                <a:latin typeface="Garamond" panose="02020404030301010803" pitchFamily="18" charset="0"/>
              </a:rPr>
              <a:t>Recent context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00000"/>
              <a:buFont typeface="Times New Roman" charset="0"/>
              <a:buAutoNum type="arabicPeriod"/>
              <a:defRPr/>
            </a:pPr>
            <a:r>
              <a:rPr lang="en-GB" dirty="0">
                <a:latin typeface="Garamond" panose="02020404030301010803" pitchFamily="18" charset="0"/>
              </a:rPr>
              <a:t>How (not) to write Ukrainian history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00000"/>
              <a:buFont typeface="Times New Roman" charset="0"/>
              <a:buAutoNum type="arabicPeriod"/>
              <a:defRPr/>
            </a:pPr>
            <a:r>
              <a:rPr lang="en-GB" dirty="0">
                <a:latin typeface="Garamond" panose="02020404030301010803" pitchFamily="18" charset="0"/>
              </a:rPr>
              <a:t>Challenges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00000"/>
              <a:buFont typeface="Times New Roman" charset="0"/>
              <a:buAutoNum type="arabicPeriod"/>
              <a:defRPr/>
            </a:pPr>
            <a:r>
              <a:rPr lang="en-GB" dirty="0">
                <a:latin typeface="Garamond" panose="02020404030301010803" pitchFamily="18" charset="0"/>
              </a:rPr>
              <a:t>Broader issues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00000"/>
              <a:buFont typeface="Times New Roman" charset="0"/>
              <a:buAutoNum type="arabicPeriod"/>
              <a:defRPr/>
            </a:pPr>
            <a:r>
              <a:rPr lang="en-GB" dirty="0">
                <a:latin typeface="Garamond" panose="02020404030301010803" pitchFamily="18" charset="0"/>
              </a:rPr>
              <a:t>A thousand years in maps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88336"/>
            <a:ext cx="0" cy="5698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city with many buildings and a statue&#10;&#10;AI-generated content may be incorrect.">
            <a:extLst>
              <a:ext uri="{FF2B5EF4-FFF2-40B4-BE49-F238E27FC236}">
                <a16:creationId xmlns:a16="http://schemas.microsoft.com/office/drawing/2014/main" id="{8A732AC8-1E89-9E6A-89BE-32370F2D6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120" y="1335495"/>
            <a:ext cx="6913366" cy="423443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E56EE52-727C-4273-0480-BC682E2A15EB}"/>
              </a:ext>
            </a:extLst>
          </p:cNvPr>
          <p:cNvSpPr txBox="1"/>
          <p:nvPr/>
        </p:nvSpPr>
        <p:spPr>
          <a:xfrm>
            <a:off x="4707119" y="5658221"/>
            <a:ext cx="3560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Garamond" panose="02020404030301010803" pitchFamily="18" charset="0"/>
              </a:rPr>
              <a:t>Lviv / Lemberg / </a:t>
            </a:r>
            <a:r>
              <a:rPr lang="pl-PL" sz="2000" dirty="0">
                <a:latin typeface="Garamond" panose="02020404030301010803" pitchFamily="18" charset="0"/>
              </a:rPr>
              <a:t>Lwów</a:t>
            </a:r>
            <a:r>
              <a:rPr lang="en-GB" sz="2000" dirty="0">
                <a:latin typeface="Garamond" panose="02020404030301010803" pitchFamily="18" charset="0"/>
              </a:rPr>
              <a:t>, 1915</a:t>
            </a:r>
          </a:p>
        </p:txBody>
      </p:sp>
    </p:spTree>
    <p:extLst>
      <p:ext uri="{BB962C8B-B14F-4D97-AF65-F5344CB8AC3E}">
        <p14:creationId xmlns:p14="http://schemas.microsoft.com/office/powerpoint/2010/main" val="640315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68C91-135B-74FE-6C18-905518232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Garamond" panose="02020404030301010803" pitchFamily="18" charset="0"/>
              </a:rPr>
              <a:t>Recent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8EB96-B14D-6567-27E0-25C40165B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spcBef>
                <a:spcPts val="600"/>
              </a:spcBef>
            </a:pPr>
            <a:r>
              <a:rPr lang="de-GB" dirty="0">
                <a:latin typeface="Garamond" panose="02020404030301010803" pitchFamily="18" charset="0"/>
              </a:rPr>
              <a:t>Declaration of independence of Ukraine on 24 August 1991 and dissolution of Soviet Union on 31 December 1991</a:t>
            </a:r>
          </a:p>
          <a:p>
            <a:pPr marL="285750" indent="-285750">
              <a:spcBef>
                <a:spcPts val="600"/>
              </a:spcBef>
            </a:pPr>
            <a:r>
              <a:rPr lang="de-GB" dirty="0">
                <a:latin typeface="Garamond" panose="02020404030301010803" pitchFamily="18" charset="0"/>
              </a:rPr>
              <a:t>Orange Revolution in Autumn 2004</a:t>
            </a:r>
          </a:p>
          <a:p>
            <a:pPr marL="285750" indent="-285750">
              <a:spcBef>
                <a:spcPts val="600"/>
              </a:spcBef>
            </a:pPr>
            <a:r>
              <a:rPr lang="en-GB" dirty="0">
                <a:latin typeface="Garamond" panose="02020404030301010803" pitchFamily="18" charset="0"/>
              </a:rPr>
              <a:t>Euromaidan or Revolution of Dignity </a:t>
            </a:r>
            <a:r>
              <a:rPr lang="de-GB" dirty="0">
                <a:latin typeface="Garamond" panose="02020404030301010803" pitchFamily="18" charset="0"/>
              </a:rPr>
              <a:t>November 2013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GB" u="sng" dirty="0">
                <a:latin typeface="Garamond" panose="02020404030301010803" pitchFamily="18" charset="0"/>
              </a:rPr>
              <a:t>Ukraine moving out of Russian orbit</a:t>
            </a:r>
          </a:p>
          <a:p>
            <a:pPr marL="285750" indent="-285750">
              <a:spcBef>
                <a:spcPts val="600"/>
              </a:spcBef>
            </a:pPr>
            <a:r>
              <a:rPr lang="de-GB" dirty="0">
                <a:latin typeface="Garamond" panose="02020404030301010803" pitchFamily="18" charset="0"/>
              </a:rPr>
              <a:t>War in Ukraine since 2014, Russian annexation of Crimea, proxy war in Donetsk und Luhansk</a:t>
            </a:r>
          </a:p>
          <a:p>
            <a:pPr marL="285750" indent="-285750">
              <a:spcBef>
                <a:spcPts val="600"/>
              </a:spcBef>
            </a:pPr>
            <a:r>
              <a:rPr lang="de-GB" dirty="0">
                <a:latin typeface="Garamond" panose="02020404030301010803" pitchFamily="18" charset="0"/>
              </a:rPr>
              <a:t>24 February 2022 full-scale Russian invasion of Ukraine</a:t>
            </a:r>
          </a:p>
          <a:p>
            <a:pPr marL="285750" indent="-285750">
              <a:spcBef>
                <a:spcPts val="600"/>
              </a:spcBef>
            </a:pPr>
            <a:r>
              <a:rPr lang="de-GB" dirty="0">
                <a:latin typeface="Garamond" panose="02020404030301010803" pitchFamily="18" charset="0"/>
              </a:rPr>
              <a:t>Putin‘s use of history (as he understands it) to legitimise attack on Ukraine and Russia‘s land grab</a:t>
            </a:r>
          </a:p>
          <a:p>
            <a:pPr marL="285750" indent="-285750">
              <a:spcBef>
                <a:spcPts val="600"/>
              </a:spcBef>
            </a:pPr>
            <a:r>
              <a:rPr lang="de-GB" dirty="0">
                <a:latin typeface="Garamond" panose="02020404030301010803" pitchFamily="18" charset="0"/>
              </a:rPr>
              <a:t>Genocidal dimension</a:t>
            </a:r>
            <a:r>
              <a:rPr lang="en-GB" dirty="0">
                <a:latin typeface="Garamond" panose="02020404030301010803" pitchFamily="18" charset="0"/>
              </a:rPr>
              <a:t>s</a:t>
            </a:r>
            <a:r>
              <a:rPr lang="de-GB" dirty="0">
                <a:latin typeface="Garamond" panose="02020404030301010803" pitchFamily="18" charset="0"/>
              </a:rPr>
              <a:t> of war: kidnapping children, destroying or appropriating Ukrainian cultural heritage, denying the existence of the Ukrainian nation by denying that Ukraine has a history outside of the framework provided by the Russian narrative, or a future outside of the ‚Russian World‘</a:t>
            </a:r>
          </a:p>
        </p:txBody>
      </p:sp>
    </p:spTree>
    <p:extLst>
      <p:ext uri="{BB962C8B-B14F-4D97-AF65-F5344CB8AC3E}">
        <p14:creationId xmlns:p14="http://schemas.microsoft.com/office/powerpoint/2010/main" val="1845644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9764F-4435-68D3-7352-101D9DD0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GB" b="1" dirty="0">
                <a:latin typeface="Garamond" panose="02020404030301010803" pitchFamily="18" charset="0"/>
              </a:rPr>
              <a:t>How (not) to write Ukrainian history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E52F0-4BCE-1029-4CF7-B43B27089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12611"/>
            <a:ext cx="11059811" cy="4356100"/>
          </a:xfrm>
        </p:spPr>
        <p:txBody>
          <a:bodyPr>
            <a:noAutofit/>
          </a:bodyPr>
          <a:lstStyle/>
          <a:p>
            <a:pPr marL="285750" indent="-285750">
              <a:spcBef>
                <a:spcPts val="0"/>
              </a:spcBef>
            </a:pPr>
            <a:r>
              <a:rPr lang="de-GB" sz="1900" dirty="0">
                <a:latin typeface="Garamond" panose="02020404030301010803" pitchFamily="18" charset="0"/>
              </a:rPr>
              <a:t>Does Ukraine have a history? </a:t>
            </a:r>
            <a:r>
              <a:rPr lang="de-DE" sz="1900" dirty="0">
                <a:latin typeface="Garamond" panose="02020404030301010803" pitchFamily="18" charset="0"/>
              </a:rPr>
              <a:t>Q</a:t>
            </a:r>
            <a:r>
              <a:rPr lang="de-GB" sz="1900" dirty="0">
                <a:latin typeface="Garamond" panose="02020404030301010803" pitchFamily="18" charset="0"/>
              </a:rPr>
              <a:t>uestion asked by Mark von Hagen in 1995 (Slavic Review) followed by debate</a:t>
            </a:r>
          </a:p>
          <a:p>
            <a:pPr marL="285750" indent="-285750">
              <a:spcBef>
                <a:spcPts val="0"/>
              </a:spcBef>
            </a:pPr>
            <a:r>
              <a:rPr lang="en-US" altLang="en-US" sz="1900" dirty="0">
                <a:latin typeface="Garamond" panose="02020404030301010803" pitchFamily="18" charset="0"/>
              </a:rPr>
              <a:t>How to write the history of Ukraine? State, territory, people</a:t>
            </a:r>
            <a:endParaRPr lang="de-GB" sz="19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de-GB" sz="1900" dirty="0">
                <a:latin typeface="Garamond" panose="02020404030301010803" pitchFamily="18" charset="0"/>
              </a:rPr>
              <a:t>Nationalism, imperialism and national and imperial narratives: writing history from the perspective of the nation state or empire</a:t>
            </a:r>
          </a:p>
          <a:p>
            <a:pPr marL="285750" indent="-285750">
              <a:spcBef>
                <a:spcPts val="0"/>
              </a:spcBef>
            </a:pPr>
            <a:r>
              <a:rPr lang="de-GB" sz="1900" dirty="0">
                <a:latin typeface="Garamond" panose="02020404030301010803" pitchFamily="18" charset="0"/>
              </a:rPr>
              <a:t>Decolonising </a:t>
            </a:r>
            <a:r>
              <a:rPr lang="en-GB" sz="1900" dirty="0">
                <a:latin typeface="Garamond" panose="02020404030301010803" pitchFamily="18" charset="0"/>
              </a:rPr>
              <a:t>or reframing </a:t>
            </a:r>
            <a:r>
              <a:rPr lang="de-GB" sz="1900" dirty="0">
                <a:latin typeface="Garamond" panose="02020404030301010803" pitchFamily="18" charset="0"/>
              </a:rPr>
              <a:t>Ukrainian history (no longer looking at it through a Russian – or Polish – lense)</a:t>
            </a:r>
            <a:endParaRPr lang="en-GB" sz="19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GB" sz="1900" dirty="0">
                <a:latin typeface="Garamond" panose="02020404030301010803" pitchFamily="18" charset="0"/>
              </a:rPr>
              <a:t>Uncovering and focusing on local actors; their agendas and agencies</a:t>
            </a:r>
            <a:endParaRPr lang="de-GB" sz="19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0"/>
              </a:spcBef>
            </a:pPr>
            <a:r>
              <a:rPr lang="en-US" altLang="en-US" sz="1900" dirty="0">
                <a:latin typeface="Garamond" panose="02020404030301010803" pitchFamily="18" charset="0"/>
              </a:rPr>
              <a:t>Dominance of Russian narrative (including in Western academia): </a:t>
            </a:r>
            <a:r>
              <a:rPr lang="de-GB" sz="1900" dirty="0">
                <a:latin typeface="Garamond" panose="02020404030301010803" pitchFamily="18" charset="0"/>
              </a:rPr>
              <a:t>Russian view shaped Western (or rather global) view of Ukraine and i</a:t>
            </a:r>
            <a:r>
              <a:rPr lang="de-DE" sz="1900" dirty="0">
                <a:latin typeface="Garamond" panose="02020404030301010803" pitchFamily="18" charset="0"/>
              </a:rPr>
              <a:t>ts</a:t>
            </a:r>
            <a:r>
              <a:rPr lang="de-GB" sz="1900" dirty="0">
                <a:latin typeface="Garamond" panose="02020404030301010803" pitchFamily="18" charset="0"/>
              </a:rPr>
              <a:t> history</a:t>
            </a:r>
          </a:p>
          <a:p>
            <a:pPr marL="285750" indent="-285750">
              <a:spcBef>
                <a:spcPts val="0"/>
              </a:spcBef>
            </a:pPr>
            <a:r>
              <a:rPr lang="de-GB" sz="1900" dirty="0">
                <a:latin typeface="Garamond" panose="02020404030301010803" pitchFamily="18" charset="0"/>
              </a:rPr>
              <a:t>Historians of Russia are criticised for reproducing Russian colonialist/imperialist attitudes to Ukraine and Ukrainians</a:t>
            </a:r>
          </a:p>
          <a:p>
            <a:pPr marL="285750" indent="-285750">
              <a:spcBef>
                <a:spcPts val="0"/>
              </a:spcBef>
            </a:pPr>
            <a:r>
              <a:rPr lang="de-DE" sz="1900" dirty="0">
                <a:latin typeface="Garamond" panose="02020404030301010803" pitchFamily="18" charset="0"/>
              </a:rPr>
              <a:t>Un-learning, overcoming biases, developing new concepts and taking a fresh view at the history of Ukraine and its neighbours and at times imperial masters: Lithuania, Poland, Polish-Lithuanian Commonwealth, Muscovy/Russia. </a:t>
            </a:r>
            <a:endParaRPr lang="de-GB" sz="19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61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EB3B0-CA19-3698-902E-89D4FAA5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GB" b="1" dirty="0">
                <a:latin typeface="Garamond" panose="02020404030301010803" pitchFamily="18" charset="0"/>
              </a:rPr>
              <a:t>To keep in mind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04CED-6D3C-D4A7-7C3E-4099098C0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de-GB" sz="2200" dirty="0">
                <a:latin typeface="Garamond" panose="02020404030301010803" pitchFamily="18" charset="0"/>
              </a:rPr>
              <a:t>Having a unique shared national language can be decisive for nation building (especially of non-dominant nations/ethnic groups) but is not conditio-sine-qua-non. </a:t>
            </a:r>
          </a:p>
          <a:p>
            <a:pPr>
              <a:spcBef>
                <a:spcPts val="600"/>
              </a:spcBef>
            </a:pPr>
            <a:r>
              <a:rPr lang="de-GB" sz="2200" dirty="0">
                <a:latin typeface="Garamond" panose="02020404030301010803" pitchFamily="18" charset="0"/>
              </a:rPr>
              <a:t>Look at the British Isles: Welsh language important for Welsh identity but non-conformism and rich cultural heritage and medieval Welsh history at least as important: Welsh, Irish, Scottish identity not dependent on speaking Welsh, Irish or Scottish Gaelic (many Welsh, Irish, Scottish are English nativespeakers), see Russian</a:t>
            </a:r>
            <a:r>
              <a:rPr lang="en-GB" sz="2200" dirty="0">
                <a:latin typeface="Garamond" panose="02020404030301010803" pitchFamily="18" charset="0"/>
              </a:rPr>
              <a:t>-</a:t>
            </a:r>
            <a:r>
              <a:rPr lang="de-GB" sz="2200" dirty="0">
                <a:latin typeface="Garamond" panose="02020404030301010803" pitchFamily="18" charset="0"/>
              </a:rPr>
              <a:t>speaking Ukrainians</a:t>
            </a:r>
            <a:endParaRPr lang="en-GB" sz="2200" dirty="0">
              <a:latin typeface="Garamond" panose="02020404030301010803" pitchFamily="18" charset="0"/>
            </a:endParaRPr>
          </a:p>
          <a:p>
            <a:pPr>
              <a:spcBef>
                <a:spcPts val="600"/>
              </a:spcBef>
            </a:pPr>
            <a:r>
              <a:rPr lang="en-GB" sz="2200" dirty="0">
                <a:latin typeface="Garamond" panose="02020404030301010803" pitchFamily="18" charset="0"/>
              </a:rPr>
              <a:t>Even more so: the same language, but different nations – Austria and Germany</a:t>
            </a:r>
          </a:p>
          <a:p>
            <a:pPr>
              <a:spcBef>
                <a:spcPts val="600"/>
              </a:spcBef>
            </a:pPr>
            <a:r>
              <a:rPr lang="en-GB" sz="2200" dirty="0">
                <a:latin typeface="Garamond" panose="02020404030301010803" pitchFamily="18" charset="0"/>
              </a:rPr>
              <a:t>Ukraine as a historically multiethnic, multicultural, multilingual region</a:t>
            </a:r>
            <a:endParaRPr lang="de-GB" sz="2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182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922E-F1F2-534F-6025-0B5E43228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GB" b="1" dirty="0">
                <a:latin typeface="Garamond" panose="02020404030301010803" pitchFamily="18" charset="0"/>
              </a:rPr>
              <a:t>Challenges I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4C62A-765E-1413-C484-F5E13D651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923288"/>
            <a:ext cx="11059811" cy="4245423"/>
          </a:xfrm>
        </p:spPr>
        <p:txBody>
          <a:bodyPr>
            <a:noAutofit/>
          </a:bodyPr>
          <a:lstStyle/>
          <a:p>
            <a:pPr marL="285750" indent="-285750">
              <a:spcBef>
                <a:spcPts val="300"/>
              </a:spcBef>
            </a:pPr>
            <a:r>
              <a:rPr lang="en-US" altLang="en-US" sz="1900" dirty="0">
                <a:latin typeface="Garamond" panose="02020404030301010803" pitchFamily="18" charset="0"/>
              </a:rPr>
              <a:t>De-colonizing Ukrainian history: Russia/Russians and Poland/Poles as colonizers, Ukraine/Ukrainians as colonized or subalterns – complexities of relations</a:t>
            </a:r>
          </a:p>
          <a:p>
            <a:pPr marL="285750" indent="-285750">
              <a:spcBef>
                <a:spcPts val="300"/>
              </a:spcBef>
            </a:pPr>
            <a:r>
              <a:rPr lang="de-GB" sz="1900" dirty="0">
                <a:latin typeface="Garamond" panose="02020404030301010803" pitchFamily="18" charset="0"/>
              </a:rPr>
              <a:t>Does decolonisation necessarily mean to replace the Russian imperial/national narrative by a Ukrainian national narrative?</a:t>
            </a:r>
          </a:p>
          <a:p>
            <a:pPr>
              <a:spcBef>
                <a:spcPts val="300"/>
              </a:spcBef>
            </a:pPr>
            <a:r>
              <a:rPr lang="de-GB" sz="1900" dirty="0">
                <a:latin typeface="Garamond" panose="02020404030301010803" pitchFamily="18" charset="0"/>
              </a:rPr>
              <a:t>Tasks: </a:t>
            </a:r>
            <a:endParaRPr lang="en-GB" sz="1900" dirty="0">
              <a:latin typeface="Garamond" panose="02020404030301010803" pitchFamily="18" charset="0"/>
            </a:endParaRPr>
          </a:p>
          <a:p>
            <a:pPr lvl="2">
              <a:spcBef>
                <a:spcPts val="300"/>
              </a:spcBef>
            </a:pPr>
            <a:r>
              <a:rPr lang="de-GB" sz="1900" dirty="0">
                <a:latin typeface="Garamond" panose="02020404030301010803" pitchFamily="18" charset="0"/>
              </a:rPr>
              <a:t>to understand historical events, acteurs and actions within the context of their time (a classic Rankean approach)</a:t>
            </a:r>
            <a:endParaRPr lang="en-GB" sz="1900" dirty="0">
              <a:latin typeface="Garamond" panose="02020404030301010803" pitchFamily="18" charset="0"/>
            </a:endParaRPr>
          </a:p>
          <a:p>
            <a:pPr lvl="2">
              <a:spcBef>
                <a:spcPts val="300"/>
              </a:spcBef>
            </a:pPr>
            <a:r>
              <a:rPr lang="de-GB" sz="1900" dirty="0">
                <a:latin typeface="Garamond" panose="02020404030301010803" pitchFamily="18" charset="0"/>
              </a:rPr>
              <a:t>to understand Ukrainian history (as any other history) as entangled</a:t>
            </a:r>
            <a:endParaRPr lang="en-GB" sz="1900" dirty="0">
              <a:latin typeface="Garamond" panose="02020404030301010803" pitchFamily="18" charset="0"/>
            </a:endParaRPr>
          </a:p>
          <a:p>
            <a:pPr lvl="2">
              <a:spcBef>
                <a:spcPts val="300"/>
              </a:spcBef>
            </a:pPr>
            <a:r>
              <a:rPr lang="de-GB" sz="1900" dirty="0">
                <a:latin typeface="Garamond" panose="02020404030301010803" pitchFamily="18" charset="0"/>
              </a:rPr>
              <a:t>to understand how the regions which constitute today‘s Ukraine influenced and were influenced by </a:t>
            </a:r>
            <a:r>
              <a:rPr lang="de-DE" sz="1900" dirty="0">
                <a:latin typeface="Garamond" panose="02020404030301010803" pitchFamily="18" charset="0"/>
              </a:rPr>
              <a:t>neighbouring political and cultural centres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de-DE" sz="1900" dirty="0">
                <a:latin typeface="Garamond" panose="02020404030301010803" pitchFamily="18" charset="0"/>
              </a:rPr>
              <a:t>Module will therefore also be on Poland, Russia, Lithuania and touch on Bulgaria, the East-Roman (Byzantine) Empire, the Ottoman Empire and others</a:t>
            </a:r>
            <a:endParaRPr lang="de-GB" sz="1900" dirty="0">
              <a:latin typeface="Garamond" panose="02020404030301010803" pitchFamily="18" charset="0"/>
            </a:endParaRPr>
          </a:p>
          <a:p>
            <a:pPr>
              <a:spcBef>
                <a:spcPts val="300"/>
              </a:spcBef>
            </a:pPr>
            <a:endParaRPr lang="en-GB" sz="19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120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D28D120-1389-4B3F-BECB-0949DCCAC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20B58E-0A50-B76B-865A-4C3BDA1B0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9" y="786384"/>
            <a:ext cx="3623244" cy="2665614"/>
          </a:xfrm>
        </p:spPr>
        <p:txBody>
          <a:bodyPr anchor="t">
            <a:normAutofit/>
          </a:bodyPr>
          <a:lstStyle/>
          <a:p>
            <a:r>
              <a:rPr lang="de-GB" b="1" dirty="0">
                <a:latin typeface="Garamond" panose="02020404030301010803" pitchFamily="18" charset="0"/>
              </a:rPr>
              <a:t>Challenges II</a:t>
            </a:r>
            <a:endParaRPr lang="en-GB" b="1" dirty="0">
              <a:latin typeface="Garamond" panose="02020404030301010803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27055D-9ECF-487E-91DD-FFA84AB9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333" y="571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erson in a suit holding a cane&#10;&#10;AI-generated content may be incorrect.">
            <a:extLst>
              <a:ext uri="{FF2B5EF4-FFF2-40B4-BE49-F238E27FC236}">
                <a16:creationId xmlns:a16="http://schemas.microsoft.com/office/drawing/2014/main" id="{ECCDFBD7-2F68-9596-541A-FD0EA21F5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01" y="2399646"/>
            <a:ext cx="2539783" cy="331535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809F6-28EA-2B7B-49B2-C604371F3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6203" y="816713"/>
            <a:ext cx="6929929" cy="5224575"/>
          </a:xfrm>
        </p:spPr>
        <p:txBody>
          <a:bodyPr anchor="t">
            <a:noAutofit/>
          </a:bodyPr>
          <a:lstStyle/>
          <a:p>
            <a:pPr marL="285750" indent="-285750">
              <a:spcBef>
                <a:spcPts val="600"/>
              </a:spcBef>
            </a:pPr>
            <a:r>
              <a:rPr lang="en-US" altLang="en-US" sz="1800" dirty="0">
                <a:latin typeface="Garamond" panose="02020404030301010803" pitchFamily="18" charset="0"/>
              </a:rPr>
              <a:t>Language and terminology matter: </a:t>
            </a:r>
            <a:r>
              <a:rPr lang="uk-UA" altLang="en-US" sz="1800" dirty="0">
                <a:latin typeface="Garamond" panose="02020404030301010803" pitchFamily="18" charset="0"/>
              </a:rPr>
              <a:t>Київ</a:t>
            </a:r>
            <a:r>
              <a:rPr lang="de-DE" altLang="en-US" sz="1800" dirty="0">
                <a:latin typeface="Garamond" panose="02020404030301010803" pitchFamily="18" charset="0"/>
              </a:rPr>
              <a:t> (</a:t>
            </a:r>
            <a:r>
              <a:rPr lang="en-US" altLang="en-US" sz="1800" dirty="0">
                <a:latin typeface="Garamond" panose="02020404030301010803" pitchFamily="18" charset="0"/>
              </a:rPr>
              <a:t>Kyiv/</a:t>
            </a:r>
            <a:r>
              <a:rPr lang="en-US" altLang="en-US" sz="1800" dirty="0" err="1">
                <a:latin typeface="Garamond" panose="02020404030301010803" pitchFamily="18" charset="0"/>
              </a:rPr>
              <a:t>Kyjiv</a:t>
            </a:r>
            <a:r>
              <a:rPr lang="en-US" altLang="en-US" sz="1800" dirty="0">
                <a:latin typeface="Garamond" panose="02020404030301010803" pitchFamily="18" charset="0"/>
              </a:rPr>
              <a:t>), </a:t>
            </a:r>
            <a:r>
              <a:rPr lang="ru-RU" altLang="en-US" sz="1800" dirty="0">
                <a:latin typeface="Garamond" panose="02020404030301010803" pitchFamily="18" charset="0"/>
              </a:rPr>
              <a:t>Киев </a:t>
            </a:r>
            <a:r>
              <a:rPr lang="de-DE" altLang="en-US" sz="1800" dirty="0">
                <a:latin typeface="Garamond" panose="02020404030301010803" pitchFamily="18" charset="0"/>
              </a:rPr>
              <a:t>(Kiev), or Kijów. Lemberg, L‘viv/Lviv, Lwów, Lvov. ‘The Ukraine‘ or ‘Ukraine‘</a:t>
            </a:r>
            <a:endParaRPr lang="en-US" altLang="en-US" sz="1800" dirty="0">
              <a:latin typeface="Garamond" panose="02020404030301010803" pitchFamily="18" charset="0"/>
            </a:endParaRPr>
          </a:p>
          <a:p>
            <a:pPr marL="285750" indent="-285750">
              <a:spcBef>
                <a:spcPts val="600"/>
              </a:spcBef>
            </a:pPr>
            <a:r>
              <a:rPr lang="de-GB" sz="1800" dirty="0">
                <a:latin typeface="Garamond" panose="02020404030301010803" pitchFamily="18" charset="0"/>
              </a:rPr>
              <a:t>Ukrainian or Russian: Appropriation of Ukrainian culture. Calling Ukrainian poets, writers, artists etc. Russian: Gogol‘ or Hohol‘</a:t>
            </a:r>
          </a:p>
          <a:p>
            <a:pPr marL="285750" indent="-285750">
              <a:spcBef>
                <a:spcPts val="600"/>
              </a:spcBef>
            </a:pPr>
            <a:r>
              <a:rPr lang="de-GB" sz="1800" dirty="0">
                <a:latin typeface="Garamond" panose="02020404030301010803" pitchFamily="18" charset="0"/>
              </a:rPr>
              <a:t>The lasting influence of Pushkin and Tolstoevsky‘ (Tolstoy and Dostoevsky) of our views of everything east of Poland </a:t>
            </a:r>
          </a:p>
          <a:p>
            <a:pPr marL="285750" indent="-285750">
              <a:spcBef>
                <a:spcPts val="600"/>
              </a:spcBef>
            </a:pPr>
            <a:r>
              <a:rPr lang="de-GB" sz="1800" dirty="0">
                <a:latin typeface="Garamond" panose="02020404030301010803" pitchFamily="18" charset="0"/>
              </a:rPr>
              <a:t>Who knows Hryhory Skovoroda? Taras Shevchenko? Ivan Franko? Lesia Ukrajinka? Oksana Zabushko? Yurii Andrukhovych? </a:t>
            </a:r>
          </a:p>
          <a:p>
            <a:pPr marL="285750" indent="-285750">
              <a:spcBef>
                <a:spcPts val="600"/>
              </a:spcBef>
            </a:pPr>
            <a:r>
              <a:rPr lang="de-GB" sz="1800" dirty="0">
                <a:latin typeface="Garamond" panose="02020404030301010803" pitchFamily="18" charset="0"/>
              </a:rPr>
              <a:t>You might know the names of Russian tsars, but do you know Bohdan Khmel‘nytskyi or Mykhailo Hrushevs‘kyi or Simon Petliura or King Danylo of Halych-Volhynia. You might have heard of Stepan Bandera.</a:t>
            </a:r>
          </a:p>
          <a:p>
            <a:pPr marL="285750" indent="-285750">
              <a:spcBef>
                <a:spcPts val="600"/>
              </a:spcBef>
            </a:pPr>
            <a:r>
              <a:rPr lang="de-GB" sz="1800" dirty="0">
                <a:latin typeface="Garamond" panose="02020404030301010803" pitchFamily="18" charset="0"/>
              </a:rPr>
              <a:t>This is also partly valid for Poland: Can you name a Polish writer? It might be easier for you to name a Polish composer. You certainly can name a Russian composer. But do you know the name of a Ukrainian composer?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DC1883-8AF7-483D-9074-3C6D8AF57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F89D75-E5AC-4C45-9D87-228849A4C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2916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178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D28D120-1389-4B3F-BECB-0949DCCAC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782" y="0"/>
            <a:ext cx="121987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57F570-3CBA-1168-FC8E-B72C27DF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9" y="786384"/>
            <a:ext cx="3623244" cy="2665614"/>
          </a:xfrm>
        </p:spPr>
        <p:txBody>
          <a:bodyPr anchor="t">
            <a:normAutofit/>
          </a:bodyPr>
          <a:lstStyle/>
          <a:p>
            <a:r>
              <a:rPr lang="en-GB" dirty="0">
                <a:latin typeface="Garamond" panose="02020404030301010803" pitchFamily="18" charset="0"/>
              </a:rPr>
              <a:t>Broader issues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927055D-9ECF-487E-91DD-FFA84AB92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333" y="571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ostage stamp with different pictures of monuments&#10;&#10;AI-generated content may be incorrect.">
            <a:extLst>
              <a:ext uri="{FF2B5EF4-FFF2-40B4-BE49-F238E27FC236}">
                <a16:creationId xmlns:a16="http://schemas.microsoft.com/office/drawing/2014/main" id="{FA455024-9192-4135-FCEC-F34683A6A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33" y="2564607"/>
            <a:ext cx="3573120" cy="25059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9FA4-E71A-E0D0-8096-D912747FA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2444" y="989350"/>
            <a:ext cx="6958865" cy="5021609"/>
          </a:xfrm>
        </p:spPr>
        <p:txBody>
          <a:bodyPr anchor="t">
            <a:normAutofit/>
          </a:bodyPr>
          <a:lstStyle/>
          <a:p>
            <a:r>
              <a:rPr lang="en-GB" dirty="0">
                <a:latin typeface="Garamond" panose="02020404030301010803" pitchFamily="18" charset="0"/>
              </a:rPr>
              <a:t>Contested nation- and state- building; contested borderlands</a:t>
            </a:r>
          </a:p>
          <a:p>
            <a:r>
              <a:rPr lang="en-GB" dirty="0">
                <a:latin typeface="Garamond" panose="02020404030301010803" pitchFamily="18" charset="0"/>
              </a:rPr>
              <a:t>Modern nationalism and local historical traditions</a:t>
            </a:r>
          </a:p>
          <a:p>
            <a:r>
              <a:rPr lang="en-GB" dirty="0">
                <a:latin typeface="Garamond" panose="02020404030301010803" pitchFamily="18" charset="0"/>
              </a:rPr>
              <a:t>Political developments and everyday life in the context of competing (geo)political projects</a:t>
            </a:r>
          </a:p>
          <a:p>
            <a:r>
              <a:rPr lang="en-GB" dirty="0">
                <a:latin typeface="Garamond" panose="02020404030301010803" pitchFamily="18" charset="0"/>
              </a:rPr>
              <a:t>Fluidity and multilayered character of identity/identities</a:t>
            </a:r>
          </a:p>
          <a:p>
            <a:r>
              <a:rPr lang="en-GB" dirty="0">
                <a:latin typeface="Garamond" panose="02020404030301010803" pitchFamily="18" charset="0"/>
              </a:rPr>
              <a:t>Highlighting local voices and their historical contributions</a:t>
            </a:r>
          </a:p>
          <a:p>
            <a:r>
              <a:rPr lang="en-GB" dirty="0">
                <a:latin typeface="Garamond" panose="02020404030301010803" pitchFamily="18" charset="0"/>
              </a:rPr>
              <a:t>Understanding of historical alternatives</a:t>
            </a:r>
          </a:p>
          <a:p>
            <a:r>
              <a:rPr lang="en-GB" dirty="0">
                <a:latin typeface="Garamond" panose="02020404030301010803" pitchFamily="18" charset="0"/>
              </a:rPr>
              <a:t>Memory politics and the </a:t>
            </a:r>
            <a:r>
              <a:rPr lang="en-GB" dirty="0" err="1">
                <a:latin typeface="Garamond" panose="02020404030301010803" pitchFamily="18" charset="0"/>
              </a:rPr>
              <a:t>instrumentalisation</a:t>
            </a:r>
            <a:r>
              <a:rPr lang="en-GB" dirty="0">
                <a:latin typeface="Garamond" panose="02020404030301010803" pitchFamily="18" charset="0"/>
              </a:rPr>
              <a:t> of the past</a:t>
            </a:r>
          </a:p>
          <a:p>
            <a:endParaRPr lang="en-GB" dirty="0">
              <a:latin typeface="Garamond" panose="02020404030301010803" pitchFamily="18" charset="0"/>
            </a:endParaRPr>
          </a:p>
          <a:p>
            <a:endParaRPr lang="en-GB" dirty="0">
              <a:latin typeface="Garamond" panose="02020404030301010803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0DC1883-8AF7-483D-9074-3C6D8AF57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CF89D75-E5AC-4C45-9D87-228849A4C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22916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CC1B888-D3A3-E16D-2123-6791AC7A2550}"/>
              </a:ext>
            </a:extLst>
          </p:cNvPr>
          <p:cNvSpPr txBox="1"/>
          <p:nvPr/>
        </p:nvSpPr>
        <p:spPr>
          <a:xfrm>
            <a:off x="571333" y="5232400"/>
            <a:ext cx="357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Garamond" panose="02020404030301010803" pitchFamily="18" charset="0"/>
              </a:rPr>
              <a:t>WWII memorial ((</a:t>
            </a:r>
            <a:r>
              <a:rPr lang="en-GB" sz="1600" dirty="0" err="1">
                <a:latin typeface="Garamond" panose="02020404030301010803" pitchFamily="18" charset="0"/>
              </a:rPr>
              <a:t>Savur</a:t>
            </a:r>
            <a:r>
              <a:rPr lang="en-GB" sz="1600" dirty="0">
                <a:latin typeface="Garamond" panose="02020404030301010803" pitchFamily="18" charset="0"/>
              </a:rPr>
              <a:t>-Mohyla) from the occupied and annexed part of Eastern Ukraine on a Russian postmark</a:t>
            </a:r>
          </a:p>
        </p:txBody>
      </p:sp>
    </p:spTree>
    <p:extLst>
      <p:ext uri="{BB962C8B-B14F-4D97-AF65-F5344CB8AC3E}">
        <p14:creationId xmlns:p14="http://schemas.microsoft.com/office/powerpoint/2010/main" val="164097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3DD99B-B9FA-78BD-FF03-FEAB1498B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786384"/>
            <a:ext cx="5567266" cy="1707775"/>
          </a:xfrm>
        </p:spPr>
        <p:txBody>
          <a:bodyPr anchor="t">
            <a:norm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Tentative Schedule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2030BC3-FFDC-44D6-0B2F-83D568E1C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2848396"/>
            <a:ext cx="5467441" cy="3018330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en-US" dirty="0">
                <a:latin typeface="Garamond" panose="02020404030301010803" pitchFamily="18" charset="0"/>
              </a:rPr>
              <a:t>Assessments deadlines are available on Tabula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29400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1500" y="6286500"/>
            <a:ext cx="110547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elle 1">
            <a:extLst>
              <a:ext uri="{FF2B5EF4-FFF2-40B4-BE49-F238E27FC236}">
                <a16:creationId xmlns:a16="http://schemas.microsoft.com/office/drawing/2014/main" id="{1E823966-4C89-6507-EE21-79CD97E1EE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7832569"/>
              </p:ext>
            </p:extLst>
          </p:nvPr>
        </p:nvGraphicFramePr>
        <p:xfrm>
          <a:off x="6461312" y="-3"/>
          <a:ext cx="5567266" cy="6857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045">
                  <a:extLst>
                    <a:ext uri="{9D8B030D-6E8A-4147-A177-3AD203B41FA5}">
                      <a16:colId xmlns:a16="http://schemas.microsoft.com/office/drawing/2014/main" val="1951447236"/>
                    </a:ext>
                  </a:extLst>
                </a:gridCol>
                <a:gridCol w="538449">
                  <a:extLst>
                    <a:ext uri="{9D8B030D-6E8A-4147-A177-3AD203B41FA5}">
                      <a16:colId xmlns:a16="http://schemas.microsoft.com/office/drawing/2014/main" val="2509969490"/>
                    </a:ext>
                  </a:extLst>
                </a:gridCol>
                <a:gridCol w="2385971">
                  <a:extLst>
                    <a:ext uri="{9D8B030D-6E8A-4147-A177-3AD203B41FA5}">
                      <a16:colId xmlns:a16="http://schemas.microsoft.com/office/drawing/2014/main" val="2624481751"/>
                    </a:ext>
                  </a:extLst>
                </a:gridCol>
                <a:gridCol w="2358801">
                  <a:extLst>
                    <a:ext uri="{9D8B030D-6E8A-4147-A177-3AD203B41FA5}">
                      <a16:colId xmlns:a16="http://schemas.microsoft.com/office/drawing/2014/main" val="1304479522"/>
                    </a:ext>
                  </a:extLst>
                </a:gridCol>
              </a:tblGrid>
              <a:tr h="316315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 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Weeks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Lectures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Seminars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4025145721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2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Entangled or colonised? How to write a history of Ukraine?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What is a nation? Modern nations and their history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1744155005"/>
                  </a:ext>
                </a:extLst>
              </a:tr>
              <a:tr h="163542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2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Stories of origin: the Kyivan Rus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Language, religion, and geography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558876016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3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4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The ‘Mongol yoke’ and the rise of Muscovy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Autocracy and ‘Third Rome’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716166148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4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5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The Polish-Lithuanian Commonwealth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 The Union of Lublin and the ascendancy of Polish culture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2310481213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5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7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The fight for the ‘land of the </a:t>
                      </a:r>
                      <a:r>
                        <a:rPr lang="en-GB" sz="800" dirty="0" err="1">
                          <a:effectLst/>
                          <a:latin typeface="Garamond" panose="02020404030301010803" pitchFamily="18" charset="0"/>
                        </a:rPr>
                        <a:t>Rus’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The Cossack Hetmanate and the ‘Kyivan Renaissance’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1689124636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6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8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Becoming an empire: Russia’s long 18</a:t>
                      </a:r>
                      <a:r>
                        <a:rPr lang="en-GB" sz="800" baseline="30000">
                          <a:effectLst/>
                          <a:latin typeface="Garamond" panose="02020404030301010803" pitchFamily="18" charset="0"/>
                        </a:rPr>
                        <a:t>th</a:t>
                      </a:r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 century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From the Great Northern War to the partitions of Poland 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977010297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7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9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Russia’s mission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Thinking about Russia: From the Enlightenment to </a:t>
                      </a:r>
                      <a:r>
                        <a:rPr lang="en-GB" sz="800" dirty="0" err="1">
                          <a:effectLst/>
                          <a:latin typeface="Garamond" panose="02020404030301010803" pitchFamily="18" charset="0"/>
                        </a:rPr>
                        <a:t>Panslavism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241901911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8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10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Poland’s struggle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Thinking about Poland: From Sarmatism to Warsaw positivism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2057644168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9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11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Ukraine’s self-discovery 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Thinking about Ukraine: From </a:t>
                      </a:r>
                      <a:r>
                        <a:rPr lang="en-GB" sz="800" dirty="0" err="1">
                          <a:effectLst/>
                          <a:latin typeface="Garamond" panose="02020404030301010803" pitchFamily="18" charset="0"/>
                        </a:rPr>
                        <a:t>Kotliarevsky</a:t>
                      </a:r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 to Hrushevsky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727450986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10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12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Peasants into …: How the national message was spread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National literature, music, and art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270404843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11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13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National boundaries and hybrid identities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The ‘Jewish question’ and other questions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84947060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12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14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The Great War: Hopes, aims, and expectations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Playing the national card: the self-destruction of empires 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872174047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13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15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The Russian and the Ukrainian Revolution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From the Treaty of Brest-Litovsk to the Treaty of Riga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189790912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14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17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Nation building Soviet style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Affirmative action and genocide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1723141146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15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18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Poland and her minorities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Polish and Ukrainian nationalism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781460777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16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19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Bloodlands I: Soviet rule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Sovietisation, Katyn, and the prison murders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508445686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17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20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Bloodlands II: German rule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Pogroms, Holocaust, and Volhynian massacres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4023288694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18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21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From Soviet to independent Ukraine 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Resistance, Russification, and disentanglement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2669974640"/>
                  </a:ext>
                </a:extLst>
              </a:tr>
              <a:tr h="490627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19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22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Trials, tribulations, and choices: Ukraine and her neighbours after the fall of the Soviet Union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The shadows of the past:  the use and misuse of history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875301593"/>
                  </a:ext>
                </a:extLst>
              </a:tr>
              <a:tr h="327084">
                <a:tc>
                  <a:txBody>
                    <a:bodyPr/>
                    <a:lstStyle/>
                    <a:p>
                      <a:pPr algn="l"/>
                      <a:r>
                        <a:rPr lang="en-GB" sz="700">
                          <a:effectLst/>
                        </a:rPr>
                        <a:t>20</a:t>
                      </a:r>
                      <a:endParaRPr lang="de-GB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23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>
                          <a:effectLst/>
                          <a:latin typeface="Garamond" panose="02020404030301010803" pitchFamily="18" charset="0"/>
                        </a:rPr>
                        <a:t>The Russian war against Ukraine</a:t>
                      </a:r>
                      <a:endParaRPr lang="de-GB" sz="8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dirty="0">
                          <a:effectLst/>
                          <a:latin typeface="Garamond" panose="02020404030301010803" pitchFamily="18" charset="0"/>
                        </a:rPr>
                        <a:t>Current situation and perspectives</a:t>
                      </a:r>
                      <a:endParaRPr lang="de-GB" sz="8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367" marR="41367" marT="0" marB="0"/>
                </a:tc>
                <a:extLst>
                  <a:ext uri="{0D108BD9-81ED-4DB2-BD59-A6C34878D82A}">
                    <a16:rowId xmlns:a16="http://schemas.microsoft.com/office/drawing/2014/main" val="3018266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127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C201B6-5C4F-7B38-ECCF-F62160213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0985501" cy="413461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de-GB" sz="2100" dirty="0">
                <a:latin typeface="Garamond" panose="02020404030301010803" pitchFamily="18" charset="0"/>
                <a:ea typeface="Batang" panose="02030600000101010101" pitchFamily="18" charset="-127"/>
              </a:rPr>
              <a:t>All seminar questions and readings are here</a:t>
            </a:r>
            <a:r>
              <a:rPr lang="en-GB" sz="2100" dirty="0">
                <a:latin typeface="Garamond" panose="02020404030301010803" pitchFamily="18" charset="0"/>
                <a:ea typeface="Batang" panose="02030600000101010101" pitchFamily="18" charset="-127"/>
              </a:rPr>
              <a:t>: </a:t>
            </a:r>
            <a:r>
              <a:rPr lang="en-GB" sz="2100" dirty="0">
                <a:latin typeface="Garamond" panose="02020404030301010803" pitchFamily="18" charset="0"/>
                <a:ea typeface="Batang" panose="02030600000101010101" pitchFamily="18" charset="-127"/>
                <a:hlinkClick r:id="rId2"/>
              </a:rPr>
              <a:t>https://rl.talis.com/3/warwick/lists/e20c1c6d-b27d-470e-b450-57b7b3d6c6f4.html?lang=en-GB&amp;login=1</a:t>
            </a:r>
            <a:endParaRPr lang="en-GB" sz="2100" dirty="0">
              <a:latin typeface="Garamond" panose="02020404030301010803" pitchFamily="18" charset="0"/>
              <a:ea typeface="Batang" panose="02030600000101010101" pitchFamily="18" charset="-127"/>
            </a:endParaRPr>
          </a:p>
          <a:p>
            <a:pPr>
              <a:spcBef>
                <a:spcPts val="600"/>
              </a:spcBef>
            </a:pPr>
            <a:r>
              <a:rPr lang="de-GB" sz="2100" dirty="0">
                <a:latin typeface="Garamond" panose="02020404030301010803" pitchFamily="18" charset="0"/>
                <a:ea typeface="Batang" panose="02030600000101010101" pitchFamily="18" charset="-127"/>
              </a:rPr>
              <a:t>General information on the website: </a:t>
            </a: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  <a:hlinkClick r:id="rId3"/>
              </a:rPr>
              <a:t>https://warwick.ac.uk/fac/arts/history/students/modules/hi2j8/</a:t>
            </a:r>
            <a:endParaRPr lang="de-DE" sz="2100" dirty="0">
              <a:latin typeface="Garamond" panose="02020404030301010803" pitchFamily="18" charset="0"/>
              <a:ea typeface="Batang" panose="02030600000101010101" pitchFamily="18" charset="-127"/>
            </a:endParaRPr>
          </a:p>
          <a:p>
            <a:pPr>
              <a:spcBef>
                <a:spcPts val="600"/>
              </a:spcBef>
            </a:pP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</a:rPr>
              <a:t>Power points of  lectures are uploaded the day before the lecture to the website:</a:t>
            </a:r>
          </a:p>
          <a:p>
            <a:pPr>
              <a:spcBef>
                <a:spcPts val="600"/>
              </a:spcBef>
            </a:pP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  <a:hlinkClick r:id="rId4"/>
              </a:rPr>
              <a:t>https://warwick.ac.uk/fac/arts/history/students/modules/hi2j8/schedule/</a:t>
            </a:r>
            <a:endParaRPr lang="de-DE" sz="2100" dirty="0">
              <a:latin typeface="Garamond" panose="02020404030301010803" pitchFamily="18" charset="0"/>
              <a:ea typeface="Batang" panose="02030600000101010101" pitchFamily="18" charset="-127"/>
            </a:endParaRPr>
          </a:p>
          <a:p>
            <a:pPr>
              <a:spcBef>
                <a:spcPts val="600"/>
              </a:spcBef>
            </a:pP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</a:rPr>
              <a:t>Short essay questions (which are also suggestions for long essay topics) are on the website: </a:t>
            </a: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  <a:hlinkClick r:id="rId5"/>
              </a:rPr>
              <a:t>https://warwick.ac.uk/fac/arts/history/students/modules/hi2j8/shortessays/</a:t>
            </a:r>
            <a:endParaRPr lang="de-DE" sz="2100" dirty="0">
              <a:latin typeface="Garamond" panose="02020404030301010803" pitchFamily="18" charset="0"/>
              <a:ea typeface="Batang" panose="02030600000101010101" pitchFamily="18" charset="-127"/>
            </a:endParaRPr>
          </a:p>
          <a:p>
            <a:pPr>
              <a:spcBef>
                <a:spcPts val="600"/>
              </a:spcBef>
            </a:pP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</a:rPr>
              <a:t>Links to captured lectures are on Moodle: https://</a:t>
            </a:r>
            <a:r>
              <a:rPr lang="de-DE" sz="2100" dirty="0" err="1">
                <a:latin typeface="Garamond" panose="02020404030301010803" pitchFamily="18" charset="0"/>
                <a:ea typeface="Batang" panose="02030600000101010101" pitchFamily="18" charset="-127"/>
              </a:rPr>
              <a:t>moodle.warwick.ac.uk</a:t>
            </a: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</a:rPr>
              <a:t>/</a:t>
            </a:r>
            <a:r>
              <a:rPr lang="de-DE" sz="2100" dirty="0" err="1">
                <a:latin typeface="Garamond" panose="02020404030301010803" pitchFamily="18" charset="0"/>
                <a:ea typeface="Batang" panose="02030600000101010101" pitchFamily="18" charset="-127"/>
              </a:rPr>
              <a:t>course</a:t>
            </a: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</a:rPr>
              <a:t>/</a:t>
            </a:r>
            <a:r>
              <a:rPr lang="de-DE" sz="2100" dirty="0" err="1">
                <a:latin typeface="Garamond" panose="02020404030301010803" pitchFamily="18" charset="0"/>
                <a:ea typeface="Batang" panose="02030600000101010101" pitchFamily="18" charset="-127"/>
              </a:rPr>
              <a:t>view.php?id</a:t>
            </a:r>
            <a:r>
              <a:rPr lang="de-DE" sz="2100" dirty="0">
                <a:latin typeface="Garamond" panose="02020404030301010803" pitchFamily="18" charset="0"/>
                <a:ea typeface="Batang" panose="02030600000101010101" pitchFamily="18" charset="-127"/>
              </a:rPr>
              <a:t>=77209</a:t>
            </a:r>
            <a:endParaRPr lang="de-GB" sz="2100" dirty="0">
              <a:latin typeface="Garamond" panose="02020404030301010803" pitchFamily="18" charset="0"/>
              <a:ea typeface="Batang" panose="02030600000101010101" pitchFamily="18" charset="-127"/>
            </a:endParaRPr>
          </a:p>
          <a:p>
            <a:pPr>
              <a:spcBef>
                <a:spcPts val="600"/>
              </a:spcBef>
            </a:pPr>
            <a:endParaRPr lang="en-GB" sz="2100" dirty="0">
              <a:latin typeface="Garamond" panose="02020404030301010803" pitchFamily="18" charset="0"/>
              <a:ea typeface="Batang" panose="02030600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0A76A4-EBAF-20FF-FF3F-B0B02C6866B9}"/>
              </a:ext>
            </a:extLst>
          </p:cNvPr>
          <p:cNvSpPr txBox="1"/>
          <p:nvPr/>
        </p:nvSpPr>
        <p:spPr>
          <a:xfrm>
            <a:off x="698500" y="876300"/>
            <a:ext cx="802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Garamond" panose="02020404030301010803" pitchFamily="18" charset="0"/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041148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F3DA5F7-5B5B-6006-7175-717B0D243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538" y="236537"/>
            <a:ext cx="8164512" cy="662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705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6F6DF5-F5E0-B713-1F22-079487D31A76}"/>
              </a:ext>
            </a:extLst>
          </p:cNvPr>
          <p:cNvGrpSpPr>
            <a:grpSpLocks/>
          </p:cNvGrpSpPr>
          <p:nvPr/>
        </p:nvGrpSpPr>
        <p:grpSpPr bwMode="auto">
          <a:xfrm>
            <a:off x="1635125" y="22225"/>
            <a:ext cx="8674100" cy="6835775"/>
            <a:chOff x="158" y="0"/>
            <a:chExt cx="5464" cy="430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1A4C5C6-3437-3194-8089-F458356FAA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0"/>
              <a:ext cx="5464" cy="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4" name="Text Box 3">
              <a:extLst>
                <a:ext uri="{FF2B5EF4-FFF2-40B4-BE49-F238E27FC236}">
                  <a16:creationId xmlns:a16="http://schemas.microsoft.com/office/drawing/2014/main" id="{08DC3970-4F1F-6D92-14E5-A9A7B4C2EA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" y="0"/>
              <a:ext cx="5464" cy="4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de-GB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1F8EF47-88EF-9051-C93E-578FDC90C573}"/>
              </a:ext>
            </a:extLst>
          </p:cNvPr>
          <p:cNvSpPr txBox="1"/>
          <p:nvPr/>
        </p:nvSpPr>
        <p:spPr>
          <a:xfrm>
            <a:off x="3124200" y="6351826"/>
            <a:ext cx="121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latin typeface="Garamond" panose="02020404030301010803" pitchFamily="18" charset="0"/>
              </a:rPr>
              <a:t>1000</a:t>
            </a:r>
          </a:p>
        </p:txBody>
      </p:sp>
    </p:spTree>
    <p:extLst>
      <p:ext uri="{BB962C8B-B14F-4D97-AF65-F5344CB8AC3E}">
        <p14:creationId xmlns:p14="http://schemas.microsoft.com/office/powerpoint/2010/main" val="3599494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19D5119-AAFE-1FE1-AD6D-0BB445F98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5829300" cy="459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AADAF544-00CE-745D-194B-36DBD19DB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2003575"/>
            <a:ext cx="6159500" cy="48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54FEC5-4A91-03AB-D72A-FB57E9507B4B}"/>
              </a:ext>
            </a:extLst>
          </p:cNvPr>
          <p:cNvSpPr txBox="1"/>
          <p:nvPr/>
        </p:nvSpPr>
        <p:spPr>
          <a:xfrm>
            <a:off x="939800" y="422510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1000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D90D7D-47DF-7C43-5267-A90912520BA8}"/>
              </a:ext>
            </a:extLst>
          </p:cNvPr>
          <p:cNvSpPr txBox="1"/>
          <p:nvPr/>
        </p:nvSpPr>
        <p:spPr>
          <a:xfrm>
            <a:off x="6721475" y="6488668"/>
            <a:ext cx="83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1200</a:t>
            </a:r>
          </a:p>
        </p:txBody>
      </p:sp>
    </p:spTree>
    <p:extLst>
      <p:ext uri="{BB962C8B-B14F-4D97-AF65-F5344CB8AC3E}">
        <p14:creationId xmlns:p14="http://schemas.microsoft.com/office/powerpoint/2010/main" val="3608091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6A751C3-CC34-4EC1-FE27-C5AB7A86B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1642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DE92DBE3-9939-8118-7EAB-6D1CC0201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580" y="1878209"/>
            <a:ext cx="6316420" cy="497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BA02AD-DBA8-B141-9E91-EACF839F75D6}"/>
              </a:ext>
            </a:extLst>
          </p:cNvPr>
          <p:cNvSpPr txBox="1"/>
          <p:nvPr/>
        </p:nvSpPr>
        <p:spPr>
          <a:xfrm>
            <a:off x="850900" y="4596368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1300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5606C7-B656-C3A6-DD30-5D2355CF955B}"/>
              </a:ext>
            </a:extLst>
          </p:cNvPr>
          <p:cNvSpPr txBox="1"/>
          <p:nvPr/>
        </p:nvSpPr>
        <p:spPr>
          <a:xfrm>
            <a:off x="6921500" y="635000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1400</a:t>
            </a:r>
          </a:p>
        </p:txBody>
      </p:sp>
    </p:spTree>
    <p:extLst>
      <p:ext uri="{BB962C8B-B14F-4D97-AF65-F5344CB8AC3E}">
        <p14:creationId xmlns:p14="http://schemas.microsoft.com/office/powerpoint/2010/main" val="1530790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79A995-DF2A-DE01-19B6-EECA82EBC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6096000" cy="480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11F2CE94-5B02-8220-1A41-9B2B643D1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1822126"/>
            <a:ext cx="6388100" cy="5035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ED60AC-15DB-28F2-25C8-19523EAA72F5}"/>
              </a:ext>
            </a:extLst>
          </p:cNvPr>
          <p:cNvSpPr txBox="1"/>
          <p:nvPr/>
        </p:nvSpPr>
        <p:spPr>
          <a:xfrm>
            <a:off x="749300" y="4457700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1500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D76EED-54AD-7B41-F541-1E4BEE782235}"/>
              </a:ext>
            </a:extLst>
          </p:cNvPr>
          <p:cNvSpPr txBox="1"/>
          <p:nvPr/>
        </p:nvSpPr>
        <p:spPr>
          <a:xfrm>
            <a:off x="7023100" y="6413500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1600</a:t>
            </a:r>
          </a:p>
        </p:txBody>
      </p:sp>
    </p:spTree>
    <p:extLst>
      <p:ext uri="{BB962C8B-B14F-4D97-AF65-F5344CB8AC3E}">
        <p14:creationId xmlns:p14="http://schemas.microsoft.com/office/powerpoint/2010/main" val="145452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6104A2-E7DD-A829-F218-13BC8E088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580" y="0"/>
            <a:ext cx="9817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D85BC6-CD64-42FF-9448-6D44CDDF6F67}"/>
              </a:ext>
            </a:extLst>
          </p:cNvPr>
          <p:cNvSpPr txBox="1"/>
          <p:nvPr/>
        </p:nvSpPr>
        <p:spPr>
          <a:xfrm>
            <a:off x="228600" y="5905500"/>
            <a:ext cx="1409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1569</a:t>
            </a:r>
          </a:p>
        </p:txBody>
      </p:sp>
    </p:spTree>
    <p:extLst>
      <p:ext uri="{BB962C8B-B14F-4D97-AF65-F5344CB8AC3E}">
        <p14:creationId xmlns:p14="http://schemas.microsoft.com/office/powerpoint/2010/main" val="3237447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E8B92F-1181-F525-076E-B3E1F2E92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87" y="1"/>
            <a:ext cx="97799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44D8D5-96ED-25A2-6330-88261F608545}"/>
              </a:ext>
            </a:extLst>
          </p:cNvPr>
          <p:cNvSpPr txBox="1"/>
          <p:nvPr/>
        </p:nvSpPr>
        <p:spPr>
          <a:xfrm>
            <a:off x="342900" y="5626100"/>
            <a:ext cx="1308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1649</a:t>
            </a:r>
          </a:p>
        </p:txBody>
      </p:sp>
    </p:spTree>
    <p:extLst>
      <p:ext uri="{BB962C8B-B14F-4D97-AF65-F5344CB8AC3E}">
        <p14:creationId xmlns:p14="http://schemas.microsoft.com/office/powerpoint/2010/main" val="2780764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39E39B-0BF2-4D03-2C36-422AC0A58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0400" y="332262"/>
            <a:ext cx="4394201" cy="306907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C2BA4468-4F5D-0B3C-7C81-B2F8AEE39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6199" y="308613"/>
            <a:ext cx="4394201" cy="3092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A81725B-0ED5-9CBB-7082-5FE07B7CE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30400" y="3456662"/>
            <a:ext cx="4394201" cy="31026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4B4013EC-DA4F-7359-1350-584AF4C32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6199" y="3456661"/>
            <a:ext cx="4394201" cy="310874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EB6EC5-D96B-C19A-1F6C-264A2DD82B86}"/>
              </a:ext>
            </a:extLst>
          </p:cNvPr>
          <p:cNvSpPr txBox="1"/>
          <p:nvPr/>
        </p:nvSpPr>
        <p:spPr>
          <a:xfrm>
            <a:off x="342900" y="4889500"/>
            <a:ext cx="1358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1569 to 1850</a:t>
            </a:r>
          </a:p>
        </p:txBody>
      </p:sp>
    </p:spTree>
    <p:extLst>
      <p:ext uri="{BB962C8B-B14F-4D97-AF65-F5344CB8AC3E}">
        <p14:creationId xmlns:p14="http://schemas.microsoft.com/office/powerpoint/2010/main" val="3078044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C96F7E-8440-F33B-51E4-53C7A31D2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26193"/>
            <a:ext cx="8964613" cy="680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85BE58-4588-275E-4F6D-59B93174F25A}"/>
              </a:ext>
            </a:extLst>
          </p:cNvPr>
          <p:cNvSpPr txBox="1"/>
          <p:nvPr/>
        </p:nvSpPr>
        <p:spPr>
          <a:xfrm>
            <a:off x="457200" y="5334000"/>
            <a:ext cx="1485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1740</a:t>
            </a:r>
          </a:p>
        </p:txBody>
      </p:sp>
    </p:spTree>
    <p:extLst>
      <p:ext uri="{BB962C8B-B14F-4D97-AF65-F5344CB8AC3E}">
        <p14:creationId xmlns:p14="http://schemas.microsoft.com/office/powerpoint/2010/main" val="3727799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urope_1815_map_en.png">
            <a:extLst>
              <a:ext uri="{FF2B5EF4-FFF2-40B4-BE49-F238E27FC236}">
                <a16:creationId xmlns:a16="http://schemas.microsoft.com/office/drawing/2014/main" id="{F2C37E02-F93B-443B-E9AA-0906817F2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022" y="0"/>
            <a:ext cx="104227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7CDBE4-4B98-C006-B984-DAD1E4BDBC87}"/>
              </a:ext>
            </a:extLst>
          </p:cNvPr>
          <p:cNvSpPr txBox="1"/>
          <p:nvPr/>
        </p:nvSpPr>
        <p:spPr>
          <a:xfrm>
            <a:off x="171266" y="5715000"/>
            <a:ext cx="1276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1815</a:t>
            </a:r>
          </a:p>
        </p:txBody>
      </p:sp>
    </p:spTree>
    <p:extLst>
      <p:ext uri="{BB962C8B-B14F-4D97-AF65-F5344CB8AC3E}">
        <p14:creationId xmlns:p14="http://schemas.microsoft.com/office/powerpoint/2010/main" val="668292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331D08-E30B-4E93-1134-3AD6C9F6A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160" y="0"/>
            <a:ext cx="869994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131F32-F8E7-B27E-49F6-F430DD45570A}"/>
              </a:ext>
            </a:extLst>
          </p:cNvPr>
          <p:cNvSpPr txBox="1"/>
          <p:nvPr/>
        </p:nvSpPr>
        <p:spPr>
          <a:xfrm>
            <a:off x="355600" y="5930900"/>
            <a:ext cx="177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1900</a:t>
            </a:r>
          </a:p>
        </p:txBody>
      </p:sp>
    </p:spTree>
    <p:extLst>
      <p:ext uri="{BB962C8B-B14F-4D97-AF65-F5344CB8AC3E}">
        <p14:creationId xmlns:p14="http://schemas.microsoft.com/office/powerpoint/2010/main" val="2313517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213784-6B0F-D816-5B76-6225D6908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259" y="0"/>
            <a:ext cx="9696142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8BA6F5-2501-F629-68B6-5335FEC97504}"/>
              </a:ext>
            </a:extLst>
          </p:cNvPr>
          <p:cNvSpPr txBox="1"/>
          <p:nvPr/>
        </p:nvSpPr>
        <p:spPr>
          <a:xfrm>
            <a:off x="279400" y="5676900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1914</a:t>
            </a:r>
          </a:p>
        </p:txBody>
      </p:sp>
    </p:spTree>
    <p:extLst>
      <p:ext uri="{BB962C8B-B14F-4D97-AF65-F5344CB8AC3E}">
        <p14:creationId xmlns:p14="http://schemas.microsoft.com/office/powerpoint/2010/main" val="3926619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1F0C9-1C92-71C5-BEEB-085A98717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13" y="0"/>
            <a:ext cx="4953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F0772F-594C-A691-0E0F-84B55039B452}"/>
              </a:ext>
            </a:extLst>
          </p:cNvPr>
          <p:cNvSpPr txBox="1"/>
          <p:nvPr/>
        </p:nvSpPr>
        <p:spPr>
          <a:xfrm>
            <a:off x="3122613" y="6362700"/>
            <a:ext cx="142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Garamond" panose="02020404030301010803" pitchFamily="18" charset="0"/>
              </a:rPr>
              <a:t>ca. 1910</a:t>
            </a:r>
          </a:p>
        </p:txBody>
      </p:sp>
    </p:spTree>
    <p:extLst>
      <p:ext uri="{BB962C8B-B14F-4D97-AF65-F5344CB8AC3E}">
        <p14:creationId xmlns:p14="http://schemas.microsoft.com/office/powerpoint/2010/main" val="2671483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12072A-2A63-CC7D-BAAF-C779025BC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0"/>
            <a:ext cx="9613900" cy="681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1505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FB3AA0-B744-1CA7-7835-4E65E8FAB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0"/>
            <a:ext cx="9144000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40AD1C-ACCB-A9AB-75BF-DD1DC2533DD1}"/>
              </a:ext>
            </a:extLst>
          </p:cNvPr>
          <p:cNvSpPr txBox="1"/>
          <p:nvPr/>
        </p:nvSpPr>
        <p:spPr>
          <a:xfrm>
            <a:off x="3276600" y="6515100"/>
            <a:ext cx="562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dirty="0">
                <a:latin typeface="Garamond" panose="02020404030301010803" pitchFamily="18" charset="0"/>
              </a:rPr>
              <a:t>Putzger, Historischer Weltatlas, pp. 122-123</a:t>
            </a:r>
          </a:p>
        </p:txBody>
      </p:sp>
    </p:spTree>
    <p:extLst>
      <p:ext uri="{BB962C8B-B14F-4D97-AF65-F5344CB8AC3E}">
        <p14:creationId xmlns:p14="http://schemas.microsoft.com/office/powerpoint/2010/main" val="3830589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1image1467144688">
            <a:extLst>
              <a:ext uri="{FF2B5EF4-FFF2-40B4-BE49-F238E27FC236}">
                <a16:creationId xmlns:a16="http://schemas.microsoft.com/office/drawing/2014/main" id="{B773B42C-6802-E9E6-F858-07A9BD1F9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-23796"/>
            <a:ext cx="10019086" cy="688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25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FA9E6D-757A-8A07-79D2-1F8AB2EF8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725" y="46037"/>
            <a:ext cx="7956550" cy="681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34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pload.wikimedia.org/wikipedia/commons/4/4f/Ethnic_map_USSR_1941.jpg">
            <a:extLst>
              <a:ext uri="{FF2B5EF4-FFF2-40B4-BE49-F238E27FC236}">
                <a16:creationId xmlns:a16="http://schemas.microsoft.com/office/drawing/2014/main" id="{ADE75830-5329-7452-D8D8-E5939968B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02" y="0"/>
            <a:ext cx="111321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6072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&#10;&#10;Description automatically generated">
            <a:extLst>
              <a:ext uri="{FF2B5EF4-FFF2-40B4-BE49-F238E27FC236}">
                <a16:creationId xmlns:a16="http://schemas.microsoft.com/office/drawing/2014/main" id="{1360F649-BBC4-7D9D-4DB5-3FAD37EE5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9" y="0"/>
            <a:ext cx="984990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24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12BDCC6-0D8F-75B2-A7A6-7CBE1EC34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971" y="0"/>
            <a:ext cx="5487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97295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lignment">
      <a:dk1>
        <a:sysClr val="windowText" lastClr="000000"/>
      </a:dk1>
      <a:lt1>
        <a:sysClr val="window" lastClr="FFFFFF"/>
      </a:lt1>
      <a:dk2>
        <a:srgbClr val="3B3D38"/>
      </a:dk2>
      <a:lt2>
        <a:srgbClr val="F7F2EE"/>
      </a:lt2>
      <a:accent1>
        <a:srgbClr val="928A63"/>
      </a:accent1>
      <a:accent2>
        <a:srgbClr val="B57B6B"/>
      </a:accent2>
      <a:accent3>
        <a:srgbClr val="9E8484"/>
      </a:accent3>
      <a:accent4>
        <a:srgbClr val="7C8A75"/>
      </a:accent4>
      <a:accent5>
        <a:srgbClr val="8C8578"/>
      </a:accent5>
      <a:accent6>
        <a:srgbClr val="A18563"/>
      </a:accent6>
      <a:hlink>
        <a:srgbClr val="B57B6B"/>
      </a:hlink>
      <a:folHlink>
        <a:srgbClr val="7C8A75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1410</Words>
  <Application>Microsoft Macintosh PowerPoint</Application>
  <PresentationFormat>Breitbild</PresentationFormat>
  <Paragraphs>168</Paragraphs>
  <Slides>30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Batang</vt:lpstr>
      <vt:lpstr>Aptos</vt:lpstr>
      <vt:lpstr>Arial</vt:lpstr>
      <vt:lpstr>Avenir Next LT Pro Light</vt:lpstr>
      <vt:lpstr>Calibri</vt:lpstr>
      <vt:lpstr>Garamond</vt:lpstr>
      <vt:lpstr>Times New Roman</vt:lpstr>
      <vt:lpstr>AlignmentVTI</vt:lpstr>
      <vt:lpstr>Entangled History: Ukraine and her neighbours from the Middle Ages to the present</vt:lpstr>
      <vt:lpstr>Outline</vt:lpstr>
      <vt:lpstr>Recent Context</vt:lpstr>
      <vt:lpstr>How (not) to write Ukrainian history</vt:lpstr>
      <vt:lpstr>To keep in mind</vt:lpstr>
      <vt:lpstr>Challenges I</vt:lpstr>
      <vt:lpstr>Challenges II</vt:lpstr>
      <vt:lpstr>Broader issues</vt:lpstr>
      <vt:lpstr>Tentative Schedule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Voronovici, Alexandr</dc:creator>
  <cp:lastModifiedBy>Mick, Christoph</cp:lastModifiedBy>
  <cp:revision>12</cp:revision>
  <dcterms:created xsi:type="dcterms:W3CDTF">2025-10-15T18:16:58Z</dcterms:created>
  <dcterms:modified xsi:type="dcterms:W3CDTF">2026-10-14T08:51:00Z</dcterms:modified>
</cp:coreProperties>
</file>