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sldIdLst>
    <p:sldId id="327" r:id="rId2"/>
    <p:sldId id="332" r:id="rId3"/>
    <p:sldId id="348" r:id="rId4"/>
    <p:sldId id="350" r:id="rId5"/>
    <p:sldId id="341" r:id="rId6"/>
    <p:sldId id="339" r:id="rId7"/>
    <p:sldId id="344" r:id="rId8"/>
    <p:sldId id="357" r:id="rId9"/>
    <p:sldId id="333" r:id="rId10"/>
    <p:sldId id="259" r:id="rId11"/>
    <p:sldId id="353" r:id="rId12"/>
    <p:sldId id="352" r:id="rId13"/>
    <p:sldId id="346" r:id="rId14"/>
    <p:sldId id="354" r:id="rId15"/>
    <p:sldId id="334" r:id="rId16"/>
    <p:sldId id="356" r:id="rId17"/>
    <p:sldId id="338" r:id="rId18"/>
    <p:sldId id="323" r:id="rId19"/>
    <p:sldId id="335" r:id="rId20"/>
    <p:sldId id="260" r:id="rId21"/>
    <p:sldId id="261" r:id="rId22"/>
    <p:sldId id="349" r:id="rId23"/>
    <p:sldId id="358" r:id="rId24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7"/>
    <p:restoredTop sz="93168"/>
  </p:normalViewPr>
  <p:slideViewPr>
    <p:cSldViewPr>
      <p:cViewPr varScale="1">
        <p:scale>
          <a:sx n="194" d="100"/>
          <a:sy n="194" d="100"/>
        </p:scale>
        <p:origin x="2560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3592" y="21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>
            <a:extLst>
              <a:ext uri="{FF2B5EF4-FFF2-40B4-BE49-F238E27FC236}">
                <a16:creationId xmlns:a16="http://schemas.microsoft.com/office/drawing/2014/main" id="{3AD7ADC0-C609-0B21-4E5E-E7E5E0B51A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339" name="AutoShape 2">
            <a:extLst>
              <a:ext uri="{FF2B5EF4-FFF2-40B4-BE49-F238E27FC236}">
                <a16:creationId xmlns:a16="http://schemas.microsoft.com/office/drawing/2014/main" id="{F5CD1690-E375-D13A-7F1E-875545FEB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340" name="AutoShape 3">
            <a:extLst>
              <a:ext uri="{FF2B5EF4-FFF2-40B4-BE49-F238E27FC236}">
                <a16:creationId xmlns:a16="http://schemas.microsoft.com/office/drawing/2014/main" id="{3726E1FB-7478-41B0-120A-104DD7A65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341" name="AutoShape 4">
            <a:extLst>
              <a:ext uri="{FF2B5EF4-FFF2-40B4-BE49-F238E27FC236}">
                <a16:creationId xmlns:a16="http://schemas.microsoft.com/office/drawing/2014/main" id="{86A2913B-8213-E0CF-1AA2-84EC7F17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342" name="AutoShape 5">
            <a:extLst>
              <a:ext uri="{FF2B5EF4-FFF2-40B4-BE49-F238E27FC236}">
                <a16:creationId xmlns:a16="http://schemas.microsoft.com/office/drawing/2014/main" id="{EDDCC203-7DDF-3A53-D71B-5EFD53751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343" name="Text Box 6">
            <a:extLst>
              <a:ext uri="{FF2B5EF4-FFF2-40B4-BE49-F238E27FC236}">
                <a16:creationId xmlns:a16="http://schemas.microsoft.com/office/drawing/2014/main" id="{202F181C-EA61-1DF2-E131-55BA1B47D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344" name="Text Box 7">
            <a:extLst>
              <a:ext uri="{FF2B5EF4-FFF2-40B4-BE49-F238E27FC236}">
                <a16:creationId xmlns:a16="http://schemas.microsoft.com/office/drawing/2014/main" id="{043DCAAE-269A-140D-E2AF-F64ADB0A6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345" name="Rectangle 8">
            <a:extLst>
              <a:ext uri="{FF2B5EF4-FFF2-40B4-BE49-F238E27FC236}">
                <a16:creationId xmlns:a16="http://schemas.microsoft.com/office/drawing/2014/main" id="{7A763350-C538-D46C-0666-729277D074F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106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5" name="Rectangle 9">
            <a:extLst>
              <a:ext uri="{FF2B5EF4-FFF2-40B4-BE49-F238E27FC236}">
                <a16:creationId xmlns:a16="http://schemas.microsoft.com/office/drawing/2014/main" id="{8F3FDC95-1901-28B0-0C82-E75CD415C4C6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14347" name="Text Box 10">
            <a:extLst>
              <a:ext uri="{FF2B5EF4-FFF2-40B4-BE49-F238E27FC236}">
                <a16:creationId xmlns:a16="http://schemas.microsoft.com/office/drawing/2014/main" id="{14A85F6A-0E92-9920-E228-F15CE0DF9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id="{BE572338-D40C-7A0F-C9E2-CE74E465723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9407657-431D-114E-A305-10AF34440E92}" type="slidenum">
              <a:rPr lang="en-GB" altLang="en-US"/>
              <a:pPr>
                <a:defRPr/>
              </a:pPr>
              <a:t>‹Nr.›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charset="-128"/>
        <a:cs typeface="ＭＳ Ｐゴシック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A3B35696-705E-8BE5-8F44-8DA20EA09E3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421E3D2-2A0E-1F4C-8BD5-BEF4EB0FFFF6}" type="slidenum">
              <a:rPr lang="de-DE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de-DE" altLang="en-US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1">
            <a:extLst>
              <a:ext uri="{FF2B5EF4-FFF2-40B4-BE49-F238E27FC236}">
                <a16:creationId xmlns:a16="http://schemas.microsoft.com/office/drawing/2014/main" id="{0C18963D-841A-F9F1-04AE-FD19B794A2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437A4805-68B5-2168-E7F9-81E20A35A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>
            <a:extLst>
              <a:ext uri="{FF2B5EF4-FFF2-40B4-BE49-F238E27FC236}">
                <a16:creationId xmlns:a16="http://schemas.microsoft.com/office/drawing/2014/main" id="{5373D5A9-C6B0-9935-BC21-D7E43893128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6AD897C-D5C3-F840-93EF-2FF40CA68645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1" name="Text Box 1">
            <a:extLst>
              <a:ext uri="{FF2B5EF4-FFF2-40B4-BE49-F238E27FC236}">
                <a16:creationId xmlns:a16="http://schemas.microsoft.com/office/drawing/2014/main" id="{2573A808-948C-7CC4-A9CF-919F2BF27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D7EF34D-A977-7F43-89EE-E0636C237508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2" name="Text Box 2">
            <a:extLst>
              <a:ext uri="{FF2B5EF4-FFF2-40B4-BE49-F238E27FC236}">
                <a16:creationId xmlns:a16="http://schemas.microsoft.com/office/drawing/2014/main" id="{8F20F6CD-E64F-3D18-734F-F44120409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1221DC1-84BD-9144-BEC8-5EE57D68D7CD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3" name="Text Box 3">
            <a:extLst>
              <a:ext uri="{FF2B5EF4-FFF2-40B4-BE49-F238E27FC236}">
                <a16:creationId xmlns:a16="http://schemas.microsoft.com/office/drawing/2014/main" id="{E5BF2DDE-EC79-0508-7DD5-410BD9E9C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0680194-5DA4-5949-AE9F-59B57A91E0E5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4" name="Text Box 4">
            <a:extLst>
              <a:ext uri="{FF2B5EF4-FFF2-40B4-BE49-F238E27FC236}">
                <a16:creationId xmlns:a16="http://schemas.microsoft.com/office/drawing/2014/main" id="{A2C0483C-079B-B62C-23B1-A4FA93A1C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7655" name="Text Box 5">
            <a:extLst>
              <a:ext uri="{FF2B5EF4-FFF2-40B4-BE49-F238E27FC236}">
                <a16:creationId xmlns:a16="http://schemas.microsoft.com/office/drawing/2014/main" id="{DAB59A0A-3006-02AD-7B13-3EC6B128D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7656" name="Text Box 6">
            <a:extLst>
              <a:ext uri="{FF2B5EF4-FFF2-40B4-BE49-F238E27FC236}">
                <a16:creationId xmlns:a16="http://schemas.microsoft.com/office/drawing/2014/main" id="{2A42FC90-253A-F10B-398B-53327F61C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7657" name="Text Box 7">
            <a:extLst>
              <a:ext uri="{FF2B5EF4-FFF2-40B4-BE49-F238E27FC236}">
                <a16:creationId xmlns:a16="http://schemas.microsoft.com/office/drawing/2014/main" id="{262869FC-4EA2-8C55-4B8F-069FB96FE7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7658" name="Text Box 8">
            <a:extLst>
              <a:ext uri="{FF2B5EF4-FFF2-40B4-BE49-F238E27FC236}">
                <a16:creationId xmlns:a16="http://schemas.microsoft.com/office/drawing/2014/main" id="{1A36751D-3C7F-14F7-BD5D-360735B228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4FB858C5-8CC2-35F2-3B64-46DFD21F3FF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03477F0-9ECD-7241-B40B-2ABCC9959F67}" type="slidenum">
              <a:rPr lang="en-GB" altLang="de-GB">
                <a:solidFill>
                  <a:srgbClr val="000000"/>
                </a:solidFill>
              </a:rPr>
              <a:pPr/>
              <a:t>9</a:t>
            </a:fld>
            <a:endParaRPr lang="en-GB" altLang="de-GB">
              <a:solidFill>
                <a:srgbClr val="000000"/>
              </a:solidFill>
            </a:endParaRPr>
          </a:p>
        </p:txBody>
      </p:sp>
      <p:sp>
        <p:nvSpPr>
          <p:cNvPr id="35843" name="Text Box 1">
            <a:extLst>
              <a:ext uri="{FF2B5EF4-FFF2-40B4-BE49-F238E27FC236}">
                <a16:creationId xmlns:a16="http://schemas.microsoft.com/office/drawing/2014/main" id="{03122E4F-E193-40BA-A096-CF53B9C8D2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Text Box 2">
            <a:extLst>
              <a:ext uri="{FF2B5EF4-FFF2-40B4-BE49-F238E27FC236}">
                <a16:creationId xmlns:a16="http://schemas.microsoft.com/office/drawing/2014/main" id="{22C29A6C-4393-5B03-EA32-B428623787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0455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1">
            <a:extLst>
              <a:ext uri="{FF2B5EF4-FFF2-40B4-BE49-F238E27FC236}">
                <a16:creationId xmlns:a16="http://schemas.microsoft.com/office/drawing/2014/main" id="{531D8E1A-D8DA-93D4-D720-1001AABF52C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42762EC-B217-064C-939B-6B9628F69881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699" name="Text Box 1">
            <a:extLst>
              <a:ext uri="{FF2B5EF4-FFF2-40B4-BE49-F238E27FC236}">
                <a16:creationId xmlns:a16="http://schemas.microsoft.com/office/drawing/2014/main" id="{DF30A8FE-40FA-2460-7991-914016E97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1587C48-9927-9E43-86D9-1564CE48B8CE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48B9AF8E-C955-856B-A474-419A73DD9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03332EC-3FB1-6948-A893-EA966246D2FF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1" name="Text Box 3">
            <a:extLst>
              <a:ext uri="{FF2B5EF4-FFF2-40B4-BE49-F238E27FC236}">
                <a16:creationId xmlns:a16="http://schemas.microsoft.com/office/drawing/2014/main" id="{CC45E07D-9836-4B3C-8CF3-4C73D03DE9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9702" name="Text Box 4">
            <a:extLst>
              <a:ext uri="{FF2B5EF4-FFF2-40B4-BE49-F238E27FC236}">
                <a16:creationId xmlns:a16="http://schemas.microsoft.com/office/drawing/2014/main" id="{FB961132-BF34-6451-B4E6-5F32A6AD4F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9">
            <a:extLst>
              <a:ext uri="{FF2B5EF4-FFF2-40B4-BE49-F238E27FC236}">
                <a16:creationId xmlns:a16="http://schemas.microsoft.com/office/drawing/2014/main" id="{1D479179-77B0-40C9-AF19-92AC2A5AF2A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CC16EF31-173C-4105-BE98-1B2585ADB693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13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6083" name="Text Box 1">
            <a:extLst>
              <a:ext uri="{FF2B5EF4-FFF2-40B4-BE49-F238E27FC236}">
                <a16:creationId xmlns:a16="http://schemas.microsoft.com/office/drawing/2014/main" id="{E7CBBC66-9C4D-464F-8CCA-3FFFE37F0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F3F410B6-279E-4566-9D10-5DA2F50BBFE2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13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46084" name="Text Box 2">
            <a:extLst>
              <a:ext uri="{FF2B5EF4-FFF2-40B4-BE49-F238E27FC236}">
                <a16:creationId xmlns:a16="http://schemas.microsoft.com/office/drawing/2014/main" id="{A2E81EBB-74D1-458C-9F27-897BB85EE79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6085" name="Text Box 3">
            <a:extLst>
              <a:ext uri="{FF2B5EF4-FFF2-40B4-BE49-F238E27FC236}">
                <a16:creationId xmlns:a16="http://schemas.microsoft.com/office/drawing/2014/main" id="{A8407031-2C6B-4367-BA3C-7AEC2F9AE2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454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67774D86-0946-77F1-C06B-C5408C0E82D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264EDB9-7816-5A41-865E-E2A9ABC8F687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20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963" name="Text Box 1">
            <a:extLst>
              <a:ext uri="{FF2B5EF4-FFF2-40B4-BE49-F238E27FC236}">
                <a16:creationId xmlns:a16="http://schemas.microsoft.com/office/drawing/2014/main" id="{82E7CDE0-1FE2-2A59-84B4-773431B94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6866AD5B-F58D-A14E-8E46-1A18AC594F9F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20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964" name="Text Box 2">
            <a:extLst>
              <a:ext uri="{FF2B5EF4-FFF2-40B4-BE49-F238E27FC236}">
                <a16:creationId xmlns:a16="http://schemas.microsoft.com/office/drawing/2014/main" id="{1FC599B1-B387-31AE-B54C-8A68CB5C48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0965" name="Text Box 3">
            <a:extLst>
              <a:ext uri="{FF2B5EF4-FFF2-40B4-BE49-F238E27FC236}">
                <a16:creationId xmlns:a16="http://schemas.microsoft.com/office/drawing/2014/main" id="{D96F212B-FDC4-3AFB-E527-A6CDC5849E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9">
            <a:extLst>
              <a:ext uri="{FF2B5EF4-FFF2-40B4-BE49-F238E27FC236}">
                <a16:creationId xmlns:a16="http://schemas.microsoft.com/office/drawing/2014/main" id="{8AD0D86D-C858-4401-A811-90D69369847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DB647208-3E51-4E78-B865-87AA6A81528B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21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0179" name="Text Box 1">
            <a:extLst>
              <a:ext uri="{FF2B5EF4-FFF2-40B4-BE49-F238E27FC236}">
                <a16:creationId xmlns:a16="http://schemas.microsoft.com/office/drawing/2014/main" id="{01FAA3E5-3DA8-4FE5-8B4E-7A6FBF19C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21915F2B-F654-4651-B7A4-223428F44B24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21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50180" name="Text Box 2">
            <a:extLst>
              <a:ext uri="{FF2B5EF4-FFF2-40B4-BE49-F238E27FC236}">
                <a16:creationId xmlns:a16="http://schemas.microsoft.com/office/drawing/2014/main" id="{22CE59A7-1F6C-49FC-9071-781F4AA27E9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0181" name="Text Box 3">
            <a:extLst>
              <a:ext uri="{FF2B5EF4-FFF2-40B4-BE49-F238E27FC236}">
                <a16:creationId xmlns:a16="http://schemas.microsoft.com/office/drawing/2014/main" id="{C44E73B1-DC38-48A7-886E-D86CEF1BAB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6599C6A-9C4C-0908-367B-5DB8A1CA297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81AA5-21B5-D84D-81F9-C8DDE81181EE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2044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C39359F-4BD8-D41B-A8E7-4DAD0D75388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CB730-FE7C-7741-9A25-3D4083C7736E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9505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4225" cy="598963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8963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7393E-FF50-2213-BDC9-B6A527A6FDB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7CE19-49FD-7B4F-A955-92EEB64C9E39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5781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114141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A19B172-8096-56C8-7B53-EAD16B7867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F1E8CF-6105-D3C7-2B41-6699A5FD646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94B743-104D-1B23-FED4-8D822652A42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3872-9D30-6843-A68A-C9D2DAEDDB79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60355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2EF12-65E9-9E6C-CC54-A9135E7F8EA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FADC1-437C-F941-832C-9A4ACC17C2BD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13896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266EE0A-1464-7B75-94B9-8E1E40149B4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CF2A4-0D98-C54D-88E3-8AC968310EDD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55662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2C9EC2-2592-21CE-95D6-398335F43FE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8AB6C-3215-8542-8059-56A040C218E1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21199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6333831-3CC5-474E-3BFF-BE65FDFDAE4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756F2-78D2-8446-A118-A8D370FB8D0F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0121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78CF22E-4C85-81BE-BDDA-66B8B5C7FAA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AA171-CBC3-2E42-BAC3-36024E07E4BC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8303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427ECB9B-5DBA-9BE2-A6D8-6AA8CFE6CEE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EA2B9-D382-7342-81FF-A5318BC95CCF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8213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4ED86DE-1DC0-CE35-DA21-126D662AB06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98C02-0A35-3B45-A01B-DB20AE1949AB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53311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A3BC8D-29D8-0DBE-3487-9727FC3A95E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32AE9-E993-7C45-B568-BA404EA1051A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8836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1B5705B4-8BB4-4059-DF0A-0EF85E9DEE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166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628A4E21-6AD8-ABCD-8FFE-3CACEFD7BE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BE2F2C95-6E72-819E-7B93-24EFB3106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7DE9CF30-B203-CB6C-F41A-9B13C6341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4CD6E035-7CA3-8E2C-0819-EDE48ACBC45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5663" cy="4683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129D1E-C79E-4A4A-A1F5-8899F88E005C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>
              <a:ext uri="{FF2B5EF4-FFF2-40B4-BE49-F238E27FC236}">
                <a16:creationId xmlns:a16="http://schemas.microsoft.com/office/drawing/2014/main" id="{CF5158EC-4494-E031-7B05-DB8EB6C108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619125"/>
            <a:ext cx="8351838" cy="1941513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en-US" sz="2800" dirty="0" err="1">
                <a:ea typeface="ＭＳ Ｐゴシック" panose="020B0600070205080204" pitchFamily="34" charset="-128"/>
              </a:rPr>
              <a:t>Entangled</a:t>
            </a:r>
            <a:r>
              <a:rPr lang="de-DE" altLang="en-US" sz="2800" dirty="0"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ea typeface="ＭＳ Ｐゴシック" panose="020B0600070205080204" pitchFamily="34" charset="-128"/>
              </a:rPr>
              <a:t>History</a:t>
            </a:r>
            <a:r>
              <a:rPr lang="de-DE" altLang="en-US" sz="2800" dirty="0"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2800" dirty="0" err="1">
                <a:ea typeface="ＭＳ Ｐゴシック" panose="020B0600070205080204" pitchFamily="34" charset="-128"/>
              </a:rPr>
              <a:t>neighbours</a:t>
            </a:r>
            <a:r>
              <a:rPr lang="de-DE" altLang="en-US" sz="2800" dirty="0"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ea typeface="ＭＳ Ｐゴシック" panose="020B0600070205080204" pitchFamily="34" charset="-128"/>
              </a:rPr>
              <a:t>from</a:t>
            </a:r>
            <a:r>
              <a:rPr lang="de-DE" altLang="en-US" sz="2800" dirty="0"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ea typeface="ＭＳ Ｐゴシック" panose="020B0600070205080204" pitchFamily="34" charset="-128"/>
              </a:rPr>
              <a:t> Middle Ages </a:t>
            </a:r>
            <a:r>
              <a:rPr lang="de-DE" altLang="en-US" sz="2800" dirty="0" err="1">
                <a:ea typeface="ＭＳ Ｐゴシック" panose="020B0600070205080204" pitchFamily="34" charset="-128"/>
              </a:rPr>
              <a:t>to</a:t>
            </a:r>
            <a:r>
              <a:rPr lang="de-DE" altLang="en-US" sz="2800" dirty="0"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ea typeface="ＭＳ Ｐゴシック" panose="020B0600070205080204" pitchFamily="34" charset="-128"/>
              </a:rPr>
              <a:t>Present</a:t>
            </a:r>
            <a:br>
              <a:rPr lang="de-DE" altLang="en-US" sz="2800" dirty="0">
                <a:ea typeface="ＭＳ Ｐゴシック" panose="020B0600070205080204" pitchFamily="34" charset="-128"/>
              </a:rPr>
            </a:br>
            <a:br>
              <a:rPr lang="de-DE" altLang="en-US" sz="2800" dirty="0">
                <a:ea typeface="ＭＳ Ｐゴシック" panose="020B0600070205080204" pitchFamily="34" charset="-128"/>
              </a:rPr>
            </a:br>
            <a:endParaRPr lang="de-DE" altLang="en-US" sz="2800" dirty="0">
              <a:ea typeface="ＭＳ Ｐゴシック" panose="020B0600070205080204" pitchFamily="34" charset="-128"/>
            </a:endParaRPr>
          </a:p>
        </p:txBody>
      </p:sp>
      <p:sp>
        <p:nvSpPr>
          <p:cNvPr id="15362" name="Text Box 2">
            <a:extLst>
              <a:ext uri="{FF2B5EF4-FFF2-40B4-BE49-F238E27FC236}">
                <a16:creationId xmlns:a16="http://schemas.microsoft.com/office/drawing/2014/main" id="{5D91716E-CAE1-0BB0-14BE-BD2DBC9E7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7575" y="2781300"/>
            <a:ext cx="4478338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 dirty="0">
                <a:solidFill>
                  <a:srgbClr val="FFFFFF"/>
                </a:solidFill>
              </a:rPr>
              <a:t>Stories of origin: The </a:t>
            </a:r>
            <a:r>
              <a:rPr lang="en-GB" altLang="en-US" b="1" dirty="0" err="1">
                <a:solidFill>
                  <a:srgbClr val="FFFFFF"/>
                </a:solidFill>
              </a:rPr>
              <a:t>Kyivan</a:t>
            </a:r>
            <a:r>
              <a:rPr lang="en-GB" altLang="en-US" b="1" dirty="0">
                <a:solidFill>
                  <a:srgbClr val="FFFFFF"/>
                </a:solidFill>
              </a:rPr>
              <a:t> </a:t>
            </a:r>
            <a:r>
              <a:rPr lang="en-GB" altLang="en-US" b="1" dirty="0" err="1">
                <a:solidFill>
                  <a:srgbClr val="FFFFFF"/>
                </a:solidFill>
              </a:rPr>
              <a:t>Rus’</a:t>
            </a: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>
                <a:solidFill>
                  <a:srgbClr val="FFFFFF"/>
                </a:solidFill>
              </a:rPr>
              <a:t>Week 3, Autumn </a:t>
            </a:r>
            <a:r>
              <a:rPr lang="en-GB" altLang="en-US" b="1" dirty="0">
                <a:solidFill>
                  <a:srgbClr val="FFFFFF"/>
                </a:solidFill>
              </a:rPr>
              <a:t>Term</a:t>
            </a:r>
          </a:p>
        </p:txBody>
      </p:sp>
      <p:sp>
        <p:nvSpPr>
          <p:cNvPr id="15363" name="Rechteck 1">
            <a:extLst>
              <a:ext uri="{FF2B5EF4-FFF2-40B4-BE49-F238E27FC236}">
                <a16:creationId xmlns:a16="http://schemas.microsoft.com/office/drawing/2014/main" id="{20BCF625-4D21-C57B-6372-D4E18730C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5313363"/>
            <a:ext cx="2130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Christoph Mick</a:t>
            </a:r>
          </a:p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University of Warwick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>
            <a:extLst>
              <a:ext uri="{FF2B5EF4-FFF2-40B4-BE49-F238E27FC236}">
                <a16:creationId xmlns:a16="http://schemas.microsoft.com/office/drawing/2014/main" id="{ED9E15F4-63DD-114A-4722-1A40CDBE6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 b="1" dirty="0">
                <a:solidFill>
                  <a:srgbClr val="E5E5FF"/>
                </a:solidFill>
              </a:rPr>
              <a:t>The </a:t>
            </a:r>
            <a:r>
              <a:rPr lang="de-DE" altLang="en-US" sz="2000" b="1" dirty="0" err="1">
                <a:solidFill>
                  <a:srgbClr val="E5E5FF"/>
                </a:solidFill>
              </a:rPr>
              <a:t>land</a:t>
            </a:r>
            <a:r>
              <a:rPr lang="de-DE" altLang="en-US" sz="2000" b="1" dirty="0">
                <a:solidFill>
                  <a:srgbClr val="E5E5FF"/>
                </a:solidFill>
              </a:rPr>
              <a:t> </a:t>
            </a:r>
            <a:r>
              <a:rPr lang="de-DE" altLang="en-US" sz="2000" b="1" dirty="0" err="1">
                <a:solidFill>
                  <a:srgbClr val="E5E5FF"/>
                </a:solidFill>
              </a:rPr>
              <a:t>of</a:t>
            </a:r>
            <a:r>
              <a:rPr lang="de-DE" altLang="en-US" sz="2000" b="1" dirty="0">
                <a:solidFill>
                  <a:srgbClr val="E5E5FF"/>
                </a:solidFill>
              </a:rPr>
              <a:t> </a:t>
            </a:r>
            <a:r>
              <a:rPr lang="de-DE" altLang="en-US" sz="2000" b="1" dirty="0" err="1">
                <a:solidFill>
                  <a:srgbClr val="E5E5FF"/>
                </a:solidFill>
              </a:rPr>
              <a:t>the</a:t>
            </a:r>
            <a:r>
              <a:rPr lang="de-DE" altLang="en-US" sz="2000" b="1" dirty="0">
                <a:solidFill>
                  <a:srgbClr val="E5E5FF"/>
                </a:solidFill>
              </a:rPr>
              <a:t> Rus‘ I</a:t>
            </a:r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C0EBC555-9328-A2CE-BAE8-38ABAD83F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44190"/>
              </p:ext>
            </p:extLst>
          </p:nvPr>
        </p:nvGraphicFramePr>
        <p:xfrm>
          <a:off x="457200" y="1124744"/>
          <a:ext cx="8291264" cy="51057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0708">
                  <a:extLst>
                    <a:ext uri="{9D8B030D-6E8A-4147-A177-3AD203B41FA5}">
                      <a16:colId xmlns:a16="http://schemas.microsoft.com/office/drawing/2014/main" val="2275143693"/>
                    </a:ext>
                  </a:extLst>
                </a:gridCol>
                <a:gridCol w="6730556">
                  <a:extLst>
                    <a:ext uri="{9D8B030D-6E8A-4147-A177-3AD203B41FA5}">
                      <a16:colId xmlns:a16="http://schemas.microsoft.com/office/drawing/2014/main" val="1854992850"/>
                    </a:ext>
                  </a:extLst>
                </a:gridCol>
              </a:tblGrid>
              <a:tr h="263601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793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Viking attack on Lindisfarne, followed by attacks throughout Europe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0609397"/>
                  </a:ext>
                </a:extLst>
              </a:tr>
              <a:tr h="263601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859-862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Arrival of Varangians/Rusians in Eastern Europe (Rurik), base in Novgorod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4043396"/>
                  </a:ext>
                </a:extLst>
              </a:tr>
              <a:tr h="263601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882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Oleg/Oleh/Helgi moves to Kyiv (which already exists and controlled by Varangians)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5179946"/>
                  </a:ext>
                </a:extLst>
              </a:tr>
              <a:tr h="790804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9</a:t>
                      </a:r>
                      <a:r>
                        <a:rPr lang="en-GB" sz="1200" baseline="30000">
                          <a:effectLst/>
                        </a:rPr>
                        <a:t>th-</a:t>
                      </a:r>
                      <a:r>
                        <a:rPr lang="en-GB" sz="1200">
                          <a:effectLst/>
                        </a:rPr>
                        <a:t>11</a:t>
                      </a:r>
                      <a:r>
                        <a:rPr lang="en-GB" sz="1200" baseline="30000">
                          <a:effectLst/>
                        </a:rPr>
                        <a:t>th/</a:t>
                      </a:r>
                      <a:r>
                        <a:rPr lang="en-GB" sz="1200">
                          <a:effectLst/>
                        </a:rPr>
                        <a:t>centuries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Relations to Byzantium: sometimes at war, more often trading, sometimes winning sometimes losing: attack in 907 on Constantinople – successful leading to good trade deal, attack in 941 failure, not so good trade deal, 1043 another attack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0515484"/>
                  </a:ext>
                </a:extLst>
              </a:tr>
              <a:tr h="263601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 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effectLst/>
                        </a:rPr>
                        <a:t>Olha</a:t>
                      </a:r>
                      <a:r>
                        <a:rPr lang="en-GB" sz="1200" dirty="0">
                          <a:effectLst/>
                        </a:rPr>
                        <a:t>/Olga/Helga widow of </a:t>
                      </a:r>
                      <a:r>
                        <a:rPr lang="en-GB" sz="1200" dirty="0" err="1">
                          <a:effectLst/>
                        </a:rPr>
                        <a:t>Ihor</a:t>
                      </a:r>
                      <a:r>
                        <a:rPr lang="en-GB" sz="1200" dirty="0">
                          <a:effectLst/>
                        </a:rPr>
                        <a:t>/Igor/Ingvar becomes Christian, rules for her son </a:t>
                      </a:r>
                      <a:r>
                        <a:rPr lang="en-GB" sz="1200" dirty="0" err="1">
                          <a:effectLst/>
                        </a:rPr>
                        <a:t>Sviatoslav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3931372"/>
                  </a:ext>
                </a:extLst>
              </a:tr>
              <a:tr h="603064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869-872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effectLst/>
                        </a:rPr>
                        <a:t>Sviatoslav</a:t>
                      </a:r>
                      <a:r>
                        <a:rPr lang="en-GB" sz="1200" dirty="0">
                          <a:effectLst/>
                        </a:rPr>
                        <a:t> is overdoing it: overambitious, challenging Byzantine emperor. Bad move: his destruction of the </a:t>
                      </a:r>
                      <a:r>
                        <a:rPr lang="en-GB" sz="1200" dirty="0" err="1">
                          <a:effectLst/>
                        </a:rPr>
                        <a:t>Khazar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Khaganat</a:t>
                      </a:r>
                      <a:r>
                        <a:rPr lang="en-GB" sz="1200" dirty="0">
                          <a:effectLst/>
                        </a:rPr>
                        <a:t>, killed by nomadic Pechenegs on way back from Bulgaria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3805238"/>
                  </a:ext>
                </a:extLst>
              </a:tr>
              <a:tr h="790804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988-89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Volodymyr/Vladimir the Great: support for Byzantine emperor, price: hand of his sister Anna </a:t>
                      </a:r>
                      <a:r>
                        <a:rPr lang="en-GB" sz="1200" dirty="0" err="1">
                          <a:effectLst/>
                        </a:rPr>
                        <a:t>Porphyrogenetos</a:t>
                      </a:r>
                      <a:r>
                        <a:rPr lang="en-GB" sz="1200" dirty="0">
                          <a:effectLst/>
                        </a:rPr>
                        <a:t> – after victory against emperor’s rivals: does not want to ‘pay’ – Volodymyr occupies </a:t>
                      </a:r>
                      <a:r>
                        <a:rPr lang="en-GB" sz="1200" dirty="0" err="1">
                          <a:effectLst/>
                        </a:rPr>
                        <a:t>Khersones</a:t>
                      </a:r>
                      <a:r>
                        <a:rPr lang="en-GB" sz="1200" dirty="0">
                          <a:effectLst/>
                        </a:rPr>
                        <a:t>, marries Anna – followed by Christianisation of </a:t>
                      </a:r>
                      <a:r>
                        <a:rPr lang="en-GB" sz="1200" dirty="0" err="1">
                          <a:effectLst/>
                        </a:rPr>
                        <a:t>Rus’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0842047"/>
                  </a:ext>
                </a:extLst>
              </a:tr>
              <a:tr h="790804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9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century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Konstantin/Cyril (826-869) and Methodius (815-885): Cyrillic alphabet developed in First Bulgarian Empire by disciples of Cyril/Methodius in 10</a:t>
                      </a:r>
                      <a:r>
                        <a:rPr lang="en-GB" sz="1200" baseline="30000" dirty="0">
                          <a:effectLst/>
                        </a:rPr>
                        <a:t>th</a:t>
                      </a:r>
                      <a:r>
                        <a:rPr lang="en-GB" sz="1200" dirty="0">
                          <a:effectLst/>
                        </a:rPr>
                        <a:t> century  before introduced in Kyiv after Christianisation (together with Old Church Slavonic language - becomes written language of </a:t>
                      </a:r>
                      <a:r>
                        <a:rPr lang="en-GB" sz="1200" dirty="0" err="1">
                          <a:effectLst/>
                        </a:rPr>
                        <a:t>Rus’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8438654"/>
                  </a:ext>
                </a:extLst>
              </a:tr>
              <a:tr h="527202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 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Flourishing culture, literary culture base on Church Slavonic – different from vernacular, Church Slavonic shared with orthodox East Slavs beyond </a:t>
                      </a:r>
                      <a:r>
                        <a:rPr lang="en-GB" sz="1200" dirty="0" err="1">
                          <a:effectLst/>
                        </a:rPr>
                        <a:t>Kyivan</a:t>
                      </a:r>
                      <a:r>
                        <a:rPr lang="en-GB" sz="1200" dirty="0">
                          <a:effectLst/>
                        </a:rPr>
                        <a:t> Rus, many churches built followed by monasteries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9539481"/>
                  </a:ext>
                </a:extLst>
              </a:tr>
              <a:tr h="527202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1018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St. Sophia Cathedral in Kyiv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996750311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3747D220-B472-65AA-3DED-3A5AAE506B54}"/>
              </a:ext>
            </a:extLst>
          </p:cNvPr>
          <p:cNvSpPr txBox="1"/>
          <p:nvPr/>
        </p:nvSpPr>
        <p:spPr>
          <a:xfrm>
            <a:off x="611560" y="132977"/>
            <a:ext cx="2634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4. Christianisation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 3">
            <a:extLst>
              <a:ext uri="{FF2B5EF4-FFF2-40B4-BE49-F238E27FC236}">
                <a16:creationId xmlns:a16="http://schemas.microsoft.com/office/drawing/2014/main" id="{E47822D2-7193-807E-9E3C-BEEC0F1BB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100"/>
            <a:ext cx="91440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6BF1C8A-B519-D909-F695-8CEA0A61C2F2}"/>
              </a:ext>
            </a:extLst>
          </p:cNvPr>
          <p:cNvSpPr txBox="1"/>
          <p:nvPr/>
        </p:nvSpPr>
        <p:spPr>
          <a:xfrm>
            <a:off x="2169763" y="681925"/>
            <a:ext cx="3778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St. Sophia Cathedral, Kyiv</a:t>
            </a:r>
          </a:p>
        </p:txBody>
      </p:sp>
      <p:pic>
        <p:nvPicPr>
          <p:cNvPr id="1028" name="Picture 4" descr="Saint Sophia Cathedral">
            <a:extLst>
              <a:ext uri="{FF2B5EF4-FFF2-40B4-BE49-F238E27FC236}">
                <a16:creationId xmlns:a16="http://schemas.microsoft.com/office/drawing/2014/main" id="{018DC853-DFB2-A2E5-0E80-C149D2592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760" y="0"/>
            <a:ext cx="2586783" cy="154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613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71A449DD-40EA-CC93-5D6E-16D5749D7653}"/>
              </a:ext>
            </a:extLst>
          </p:cNvPr>
          <p:cNvSpPr txBox="1"/>
          <p:nvPr/>
        </p:nvSpPr>
        <p:spPr>
          <a:xfrm>
            <a:off x="599115" y="1196752"/>
            <a:ext cx="794577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Christian influences before the arrival of the Varangians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Civilisational choice? Retrospective interpretation</a:t>
            </a:r>
            <a:endParaRPr lang="de-DE" sz="18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/>
              <a:t>‘State </a:t>
            </a:r>
            <a:r>
              <a:rPr lang="de-DE" sz="1800" dirty="0" err="1"/>
              <a:t>religion</a:t>
            </a:r>
            <a:r>
              <a:rPr lang="de-DE" sz="1800" dirty="0"/>
              <a:t>‘ </a:t>
            </a:r>
            <a:r>
              <a:rPr lang="de-DE" sz="1800" dirty="0" err="1"/>
              <a:t>to</a:t>
            </a:r>
            <a:r>
              <a:rPr lang="de-DE" sz="1800" dirty="0"/>
              <a:t> bind </a:t>
            </a:r>
            <a:r>
              <a:rPr lang="de-DE" sz="1800" dirty="0" err="1"/>
              <a:t>territories</a:t>
            </a:r>
            <a:r>
              <a:rPr lang="de-DE" sz="1800" dirty="0"/>
              <a:t> and </a:t>
            </a:r>
            <a:r>
              <a:rPr lang="de-DE" sz="1800" dirty="0" err="1"/>
              <a:t>people</a:t>
            </a:r>
            <a:r>
              <a:rPr lang="de-DE" sz="1800" dirty="0"/>
              <a:t> </a:t>
            </a:r>
            <a:r>
              <a:rPr lang="de-DE" sz="1800" dirty="0" err="1"/>
              <a:t>together</a:t>
            </a:r>
            <a:endParaRPr lang="de-DE" sz="18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/>
              <a:t>Side </a:t>
            </a:r>
            <a:r>
              <a:rPr lang="de-DE" sz="1800" dirty="0" err="1"/>
              <a:t>effect</a:t>
            </a:r>
            <a:r>
              <a:rPr lang="de-DE" sz="1800" dirty="0"/>
              <a:t>: </a:t>
            </a:r>
            <a:r>
              <a:rPr lang="de-DE" sz="1800" dirty="0" err="1"/>
              <a:t>no</a:t>
            </a:r>
            <a:r>
              <a:rPr lang="de-DE" sz="1800" dirty="0"/>
              <a:t> </a:t>
            </a:r>
            <a:r>
              <a:rPr lang="de-DE" sz="1800" dirty="0" err="1"/>
              <a:t>longer</a:t>
            </a:r>
            <a:r>
              <a:rPr lang="de-DE" sz="1800" dirty="0"/>
              <a:t> in </a:t>
            </a:r>
            <a:r>
              <a:rPr lang="de-DE" sz="1800" dirty="0" err="1"/>
              <a:t>danger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being</a:t>
            </a:r>
            <a:r>
              <a:rPr lang="de-DE" sz="1800" dirty="0"/>
              <a:t> </a:t>
            </a:r>
            <a:r>
              <a:rPr lang="de-DE" sz="1800" dirty="0" err="1"/>
              <a:t>enslaved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Christian </a:t>
            </a:r>
            <a:r>
              <a:rPr lang="de-DE" sz="1800" dirty="0" err="1"/>
              <a:t>rulers</a:t>
            </a:r>
            <a:endParaRPr lang="de-GB" sz="18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Mini-Christendoms (Raffensperger)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Konstantin (Cyril) and Methodius from Thessaloniki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The Moravian connection: Konstantin and Methodius sent by Byzantine Emperor, asked for by Moravian ruler: to reduce dependence (of his church) on German King Louis the German. Development of cyrillic script, translations of religious texts into Old Church Slavonic – Popes sometimes supportive sometimes against but eventually insist on Latin as only religious language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The Bulgarian connection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1054: The Great Schism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Before 13th century not such a big deal whether Greek or Latin Church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GB" sz="18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B4D311-B352-D051-7044-E259323CC708}"/>
              </a:ext>
            </a:extLst>
          </p:cNvPr>
          <p:cNvSpPr txBox="1"/>
          <p:nvPr/>
        </p:nvSpPr>
        <p:spPr>
          <a:xfrm>
            <a:off x="3707904" y="260648"/>
            <a:ext cx="2634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4. Christianisation</a:t>
            </a:r>
          </a:p>
        </p:txBody>
      </p:sp>
    </p:spTree>
    <p:extLst>
      <p:ext uri="{BB962C8B-B14F-4D97-AF65-F5344CB8AC3E}">
        <p14:creationId xmlns:p14="http://schemas.microsoft.com/office/powerpoint/2010/main" val="4195979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>
            <a:extLst>
              <a:ext uri="{FF2B5EF4-FFF2-40B4-BE49-F238E27FC236}">
                <a16:creationId xmlns:a16="http://schemas.microsoft.com/office/drawing/2014/main" id="{D534C0C1-E29F-4E9A-9701-3647FC0F0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91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5059" name="Text Box 2">
            <a:extLst>
              <a:ext uri="{FF2B5EF4-FFF2-40B4-BE49-F238E27FC236}">
                <a16:creationId xmlns:a16="http://schemas.microsoft.com/office/drawing/2014/main" id="{886E09A4-5403-4B31-A618-FCB50E1CA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188913"/>
            <a:ext cx="4356100" cy="672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 hangingPunct="1">
              <a:spcBef>
                <a:spcPts val="1500"/>
              </a:spcBef>
              <a:buClrTx/>
              <a:buFontTx/>
              <a:buNone/>
            </a:pPr>
            <a:r>
              <a:rPr lang="en-GB" altLang="en-US" sz="2400">
                <a:solidFill>
                  <a:srgbClr val="FFFFFF"/>
                </a:solidFill>
              </a:rPr>
              <a:t>966 Mieszko I (Piast dynasty) was baptised – Latin Church</a:t>
            </a:r>
          </a:p>
          <a:p>
            <a:pPr algn="l" eaLnBrk="1" hangingPunct="1">
              <a:spcBef>
                <a:spcPts val="1500"/>
              </a:spcBef>
              <a:buClrTx/>
              <a:buFontTx/>
              <a:buNone/>
            </a:pPr>
            <a:r>
              <a:rPr lang="en-GB" altLang="en-US" sz="2400">
                <a:solidFill>
                  <a:srgbClr val="FFFFFF"/>
                </a:solidFill>
              </a:rPr>
              <a:t>997 Bishop Adalbert (Wojciech) dies – first national saint Polands</a:t>
            </a:r>
          </a:p>
          <a:p>
            <a:pPr algn="l" eaLnBrk="1" hangingPunct="1">
              <a:spcBef>
                <a:spcPts val="1500"/>
              </a:spcBef>
              <a:buClrTx/>
              <a:buFontTx/>
              <a:buNone/>
            </a:pPr>
            <a:r>
              <a:rPr lang="en-GB" altLang="en-US" sz="2400">
                <a:solidFill>
                  <a:srgbClr val="FFFFFF"/>
                </a:solidFill>
              </a:rPr>
              <a:t>1000 Act of Gniezno, Otto III and Boles</a:t>
            </a:r>
            <a:r>
              <a:rPr lang="en-GB" altLang="en-US" sz="2400">
                <a:solidFill>
                  <a:srgbClr val="FFFFFF"/>
                </a:solidFill>
                <a:cs typeface="Arial" panose="020B0604020202020204" pitchFamily="34" charset="0"/>
              </a:rPr>
              <a:t>ł</a:t>
            </a:r>
            <a:r>
              <a:rPr lang="en-GB" altLang="en-US" sz="2400">
                <a:solidFill>
                  <a:srgbClr val="FFFFFF"/>
                </a:solidFill>
              </a:rPr>
              <a:t>aw the Brave</a:t>
            </a:r>
          </a:p>
          <a:p>
            <a:pPr algn="l" eaLnBrk="1" hangingPunct="1">
              <a:spcBef>
                <a:spcPts val="1500"/>
              </a:spcBef>
              <a:buClrTx/>
              <a:buFontTx/>
              <a:buNone/>
            </a:pPr>
            <a:r>
              <a:rPr lang="en-GB" altLang="en-US" sz="2400">
                <a:solidFill>
                  <a:srgbClr val="FFFFFF"/>
                </a:solidFill>
              </a:rPr>
              <a:t>1025 Boles</a:t>
            </a:r>
            <a:r>
              <a:rPr lang="en-GB" altLang="en-US" sz="2400">
                <a:solidFill>
                  <a:srgbClr val="FFFFFF"/>
                </a:solidFill>
                <a:cs typeface="Arial" panose="020B0604020202020204" pitchFamily="34" charset="0"/>
              </a:rPr>
              <a:t>ł</a:t>
            </a:r>
            <a:r>
              <a:rPr lang="en-GB" altLang="en-US" sz="2400">
                <a:solidFill>
                  <a:srgbClr val="FFFFFF"/>
                </a:solidFill>
              </a:rPr>
              <a:t>aw crowned as first Polish King</a:t>
            </a:r>
          </a:p>
          <a:p>
            <a:pPr algn="l" eaLnBrk="1" hangingPunct="1">
              <a:spcBef>
                <a:spcPts val="1500"/>
              </a:spcBef>
              <a:buClrTx/>
              <a:buFontTx/>
              <a:buNone/>
            </a:pPr>
            <a:r>
              <a:rPr lang="en-GB" altLang="en-US" sz="2400">
                <a:solidFill>
                  <a:srgbClr val="FFFFFF"/>
                </a:solidFill>
              </a:rPr>
              <a:t>1050 Polish court to Cracow</a:t>
            </a:r>
          </a:p>
          <a:p>
            <a:pPr algn="l" eaLnBrk="1" hangingPunct="1">
              <a:spcBef>
                <a:spcPts val="1500"/>
              </a:spcBef>
              <a:buClrTx/>
              <a:buFontTx/>
              <a:buNone/>
            </a:pPr>
            <a:r>
              <a:rPr lang="en-GB" altLang="en-US" sz="2400">
                <a:solidFill>
                  <a:srgbClr val="FFFFFF"/>
                </a:solidFill>
              </a:rPr>
              <a:t>1126 Mazovian Prince Conrad invited the Order of Teutonic Knights to Northern Poland</a:t>
            </a:r>
          </a:p>
          <a:p>
            <a:pPr algn="l" eaLnBrk="1" hangingPunct="1">
              <a:spcBef>
                <a:spcPts val="1500"/>
              </a:spcBef>
              <a:buClrTx/>
              <a:buFontTx/>
              <a:buNone/>
            </a:pPr>
            <a:r>
              <a:rPr lang="en-GB" altLang="en-US" sz="2400">
                <a:solidFill>
                  <a:srgbClr val="FFFFFF"/>
                </a:solidFill>
              </a:rPr>
              <a:t>1241 Mongol invasion, stopped in Silesia</a:t>
            </a:r>
          </a:p>
        </p:txBody>
      </p:sp>
    </p:spTree>
    <p:extLst>
      <p:ext uri="{BB962C8B-B14F-4D97-AF65-F5344CB8AC3E}">
        <p14:creationId xmlns:p14="http://schemas.microsoft.com/office/powerpoint/2010/main" val="76844257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08CB84AB-FBE9-57A1-253B-C0077CE91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 b="1" dirty="0">
                <a:solidFill>
                  <a:srgbClr val="E5E5FF"/>
                </a:solidFill>
              </a:rPr>
              <a:t>The </a:t>
            </a:r>
            <a:r>
              <a:rPr lang="de-DE" altLang="en-US" sz="2000" b="1" dirty="0" err="1">
                <a:solidFill>
                  <a:srgbClr val="E5E5FF"/>
                </a:solidFill>
              </a:rPr>
              <a:t>land</a:t>
            </a:r>
            <a:r>
              <a:rPr lang="de-DE" altLang="en-US" sz="2000" b="1" dirty="0">
                <a:solidFill>
                  <a:srgbClr val="E5E5FF"/>
                </a:solidFill>
              </a:rPr>
              <a:t> </a:t>
            </a:r>
            <a:r>
              <a:rPr lang="de-DE" altLang="en-US" sz="2000" b="1" dirty="0" err="1">
                <a:solidFill>
                  <a:srgbClr val="E5E5FF"/>
                </a:solidFill>
              </a:rPr>
              <a:t>of</a:t>
            </a:r>
            <a:r>
              <a:rPr lang="de-DE" altLang="en-US" sz="2000" b="1" dirty="0">
                <a:solidFill>
                  <a:srgbClr val="E5E5FF"/>
                </a:solidFill>
              </a:rPr>
              <a:t> </a:t>
            </a:r>
            <a:r>
              <a:rPr lang="de-DE" altLang="en-US" sz="2000" b="1" dirty="0" err="1">
                <a:solidFill>
                  <a:srgbClr val="E5E5FF"/>
                </a:solidFill>
              </a:rPr>
              <a:t>the</a:t>
            </a:r>
            <a:r>
              <a:rPr lang="de-DE" altLang="en-US" sz="2000" b="1" dirty="0">
                <a:solidFill>
                  <a:srgbClr val="E5E5FF"/>
                </a:solidFill>
              </a:rPr>
              <a:t> Rus‘ II</a:t>
            </a: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78821D93-0D97-5DA6-DD45-FE4959C96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520890"/>
              </p:ext>
            </p:extLst>
          </p:nvPr>
        </p:nvGraphicFramePr>
        <p:xfrm>
          <a:off x="395536" y="1052737"/>
          <a:ext cx="8229600" cy="5094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9102">
                  <a:extLst>
                    <a:ext uri="{9D8B030D-6E8A-4147-A177-3AD203B41FA5}">
                      <a16:colId xmlns:a16="http://schemas.microsoft.com/office/drawing/2014/main" val="2929412196"/>
                    </a:ext>
                  </a:extLst>
                </a:gridCol>
                <a:gridCol w="6680498">
                  <a:extLst>
                    <a:ext uri="{9D8B030D-6E8A-4147-A177-3AD203B41FA5}">
                      <a16:colId xmlns:a16="http://schemas.microsoft.com/office/drawing/2014/main" val="3983391026"/>
                    </a:ext>
                  </a:extLst>
                </a:gridCol>
              </a:tblGrid>
              <a:tr h="888849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1042-1049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</a:rPr>
                        <a:t>European connections</a:t>
                      </a:r>
                      <a:r>
                        <a:rPr lang="de-GB" sz="1100" dirty="0"/>
                        <a:t> and (marriage) alliances – with France, Sweden, Norway, Poland, German Empire, Byzantium, Rome</a:t>
                      </a:r>
                    </a:p>
                    <a:p>
                      <a:r>
                        <a:rPr lang="en-GB" sz="1100" dirty="0">
                          <a:effectLst/>
                        </a:rPr>
                        <a:t>Examples: </a:t>
                      </a:r>
                      <a:r>
                        <a:rPr lang="en-GB" sz="1100" dirty="0" err="1">
                          <a:effectLst/>
                        </a:rPr>
                        <a:t>Yaroslav’s</a:t>
                      </a:r>
                      <a:r>
                        <a:rPr lang="en-GB" sz="1100" dirty="0">
                          <a:effectLst/>
                        </a:rPr>
                        <a:t> daughter marries Harald Hardrada, Son </a:t>
                      </a:r>
                      <a:r>
                        <a:rPr lang="en-GB" sz="1100" dirty="0" err="1">
                          <a:effectLst/>
                        </a:rPr>
                        <a:t>Iziaslav</a:t>
                      </a:r>
                      <a:r>
                        <a:rPr lang="en-GB" sz="1100" dirty="0">
                          <a:effectLst/>
                        </a:rPr>
                        <a:t> marries Gertrude, the daughter of </a:t>
                      </a:r>
                      <a:r>
                        <a:rPr lang="en-GB" sz="1100" dirty="0" err="1">
                          <a:effectLst/>
                        </a:rPr>
                        <a:t>Mieszko</a:t>
                      </a:r>
                      <a:r>
                        <a:rPr lang="en-GB" sz="1100" dirty="0">
                          <a:effectLst/>
                        </a:rPr>
                        <a:t> II (King of Poland), Anna of Kyiv (another daughter) is married to Henry Capet, ruler of France, later Anna is regent for Philip I after Henry’s death. Son </a:t>
                      </a:r>
                      <a:r>
                        <a:rPr lang="en-GB" sz="1100" dirty="0" err="1">
                          <a:effectLst/>
                        </a:rPr>
                        <a:t>Vsevolod</a:t>
                      </a:r>
                      <a:r>
                        <a:rPr lang="en-GB" sz="1100" dirty="0">
                          <a:effectLst/>
                        </a:rPr>
                        <a:t> marries daughter of Byzantine </a:t>
                      </a:r>
                      <a:r>
                        <a:rPr lang="en-GB" sz="1100" dirty="0" err="1">
                          <a:effectLst/>
                        </a:rPr>
                        <a:t>Monomakhos</a:t>
                      </a:r>
                      <a:r>
                        <a:rPr lang="en-GB" sz="1100" dirty="0">
                          <a:effectLst/>
                        </a:rPr>
                        <a:t> Clan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735388370"/>
                  </a:ext>
                </a:extLst>
              </a:tr>
              <a:tr h="17777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1051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Monastery of the Caves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4028273567"/>
                  </a:ext>
                </a:extLst>
              </a:tr>
              <a:tr h="17777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1054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Iziaslav follows father Yaroslav – rules for 14 years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1400310324"/>
                  </a:ext>
                </a:extLst>
              </a:tr>
              <a:tr h="355539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1054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Great Schism between Greek and Latin Church (real consequences only later)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559217102"/>
                  </a:ext>
                </a:extLst>
              </a:tr>
              <a:tr h="533309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1066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Battles of Stamford Bridge and Hastings – William the Conqueror – King of England, Harold </a:t>
                      </a:r>
                      <a:r>
                        <a:rPr lang="en-GB" sz="1100" dirty="0" err="1">
                          <a:effectLst/>
                        </a:rPr>
                        <a:t>Godwinsson’s</a:t>
                      </a:r>
                      <a:r>
                        <a:rPr lang="en-GB" sz="1100" dirty="0">
                          <a:effectLst/>
                        </a:rPr>
                        <a:t> daughter </a:t>
                      </a:r>
                      <a:r>
                        <a:rPr lang="en-GB" sz="1100" dirty="0" err="1">
                          <a:effectLst/>
                        </a:rPr>
                        <a:t>Gyta</a:t>
                      </a:r>
                      <a:r>
                        <a:rPr lang="en-GB" sz="1100" dirty="0">
                          <a:effectLst/>
                        </a:rPr>
                        <a:t> marries in Kyiv Volodymyr, grandson of </a:t>
                      </a:r>
                      <a:r>
                        <a:rPr lang="en-GB" sz="1100" dirty="0" err="1">
                          <a:effectLst/>
                        </a:rPr>
                        <a:t>Yaroslav</a:t>
                      </a:r>
                      <a:r>
                        <a:rPr lang="en-GB" sz="1100" dirty="0">
                          <a:effectLst/>
                        </a:rPr>
                        <a:t> the Wise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3012536540"/>
                  </a:ext>
                </a:extLst>
              </a:tr>
              <a:tr h="1244388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1068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 dirty="0" err="1">
                          <a:effectLst/>
                        </a:rPr>
                        <a:t>Iziaslav</a:t>
                      </a:r>
                      <a:r>
                        <a:rPr lang="en-GB" sz="1100" dirty="0">
                          <a:effectLst/>
                        </a:rPr>
                        <a:t> expelled by </a:t>
                      </a:r>
                      <a:r>
                        <a:rPr lang="en-GB" sz="1100" dirty="0" err="1">
                          <a:effectLst/>
                        </a:rPr>
                        <a:t>Kyivians</a:t>
                      </a:r>
                      <a:r>
                        <a:rPr lang="en-GB" sz="1100" dirty="0">
                          <a:effectLst/>
                        </a:rPr>
                        <a:t> (failure to defend them against nomadic </a:t>
                      </a:r>
                      <a:r>
                        <a:rPr lang="en-GB" sz="1100" dirty="0" err="1">
                          <a:effectLst/>
                        </a:rPr>
                        <a:t>Polovtsy</a:t>
                      </a:r>
                      <a:r>
                        <a:rPr lang="en-GB" sz="1100" dirty="0">
                          <a:effectLst/>
                        </a:rPr>
                        <a:t>), goes to Poland, returns with Polish troops, expelled again in 1071, tries to find help in Poland and German Empire, </a:t>
                      </a:r>
                      <a:r>
                        <a:rPr lang="en-GB" sz="1100" dirty="0" err="1">
                          <a:effectLst/>
                        </a:rPr>
                        <a:t>Iziaslav</a:t>
                      </a:r>
                      <a:r>
                        <a:rPr lang="en-GB" sz="1100" dirty="0">
                          <a:effectLst/>
                        </a:rPr>
                        <a:t> dies in 1078, followed by brother </a:t>
                      </a:r>
                      <a:r>
                        <a:rPr lang="en-GB" sz="1100" dirty="0" err="1">
                          <a:effectLst/>
                        </a:rPr>
                        <a:t>Vsevolod</a:t>
                      </a:r>
                      <a:r>
                        <a:rPr lang="en-GB" sz="1100" dirty="0">
                          <a:effectLst/>
                        </a:rPr>
                        <a:t> (father of Volodymyr Monomakh). His daughter </a:t>
                      </a:r>
                      <a:r>
                        <a:rPr lang="en-GB" sz="1100" dirty="0" err="1">
                          <a:effectLst/>
                        </a:rPr>
                        <a:t>Evpraksia</a:t>
                      </a:r>
                      <a:r>
                        <a:rPr lang="en-GB" sz="1100" dirty="0">
                          <a:effectLst/>
                        </a:rPr>
                        <a:t> marries (second marriage) Emperor Henry IV of German Empire – later sides with pope Gregor VII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1057976644"/>
                  </a:ext>
                </a:extLst>
              </a:tr>
              <a:tr h="355539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1075 - 1122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In Europe Investiture controversy – Pope Gregor VII and Emperor Henry IV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2526974303"/>
                  </a:ext>
                </a:extLst>
              </a:tr>
              <a:tr h="533309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1093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Vsevolod dies, succeeded by nephew Sviatopolk, succeeded in 1113 by nephew Volodymyr Monomakh (married to daughter of Harold Godwinsson)</a:t>
                      </a:r>
                      <a:endParaRPr lang="de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603768407"/>
                  </a:ext>
                </a:extLst>
              </a:tr>
              <a:tr h="711079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12</a:t>
                      </a:r>
                      <a:r>
                        <a:rPr lang="en-GB" sz="1100" baseline="30000" dirty="0">
                          <a:effectLst/>
                        </a:rPr>
                        <a:t>th</a:t>
                      </a:r>
                      <a:r>
                        <a:rPr lang="en-GB" sz="1100" dirty="0">
                          <a:effectLst/>
                        </a:rPr>
                        <a:t> century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Pressure from the Steppe, contested succession, unity of </a:t>
                      </a:r>
                      <a:r>
                        <a:rPr lang="en-GB" sz="1100" dirty="0" err="1">
                          <a:effectLst/>
                        </a:rPr>
                        <a:t>Rus’</a:t>
                      </a:r>
                      <a:r>
                        <a:rPr lang="en-GB" sz="1100" dirty="0">
                          <a:effectLst/>
                        </a:rPr>
                        <a:t> replaced by semi-independent principalities of different princely families. Novgorod without prince – joins Hanseatic League, </a:t>
                      </a:r>
                      <a:endParaRPr lang="de-GB" sz="11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 </a:t>
                      </a:r>
                      <a:endParaRPr lang="de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09" marR="60509" marT="0" marB="0"/>
                </a:tc>
                <a:extLst>
                  <a:ext uri="{0D108BD9-81ED-4DB2-BD59-A6C34878D82A}">
                    <a16:rowId xmlns:a16="http://schemas.microsoft.com/office/drawing/2014/main" val="1467526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621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4A1D4B-DF27-F35B-9668-2BA08AD66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70"/>
            <a:ext cx="8683614" cy="684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863E70D-AEAE-69F6-519B-F4EDE455A9CA}"/>
              </a:ext>
            </a:extLst>
          </p:cNvPr>
          <p:cNvSpPr txBox="1"/>
          <p:nvPr/>
        </p:nvSpPr>
        <p:spPr>
          <a:xfrm>
            <a:off x="899592" y="6309320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tx1"/>
                </a:solidFill>
              </a:rPr>
              <a:t>1200</a:t>
            </a:r>
          </a:p>
        </p:txBody>
      </p:sp>
    </p:spTree>
    <p:extLst>
      <p:ext uri="{BB962C8B-B14F-4D97-AF65-F5344CB8AC3E}">
        <p14:creationId xmlns:p14="http://schemas.microsoft.com/office/powerpoint/2010/main" val="51245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08CB84AB-FBE9-57A1-253B-C0077CE91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 b="1" dirty="0">
                <a:solidFill>
                  <a:srgbClr val="E5E5FF"/>
                </a:solidFill>
              </a:rPr>
              <a:t>The </a:t>
            </a:r>
            <a:r>
              <a:rPr lang="de-DE" altLang="en-US" sz="2000" b="1" dirty="0" err="1">
                <a:solidFill>
                  <a:srgbClr val="E5E5FF"/>
                </a:solidFill>
              </a:rPr>
              <a:t>land</a:t>
            </a:r>
            <a:r>
              <a:rPr lang="de-DE" altLang="en-US" sz="2000" b="1" dirty="0">
                <a:solidFill>
                  <a:srgbClr val="E5E5FF"/>
                </a:solidFill>
              </a:rPr>
              <a:t> </a:t>
            </a:r>
            <a:r>
              <a:rPr lang="de-DE" altLang="en-US" sz="2000" b="1" dirty="0" err="1">
                <a:solidFill>
                  <a:srgbClr val="E5E5FF"/>
                </a:solidFill>
              </a:rPr>
              <a:t>of</a:t>
            </a:r>
            <a:r>
              <a:rPr lang="de-DE" altLang="en-US" sz="2000" b="1" dirty="0">
                <a:solidFill>
                  <a:srgbClr val="E5E5FF"/>
                </a:solidFill>
              </a:rPr>
              <a:t> </a:t>
            </a:r>
            <a:r>
              <a:rPr lang="de-DE" altLang="en-US" sz="2000" b="1" dirty="0" err="1">
                <a:solidFill>
                  <a:srgbClr val="E5E5FF"/>
                </a:solidFill>
              </a:rPr>
              <a:t>the</a:t>
            </a:r>
            <a:r>
              <a:rPr lang="de-DE" altLang="en-US" sz="2000" b="1" dirty="0">
                <a:solidFill>
                  <a:srgbClr val="E5E5FF"/>
                </a:solidFill>
              </a:rPr>
              <a:t> Rus‘ III</a:t>
            </a:r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68851DB3-0807-CA6E-C6D6-7D6C2CC84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442623"/>
              </p:ext>
            </p:extLst>
          </p:nvPr>
        </p:nvGraphicFramePr>
        <p:xfrm>
          <a:off x="590872" y="1403648"/>
          <a:ext cx="8229600" cy="4810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9101">
                  <a:extLst>
                    <a:ext uri="{9D8B030D-6E8A-4147-A177-3AD203B41FA5}">
                      <a16:colId xmlns:a16="http://schemas.microsoft.com/office/drawing/2014/main" val="1129640522"/>
                    </a:ext>
                  </a:extLst>
                </a:gridCol>
                <a:gridCol w="6680499">
                  <a:extLst>
                    <a:ext uri="{9D8B030D-6E8A-4147-A177-3AD203B41FA5}">
                      <a16:colId xmlns:a16="http://schemas.microsoft.com/office/drawing/2014/main" val="2839149930"/>
                    </a:ext>
                  </a:extLst>
                </a:gridCol>
              </a:tblGrid>
              <a:tr h="43287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1147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Foundation of Moscow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1167208"/>
                  </a:ext>
                </a:extLst>
              </a:tr>
              <a:tr h="865755"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1150s and 1160s</a:t>
                      </a:r>
                    </a:p>
                    <a:p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de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effectLst/>
                        </a:rPr>
                        <a:t>Yurii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Dolgorukii</a:t>
                      </a:r>
                      <a:r>
                        <a:rPr lang="en-GB" sz="1200" dirty="0">
                          <a:effectLst/>
                        </a:rPr>
                        <a:t>, son of Vladimir/Volodymyr Monomakh and son Andrei </a:t>
                      </a:r>
                      <a:r>
                        <a:rPr lang="en-GB" sz="1200" dirty="0" err="1">
                          <a:effectLst/>
                        </a:rPr>
                        <a:t>Bogoslubski</a:t>
                      </a:r>
                      <a:r>
                        <a:rPr lang="en-GB" sz="1200" dirty="0">
                          <a:effectLst/>
                        </a:rPr>
                        <a:t> develop northeast of Rus’, power centre in Vladimir-</a:t>
                      </a:r>
                      <a:r>
                        <a:rPr lang="en-GB" sz="1200" dirty="0" err="1">
                          <a:effectLst/>
                        </a:rPr>
                        <a:t>Suzdal</a:t>
                      </a:r>
                      <a:r>
                        <a:rPr lang="en-GB" sz="1200" dirty="0">
                          <a:effectLst/>
                        </a:rPr>
                        <a:t>, multipolarity of </a:t>
                      </a:r>
                      <a:r>
                        <a:rPr lang="en-GB" sz="1200" dirty="0" err="1">
                          <a:effectLst/>
                        </a:rPr>
                        <a:t>Rus’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de-GB" sz="1200" dirty="0" err="1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Danylo</a:t>
                      </a:r>
                      <a:r>
                        <a:rPr lang="en-GB" altLang="de-GB" sz="1200" dirty="0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 </a:t>
                      </a:r>
                      <a:r>
                        <a:rPr lang="en-GB" altLang="de-GB" sz="1200" dirty="0" err="1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Halytsky</a:t>
                      </a:r>
                      <a:r>
                        <a:rPr lang="en-GB" altLang="de-GB" sz="1200" dirty="0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 becomes Prince of </a:t>
                      </a:r>
                      <a:r>
                        <a:rPr lang="en-GB" altLang="de-GB" sz="1200" dirty="0" err="1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Halychyna</a:t>
                      </a:r>
                      <a:r>
                        <a:rPr lang="en-GB" altLang="de-GB" sz="1200" dirty="0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, unites </a:t>
                      </a:r>
                      <a:r>
                        <a:rPr lang="en-GB" altLang="de-GB" sz="1200" dirty="0" err="1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Halychyna</a:t>
                      </a:r>
                      <a:r>
                        <a:rPr lang="en-GB" altLang="de-GB" sz="1200" dirty="0">
                          <a:solidFill>
                            <a:schemeClr val="tx1"/>
                          </a:solidFill>
                          <a:ea typeface="Arial Unicode MS" panose="020B0604020202020204" pitchFamily="34" charset="-128"/>
                        </a:rPr>
                        <a:t> with Kyiv</a:t>
                      </a:r>
                    </a:p>
                    <a:p>
                      <a:endParaRPr lang="en-GB" sz="1200" dirty="0">
                        <a:effectLst/>
                      </a:endParaRPr>
                    </a:p>
                    <a:p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3835710"/>
                  </a:ext>
                </a:extLst>
              </a:tr>
              <a:tr h="1298633"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Late 12</a:t>
                      </a:r>
                      <a:r>
                        <a:rPr lang="en-GB" sz="1200" baseline="30000" dirty="0">
                          <a:effectLst/>
                        </a:rPr>
                        <a:t>th</a:t>
                      </a:r>
                      <a:r>
                        <a:rPr lang="en-GB" sz="1200" dirty="0">
                          <a:effectLst/>
                        </a:rPr>
                        <a:t> century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Crusader Knights (Teutonic Knights and Brothers of the Sword) turn up (are initially invited) at Baltic coast – Teutonic Knights to fight against pagan Baltic Prussians, 1126 invited by Conrad of </a:t>
                      </a:r>
                      <a:r>
                        <a:rPr lang="en-GB" sz="1200" dirty="0" err="1">
                          <a:effectLst/>
                        </a:rPr>
                        <a:t>Mazowia</a:t>
                      </a:r>
                      <a:r>
                        <a:rPr lang="en-GB" sz="1200" dirty="0">
                          <a:effectLst/>
                        </a:rPr>
                        <a:t> (a Polish duke)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4405717"/>
                  </a:ext>
                </a:extLst>
              </a:tr>
              <a:tr h="432878"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1237-1240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Mongols (Tatars) under Batu Khan invade and devastate </a:t>
                      </a:r>
                      <a:r>
                        <a:rPr lang="en-GB" sz="1200" dirty="0" err="1">
                          <a:effectLst/>
                        </a:rPr>
                        <a:t>Rus’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546287"/>
                  </a:ext>
                </a:extLst>
              </a:tr>
              <a:tr h="1731511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Sources</a:t>
                      </a:r>
                      <a:endParaRPr lang="de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Tale of Bygone years (chronicle written in late 10</a:t>
                      </a:r>
                      <a:r>
                        <a:rPr lang="en-GB" sz="1200" baseline="30000" dirty="0">
                          <a:effectLst/>
                        </a:rPr>
                        <a:t>th</a:t>
                      </a:r>
                      <a:r>
                        <a:rPr lang="en-GB" sz="1200" dirty="0">
                          <a:effectLst/>
                        </a:rPr>
                        <a:t>/11</a:t>
                      </a:r>
                      <a:r>
                        <a:rPr lang="en-GB" sz="1200" baseline="30000" dirty="0">
                          <a:effectLst/>
                        </a:rPr>
                        <a:t>th</a:t>
                      </a:r>
                      <a:r>
                        <a:rPr lang="en-GB" sz="1200" dirty="0">
                          <a:effectLst/>
                        </a:rPr>
                        <a:t> century) probably by a monk called Nestor – close to court of grand prince – which informs story. Travel report of Ahmad Ibn </a:t>
                      </a:r>
                      <a:r>
                        <a:rPr lang="en-GB" sz="1200" dirty="0" err="1">
                          <a:effectLst/>
                        </a:rPr>
                        <a:t>Fadlan</a:t>
                      </a:r>
                      <a:r>
                        <a:rPr lang="en-GB" sz="1200" dirty="0">
                          <a:effectLst/>
                        </a:rPr>
                        <a:t>, some other sources of 11</a:t>
                      </a:r>
                      <a:r>
                        <a:rPr lang="en-GB" sz="1200" baseline="30000" dirty="0">
                          <a:effectLst/>
                        </a:rPr>
                        <a:t>th </a:t>
                      </a:r>
                      <a:r>
                        <a:rPr lang="en-GB" sz="1200" dirty="0">
                          <a:effectLst/>
                        </a:rPr>
                        <a:t>and 12</a:t>
                      </a:r>
                      <a:r>
                        <a:rPr lang="en-GB" sz="1200" baseline="30000" dirty="0">
                          <a:effectLst/>
                        </a:rPr>
                        <a:t>th</a:t>
                      </a:r>
                      <a:r>
                        <a:rPr lang="en-GB" sz="1200" dirty="0">
                          <a:effectLst/>
                        </a:rPr>
                        <a:t> centuries, now also Byzantine and Polish, German sources, </a:t>
                      </a:r>
                      <a:r>
                        <a:rPr lang="en-GB" sz="1200" dirty="0" err="1">
                          <a:effectLst/>
                        </a:rPr>
                        <a:t>Thietmar</a:t>
                      </a:r>
                      <a:r>
                        <a:rPr lang="en-GB" sz="1200" dirty="0">
                          <a:effectLst/>
                        </a:rPr>
                        <a:t> of Merseburg</a:t>
                      </a:r>
                      <a:endParaRPr lang="de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6888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914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>
            <a:extLst>
              <a:ext uri="{FF2B5EF4-FFF2-40B4-BE49-F238E27FC236}">
                <a16:creationId xmlns:a16="http://schemas.microsoft.com/office/drawing/2014/main" id="{A533D3D6-56B7-1687-DC75-420CC833C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5" y="0"/>
            <a:ext cx="5137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CBF18B8-9C3F-716B-7B40-C6116279D170}"/>
              </a:ext>
            </a:extLst>
          </p:cNvPr>
          <p:cNvSpPr txBox="1"/>
          <p:nvPr/>
        </p:nvSpPr>
        <p:spPr>
          <a:xfrm>
            <a:off x="179512" y="1844824"/>
            <a:ext cx="1636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1154-1232</a:t>
            </a:r>
          </a:p>
        </p:txBody>
      </p:sp>
    </p:spTree>
    <p:extLst>
      <p:ext uri="{BB962C8B-B14F-4D97-AF65-F5344CB8AC3E}">
        <p14:creationId xmlns:p14="http://schemas.microsoft.com/office/powerpoint/2010/main" val="2257861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>
            <a:extLst>
              <a:ext uri="{FF2B5EF4-FFF2-40B4-BE49-F238E27FC236}">
                <a16:creationId xmlns:a16="http://schemas.microsoft.com/office/drawing/2014/main" id="{CD6263BE-3F1B-9B40-8CC7-A8D88D373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00" y="-53975"/>
            <a:ext cx="5613400" cy="69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TextBox 5">
            <a:extLst>
              <a:ext uri="{FF2B5EF4-FFF2-40B4-BE49-F238E27FC236}">
                <a16:creationId xmlns:a16="http://schemas.microsoft.com/office/drawing/2014/main" id="{50BD63C0-D062-716E-1CFE-CA39F0BEE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8" y="1423988"/>
            <a:ext cx="2540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de-GB" dirty="0"/>
              <a:t>Map of </a:t>
            </a:r>
            <a:r>
              <a:rPr lang="en-GB" altLang="de-GB" dirty="0" err="1"/>
              <a:t>Kievan</a:t>
            </a:r>
            <a:r>
              <a:rPr lang="en-GB" altLang="de-GB" dirty="0"/>
              <a:t> or </a:t>
            </a:r>
            <a:r>
              <a:rPr lang="en-GB" altLang="de-GB" dirty="0" err="1"/>
              <a:t>Kyivan</a:t>
            </a:r>
            <a:r>
              <a:rPr lang="en-GB" altLang="de-GB" dirty="0"/>
              <a:t> Rus (Principality of Kiev Kyiv), 1245-1349</a:t>
            </a:r>
          </a:p>
        </p:txBody>
      </p:sp>
      <p:sp>
        <p:nvSpPr>
          <p:cNvPr id="36867" name="TextBox 1">
            <a:extLst>
              <a:ext uri="{FF2B5EF4-FFF2-40B4-BE49-F238E27FC236}">
                <a16:creationId xmlns:a16="http://schemas.microsoft.com/office/drawing/2014/main" id="{5BDFCB26-F5F2-437A-E856-A686D650C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332656"/>
            <a:ext cx="1870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de-GB" dirty="0"/>
              <a:t>Contested History</a:t>
            </a:r>
          </a:p>
        </p:txBody>
      </p:sp>
    </p:spTree>
    <p:extLst>
      <p:ext uri="{BB962C8B-B14F-4D97-AF65-F5344CB8AC3E}">
        <p14:creationId xmlns:p14="http://schemas.microsoft.com/office/powerpoint/2010/main" val="133837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5BA77911-4E4B-C14B-3CBF-371AF8594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70119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8A134C8-D56C-91FA-9F47-5A5A523304C9}"/>
              </a:ext>
            </a:extLst>
          </p:cNvPr>
          <p:cNvSpPr txBox="1"/>
          <p:nvPr/>
        </p:nvSpPr>
        <p:spPr>
          <a:xfrm>
            <a:off x="1475656" y="623731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tx1"/>
                </a:solidFill>
              </a:rPr>
              <a:t>1300</a:t>
            </a:r>
          </a:p>
        </p:txBody>
      </p:sp>
    </p:spTree>
    <p:extLst>
      <p:ext uri="{BB962C8B-B14F-4D97-AF65-F5344CB8AC3E}">
        <p14:creationId xmlns:p14="http://schemas.microsoft.com/office/powerpoint/2010/main" val="2223934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>
            <a:extLst>
              <a:ext uri="{FF2B5EF4-FFF2-40B4-BE49-F238E27FC236}">
                <a16:creationId xmlns:a16="http://schemas.microsoft.com/office/drawing/2014/main" id="{4015DF0E-9B18-D018-862F-C869BA544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5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400" dirty="0"/>
              <a:t>			            </a:t>
            </a:r>
            <a:r>
              <a:rPr lang="de-DE" altLang="en-US" sz="3600" b="1" dirty="0"/>
              <a:t>Outline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Introduction</a:t>
            </a: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Starting</a:t>
            </a:r>
            <a:r>
              <a:rPr lang="de-DE" altLang="en-US" sz="2800" dirty="0"/>
              <a:t> </a:t>
            </a:r>
            <a:r>
              <a:rPr lang="de-DE" altLang="en-US" sz="2800" dirty="0" err="1"/>
              <a:t>point</a:t>
            </a:r>
            <a:r>
              <a:rPr lang="de-DE" altLang="en-US" sz="2800" dirty="0"/>
              <a:t>: </a:t>
            </a:r>
            <a:r>
              <a:rPr lang="de-DE" altLang="en-US" sz="2800" dirty="0" err="1"/>
              <a:t>geography</a:t>
            </a:r>
            <a:r>
              <a:rPr lang="de-DE" altLang="en-US" sz="2800" dirty="0"/>
              <a:t> and trade </a:t>
            </a:r>
            <a:r>
              <a:rPr lang="de-DE" altLang="en-US" sz="2800" dirty="0" err="1"/>
              <a:t>routes</a:t>
            </a: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The </a:t>
            </a:r>
            <a:r>
              <a:rPr lang="de-DE" altLang="en-US" sz="2800" dirty="0" err="1"/>
              <a:t>Varangians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arrive</a:t>
            </a: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Christianisation</a:t>
            </a: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Fragmentation and </a:t>
            </a:r>
            <a:r>
              <a:rPr lang="de-DE" altLang="en-US" sz="2800" dirty="0" err="1"/>
              <a:t>desintegration</a:t>
            </a:r>
            <a:endParaRPr lang="de-DE" altLang="en-US" sz="2800" dirty="0"/>
          </a:p>
          <a:p>
            <a:pPr marL="7937" indent="0" eaLnBrk="1" hangingPunct="1">
              <a:spcBef>
                <a:spcPct val="0"/>
              </a:spcBef>
              <a:buClr>
                <a:srgbClr val="FFFFFF"/>
              </a:buClr>
            </a:pPr>
            <a:endParaRPr lang="de-DE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>
            <a:extLst>
              <a:ext uri="{FF2B5EF4-FFF2-40B4-BE49-F238E27FC236}">
                <a16:creationId xmlns:a16="http://schemas.microsoft.com/office/drawing/2014/main" id="{F4AD50DF-5D29-338C-5ECD-E7F014456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>
            <a:extLst>
              <a:ext uri="{FF2B5EF4-FFF2-40B4-BE49-F238E27FC236}">
                <a16:creationId xmlns:a16="http://schemas.microsoft.com/office/drawing/2014/main" id="{381B844E-FB41-414D-BDF0-FF119348E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741AAB-19A6-615F-B46D-590C54A62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8589"/>
            <a:ext cx="8221663" cy="852140"/>
          </a:xfrm>
        </p:spPr>
        <p:txBody>
          <a:bodyPr/>
          <a:lstStyle/>
          <a:p>
            <a:r>
              <a:rPr lang="de-GB" sz="2400" dirty="0"/>
              <a:t>Two narratives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8565ED-0120-B11C-E30F-13A4FA46C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5137" y="1124744"/>
            <a:ext cx="4043363" cy="5604668"/>
          </a:xfrm>
        </p:spPr>
        <p:txBody>
          <a:bodyPr/>
          <a:lstStyle/>
          <a:p>
            <a:r>
              <a:rPr lang="de-GB" sz="1400" dirty="0"/>
              <a:t>Rus‘ (Kyivan Rus)	</a:t>
            </a:r>
          </a:p>
          <a:p>
            <a:r>
              <a:rPr lang="de-GB" sz="1400" dirty="0"/>
              <a:t>Mongol invasion: ethnic continuity: people stayed	</a:t>
            </a:r>
          </a:p>
          <a:p>
            <a:r>
              <a:rPr lang="de-GB" sz="1400" dirty="0"/>
              <a:t>Not Muscovy but Kingdom of Halych-Volhynia successor state of Rus‘</a:t>
            </a:r>
          </a:p>
          <a:p>
            <a:r>
              <a:rPr lang="de-GB" sz="1400" dirty="0"/>
              <a:t>Unfortunately lost independence, but culture preserved as part of Lithuania, Poland, and Polish-Lithuanian Commonwealth – part of Europe</a:t>
            </a:r>
          </a:p>
          <a:p>
            <a:r>
              <a:rPr lang="de-DE" sz="1400" dirty="0"/>
              <a:t>17th </a:t>
            </a:r>
            <a:r>
              <a:rPr lang="de-DE" sz="1400" dirty="0" err="1"/>
              <a:t>century</a:t>
            </a:r>
            <a:r>
              <a:rPr lang="de-DE" sz="1400" dirty="0"/>
              <a:t> </a:t>
            </a:r>
            <a:r>
              <a:rPr lang="de-DE" sz="1400" dirty="0" err="1"/>
              <a:t>Cossack</a:t>
            </a:r>
            <a:r>
              <a:rPr lang="de-DE" sz="1400" dirty="0"/>
              <a:t> </a:t>
            </a:r>
            <a:r>
              <a:rPr lang="de-DE" sz="1400" dirty="0" err="1"/>
              <a:t>Hetmanate</a:t>
            </a:r>
            <a:r>
              <a:rPr lang="de-DE" sz="1400" dirty="0"/>
              <a:t> was a </a:t>
            </a:r>
            <a:r>
              <a:rPr lang="de-DE" sz="1400" dirty="0" err="1"/>
              <a:t>Ukrainian</a:t>
            </a:r>
            <a:r>
              <a:rPr lang="de-DE" sz="1400" dirty="0"/>
              <a:t> </a:t>
            </a:r>
            <a:r>
              <a:rPr lang="de-DE" sz="1400" dirty="0" err="1"/>
              <a:t>state</a:t>
            </a:r>
            <a:endParaRPr lang="de-DE" sz="1400" dirty="0"/>
          </a:p>
          <a:p>
            <a:r>
              <a:rPr lang="de-GB" sz="1400" dirty="0"/>
              <a:t>Muscovians and Great Russians: rather finno-ugric than Slavic, strong Mongol influence</a:t>
            </a:r>
          </a:p>
          <a:p>
            <a:r>
              <a:rPr lang="de-GB" sz="1400" dirty="0"/>
              <a:t>Today‘s Ukrainians are the true descendants of Rus‘, Rus‘ were Rusians, not Russians</a:t>
            </a:r>
          </a:p>
          <a:p>
            <a:r>
              <a:rPr lang="de-DE" sz="1400" dirty="0" err="1"/>
              <a:t>Ukrainians</a:t>
            </a:r>
            <a:r>
              <a:rPr lang="de-DE" sz="1400" dirty="0"/>
              <a:t> and </a:t>
            </a:r>
            <a:r>
              <a:rPr lang="de-DE" sz="1400" dirty="0" err="1"/>
              <a:t>Russians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fundamentally</a:t>
            </a:r>
            <a:r>
              <a:rPr lang="de-DE" sz="1400" dirty="0"/>
              <a:t> different </a:t>
            </a:r>
            <a:r>
              <a:rPr lang="de-DE" sz="1400" dirty="0" err="1"/>
              <a:t>as</a:t>
            </a:r>
            <a:r>
              <a:rPr lang="de-DE" sz="1400" dirty="0"/>
              <a:t> a </a:t>
            </a:r>
            <a:r>
              <a:rPr lang="de-DE" sz="1400" dirty="0" err="1"/>
              <a:t>result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historical</a:t>
            </a:r>
            <a:r>
              <a:rPr lang="de-DE" sz="1400" dirty="0"/>
              <a:t> </a:t>
            </a:r>
            <a:r>
              <a:rPr lang="de-DE" sz="1400" dirty="0" err="1"/>
              <a:t>developments</a:t>
            </a:r>
            <a:r>
              <a:rPr lang="de-DE" sz="1400" dirty="0"/>
              <a:t> </a:t>
            </a:r>
            <a:r>
              <a:rPr lang="de-DE" sz="1400" dirty="0" err="1"/>
              <a:t>since</a:t>
            </a:r>
            <a:r>
              <a:rPr lang="de-DE" sz="1400" dirty="0"/>
              <a:t> 13th </a:t>
            </a:r>
            <a:r>
              <a:rPr lang="de-DE" sz="1400" dirty="0" err="1"/>
              <a:t>century</a:t>
            </a:r>
            <a:r>
              <a:rPr lang="de-DE" sz="1400" dirty="0"/>
              <a:t>: </a:t>
            </a:r>
            <a:r>
              <a:rPr lang="de-DE" sz="1400" dirty="0" err="1"/>
              <a:t>language</a:t>
            </a:r>
            <a:r>
              <a:rPr lang="de-DE" sz="1400" dirty="0"/>
              <a:t>, (</a:t>
            </a:r>
            <a:r>
              <a:rPr lang="de-DE" sz="1400" dirty="0" err="1"/>
              <a:t>political</a:t>
            </a:r>
            <a:r>
              <a:rPr lang="de-DE" sz="1400" dirty="0"/>
              <a:t>) </a:t>
            </a:r>
            <a:r>
              <a:rPr lang="de-DE" sz="1400" dirty="0" err="1"/>
              <a:t>culture</a:t>
            </a:r>
            <a:r>
              <a:rPr lang="de-DE" sz="1400" dirty="0"/>
              <a:t>, </a:t>
            </a:r>
            <a:r>
              <a:rPr lang="de-DE" sz="1400" dirty="0" err="1"/>
              <a:t>mentality</a:t>
            </a:r>
            <a:endParaRPr lang="de-DE" sz="1400" dirty="0"/>
          </a:p>
          <a:p>
            <a:r>
              <a:rPr lang="de-DE" sz="1400" dirty="0"/>
              <a:t>Rus‘ </a:t>
            </a:r>
            <a:r>
              <a:rPr lang="de-DE" sz="1400" dirty="0" err="1"/>
              <a:t>belongs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Ukrainian</a:t>
            </a:r>
            <a:r>
              <a:rPr lang="de-DE" sz="1400" dirty="0"/>
              <a:t> </a:t>
            </a:r>
            <a:r>
              <a:rPr lang="de-DE" sz="1400" dirty="0" err="1"/>
              <a:t>history</a:t>
            </a:r>
            <a:r>
              <a:rPr lang="de-DE" sz="1400" dirty="0"/>
              <a:t>, </a:t>
            </a:r>
            <a:r>
              <a:rPr lang="de-DE" sz="1400" dirty="0" err="1"/>
              <a:t>has</a:t>
            </a:r>
            <a:r>
              <a:rPr lang="de-DE" sz="1400" dirty="0"/>
              <a:t> </a:t>
            </a:r>
            <a:r>
              <a:rPr lang="de-DE" sz="1400" dirty="0" err="1"/>
              <a:t>been</a:t>
            </a:r>
            <a:r>
              <a:rPr lang="de-DE" sz="1400" dirty="0"/>
              <a:t> </a:t>
            </a:r>
            <a:r>
              <a:rPr lang="de-DE" sz="1400" dirty="0" err="1"/>
              <a:t>usurped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Russian</a:t>
            </a:r>
            <a:r>
              <a:rPr lang="de-DE" sz="1400" dirty="0"/>
              <a:t> </a:t>
            </a:r>
            <a:r>
              <a:rPr lang="de-DE" sz="1400" dirty="0" err="1"/>
              <a:t>imperialists</a:t>
            </a:r>
            <a:r>
              <a:rPr lang="de-DE" sz="1400" dirty="0"/>
              <a:t> and </a:t>
            </a:r>
            <a:r>
              <a:rPr lang="de-DE" sz="1400" dirty="0" err="1"/>
              <a:t>colonialists</a:t>
            </a:r>
            <a:r>
              <a:rPr lang="de-DE" sz="1400" dirty="0"/>
              <a:t>.</a:t>
            </a:r>
          </a:p>
          <a:p>
            <a:endParaRPr lang="de-DE" sz="1400" dirty="0"/>
          </a:p>
          <a:p>
            <a:endParaRPr lang="de-GB" sz="1400" dirty="0"/>
          </a:p>
          <a:p>
            <a:endParaRPr lang="de-GB" sz="1800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1F074C7-9EA7-A068-E36C-6395295C16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67440" y="1124744"/>
            <a:ext cx="4035425" cy="5472608"/>
          </a:xfrm>
        </p:spPr>
        <p:txBody>
          <a:bodyPr/>
          <a:lstStyle/>
          <a:p>
            <a:r>
              <a:rPr lang="de-GB" sz="1400" dirty="0"/>
              <a:t>Rus‘ (Kievan Rus‘)</a:t>
            </a:r>
          </a:p>
          <a:p>
            <a:r>
              <a:rPr lang="de-GB" sz="1400" dirty="0"/>
              <a:t>Mongol invasion: many Rus‘ people fled to forest – Muscovy</a:t>
            </a:r>
          </a:p>
          <a:p>
            <a:r>
              <a:rPr lang="de-GB" sz="1400" dirty="0"/>
              <a:t>In North East new centre of Rus‘, eventually Muscovy dominant</a:t>
            </a:r>
          </a:p>
          <a:p>
            <a:r>
              <a:rPr lang="de-GB" sz="1400" dirty="0"/>
              <a:t>Grand princes, tsars and emperors unified land of Rus‘, liberating it from foreign control</a:t>
            </a:r>
          </a:p>
          <a:p>
            <a:r>
              <a:rPr lang="de-GB" sz="1400" dirty="0"/>
              <a:t>The inhabitants of Rus‘ were united by language, religion and culture</a:t>
            </a:r>
          </a:p>
          <a:p>
            <a:r>
              <a:rPr lang="de-GB" sz="1400" dirty="0"/>
              <a:t>There is a direct link between the land of the Rus‘, the Russian Empire, the Soviet Union and the Russian Federation</a:t>
            </a:r>
          </a:p>
          <a:p>
            <a:r>
              <a:rPr lang="de-GB" sz="1400" dirty="0"/>
              <a:t>Rus‘ are Russians, the Rus‘ was the first Russian state as the Russian Federation is the last political form the Russians gave themselves</a:t>
            </a:r>
          </a:p>
          <a:p>
            <a:r>
              <a:rPr lang="de-GB" sz="1400" dirty="0"/>
              <a:t>The legitimate heir of Rus‘ is Muscovy, then Russia – which ended the foreign dominance and re-united the land of the Rus‘ </a:t>
            </a:r>
          </a:p>
          <a:p>
            <a:endParaRPr lang="de-GB" sz="1400" dirty="0"/>
          </a:p>
        </p:txBody>
      </p:sp>
    </p:spTree>
    <p:extLst>
      <p:ext uri="{BB962C8B-B14F-4D97-AF65-F5344CB8AC3E}">
        <p14:creationId xmlns:p14="http://schemas.microsoft.com/office/powerpoint/2010/main" val="1560123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9B0A41-FF05-D96F-C5DC-C573E3ED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GB" dirty="0"/>
              <a:t>Key Journals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2D8AE2-28D3-E18A-FBCE-6D1BC6198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925144"/>
          </a:xfrm>
        </p:spPr>
        <p:txBody>
          <a:bodyPr/>
          <a:lstStyle/>
          <a:p>
            <a:r>
              <a:rPr lang="de-GB" dirty="0"/>
              <a:t>Slavic Review</a:t>
            </a:r>
          </a:p>
          <a:p>
            <a:r>
              <a:rPr lang="de-GB" dirty="0"/>
              <a:t>Harvard Ukrainian Studies</a:t>
            </a:r>
          </a:p>
          <a:p>
            <a:r>
              <a:rPr lang="de-GB" dirty="0"/>
              <a:t>Ab Imperio</a:t>
            </a:r>
          </a:p>
          <a:p>
            <a:r>
              <a:rPr lang="de-GB" dirty="0"/>
              <a:t>Kritika</a:t>
            </a:r>
          </a:p>
          <a:p>
            <a:r>
              <a:rPr lang="de-GB" dirty="0"/>
              <a:t>East West: Journal of Ukrainian Studies</a:t>
            </a:r>
          </a:p>
          <a:p>
            <a:r>
              <a:rPr lang="de-GB" dirty="0"/>
              <a:t>Also useful:</a:t>
            </a:r>
          </a:p>
          <a:p>
            <a:r>
              <a:rPr lang="de-GB" dirty="0"/>
              <a:t>Russian Review</a:t>
            </a:r>
          </a:p>
          <a:p>
            <a:r>
              <a:rPr lang="de-GB" dirty="0"/>
              <a:t>POLIN</a:t>
            </a:r>
          </a:p>
          <a:p>
            <a:r>
              <a:rPr lang="de-GB" dirty="0"/>
              <a:t>Canadian Slavonic Papers</a:t>
            </a:r>
          </a:p>
        </p:txBody>
      </p:sp>
    </p:spTree>
    <p:extLst>
      <p:ext uri="{BB962C8B-B14F-4D97-AF65-F5344CB8AC3E}">
        <p14:creationId xmlns:p14="http://schemas.microsoft.com/office/powerpoint/2010/main" val="68300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FB0314D9-670F-465D-D1A5-18C163C78E71}"/>
              </a:ext>
            </a:extLst>
          </p:cNvPr>
          <p:cNvSpPr txBox="1"/>
          <p:nvPr/>
        </p:nvSpPr>
        <p:spPr>
          <a:xfrm>
            <a:off x="215516" y="5949501"/>
            <a:ext cx="84969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GB" dirty="0"/>
              <a:t>http://en.kremlin.ru/events/president/news/66181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0DC8627-EE49-21AF-CACF-86A56CFE293B}"/>
              </a:ext>
            </a:extLst>
          </p:cNvPr>
          <p:cNvSpPr txBox="1"/>
          <p:nvPr/>
        </p:nvSpPr>
        <p:spPr>
          <a:xfrm>
            <a:off x="179512" y="438919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b="0" i="0" u="none" strike="noStrike" dirty="0" err="1">
                <a:effectLst/>
                <a:latin typeface="ITCFranklinGothicW10-Bk 862339"/>
              </a:rPr>
              <a:t>Russians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Ukrainians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and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Belarusians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are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all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descendants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Ancient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Rus,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which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was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largest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state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in Europe.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Slavic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and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other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tribes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across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vast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territory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–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from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Ladoga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Novgorod, and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Pskov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to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Kiev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and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Chernigov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–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were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bound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together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one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language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(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which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we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now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refer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to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Old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Russian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),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economic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ties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rule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princes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Rurik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dynasty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and – after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baptism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Rus –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Orthodox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faith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. The spiritual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choice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made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St. Vladimir,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who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was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both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Prince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Novgorod and Grand Prince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Kiev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still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largely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determines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our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affinity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today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. </a:t>
            </a:r>
          </a:p>
          <a:p>
            <a:pPr algn="l"/>
            <a:r>
              <a:rPr lang="de-DE" sz="1800" b="0" i="0" u="none" strike="noStrike" dirty="0">
                <a:effectLst/>
                <a:latin typeface="ITCFranklinGothicW10-Bk 862339"/>
              </a:rPr>
              <a:t>The throne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Kiev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held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a dominant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position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in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Ancient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Rus. This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had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been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custom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since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late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9th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century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. The Tale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Bygone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Years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captured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for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posterity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words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Oleg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Prophet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about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Kiev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”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Let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it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mother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all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Russian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cities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.“</a:t>
            </a:r>
          </a:p>
          <a:p>
            <a:pPr algn="l"/>
            <a:r>
              <a:rPr lang="de-DE" sz="1800" b="0" i="0" u="none" strike="noStrike" dirty="0" err="1">
                <a:effectLst/>
                <a:latin typeface="ITCFranklinGothicW10-Bk 862339"/>
              </a:rPr>
              <a:t>Later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like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other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European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states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that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time,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Ancient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Rus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faced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a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decline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of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central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rule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and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fragmentation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. At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same time,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both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nobility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and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common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people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perceived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Rus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a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common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territory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,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as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 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their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 </a:t>
            </a:r>
            <a:r>
              <a:rPr lang="de-DE" sz="1800" b="0" i="0" u="none" strike="noStrike" dirty="0" err="1">
                <a:effectLst/>
                <a:latin typeface="ITCFranklinGothicW10-Bk 862339"/>
              </a:rPr>
              <a:t>homeland</a:t>
            </a:r>
            <a:r>
              <a:rPr lang="de-DE" sz="1800" b="0" i="0" u="none" strike="noStrike" dirty="0">
                <a:effectLst/>
                <a:latin typeface="ITCFranklinGothicW10-Bk 862339"/>
              </a:rPr>
              <a:t>.</a:t>
            </a:r>
          </a:p>
          <a:p>
            <a:endParaRPr lang="de-GB" sz="18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0DD2DCF-AA99-AA9D-890D-587CF01CCCA3}"/>
              </a:ext>
            </a:extLst>
          </p:cNvPr>
          <p:cNvSpPr txBox="1"/>
          <p:nvPr/>
        </p:nvSpPr>
        <p:spPr>
          <a:xfrm>
            <a:off x="827584" y="4538722"/>
            <a:ext cx="6286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1800" dirty="0"/>
              <a:t>Vladimir Putin, ‘On the Historical Unity of Russians and Ukrainians‘, 12 July 2021</a:t>
            </a:r>
          </a:p>
        </p:txBody>
      </p:sp>
    </p:spTree>
    <p:extLst>
      <p:ext uri="{BB962C8B-B14F-4D97-AF65-F5344CB8AC3E}">
        <p14:creationId xmlns:p14="http://schemas.microsoft.com/office/powerpoint/2010/main" val="357068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2578321-159F-55CF-2362-726F76C08F3A}"/>
              </a:ext>
            </a:extLst>
          </p:cNvPr>
          <p:cNvSpPr txBox="1"/>
          <p:nvPr/>
        </p:nvSpPr>
        <p:spPr>
          <a:xfrm>
            <a:off x="525498" y="1052736"/>
            <a:ext cx="80930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dirty="0"/>
              <a:t>Geography: River network – North-South (Dnipro/Dnepr and (Volga) West-East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dirty="0"/>
              <a:t>Good agricultural land between steppe and forests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dirty="0"/>
              <a:t>Forests in the North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dirty="0"/>
              <a:t>In 8th century Baltic tribes in North-West, Finno-Ugric tribes in North and North-East, Slavic tribes in middle, Nomadic – often turkic - tribes in steppe region, Khasar Khaganat in South-East, Greek colonies on Black sea coast and on Crimea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dirty="0"/>
              <a:t>Steppe (wild field to the south): regular attacks by nomadic tribes – also of those on the way to Europe: Huns, Alans</a:t>
            </a:r>
            <a:r>
              <a:rPr lang="de-DE" dirty="0"/>
              <a:t> (</a:t>
            </a:r>
            <a:r>
              <a:rPr lang="de-DE" dirty="0" err="1"/>
              <a:t>Iranian</a:t>
            </a:r>
            <a:r>
              <a:rPr lang="de-DE" dirty="0"/>
              <a:t> </a:t>
            </a:r>
            <a:r>
              <a:rPr lang="de-DE" dirty="0" err="1"/>
              <a:t>tribe</a:t>
            </a:r>
            <a:r>
              <a:rPr lang="de-DE" dirty="0"/>
              <a:t>)</a:t>
            </a:r>
            <a:r>
              <a:rPr lang="de-GB" dirty="0"/>
              <a:t>, Germanic tribes, Turkic tribes, Pechenegs, Avars, Magyars (Hungarians) – finally Mongols and Tatars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21827EE-A8C4-A7A0-C19F-90804CEE442E}"/>
              </a:ext>
            </a:extLst>
          </p:cNvPr>
          <p:cNvSpPr txBox="1"/>
          <p:nvPr/>
        </p:nvSpPr>
        <p:spPr>
          <a:xfrm>
            <a:off x="1835696" y="311452"/>
            <a:ext cx="6295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2. Starting point: geography and trade routes</a:t>
            </a:r>
          </a:p>
        </p:txBody>
      </p:sp>
    </p:spTree>
    <p:extLst>
      <p:ext uri="{BB962C8B-B14F-4D97-AF65-F5344CB8AC3E}">
        <p14:creationId xmlns:p14="http://schemas.microsoft.com/office/powerpoint/2010/main" val="940862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>
            <a:extLst>
              <a:ext uri="{FF2B5EF4-FFF2-40B4-BE49-F238E27FC236}">
                <a16:creationId xmlns:a16="http://schemas.microsoft.com/office/drawing/2014/main" id="{E8A3E25E-14E0-9BC9-08DD-65D1D1F88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924" y="9800"/>
            <a:ext cx="6726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8C88487-E7D1-8F4D-06E6-EB46A75AB11A}"/>
              </a:ext>
            </a:extLst>
          </p:cNvPr>
          <p:cNvSpPr txBox="1"/>
          <p:nvPr/>
        </p:nvSpPr>
        <p:spPr>
          <a:xfrm>
            <a:off x="263137" y="1111753"/>
            <a:ext cx="1932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8th century</a:t>
            </a:r>
          </a:p>
        </p:txBody>
      </p:sp>
    </p:spTree>
    <p:extLst>
      <p:ext uri="{BB962C8B-B14F-4D97-AF65-F5344CB8AC3E}">
        <p14:creationId xmlns:p14="http://schemas.microsoft.com/office/powerpoint/2010/main" val="3200105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Topographic Map of Ukraine  ">
            <a:extLst>
              <a:ext uri="{FF2B5EF4-FFF2-40B4-BE49-F238E27FC236}">
                <a16:creationId xmlns:a16="http://schemas.microsoft.com/office/drawing/2014/main" id="{855062CD-BEBE-7B33-79ED-DA78B91009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3" name="AutoShape 4" descr="Topographic Map of Ukraine  ">
            <a:extLst>
              <a:ext uri="{FF2B5EF4-FFF2-40B4-BE49-F238E27FC236}">
                <a16:creationId xmlns:a16="http://schemas.microsoft.com/office/drawing/2014/main" id="{8642103C-5913-F153-B873-5FB80A3515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51254C4-0808-1704-9B00-A60F17F54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3491"/>
            <a:ext cx="9067928" cy="609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18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undefined">
            <a:extLst>
              <a:ext uri="{FF2B5EF4-FFF2-40B4-BE49-F238E27FC236}">
                <a16:creationId xmlns:a16="http://schemas.microsoft.com/office/drawing/2014/main" id="{D371AB18-364F-58A6-F3A8-445373F94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7685859" cy="533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6B8A4D8-7600-F9BE-0ED4-9F8997768D6E}"/>
              </a:ext>
            </a:extLst>
          </p:cNvPr>
          <p:cNvSpPr txBox="1"/>
          <p:nvPr/>
        </p:nvSpPr>
        <p:spPr>
          <a:xfrm>
            <a:off x="572762" y="6021288"/>
            <a:ext cx="7308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1800" dirty="0"/>
              <a:t>8th to 11th century: Varangian trade routes, in Red the Volga route, in purple the route from the Varangians to the Greek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25512BA-99FE-216C-A132-D41D2B54C8D9}"/>
              </a:ext>
            </a:extLst>
          </p:cNvPr>
          <p:cNvSpPr txBox="1"/>
          <p:nvPr/>
        </p:nvSpPr>
        <p:spPr>
          <a:xfrm>
            <a:off x="1999839" y="144725"/>
            <a:ext cx="3528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3. The Varangians arrive</a:t>
            </a:r>
          </a:p>
        </p:txBody>
      </p:sp>
    </p:spTree>
    <p:extLst>
      <p:ext uri="{BB962C8B-B14F-4D97-AF65-F5344CB8AC3E}">
        <p14:creationId xmlns:p14="http://schemas.microsoft.com/office/powerpoint/2010/main" val="2239890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E285E8-A1EC-CD0E-0481-955652CAB960}"/>
              </a:ext>
            </a:extLst>
          </p:cNvPr>
          <p:cNvSpPr txBox="1"/>
          <p:nvPr/>
        </p:nvSpPr>
        <p:spPr>
          <a:xfrm>
            <a:off x="2555776" y="0"/>
            <a:ext cx="5515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Why did the Varangians/Vikings come?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D7A5BF-169D-CDDE-91E3-2F6ABF7B0436}"/>
              </a:ext>
            </a:extLst>
          </p:cNvPr>
          <p:cNvSpPr txBox="1"/>
          <p:nvPr/>
        </p:nvSpPr>
        <p:spPr>
          <a:xfrm>
            <a:off x="755576" y="980728"/>
            <a:ext cx="7965883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Warrior-traders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Establishing and securing trade route from Scandinavia to Constantinople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Creating bases to secure route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Already in early 9</a:t>
            </a:r>
            <a:r>
              <a:rPr lang="en-US" sz="2000" baseline="30000" dirty="0"/>
              <a:t>th</a:t>
            </a:r>
            <a:r>
              <a:rPr lang="en-US" sz="2000" dirty="0"/>
              <a:t> century some Slavic tribes pay tribute to Varangians, others pay tribute to </a:t>
            </a:r>
            <a:r>
              <a:rPr lang="en-US" sz="2000" dirty="0" err="1"/>
              <a:t>Khazar</a:t>
            </a:r>
            <a:r>
              <a:rPr lang="en-US" sz="2000" dirty="0"/>
              <a:t> Khagan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Story goes that after being kicked out, Rurik was called back to rule over Slavic tribes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Base was Novgorod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Fur, honey, timber, wax, slaves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Slav – Slave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Prince + retinue come from Scandinavia – relatively small number of people – still close connections to Scandinavia – new arrivals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Mixing with elite of Slavic tribes: </a:t>
            </a:r>
            <a:r>
              <a:rPr lang="en-US" sz="2000" dirty="0" err="1"/>
              <a:t>Slavicisation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4608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">
            <a:extLst>
              <a:ext uri="{FF2B5EF4-FFF2-40B4-BE49-F238E27FC236}">
                <a16:creationId xmlns:a16="http://schemas.microsoft.com/office/drawing/2014/main" id="{D3A9521F-E380-2445-FDE3-8AD7FA790D88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0"/>
            <a:ext cx="8674100" cy="6835775"/>
            <a:chOff x="158" y="0"/>
            <a:chExt cx="5464" cy="4306"/>
          </a:xfrm>
        </p:grpSpPr>
        <p:pic>
          <p:nvPicPr>
            <p:cNvPr id="34819" name="Picture 2">
              <a:extLst>
                <a:ext uri="{FF2B5EF4-FFF2-40B4-BE49-F238E27FC236}">
                  <a16:creationId xmlns:a16="http://schemas.microsoft.com/office/drawing/2014/main" id="{071DEC50-A323-2B48-969C-679265802F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4820" name="Text Box 3">
              <a:extLst>
                <a:ext uri="{FF2B5EF4-FFF2-40B4-BE49-F238E27FC236}">
                  <a16:creationId xmlns:a16="http://schemas.microsoft.com/office/drawing/2014/main" id="{FF42DD60-EC77-D94F-0C95-95A4E94AA4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/>
            </a:p>
          </p:txBody>
        </p:sp>
      </p:grpSp>
      <p:sp>
        <p:nvSpPr>
          <p:cNvPr id="34818" name="Text Box 4">
            <a:extLst>
              <a:ext uri="{FF2B5EF4-FFF2-40B4-BE49-F238E27FC236}">
                <a16:creationId xmlns:a16="http://schemas.microsoft.com/office/drawing/2014/main" id="{5372A8FF-3D0D-9A56-6469-2E288451B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6165850"/>
            <a:ext cx="255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SzPct val="100000"/>
            </a:pPr>
            <a:r>
              <a:rPr lang="en-GB" altLang="de-GB" sz="2400">
                <a:solidFill>
                  <a:srgbClr val="000514"/>
                </a:solidFill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6657628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1837</Words>
  <Application>Microsoft Macintosh PowerPoint</Application>
  <PresentationFormat>Bildschirmpräsentation (4:3)</PresentationFormat>
  <Paragraphs>170</Paragraphs>
  <Slides>23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Arial Unicode MS</vt:lpstr>
      <vt:lpstr>Arial</vt:lpstr>
      <vt:lpstr>Calibri</vt:lpstr>
      <vt:lpstr>ITCFranklinGothicW10-Bk 862339</vt:lpstr>
      <vt:lpstr>Times New Roman</vt:lpstr>
      <vt:lpstr>Office Theme</vt:lpstr>
      <vt:lpstr>Entangled History: Ukraine and her neighbours from the Middle Ages to the Present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Two narratives</vt:lpstr>
      <vt:lpstr>Key Journals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133</cp:revision>
  <cp:lastPrinted>2019-10-14T14:37:25Z</cp:lastPrinted>
  <dcterms:created xsi:type="dcterms:W3CDTF">2015-10-19T12:13:25Z</dcterms:created>
  <dcterms:modified xsi:type="dcterms:W3CDTF">2024-10-14T17:05:48Z</dcterms:modified>
</cp:coreProperties>
</file>