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327" r:id="rId2"/>
    <p:sldId id="332" r:id="rId3"/>
    <p:sldId id="338" r:id="rId4"/>
    <p:sldId id="263" r:id="rId5"/>
    <p:sldId id="337" r:id="rId6"/>
    <p:sldId id="267" r:id="rId7"/>
    <p:sldId id="340" r:id="rId8"/>
    <p:sldId id="262" r:id="rId9"/>
    <p:sldId id="345" r:id="rId10"/>
    <p:sldId id="265" r:id="rId11"/>
    <p:sldId id="260" r:id="rId12"/>
    <p:sldId id="341" r:id="rId13"/>
    <p:sldId id="348" r:id="rId14"/>
    <p:sldId id="270" r:id="rId15"/>
    <p:sldId id="269" r:id="rId16"/>
    <p:sldId id="272" r:id="rId17"/>
    <p:sldId id="336" r:id="rId18"/>
    <p:sldId id="343" r:id="rId19"/>
    <p:sldId id="275" r:id="rId20"/>
    <p:sldId id="347" r:id="rId21"/>
    <p:sldId id="350" r:id="rId22"/>
    <p:sldId id="349" r:id="rId23"/>
    <p:sldId id="274" r:id="rId24"/>
    <p:sldId id="342" r:id="rId25"/>
  </p:sldIdLst>
  <p:sldSz cx="12192000" cy="6858000"/>
  <p:notesSz cx="6858000" cy="9144000"/>
  <p:defaultTextStyle>
    <a:defPPr>
      <a:defRPr lang="de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481"/>
    <a:srgbClr val="002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54"/>
    <p:restoredTop sz="96327"/>
  </p:normalViewPr>
  <p:slideViewPr>
    <p:cSldViewPr snapToGrid="0">
      <p:cViewPr varScale="1">
        <p:scale>
          <a:sx n="168" d="100"/>
          <a:sy n="168" d="100"/>
        </p:scale>
        <p:origin x="224" y="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5BBBF-4AA5-FF4C-AFD1-C33DB53211E7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E0EF8-E9C5-4D49-9DE4-53D41E59D6E4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61210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A3B35696-705E-8BE5-8F44-8DA20EA09E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21E3D2-2A0E-1F4C-8BD5-BEF4EB0FFFF6}" type="slidenum">
              <a:rPr lang="de-DE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de-DE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0C18963D-841A-F9F1-04AE-FD19B794A2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437A4805-68B5-2168-E7F9-81E20A35A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1">
            <a:extLst>
              <a:ext uri="{FF2B5EF4-FFF2-40B4-BE49-F238E27FC236}">
                <a16:creationId xmlns:a16="http://schemas.microsoft.com/office/drawing/2014/main" id="{8FC22CE7-AC23-6EFC-4027-B71022491FA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CA94F98-7FA1-EC4B-B026-46A4F930B29F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131" name="Text Box 1">
            <a:extLst>
              <a:ext uri="{FF2B5EF4-FFF2-40B4-BE49-F238E27FC236}">
                <a16:creationId xmlns:a16="http://schemas.microsoft.com/office/drawing/2014/main" id="{B6BA124E-1C8E-CC9B-639C-4CE5790B5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E5DB151-5386-5340-9800-039A7A06B8C0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132" name="Text Box 2">
            <a:extLst>
              <a:ext uri="{FF2B5EF4-FFF2-40B4-BE49-F238E27FC236}">
                <a16:creationId xmlns:a16="http://schemas.microsoft.com/office/drawing/2014/main" id="{3D756382-A27B-DD75-98A2-0A0CF0453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9F6DA27-F6EA-EF4B-9E7F-0E504D960BB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133" name="Text Box 3">
            <a:extLst>
              <a:ext uri="{FF2B5EF4-FFF2-40B4-BE49-F238E27FC236}">
                <a16:creationId xmlns:a16="http://schemas.microsoft.com/office/drawing/2014/main" id="{8FFFEAC1-0CB2-A9C3-D1EF-3106E26350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134" name="Text Box 4">
            <a:extLst>
              <a:ext uri="{FF2B5EF4-FFF2-40B4-BE49-F238E27FC236}">
                <a16:creationId xmlns:a16="http://schemas.microsoft.com/office/drawing/2014/main" id="{CF77A7F4-CAAD-08E7-0C75-F3C051C5E9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F3C3CD89-79A7-8CB8-3A24-1B91F1556A6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8644BBE-4646-544A-9A18-CA65BD87EBDE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17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DC076256-D915-9519-89EA-71F4B979F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40C40AC6-E4EB-F241-A40D-2CA3D88BAB6C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17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F0D5559C-D639-E30C-8FF0-FA95D53E3C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3013" name="Text Box 3">
            <a:extLst>
              <a:ext uri="{FF2B5EF4-FFF2-40B4-BE49-F238E27FC236}">
                <a16:creationId xmlns:a16="http://schemas.microsoft.com/office/drawing/2014/main" id="{6A88E0BD-85F4-F538-AD0D-257D7679EB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1">
            <a:extLst>
              <a:ext uri="{FF2B5EF4-FFF2-40B4-BE49-F238E27FC236}">
                <a16:creationId xmlns:a16="http://schemas.microsoft.com/office/drawing/2014/main" id="{BBDCA7A0-8782-D937-AF19-1A68620453F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EBEBE8B-27E4-554F-BA85-BB5E331C455A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275" name="Text Box 1">
            <a:extLst>
              <a:ext uri="{FF2B5EF4-FFF2-40B4-BE49-F238E27FC236}">
                <a16:creationId xmlns:a16="http://schemas.microsoft.com/office/drawing/2014/main" id="{F8831CC6-8683-FCC5-F9E9-4AB1A2699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0970D26-E76B-9240-B900-E8A23F4E35A1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276" name="Text Box 2">
            <a:extLst>
              <a:ext uri="{FF2B5EF4-FFF2-40B4-BE49-F238E27FC236}">
                <a16:creationId xmlns:a16="http://schemas.microsoft.com/office/drawing/2014/main" id="{CF704096-A29F-CE5F-E103-A0E92E3C9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23568EA-5007-9546-AF8D-2FCC17685260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277" name="Text Box 3">
            <a:extLst>
              <a:ext uri="{FF2B5EF4-FFF2-40B4-BE49-F238E27FC236}">
                <a16:creationId xmlns:a16="http://schemas.microsoft.com/office/drawing/2014/main" id="{A6D635F2-4E31-26FC-0DC1-C6DBC1718A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8" name="Text Box 4">
            <a:extLst>
              <a:ext uri="{FF2B5EF4-FFF2-40B4-BE49-F238E27FC236}">
                <a16:creationId xmlns:a16="http://schemas.microsoft.com/office/drawing/2014/main" id="{97207029-1C5C-EC77-FB9D-CE58507F22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1">
            <a:extLst>
              <a:ext uri="{FF2B5EF4-FFF2-40B4-BE49-F238E27FC236}">
                <a16:creationId xmlns:a16="http://schemas.microsoft.com/office/drawing/2014/main" id="{8723C4A0-FE7C-6315-DE4B-C8F74140DA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184BFF-F9A7-2646-BA02-A34EF8913F69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227" name="Text Box 1">
            <a:extLst>
              <a:ext uri="{FF2B5EF4-FFF2-40B4-BE49-F238E27FC236}">
                <a16:creationId xmlns:a16="http://schemas.microsoft.com/office/drawing/2014/main" id="{988AF70A-9BE9-F760-2B52-622591768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51044DF-9983-104F-A38D-3D38B5D30760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228" name="Text Box 2">
            <a:extLst>
              <a:ext uri="{FF2B5EF4-FFF2-40B4-BE49-F238E27FC236}">
                <a16:creationId xmlns:a16="http://schemas.microsoft.com/office/drawing/2014/main" id="{2B4A20AA-C8B3-B6C5-ECBF-58AEA674F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BAEE4CA9-8F93-F147-98BC-86070B8BCAFF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229" name="Text Box 3">
            <a:extLst>
              <a:ext uri="{FF2B5EF4-FFF2-40B4-BE49-F238E27FC236}">
                <a16:creationId xmlns:a16="http://schemas.microsoft.com/office/drawing/2014/main" id="{431BA176-EFE6-F885-4FC2-9C5B88B7FC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2230" name="Text Box 4">
            <a:extLst>
              <a:ext uri="{FF2B5EF4-FFF2-40B4-BE49-F238E27FC236}">
                <a16:creationId xmlns:a16="http://schemas.microsoft.com/office/drawing/2014/main" id="{6AC4E3FA-3DBB-FBCC-19E8-0664A995F7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>
            <a:extLst>
              <a:ext uri="{FF2B5EF4-FFF2-40B4-BE49-F238E27FC236}">
                <a16:creationId xmlns:a16="http://schemas.microsoft.com/office/drawing/2014/main" id="{5373D5A9-C6B0-9935-BC21-D7E43893128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6AD897C-D5C3-F840-93EF-2FF40CA68645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1" name="Text Box 1">
            <a:extLst>
              <a:ext uri="{FF2B5EF4-FFF2-40B4-BE49-F238E27FC236}">
                <a16:creationId xmlns:a16="http://schemas.microsoft.com/office/drawing/2014/main" id="{2573A808-948C-7CC4-A9CF-919F2BF27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D7EF34D-A977-7F43-89EE-E0636C237508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2" name="Text Box 2">
            <a:extLst>
              <a:ext uri="{FF2B5EF4-FFF2-40B4-BE49-F238E27FC236}">
                <a16:creationId xmlns:a16="http://schemas.microsoft.com/office/drawing/2014/main" id="{8F20F6CD-E64F-3D18-734F-F44120409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1221DC1-84BD-9144-BEC8-5EE57D68D7CD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3" name="Text Box 3">
            <a:extLst>
              <a:ext uri="{FF2B5EF4-FFF2-40B4-BE49-F238E27FC236}">
                <a16:creationId xmlns:a16="http://schemas.microsoft.com/office/drawing/2014/main" id="{E5BF2DDE-EC79-0508-7DD5-410BD9E9C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0680194-5DA4-5949-AE9F-59B57A91E0E5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4" name="Text Box 4">
            <a:extLst>
              <a:ext uri="{FF2B5EF4-FFF2-40B4-BE49-F238E27FC236}">
                <a16:creationId xmlns:a16="http://schemas.microsoft.com/office/drawing/2014/main" id="{A2C0483C-079B-B62C-23B1-A4FA93A1C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5" name="Text Box 5">
            <a:extLst>
              <a:ext uri="{FF2B5EF4-FFF2-40B4-BE49-F238E27FC236}">
                <a16:creationId xmlns:a16="http://schemas.microsoft.com/office/drawing/2014/main" id="{DAB59A0A-3006-02AD-7B13-3EC6B128D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6" name="Text Box 6">
            <a:extLst>
              <a:ext uri="{FF2B5EF4-FFF2-40B4-BE49-F238E27FC236}">
                <a16:creationId xmlns:a16="http://schemas.microsoft.com/office/drawing/2014/main" id="{2A42FC90-253A-F10B-398B-53327F61C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7657" name="Text Box 7">
            <a:extLst>
              <a:ext uri="{FF2B5EF4-FFF2-40B4-BE49-F238E27FC236}">
                <a16:creationId xmlns:a16="http://schemas.microsoft.com/office/drawing/2014/main" id="{262869FC-4EA2-8C55-4B8F-069FB96FE7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8" name="Text Box 8">
            <a:extLst>
              <a:ext uri="{FF2B5EF4-FFF2-40B4-BE49-F238E27FC236}">
                <a16:creationId xmlns:a16="http://schemas.microsoft.com/office/drawing/2014/main" id="{1A36751D-3C7F-14F7-BD5D-360735B22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>
            <a:extLst>
              <a:ext uri="{FF2B5EF4-FFF2-40B4-BE49-F238E27FC236}">
                <a16:creationId xmlns:a16="http://schemas.microsoft.com/office/drawing/2014/main" id="{6E3F8100-B316-0512-6483-559D7B40F30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C61D89A-506C-AC4A-8943-0274702145C5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85D3D2B8-4E3A-43C4-65B3-854396599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C9A3615-5DB3-8543-8668-9788767D9118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AB9CA3AA-BBC4-F13A-BDC7-2D2E932AC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5621AA0-A1B2-324A-877A-2B6A1974BC60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5" name="Text Box 3">
            <a:extLst>
              <a:ext uri="{FF2B5EF4-FFF2-40B4-BE49-F238E27FC236}">
                <a16:creationId xmlns:a16="http://schemas.microsoft.com/office/drawing/2014/main" id="{8F5A548B-1AE9-1E95-6FD3-AB6493236B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5846" name="Text Box 4">
            <a:extLst>
              <a:ext uri="{FF2B5EF4-FFF2-40B4-BE49-F238E27FC236}">
                <a16:creationId xmlns:a16="http://schemas.microsoft.com/office/drawing/2014/main" id="{F98E3C5C-8A86-9B13-A414-4DBC5A0730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1">
            <a:extLst>
              <a:ext uri="{FF2B5EF4-FFF2-40B4-BE49-F238E27FC236}">
                <a16:creationId xmlns:a16="http://schemas.microsoft.com/office/drawing/2014/main" id="{DB3C0F92-C75E-7BC1-25AA-FE47BEE23FF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531DC4C-9421-EE42-BE58-CBA031DDBF96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7891" name="Text Box 1">
            <a:extLst>
              <a:ext uri="{FF2B5EF4-FFF2-40B4-BE49-F238E27FC236}">
                <a16:creationId xmlns:a16="http://schemas.microsoft.com/office/drawing/2014/main" id="{1DE0DBEE-8B62-6CAA-5725-846FA9014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4A4E31E-A3ED-4A49-B4CF-2BC92D64B9AF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7892" name="Text Box 2">
            <a:extLst>
              <a:ext uri="{FF2B5EF4-FFF2-40B4-BE49-F238E27FC236}">
                <a16:creationId xmlns:a16="http://schemas.microsoft.com/office/drawing/2014/main" id="{C36A428C-6C75-0555-CBA2-E8C238A6B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3D40003-7D84-694F-A71F-B3BCCE575826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7893" name="Text Box 3">
            <a:extLst>
              <a:ext uri="{FF2B5EF4-FFF2-40B4-BE49-F238E27FC236}">
                <a16:creationId xmlns:a16="http://schemas.microsoft.com/office/drawing/2014/main" id="{CA928D58-69BB-D5AB-1890-1F13F49B57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4" name="Text Box 4">
            <a:extLst>
              <a:ext uri="{FF2B5EF4-FFF2-40B4-BE49-F238E27FC236}">
                <a16:creationId xmlns:a16="http://schemas.microsoft.com/office/drawing/2014/main" id="{76CCCB8D-72C4-A120-1A87-4A3262DDDC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1">
            <a:extLst>
              <a:ext uri="{FF2B5EF4-FFF2-40B4-BE49-F238E27FC236}">
                <a16:creationId xmlns:a16="http://schemas.microsoft.com/office/drawing/2014/main" id="{10E60D20-A781-8B4D-B871-E2FD286C707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5C86CEE-53C3-6842-8DED-711CB2CCE094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9939" name="Text Box 1">
            <a:extLst>
              <a:ext uri="{FF2B5EF4-FFF2-40B4-BE49-F238E27FC236}">
                <a16:creationId xmlns:a16="http://schemas.microsoft.com/office/drawing/2014/main" id="{647BF2D5-9479-E010-B030-F3ECE7FE7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7E977BB-9A2E-4146-98FE-ACD769110DED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9940" name="Text Box 2">
            <a:extLst>
              <a:ext uri="{FF2B5EF4-FFF2-40B4-BE49-F238E27FC236}">
                <a16:creationId xmlns:a16="http://schemas.microsoft.com/office/drawing/2014/main" id="{5A3D9523-7366-CB21-3790-2300B69DD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6F747DE-33C8-6B40-99D0-66F8740D974E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9941" name="Text Box 3">
            <a:extLst>
              <a:ext uri="{FF2B5EF4-FFF2-40B4-BE49-F238E27FC236}">
                <a16:creationId xmlns:a16="http://schemas.microsoft.com/office/drawing/2014/main" id="{99B1FD6B-C8EE-76BC-FF90-BFA567F50F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42" name="Text Box 4">
            <a:extLst>
              <a:ext uri="{FF2B5EF4-FFF2-40B4-BE49-F238E27FC236}">
                <a16:creationId xmlns:a16="http://schemas.microsoft.com/office/drawing/2014/main" id="{47C48F70-B16D-F4AB-1BE0-09320FEBCA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1">
            <a:extLst>
              <a:ext uri="{FF2B5EF4-FFF2-40B4-BE49-F238E27FC236}">
                <a16:creationId xmlns:a16="http://schemas.microsoft.com/office/drawing/2014/main" id="{4CF7842F-E53F-3801-A171-AA3FF98D4A1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E7063F5-052B-354F-9C67-10871A7AA3B5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987" name="Text Box 1">
            <a:extLst>
              <a:ext uri="{FF2B5EF4-FFF2-40B4-BE49-F238E27FC236}">
                <a16:creationId xmlns:a16="http://schemas.microsoft.com/office/drawing/2014/main" id="{9C39E2C5-EA2F-A27C-58F3-C145EC920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2176039-C6CF-CB4B-834B-78F0C1B8090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988" name="Text Box 2">
            <a:extLst>
              <a:ext uri="{FF2B5EF4-FFF2-40B4-BE49-F238E27FC236}">
                <a16:creationId xmlns:a16="http://schemas.microsoft.com/office/drawing/2014/main" id="{89403898-D77E-DCD8-D390-D90A723F8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D269420-07C4-7A4A-9ED2-2A8098B96CC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989" name="Text Box 3">
            <a:extLst>
              <a:ext uri="{FF2B5EF4-FFF2-40B4-BE49-F238E27FC236}">
                <a16:creationId xmlns:a16="http://schemas.microsoft.com/office/drawing/2014/main" id="{B4366425-B88B-67FC-236E-08FF0122BB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90" name="Text Box 4">
            <a:extLst>
              <a:ext uri="{FF2B5EF4-FFF2-40B4-BE49-F238E27FC236}">
                <a16:creationId xmlns:a16="http://schemas.microsoft.com/office/drawing/2014/main" id="{98757FD5-03B7-41AB-1895-BCC1B24100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BA8A8899-40EE-2E90-8F92-BF2CD81CDA8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764B5A0-1583-D94D-BCC0-281EED6DBEC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11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2137162F-329B-9A7D-7851-CC909A613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4E9C03E9-B048-8C47-9D49-4C28E0DF32A8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11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4" name="Text Box 2">
            <a:extLst>
              <a:ext uri="{FF2B5EF4-FFF2-40B4-BE49-F238E27FC236}">
                <a16:creationId xmlns:a16="http://schemas.microsoft.com/office/drawing/2014/main" id="{D3AB3E9E-C420-5F52-5BE3-A501BE1951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0965" name="Text Box 3">
            <a:extLst>
              <a:ext uri="{FF2B5EF4-FFF2-40B4-BE49-F238E27FC236}">
                <a16:creationId xmlns:a16="http://schemas.microsoft.com/office/drawing/2014/main" id="{9EF00E07-306F-AB0A-18F4-A4721E51D9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1">
            <a:extLst>
              <a:ext uri="{FF2B5EF4-FFF2-40B4-BE49-F238E27FC236}">
                <a16:creationId xmlns:a16="http://schemas.microsoft.com/office/drawing/2014/main" id="{80ECD93C-5428-7D3B-9FB1-EC4D9E4FBAE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1EDE7D9-02E5-5B42-8414-FCF34966E051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083" name="Text Box 1">
            <a:extLst>
              <a:ext uri="{FF2B5EF4-FFF2-40B4-BE49-F238E27FC236}">
                <a16:creationId xmlns:a16="http://schemas.microsoft.com/office/drawing/2014/main" id="{4DF6B68F-0102-B054-59DE-9E9C37A39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4A202EC-0B95-1F4E-B660-14A2CC869D7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084" name="Text Box 2">
            <a:extLst>
              <a:ext uri="{FF2B5EF4-FFF2-40B4-BE49-F238E27FC236}">
                <a16:creationId xmlns:a16="http://schemas.microsoft.com/office/drawing/2014/main" id="{BED0B6B8-E268-164E-214C-BD4141283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16845754-7AAD-F44D-B51C-FFC96CAA3F15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085" name="Text Box 3">
            <a:extLst>
              <a:ext uri="{FF2B5EF4-FFF2-40B4-BE49-F238E27FC236}">
                <a16:creationId xmlns:a16="http://schemas.microsoft.com/office/drawing/2014/main" id="{161F2FCE-C94C-3F1D-40A7-651215A58C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6" name="Text Box 4">
            <a:extLst>
              <a:ext uri="{FF2B5EF4-FFF2-40B4-BE49-F238E27FC236}">
                <a16:creationId xmlns:a16="http://schemas.microsoft.com/office/drawing/2014/main" id="{D6CA50EB-769D-968E-83A2-B81AE002CE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1">
            <a:extLst>
              <a:ext uri="{FF2B5EF4-FFF2-40B4-BE49-F238E27FC236}">
                <a16:creationId xmlns:a16="http://schemas.microsoft.com/office/drawing/2014/main" id="{6679446C-2BFE-1860-55DB-880A388CB0C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24520D9-B4DF-5A48-8939-49578627C418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179" name="Text Box 1">
            <a:extLst>
              <a:ext uri="{FF2B5EF4-FFF2-40B4-BE49-F238E27FC236}">
                <a16:creationId xmlns:a16="http://schemas.microsoft.com/office/drawing/2014/main" id="{AEDB0E75-0190-5C2C-4E69-A9FFFDC57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12FCA91-EC99-F345-AA41-91A17D26FE3C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180" name="Text Box 2">
            <a:extLst>
              <a:ext uri="{FF2B5EF4-FFF2-40B4-BE49-F238E27FC236}">
                <a16:creationId xmlns:a16="http://schemas.microsoft.com/office/drawing/2014/main" id="{8FDBFAFF-F1C3-D5D1-A7D3-380D3BBB7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B6A3CF4-9123-194D-B04F-C78C14D8E878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181" name="Text Box 3">
            <a:extLst>
              <a:ext uri="{FF2B5EF4-FFF2-40B4-BE49-F238E27FC236}">
                <a16:creationId xmlns:a16="http://schemas.microsoft.com/office/drawing/2014/main" id="{84C8F8F8-8968-2B54-4132-C726753F06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0182" name="Text Box 4">
            <a:extLst>
              <a:ext uri="{FF2B5EF4-FFF2-40B4-BE49-F238E27FC236}">
                <a16:creationId xmlns:a16="http://schemas.microsoft.com/office/drawing/2014/main" id="{E4CE2B84-F966-1F9B-BA23-9F0F311ECF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5DAF23-AA55-E5E8-4B8E-8B51BC698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C54E37-731B-D166-14C6-26A64844D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303D1A-9D60-B9C9-D652-1756B86C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B58B27-F5E8-380F-CCB9-2243A1E1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DC7360-14F8-559F-D663-4E13B0AC5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44639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A674E-9A64-B5CF-F1F4-B006A23A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CBF357-860C-F6E0-D63C-C110481F1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31905A-E909-3738-289A-93681C82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B5594E-15AA-8338-FFCC-44ADB15A6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B2054-756D-C7EC-BDDB-70C3427AD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92824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7BF3304-7CE4-6448-3B2B-8031CAAA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2D3225-0AA0-F491-8F0F-3D4A1E193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498C12-F685-4FF8-52B4-BA3C5360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314ECA-4499-5EA2-D210-DD7389EB1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7EF351-594B-00AC-DF4C-C1913D85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37928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1"/>
            <a:ext cx="10968567" cy="114141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A19B172-8096-56C8-7B53-EAD16B7867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F1E8CF-6105-D3C7-2B41-6699A5FD646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94B743-104D-1B23-FED4-8D822652A42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3872-9D30-6843-A68A-C9D2DAEDDB7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0319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90083-4A77-3594-107C-507D235C9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EF790-10BE-8676-B96B-1CCBFB232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4A6BE0-E98B-0CF5-0AE8-35503B6F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3D73BF-C2AE-8655-02EE-AA0264EC5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0287AD-6D30-D7A0-AC01-A210F3080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53306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EEB98-DC73-EE9D-B968-C13D8FEF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C45567-F57B-BE98-E2C0-0A9073184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0BF0D-B034-D373-84E0-A53D287A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3BB7F3-4ABB-0E46-9242-8B91B8F3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39444-39A2-B84B-71AF-C278EE431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2379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91085-2036-0CE0-3431-DAC20CE39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7BB51B-EF3D-6F55-36BA-9E8F5B5E1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EE71A9-AA5B-C47B-EA1F-FEE5B56D8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B06700-7347-F2C0-828F-FA9B859D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BF4751-77B8-CF8D-8583-2772E9F9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17931D-5C53-42FD-A259-D40CF2258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0878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BB57D-3F4F-14F8-F90E-C890C798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98D8EE-9B2C-3050-26B0-2A5A402AD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4D79C6-622C-E242-72EB-03B4B7D4A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91776-7251-8E82-8F72-C9FEEF053B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B3FBE04-3C14-10A8-AF45-D7896DA66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CF6F127-8332-98A3-12B0-B0119DD5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775105-9450-C5A8-5E5B-DB6847468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22C32-83A1-811A-6BC9-484AD815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23034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BF70A-D35D-548F-125D-F0E38EAF1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6E68B7-A231-7C8B-B08D-0E1F3CCD4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78B6E8-2AD4-847D-82A3-5B09A973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2D63A5-294E-E661-C55A-692848EF0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7794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A254344-D308-BF19-4680-C3F370DD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F23FCF9-9EFB-6340-BA99-B060EB3D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46D55E-3334-871A-8F57-BB8C741E3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1869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0E722-F17A-4243-7EDF-01CAC33C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74B8B-2653-C10A-77BD-054AB14D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CA65A5-2D2B-C61C-5B41-C24D80D62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390DEA-CA1C-13C5-0AE6-02AAD461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21F8D6-38F9-CF9C-1F21-FC3408C6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10DBC3-B285-1FD4-3F7C-0D135E7F2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75564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65886-ED3A-53EF-0BC0-5BFE21D7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A8C9E1-CBB9-7F90-3F7C-5969F0146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6CF273-8034-3BEA-8290-744A19043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FB1134-FF83-67B5-AAE2-4431E8FB6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3B53AD-2783-67B6-7F3C-291E466B9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BD953-A1B4-C359-7243-C15A8C9B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6944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1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DFC0AA-70FC-EDE4-D2EF-E902D8D01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845AFD-AA64-5AF1-97A8-6DFD62F64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BD8B86-6903-4CFD-BF47-8DBB6718ED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D28B-2E40-674B-9373-197A451C71EA}" type="datetimeFigureOut">
              <a:rPr lang="de-GB" smtClean="0"/>
              <a:t>10/21/24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8DF702-2135-8EFB-8C9E-E8B188B8A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B669F8-FF9E-93D9-11E8-1F111DE06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3579F-3428-454A-9D2C-720FB0199E92}" type="slidenum">
              <a:rPr lang="de-GB" smtClean="0"/>
              <a:t>‹#›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53758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CF5158EC-4494-E031-7B05-DB8EB6C108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4825" y="619126"/>
            <a:ext cx="8351838" cy="194151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endParaRPr lang="de-DE" altLang="en-US" sz="28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362" name="Text Box 2">
            <a:extLst>
              <a:ext uri="{FF2B5EF4-FFF2-40B4-BE49-F238E27FC236}">
                <a16:creationId xmlns:a16="http://schemas.microsoft.com/office/drawing/2014/main" id="{5D91716E-CAE1-0BB0-14BE-BD2DBC9E7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5" y="2781301"/>
            <a:ext cx="4478338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3. </a:t>
            </a:r>
            <a:r>
              <a:rPr lang="en-GB" altLang="en-US" b="1">
                <a:solidFill>
                  <a:srgbClr val="FFFFFF"/>
                </a:solidFill>
              </a:rPr>
              <a:t>The ’Mongol </a:t>
            </a:r>
            <a:r>
              <a:rPr lang="en-GB" altLang="en-US" b="1" dirty="0">
                <a:solidFill>
                  <a:srgbClr val="FFFFFF"/>
                </a:solidFill>
              </a:rPr>
              <a:t>yoke’ and the Rise of Muscovy</a:t>
            </a:r>
          </a:p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Week 4, Autumn Term</a:t>
            </a:r>
          </a:p>
        </p:txBody>
      </p:sp>
      <p:sp>
        <p:nvSpPr>
          <p:cNvPr id="15363" name="Rechteck 1">
            <a:extLst>
              <a:ext uri="{FF2B5EF4-FFF2-40B4-BE49-F238E27FC236}">
                <a16:creationId xmlns:a16="http://schemas.microsoft.com/office/drawing/2014/main" id="{20BCF625-4D21-C57B-6372-D4E18730C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476" y="5313363"/>
            <a:ext cx="2130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Christoph Mick</a:t>
            </a:r>
          </a:p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University of Warwick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>
            <a:extLst>
              <a:ext uri="{FF2B5EF4-FFF2-40B4-BE49-F238E27FC236}">
                <a16:creationId xmlns:a16="http://schemas.microsoft.com/office/drawing/2014/main" id="{CD2F1343-69E3-59F8-657A-1381B6246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4163" y="3933825"/>
            <a:ext cx="44704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1125"/>
              </a:spcBef>
              <a:buClrTx/>
            </a:pPr>
            <a:r>
              <a:rPr lang="en-GB" altLang="en-US" sz="1800" dirty="0"/>
              <a:t>Aleksander Nevsky during the Battle of Lake Peipus or Battle on the Ice, 1242, scene from Alexander Nevsky by Sergei Eisenstein, 1938		</a:t>
            </a:r>
          </a:p>
        </p:txBody>
      </p:sp>
      <p:pic>
        <p:nvPicPr>
          <p:cNvPr id="40963" name="Picture 2">
            <a:extLst>
              <a:ext uri="{FF2B5EF4-FFF2-40B4-BE49-F238E27FC236}">
                <a16:creationId xmlns:a16="http://schemas.microsoft.com/office/drawing/2014/main" id="{1D2CD11A-F5BA-D29B-86B7-A599472EA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0"/>
            <a:ext cx="54737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0964" name="Picture 1">
            <a:extLst>
              <a:ext uri="{FF2B5EF4-FFF2-40B4-BE49-F238E27FC236}">
                <a16:creationId xmlns:a16="http://schemas.microsoft.com/office/drawing/2014/main" id="{71AE6A9F-B956-8664-8E3D-9202BB66B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2071688"/>
            <a:ext cx="440690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0965" name="Text Box 2">
            <a:extLst>
              <a:ext uri="{FF2B5EF4-FFF2-40B4-BE49-F238E27FC236}">
                <a16:creationId xmlns:a16="http://schemas.microsoft.com/office/drawing/2014/main" id="{6A046B89-F02C-13C6-9E53-F35397F9D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76" y="5895975"/>
            <a:ext cx="232251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Battle of Kulikovo, 1380, Painting 1850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>
            <a:extLst>
              <a:ext uri="{FF2B5EF4-FFF2-40B4-BE49-F238E27FC236}">
                <a16:creationId xmlns:a16="http://schemas.microsoft.com/office/drawing/2014/main" id="{43018332-5919-1ADC-D06C-E6A1455D1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256169D9-8CDA-179B-1224-2907B3200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" y="0"/>
            <a:ext cx="12192000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9CE9F46-974E-402D-57B7-CFBF33A34DF2}"/>
              </a:ext>
            </a:extLst>
          </p:cNvPr>
          <p:cNvSpPr txBox="1"/>
          <p:nvPr/>
        </p:nvSpPr>
        <p:spPr>
          <a:xfrm>
            <a:off x="3558745" y="3259574"/>
            <a:ext cx="6008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https://</a:t>
            </a:r>
            <a:r>
              <a:rPr lang="de-DE" dirty="0" err="1">
                <a:solidFill>
                  <a:schemeClr val="bg1"/>
                </a:solidFill>
              </a:rPr>
              <a:t>www.zum.de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whkmla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region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russia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xgdmuscovy.html</a:t>
            </a:r>
            <a:endParaRPr lang="de-GB" dirty="0">
              <a:solidFill>
                <a:schemeClr val="bg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FACB37DE-45AB-6224-A6D3-5E7D0651A7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643372"/>
              </p:ext>
            </p:extLst>
          </p:nvPr>
        </p:nvGraphicFramePr>
        <p:xfrm>
          <a:off x="664945" y="4109987"/>
          <a:ext cx="10520414" cy="1740206"/>
        </p:xfrm>
        <a:graphic>
          <a:graphicData uri="http://schemas.openxmlformats.org/drawingml/2006/table">
            <a:tbl>
              <a:tblPr/>
              <a:tblGrid>
                <a:gridCol w="1274689">
                  <a:extLst>
                    <a:ext uri="{9D8B030D-6E8A-4147-A177-3AD203B41FA5}">
                      <a16:colId xmlns:a16="http://schemas.microsoft.com/office/drawing/2014/main" val="2790343429"/>
                    </a:ext>
                  </a:extLst>
                </a:gridCol>
                <a:gridCol w="9245725">
                  <a:extLst>
                    <a:ext uri="{9D8B030D-6E8A-4147-A177-3AD203B41FA5}">
                      <a16:colId xmlns:a16="http://schemas.microsoft.com/office/drawing/2014/main" val="895356942"/>
                    </a:ext>
                  </a:extLst>
                </a:gridCol>
              </a:tblGrid>
              <a:tr h="76183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1380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Dmitri Donskoi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defeats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Tatars,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takes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title Grand Prince of M</a:t>
                      </a:r>
                      <a:r>
                        <a:rPr kumimoji="0" lang="en-GB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uscovy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but Rus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continue to pay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tribute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to Golden Horde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958398"/>
                  </a:ext>
                </a:extLst>
              </a:tr>
              <a:tr h="76183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1480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Battle of the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Ugra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– Grand Prince Ivan III (the Great)  of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Muscovy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against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Akhmet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Khan –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ruler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of the Golden Horde – who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waited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in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vain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for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arrival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of his Lithuanian Ally – end of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Mongol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dominance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0329503"/>
                  </a:ext>
                </a:extLst>
              </a:tr>
            </a:tbl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0922325-3610-6E58-CCC1-C2FEFB2746A8}"/>
              </a:ext>
            </a:extLst>
          </p:cNvPr>
          <p:cNvSpPr txBox="1"/>
          <p:nvPr/>
        </p:nvSpPr>
        <p:spPr>
          <a:xfrm>
            <a:off x="3744227" y="41099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53215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F5BDF8-7E33-AB69-D815-E07ABD174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367" y="0"/>
            <a:ext cx="8698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632FF67-5825-E64F-1616-0B091189EC1C}"/>
              </a:ext>
            </a:extLst>
          </p:cNvPr>
          <p:cNvSpPr txBox="1"/>
          <p:nvPr/>
        </p:nvSpPr>
        <p:spPr>
          <a:xfrm>
            <a:off x="577516" y="120315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1400</a:t>
            </a:r>
          </a:p>
        </p:txBody>
      </p:sp>
    </p:spTree>
    <p:extLst>
      <p:ext uri="{BB962C8B-B14F-4D97-AF65-F5344CB8AC3E}">
        <p14:creationId xmlns:p14="http://schemas.microsoft.com/office/powerpoint/2010/main" val="1518396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>
            <a:extLst>
              <a:ext uri="{FF2B5EF4-FFF2-40B4-BE49-F238E27FC236}">
                <a16:creationId xmlns:a16="http://schemas.microsoft.com/office/drawing/2014/main" id="{B568C71B-81E6-F27C-8345-C7D6CB69E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3" y="274638"/>
            <a:ext cx="105354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dirty="0">
                <a:solidFill>
                  <a:srgbClr val="E5E5FF"/>
                </a:solidFill>
              </a:rPr>
              <a:t>The </a:t>
            </a:r>
            <a:r>
              <a:rPr lang="de-DE" altLang="en-US" dirty="0" err="1">
                <a:solidFill>
                  <a:srgbClr val="E5E5FF"/>
                </a:solidFill>
              </a:rPr>
              <a:t>Rise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of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Muscovy</a:t>
            </a:r>
            <a:r>
              <a:rPr lang="de-DE" altLang="en-US" dirty="0">
                <a:solidFill>
                  <a:srgbClr val="E5E5FF"/>
                </a:solidFill>
              </a:rPr>
              <a:t> – The Gathering </a:t>
            </a:r>
            <a:r>
              <a:rPr lang="de-DE" altLang="en-US" dirty="0" err="1">
                <a:solidFill>
                  <a:srgbClr val="E5E5FF"/>
                </a:solidFill>
              </a:rPr>
              <a:t>of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the</a:t>
            </a:r>
            <a:r>
              <a:rPr lang="de-DE" altLang="en-US" dirty="0">
                <a:solidFill>
                  <a:srgbClr val="E5E5FF"/>
                </a:solidFill>
              </a:rPr>
              <a:t> Land </a:t>
            </a:r>
            <a:r>
              <a:rPr lang="de-DE" altLang="en-US" dirty="0" err="1">
                <a:solidFill>
                  <a:srgbClr val="E5E5FF"/>
                </a:solidFill>
              </a:rPr>
              <a:t>of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the</a:t>
            </a:r>
            <a:r>
              <a:rPr lang="de-DE" altLang="en-US" dirty="0">
                <a:solidFill>
                  <a:srgbClr val="E5E5FF"/>
                </a:solidFill>
              </a:rPr>
              <a:t> Rus‘ </a:t>
            </a:r>
          </a:p>
        </p:txBody>
      </p:sp>
      <p:graphicFrame>
        <p:nvGraphicFramePr>
          <p:cNvPr id="19459" name="Group 3">
            <a:extLst>
              <a:ext uri="{FF2B5EF4-FFF2-40B4-BE49-F238E27FC236}">
                <a16:creationId xmlns:a16="http://schemas.microsoft.com/office/drawing/2014/main" id="{F28B1952-3A27-5DF8-2EF2-C34DC68CA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827595"/>
              </p:ext>
            </p:extLst>
          </p:nvPr>
        </p:nvGraphicFramePr>
        <p:xfrm>
          <a:off x="1947862" y="1557186"/>
          <a:ext cx="8296275" cy="518391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907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de-GB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1425-1462</a:t>
                      </a: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de-GB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	Grand Prince Vasily II – annexes many small principalities in North-East – rulers of Muscovy often allied to Golden Horde while  rival Tver and city republic of Novgorod allied to Lithuania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166821"/>
                  </a:ext>
                </a:extLst>
              </a:tr>
              <a:tr h="114907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1462-1505</a:t>
                      </a: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Ivan III (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the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Great)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begins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annexing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surrounding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areas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conquers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Republic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Novgorod (alternative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model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with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self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-administration),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lays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foundations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autocratic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state</a:t>
                      </a: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07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1505-1533</a:t>
                      </a: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Vasiliy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III –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acquires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more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land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in North: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Pskov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Rjazan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Novgorod-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Seversky</a:t>
                      </a: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782873"/>
                  </a:ext>
                </a:extLst>
              </a:tr>
              <a:tr h="119466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Born 1533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Died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1587</a:t>
                      </a: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Ivan IV (the Terrible)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calls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himself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tsar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(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since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1547,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before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that only Khan and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Byzantine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Emperor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called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tsar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),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expands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autocracy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begins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annexation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of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Siberia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wars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against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Sweden and Poland,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conquest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of Tatar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principalities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en-GB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Kazan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and Astrachan</a:t>
                      </a:r>
                    </a:p>
                  </a:txBody>
                  <a:tcPr marL="90000" marR="90000" marT="278560" marB="4678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>
            <a:extLst>
              <a:ext uri="{FF2B5EF4-FFF2-40B4-BE49-F238E27FC236}">
                <a16:creationId xmlns:a16="http://schemas.microsoft.com/office/drawing/2014/main" id="{CE2EF007-6C5B-D1E7-EFCF-B2D5A2D05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15889"/>
            <a:ext cx="8459917" cy="666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9155" name="Text Box 2">
            <a:extLst>
              <a:ext uri="{FF2B5EF4-FFF2-40B4-BE49-F238E27FC236}">
                <a16:creationId xmlns:a16="http://schemas.microsoft.com/office/drawing/2014/main" id="{E62B8483-64F7-3413-3E06-F5AE71C81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4340"/>
            <a:ext cx="1871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1500"/>
              </a:spcBef>
              <a:buClrTx/>
            </a:pPr>
            <a:r>
              <a:rPr lang="de-DE" altLang="en-US" sz="2400" dirty="0">
                <a:solidFill>
                  <a:schemeClr val="bg1"/>
                </a:solidFill>
              </a:rPr>
              <a:t>1500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>
            <a:extLst>
              <a:ext uri="{FF2B5EF4-FFF2-40B4-BE49-F238E27FC236}">
                <a16:creationId xmlns:a16="http://schemas.microsoft.com/office/drawing/2014/main" id="{271E1958-605C-F49F-9F12-040D9A4C3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58750"/>
            <a:ext cx="8229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b="1"/>
              <a:t>Expansion: The Gathering of the Lands of the Golden Horde</a:t>
            </a:r>
            <a:br>
              <a:rPr lang="de-DE" altLang="en-US" sz="2800" b="1"/>
            </a:br>
            <a:endParaRPr lang="de-DE" altLang="en-US" sz="2800" b="1"/>
          </a:p>
        </p:txBody>
      </p:sp>
      <p:sp>
        <p:nvSpPr>
          <p:cNvPr id="47107" name="Text Box 2">
            <a:extLst>
              <a:ext uri="{FF2B5EF4-FFF2-40B4-BE49-F238E27FC236}">
                <a16:creationId xmlns:a16="http://schemas.microsoft.com/office/drawing/2014/main" id="{9DF9C364-06AD-68F9-964B-8F019B774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/>
              <a:t>After end of </a:t>
            </a:r>
            <a:r>
              <a:rPr lang="de-DE" altLang="en-US" dirty="0" err="1"/>
              <a:t>Mongol</a:t>
            </a:r>
            <a:r>
              <a:rPr lang="de-DE" altLang="en-US" dirty="0"/>
              <a:t> Empire and </a:t>
            </a:r>
            <a:r>
              <a:rPr lang="de-DE" altLang="en-US" dirty="0" err="1"/>
              <a:t>defeat</a:t>
            </a:r>
            <a:r>
              <a:rPr lang="de-DE" altLang="en-US" dirty="0"/>
              <a:t> of </a:t>
            </a:r>
            <a:r>
              <a:rPr lang="de-DE" altLang="en-US" dirty="0" err="1"/>
              <a:t>successors</a:t>
            </a:r>
            <a:r>
              <a:rPr lang="de-DE" altLang="en-US" dirty="0"/>
              <a:t> – power </a:t>
            </a:r>
            <a:r>
              <a:rPr lang="de-DE" altLang="en-US" dirty="0" err="1"/>
              <a:t>vacuum</a:t>
            </a:r>
            <a:r>
              <a:rPr lang="de-DE" altLang="en-US" dirty="0"/>
              <a:t> in the East, </a:t>
            </a:r>
            <a:r>
              <a:rPr lang="de-DE" altLang="en-US" dirty="0" err="1"/>
              <a:t>filled</a:t>
            </a:r>
            <a:r>
              <a:rPr lang="de-DE" altLang="en-US" dirty="0"/>
              <a:t> by </a:t>
            </a:r>
            <a:r>
              <a:rPr lang="de-DE" altLang="en-US" dirty="0" err="1"/>
              <a:t>tsardom</a:t>
            </a:r>
            <a:r>
              <a:rPr lang="de-DE" altLang="en-US" dirty="0"/>
              <a:t> of </a:t>
            </a:r>
            <a:r>
              <a:rPr lang="de-DE" altLang="en-US" dirty="0" err="1"/>
              <a:t>Muscovz</a:t>
            </a:r>
            <a:endParaRPr lang="de-DE" altLang="en-US" dirty="0"/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Conquest</a:t>
            </a:r>
            <a:r>
              <a:rPr lang="de-DE" altLang="en-US" dirty="0"/>
              <a:t> of Kazan and </a:t>
            </a:r>
            <a:r>
              <a:rPr lang="de-DE" altLang="en-US" dirty="0" err="1"/>
              <a:t>Astrakhan</a:t>
            </a:r>
            <a:r>
              <a:rPr lang="de-DE" altLang="en-US" dirty="0"/>
              <a:t> 1555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Conquest</a:t>
            </a:r>
            <a:r>
              <a:rPr lang="de-DE" altLang="en-US" dirty="0"/>
              <a:t> of Kazakh steppe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Colonization</a:t>
            </a:r>
            <a:r>
              <a:rPr lang="de-DE" altLang="en-US" dirty="0"/>
              <a:t> of </a:t>
            </a:r>
            <a:r>
              <a:rPr lang="de-DE" altLang="en-US" dirty="0" err="1"/>
              <a:t>Siberia</a:t>
            </a:r>
            <a:r>
              <a:rPr lang="de-DE" altLang="en-US" dirty="0"/>
              <a:t> 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Subjugation</a:t>
            </a:r>
            <a:r>
              <a:rPr lang="de-DE" altLang="en-US" dirty="0"/>
              <a:t> of Central Asia</a:t>
            </a:r>
          </a:p>
          <a:p>
            <a:pPr eaLnBrk="1" hangingPunct="1">
              <a:buClrTx/>
              <a:buFontTx/>
              <a:buNone/>
            </a:pPr>
            <a:endParaRPr lang="de-DE" alt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>
            <a:extLst>
              <a:ext uri="{FF2B5EF4-FFF2-40B4-BE49-F238E27FC236}">
                <a16:creationId xmlns:a16="http://schemas.microsoft.com/office/drawing/2014/main" id="{C24FE589-4E56-AA4A-CA7D-A8BA09718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0"/>
            <a:ext cx="9136062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AB2176D-BFA6-AFB6-1890-8016A8E9B83B}"/>
              </a:ext>
            </a:extLst>
          </p:cNvPr>
          <p:cNvSpPr txBox="1"/>
          <p:nvPr/>
        </p:nvSpPr>
        <p:spPr>
          <a:xfrm>
            <a:off x="366795" y="754077"/>
            <a:ext cx="58222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dirty="0">
                <a:solidFill>
                  <a:schemeClr val="bg1"/>
                </a:solidFill>
              </a:rPr>
              <a:t> </a:t>
            </a:r>
            <a:r>
              <a:rPr lang="de-GB" b="1" dirty="0">
                <a:solidFill>
                  <a:schemeClr val="bg1"/>
                </a:solidFill>
              </a:rPr>
              <a:t>Nobility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Members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f</a:t>
            </a:r>
            <a:r>
              <a:rPr lang="de-GB" dirty="0">
                <a:solidFill>
                  <a:schemeClr val="bg1"/>
                </a:solidFill>
              </a:rPr>
              <a:t>ormer princely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Boyars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New service nobility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Boyars changing service – ancient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Princes of Muscovy – happy to accept them, and then (increasingly since Ivan III</a:t>
            </a:r>
            <a:r>
              <a:rPr lang="de-GB">
                <a:solidFill>
                  <a:schemeClr val="bg1"/>
                </a:solidFill>
              </a:rPr>
              <a:t>) prevent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boyars</a:t>
            </a:r>
            <a:r>
              <a:rPr lang="de-GB">
                <a:solidFill>
                  <a:schemeClr val="bg1"/>
                </a:solidFill>
              </a:rPr>
              <a:t> from leaving</a:t>
            </a:r>
            <a:r>
              <a:rPr lang="de-DE" dirty="0">
                <a:solidFill>
                  <a:schemeClr val="bg1"/>
                </a:solidFill>
              </a:rPr>
              <a:t>  their service</a:t>
            </a:r>
            <a:endParaRPr lang="de-GB" dirty="0">
              <a:solidFill>
                <a:schemeClr val="bg1"/>
              </a:solidFill>
            </a:endParaRPr>
          </a:p>
          <a:p>
            <a:endParaRPr lang="de-GB" dirty="0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EE6BFA1-4A0C-818B-9B52-5B2BCB45FD22}"/>
              </a:ext>
            </a:extLst>
          </p:cNvPr>
          <p:cNvSpPr txBox="1"/>
          <p:nvPr/>
        </p:nvSpPr>
        <p:spPr>
          <a:xfrm>
            <a:off x="6002955" y="843677"/>
            <a:ext cx="58222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b="1" dirty="0">
                <a:solidFill>
                  <a:schemeClr val="bg1"/>
                </a:solidFill>
              </a:rPr>
              <a:t>Social 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Merchants and artisans in towns + Kreml with men of prince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de-GB" dirty="0">
                <a:solidFill>
                  <a:schemeClr val="bg1"/>
                </a:solidFill>
              </a:rPr>
              <a:t>easants on state land / land of grand prince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de-GB" dirty="0">
                <a:solidFill>
                  <a:schemeClr val="bg1"/>
                </a:solidFill>
              </a:rPr>
              <a:t>easants on land of boyars and service nobility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Peasants </a:t>
            </a:r>
            <a:r>
              <a:rPr lang="de-GB">
                <a:solidFill>
                  <a:schemeClr val="bg1"/>
                </a:solidFill>
              </a:rPr>
              <a:t>on 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de-GB">
                <a:solidFill>
                  <a:schemeClr val="bg1"/>
                </a:solidFill>
              </a:rPr>
              <a:t>hurch </a:t>
            </a:r>
            <a:r>
              <a:rPr lang="de-GB" dirty="0">
                <a:solidFill>
                  <a:schemeClr val="bg1"/>
                </a:solidFill>
              </a:rPr>
              <a:t>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Different </a:t>
            </a:r>
            <a:r>
              <a:rPr lang="de-DE" dirty="0" err="1">
                <a:solidFill>
                  <a:schemeClr val="bg1"/>
                </a:solidFill>
              </a:rPr>
              <a:t>levels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servitude</a:t>
            </a:r>
            <a:r>
              <a:rPr lang="de-DE" dirty="0">
                <a:solidFill>
                  <a:schemeClr val="bg1"/>
                </a:solidFill>
              </a:rPr>
              <a:t> but </a:t>
            </a:r>
            <a:r>
              <a:rPr lang="de-DE" dirty="0" err="1">
                <a:solidFill>
                  <a:schemeClr val="bg1"/>
                </a:solidFill>
              </a:rPr>
              <a:t>more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more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land</a:t>
            </a:r>
            <a:r>
              <a:rPr lang="de-DE" dirty="0">
                <a:solidFill>
                  <a:schemeClr val="bg1"/>
                </a:solidFill>
              </a:rPr>
              <a:t> (and </a:t>
            </a:r>
            <a:r>
              <a:rPr lang="de-DE" dirty="0" err="1">
                <a:solidFill>
                  <a:schemeClr val="bg1"/>
                </a:solidFill>
              </a:rPr>
              <a:t>peasants</a:t>
            </a:r>
            <a:r>
              <a:rPr lang="de-DE" dirty="0">
                <a:solidFill>
                  <a:schemeClr val="bg1"/>
                </a:solidFill>
              </a:rPr>
              <a:t>) </a:t>
            </a:r>
            <a:r>
              <a:rPr lang="de-DE" dirty="0" err="1">
                <a:solidFill>
                  <a:schemeClr val="bg1"/>
                </a:solidFill>
              </a:rPr>
              <a:t>come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under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control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nobility</a:t>
            </a: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Right of </a:t>
            </a:r>
            <a:r>
              <a:rPr lang="de-DE" dirty="0" err="1">
                <a:solidFill>
                  <a:schemeClr val="bg1"/>
                </a:solidFill>
              </a:rPr>
              <a:t>peasants</a:t>
            </a:r>
            <a:r>
              <a:rPr lang="de-DE" dirty="0">
                <a:solidFill>
                  <a:schemeClr val="bg1"/>
                </a:solidFill>
              </a:rPr>
              <a:t>  to </a:t>
            </a:r>
            <a:r>
              <a:rPr lang="de-DE" dirty="0" err="1">
                <a:solidFill>
                  <a:schemeClr val="bg1"/>
                </a:solidFill>
              </a:rPr>
              <a:t>leave</a:t>
            </a:r>
            <a:r>
              <a:rPr lang="de-DE" dirty="0">
                <a:solidFill>
                  <a:schemeClr val="bg1"/>
                </a:solidFill>
              </a:rPr>
              <a:t> – more and more </a:t>
            </a:r>
            <a:r>
              <a:rPr lang="de-DE" dirty="0" err="1">
                <a:solidFill>
                  <a:schemeClr val="bg1"/>
                </a:solidFill>
              </a:rPr>
              <a:t>reduced</a:t>
            </a:r>
            <a:r>
              <a:rPr lang="de-DE" dirty="0">
                <a:solidFill>
                  <a:schemeClr val="bg1"/>
                </a:solidFill>
              </a:rPr>
              <a:t> – </a:t>
            </a:r>
            <a:r>
              <a:rPr lang="de-DE" dirty="0" err="1">
                <a:solidFill>
                  <a:schemeClr val="bg1"/>
                </a:solidFill>
              </a:rPr>
              <a:t>interest</a:t>
            </a:r>
            <a:r>
              <a:rPr lang="de-DE" dirty="0">
                <a:solidFill>
                  <a:schemeClr val="bg1"/>
                </a:solidFill>
              </a:rPr>
              <a:t> of </a:t>
            </a:r>
            <a:r>
              <a:rPr lang="de-DE" dirty="0" err="1">
                <a:solidFill>
                  <a:schemeClr val="bg1"/>
                </a:solidFill>
              </a:rPr>
              <a:t>nobility</a:t>
            </a:r>
            <a:r>
              <a:rPr lang="de-DE" dirty="0">
                <a:solidFill>
                  <a:schemeClr val="bg1"/>
                </a:solidFill>
              </a:rPr>
              <a:t> to </a:t>
            </a:r>
            <a:r>
              <a:rPr lang="de-DE" dirty="0" err="1">
                <a:solidFill>
                  <a:schemeClr val="bg1"/>
                </a:solidFill>
              </a:rPr>
              <a:t>prevent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peasants</a:t>
            </a:r>
            <a:r>
              <a:rPr lang="de-DE" dirty="0">
                <a:solidFill>
                  <a:schemeClr val="bg1"/>
                </a:solidFill>
              </a:rPr>
              <a:t> from </a:t>
            </a:r>
            <a:r>
              <a:rPr lang="de-DE" dirty="0" err="1">
                <a:solidFill>
                  <a:schemeClr val="bg1"/>
                </a:solidFill>
              </a:rPr>
              <a:t>leaving</a:t>
            </a:r>
            <a:endParaRPr lang="de-GB" dirty="0">
              <a:solidFill>
                <a:schemeClr val="bg1"/>
              </a:solidFill>
            </a:endParaRPr>
          </a:p>
          <a:p>
            <a:endParaRPr lang="de-GB" dirty="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CD71CC7-EB0E-696B-73F4-A973E6B9EA6C}"/>
              </a:ext>
            </a:extLst>
          </p:cNvPr>
          <p:cNvSpPr txBox="1"/>
          <p:nvPr/>
        </p:nvSpPr>
        <p:spPr>
          <a:xfrm>
            <a:off x="218661" y="3429000"/>
            <a:ext cx="62013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b="1" dirty="0">
                <a:solidFill>
                  <a:schemeClr val="bg1"/>
                </a:solidFill>
              </a:rPr>
              <a:t>The acquisition of territory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Concept of votchina (patrimony)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Conquering 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Buying 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de-GB" dirty="0">
                <a:solidFill>
                  <a:schemeClr val="bg1"/>
                </a:solidFill>
              </a:rPr>
              <a:t>cquiring by marriage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Acquiring by taking boyars in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Votchina and land coming with title – grand prince – Vladimir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</a:rPr>
              <a:t>Muscovian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GB">
                <a:solidFill>
                  <a:schemeClr val="bg1"/>
                </a:solidFill>
              </a:rPr>
              <a:t>rulers </a:t>
            </a:r>
            <a:r>
              <a:rPr lang="de-GB" dirty="0">
                <a:solidFill>
                  <a:schemeClr val="bg1"/>
                </a:solidFill>
              </a:rPr>
              <a:t>– expanding share of ‚votchina‘ which could be passed on to heir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668E16-25E9-C919-F7F5-94DC35024CC8}"/>
              </a:ext>
            </a:extLst>
          </p:cNvPr>
          <p:cNvSpPr txBox="1"/>
          <p:nvPr/>
        </p:nvSpPr>
        <p:spPr>
          <a:xfrm>
            <a:off x="6484219" y="3795599"/>
            <a:ext cx="57077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GB" b="1" dirty="0">
                <a:solidFill>
                  <a:schemeClr val="bg1"/>
                </a:solidFill>
              </a:rPr>
              <a:t>The growth of Muscovy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Northeastern and Northwestern principalities first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Competition </a:t>
            </a:r>
            <a:r>
              <a:rPr lang="de-GB">
                <a:solidFill>
                  <a:schemeClr val="bg1"/>
                </a:solidFill>
              </a:rPr>
              <a:t>with R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de-GB">
                <a:solidFill>
                  <a:schemeClr val="bg1"/>
                </a:solidFill>
              </a:rPr>
              <a:t>azan </a:t>
            </a:r>
            <a:r>
              <a:rPr lang="de-GB" dirty="0">
                <a:solidFill>
                  <a:schemeClr val="bg1"/>
                </a:solidFill>
              </a:rPr>
              <a:t>and others, but especially Tver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de-GB" dirty="0">
                <a:solidFill>
                  <a:schemeClr val="bg1"/>
                </a:solidFill>
              </a:rPr>
              <a:t>rincely brothers, little brothers and older brothers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The Republic of Novgorod – an alternative path of Russian history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C0C31EF-F3C3-423B-76DD-3FDE6C624D7A}"/>
              </a:ext>
            </a:extLst>
          </p:cNvPr>
          <p:cNvSpPr txBox="1"/>
          <p:nvPr/>
        </p:nvSpPr>
        <p:spPr>
          <a:xfrm>
            <a:off x="4111996" y="5921990"/>
            <a:ext cx="5855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Seniorat - vs primogeniture – danger of fragmentation</a:t>
            </a:r>
          </a:p>
          <a:p>
            <a:r>
              <a:rPr lang="de-GB" dirty="0">
                <a:solidFill>
                  <a:schemeClr val="bg1"/>
                </a:solidFill>
              </a:rPr>
              <a:t>Several rulers of Muscovy with only one surviving male heir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C3767FE-A40C-C1ED-8DA5-D68DC3CF3FB9}"/>
              </a:ext>
            </a:extLst>
          </p:cNvPr>
          <p:cNvSpPr txBox="1"/>
          <p:nvPr/>
        </p:nvSpPr>
        <p:spPr>
          <a:xfrm>
            <a:off x="4398745" y="62946"/>
            <a:ext cx="2733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>
                <a:solidFill>
                  <a:schemeClr val="bg1"/>
                </a:solidFill>
              </a:rPr>
              <a:t>The rise of Muscovy</a:t>
            </a:r>
          </a:p>
        </p:txBody>
      </p:sp>
    </p:spTree>
    <p:extLst>
      <p:ext uri="{BB962C8B-B14F-4D97-AF65-F5344CB8AC3E}">
        <p14:creationId xmlns:p14="http://schemas.microsoft.com/office/powerpoint/2010/main" val="2647577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>
            <a:extLst>
              <a:ext uri="{FF2B5EF4-FFF2-40B4-BE49-F238E27FC236}">
                <a16:creationId xmlns:a16="http://schemas.microsoft.com/office/drawing/2014/main" id="{8AEE1FE0-98DE-4875-EEBF-F2430C265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147" y="425451"/>
            <a:ext cx="9562516" cy="581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b="1" dirty="0"/>
              <a:t>Autocracy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GB" altLang="en-US" sz="2800" dirty="0"/>
              <a:t> Greek origin</a:t>
            </a:r>
            <a:r>
              <a:rPr lang="de-DE" altLang="en-US" sz="2800" dirty="0"/>
              <a:t>: </a:t>
            </a:r>
            <a:r>
              <a:rPr lang="de-DE" altLang="en-US" sz="2800" dirty="0" err="1"/>
              <a:t>self-ruler</a:t>
            </a:r>
            <a:r>
              <a:rPr lang="de-DE" altLang="en-US" sz="2800" dirty="0"/>
              <a:t> (</a:t>
            </a:r>
            <a:r>
              <a:rPr lang="de-DE" altLang="en-US" sz="2800" dirty="0" err="1"/>
              <a:t>samoderzhets</a:t>
            </a:r>
            <a:r>
              <a:rPr lang="de-DE" altLang="en-US" sz="2800" dirty="0"/>
              <a:t>)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GB" altLang="en-US" sz="2800" dirty="0"/>
              <a:t> Form of government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en-GB" altLang="en-US" sz="2800" dirty="0"/>
              <a:t> Unlimited power held by one individual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 </a:t>
            </a:r>
            <a:r>
              <a:rPr lang="de-DE" altLang="en-US" sz="2800" dirty="0" err="1"/>
              <a:t>Used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by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Byzantine</a:t>
            </a:r>
            <a:r>
              <a:rPr lang="de-DE" altLang="en-US" sz="2800" dirty="0"/>
              <a:t> Emperor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 </a:t>
            </a:r>
            <a:r>
              <a:rPr lang="de-DE" altLang="en-US" sz="2800" dirty="0" err="1"/>
              <a:t>Transferred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rather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adopted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by</a:t>
            </a:r>
            <a:r>
              <a:rPr lang="de-DE" altLang="en-US" sz="2800" dirty="0"/>
              <a:t> Grand </a:t>
            </a:r>
            <a:r>
              <a:rPr lang="de-DE" altLang="en-US" sz="2800" dirty="0" err="1"/>
              <a:t>prince</a:t>
            </a:r>
            <a:r>
              <a:rPr lang="de-DE" altLang="en-US" sz="2800" dirty="0"/>
              <a:t>/</a:t>
            </a:r>
            <a:r>
              <a:rPr lang="de-DE" altLang="en-US" sz="2800" dirty="0" err="1"/>
              <a:t>tsar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Muscovy</a:t>
            </a:r>
            <a:r>
              <a:rPr lang="de-DE" altLang="en-US" sz="2800" dirty="0"/>
              <a:t> – </a:t>
            </a:r>
            <a:r>
              <a:rPr lang="de-DE" altLang="en-US" sz="2800" dirty="0" err="1"/>
              <a:t>role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Orthodox Church/</a:t>
            </a:r>
            <a:r>
              <a:rPr lang="de-DE" altLang="en-US" sz="2800" dirty="0" err="1"/>
              <a:t>clergy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 err="1"/>
              <a:t>Measures</a:t>
            </a:r>
            <a:r>
              <a:rPr lang="de-DE" altLang="en-US" sz="2800" dirty="0"/>
              <a:t>: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 Ivan IV: </a:t>
            </a:r>
            <a:r>
              <a:rPr lang="de-DE" altLang="en-US" sz="2800" dirty="0" err="1"/>
              <a:t>Oprichnina</a:t>
            </a:r>
            <a:r>
              <a:rPr lang="de-DE" altLang="en-US" sz="2800" dirty="0"/>
              <a:t> 1564 ff: </a:t>
            </a:r>
            <a:r>
              <a:rPr lang="de-DE" altLang="en-US" sz="2800" dirty="0" err="1"/>
              <a:t>persecution</a:t>
            </a:r>
            <a:r>
              <a:rPr lang="de-DE" altLang="en-US" sz="2800" dirty="0"/>
              <a:t> of old </a:t>
            </a:r>
            <a:r>
              <a:rPr lang="de-DE" altLang="en-US" sz="2800" dirty="0" err="1"/>
              <a:t>nobility</a:t>
            </a:r>
            <a:r>
              <a:rPr lang="de-DE" altLang="en-US" sz="2800" dirty="0"/>
              <a:t> with help of '</a:t>
            </a:r>
            <a:r>
              <a:rPr lang="de-DE" altLang="en-US" sz="2800" dirty="0" err="1"/>
              <a:t>oprichniki</a:t>
            </a:r>
            <a:r>
              <a:rPr lang="de-DE" altLang="en-US" sz="2800" dirty="0"/>
              <a:t>‘ (from new service </a:t>
            </a:r>
            <a:r>
              <a:rPr lang="de-DE" altLang="en-US" sz="2800" dirty="0" err="1"/>
              <a:t>nobility</a:t>
            </a:r>
            <a:r>
              <a:rPr lang="de-DE" altLang="en-US" sz="2800" dirty="0"/>
              <a:t>)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 Sack of Novgorod in 1570 under Ivan IV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>
            <a:extLst>
              <a:ext uri="{FF2B5EF4-FFF2-40B4-BE49-F238E27FC236}">
                <a16:creationId xmlns:a16="http://schemas.microsoft.com/office/drawing/2014/main" id="{4015DF0E-9B18-D018-862F-C869BA544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765175"/>
            <a:ext cx="9450044" cy="625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  <a:tab pos="10326688" algn="l"/>
                <a:tab pos="10775950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Introduction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Mongol</a:t>
            </a:r>
            <a:r>
              <a:rPr lang="de-DE" altLang="en-US" sz="2800" dirty="0"/>
              <a:t> Empire and </a:t>
            </a:r>
            <a:r>
              <a:rPr lang="de-DE" altLang="en-US" sz="2800" dirty="0" err="1"/>
              <a:t>its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successor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states</a:t>
            </a:r>
            <a:r>
              <a:rPr lang="de-DE" altLang="en-US" sz="2800" dirty="0"/>
              <a:t>	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From</a:t>
            </a:r>
            <a:r>
              <a:rPr lang="de-DE" altLang="en-US" sz="2800" dirty="0"/>
              <a:t> Vladimir-</a:t>
            </a:r>
            <a:r>
              <a:rPr lang="de-DE" altLang="en-US" sz="2800" dirty="0" err="1"/>
              <a:t>Suzdal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Muscovy</a:t>
            </a:r>
            <a:endParaRPr lang="de-DE" altLang="en-US" sz="2800" dirty="0"/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first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stages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‚</a:t>
            </a:r>
            <a:r>
              <a:rPr lang="de-DE" altLang="en-US" sz="2800" dirty="0" err="1"/>
              <a:t>collection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land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Rus‘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Mongol</a:t>
            </a:r>
            <a:r>
              <a:rPr lang="de-DE" altLang="en-US" sz="2800" dirty="0"/>
              <a:t> and </a:t>
            </a:r>
            <a:r>
              <a:rPr lang="de-DE" altLang="en-US" sz="2800" dirty="0" err="1"/>
              <a:t>Byzantine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influences</a:t>
            </a:r>
            <a:r>
              <a:rPr lang="de-DE" altLang="en-US" sz="2800" dirty="0"/>
              <a:t>: ‚</a:t>
            </a:r>
            <a:r>
              <a:rPr lang="de-DE" altLang="en-US" sz="2800" dirty="0" err="1"/>
              <a:t>translatio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imperio</a:t>
            </a:r>
            <a:r>
              <a:rPr lang="de-DE" altLang="en-US" sz="2800"/>
              <a:t>‘</a:t>
            </a:r>
            <a:endParaRPr lang="de-DE" altLang="en-US" sz="2800" dirty="0"/>
          </a:p>
          <a:p>
            <a:pPr marL="7937" indent="0">
              <a:spcBef>
                <a:spcPct val="0"/>
              </a:spcBef>
              <a:buClr>
                <a:srgbClr val="FFFFFF"/>
              </a:buClr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58F1A7E-2B98-2D8F-59DC-347FBE602990}"/>
              </a:ext>
            </a:extLst>
          </p:cNvPr>
          <p:cNvSpPr txBox="1"/>
          <p:nvPr/>
        </p:nvSpPr>
        <p:spPr>
          <a:xfrm>
            <a:off x="554934" y="752867"/>
            <a:ext cx="11082131" cy="610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1322 Moscow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becomes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seat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Metropolitan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Kyiv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and All-Rus‘ (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appointed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by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Ecumenical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Patriarch in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Constantinople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1439 Union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Florence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between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Greek and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Latin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Church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1448: Metropolitan Isidore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supporting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Union,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arrested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in Moscow after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arrival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instead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without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patriarch‘s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approval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Jonah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appointed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metropolitan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split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from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Kyiv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and all Rus‘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metropolitinate</a:t>
            </a:r>
            <a:endParaRPr lang="de-DE" altLang="en-US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1453 Fall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Constantinople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conquest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by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Ottoman Empire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Religious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Orthodox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leaders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en-US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refer</a:t>
            </a:r>
            <a:r>
              <a:rPr lang="de-DE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to Ivan III as ‚new Constantine‘.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1472 Ivan III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marries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Zoe,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the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niece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the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last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Byzantine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emperor</a:t>
            </a:r>
            <a:endParaRPr kumimoji="0" lang="de-DE" altLang="en-US" sz="1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1510 Monk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Filofei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from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Pskov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proclaims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Moscow </a:t>
            </a:r>
            <a:r>
              <a:rPr kumimoji="0" lang="de-DE" altLang="en-US" sz="18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the</a:t>
            </a:r>
            <a:r>
              <a:rPr kumimoji="0" lang="de-DE" altLang="en-US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Third Rome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Caution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not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seem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to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inform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foreign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policy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grand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princes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/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tsars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in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this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period</a:t>
            </a:r>
            <a:endParaRPr lang="de-DE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Expansion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but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direction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not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driven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acquisition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territory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former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Byzantine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empire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rather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i="1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gathering</a:t>
            </a:r>
            <a:r>
              <a:rPr lang="de-DE" i="1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i="1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i="1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i="1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land</a:t>
            </a:r>
            <a:r>
              <a:rPr lang="de-DE" i="1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i="1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i="1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Rus‘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But –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now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Grand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prince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most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powerful Orthodox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ruler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growing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into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role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and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utilising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idea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being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protector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Orthodox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believers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– also outside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endParaRPr lang="de-DE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Close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alliance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between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Russian Orthodox Church and Grand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prince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Tsar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marL="285750" marR="0" indent="-285750" algn="l" rtl="0" eaLnBrk="1" fontAlgn="base" latinLnBrk="0" hangingPunct="1">
              <a:lnSpc>
                <a:spcPct val="71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7001" algn="l"/>
                <a:tab pos="1346200" algn="l"/>
                <a:tab pos="1795526" algn="l"/>
                <a:tab pos="2244725" algn="l"/>
                <a:tab pos="2694051" algn="l"/>
                <a:tab pos="3143250" algn="l"/>
                <a:tab pos="3592576" algn="l"/>
                <a:tab pos="4041775" algn="l"/>
                <a:tab pos="4491101" algn="l"/>
                <a:tab pos="4940300" algn="l"/>
                <a:tab pos="5389626" algn="l"/>
                <a:tab pos="5838825" algn="l"/>
                <a:tab pos="6288151" algn="l"/>
                <a:tab pos="6737350" algn="l"/>
                <a:tab pos="7186676" algn="l"/>
                <a:tab pos="7635875" algn="l"/>
                <a:tab pos="8085201" algn="l"/>
                <a:tab pos="8534400" algn="l"/>
                <a:tab pos="8983726" algn="l"/>
              </a:tabLst>
            </a:pP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1589</a:t>
            </a:r>
            <a:r>
              <a:rPr lang="de-GB" dirty="0">
                <a:latin typeface="Arial" panose="020B0604020202020204" pitchFamily="34" charset="0"/>
              </a:rPr>
              <a:t>: </a:t>
            </a: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Orthodox Church 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Tsardom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of </a:t>
            </a:r>
            <a:r>
              <a:rPr lang="de-DE" dirty="0" err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Muscovy</a:t>
            </a: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sz="1800" b="0" i="0" u="none" strike="noStrike" kern="120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now</a:t>
            </a: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de-DE" sz="1800" b="0" i="0" u="none" strike="noStrike" kern="120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fully</a:t>
            </a: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independent from </a:t>
            </a:r>
            <a:r>
              <a:rPr lang="de-DE" sz="1800" b="0" i="0" u="none" strike="noStrike" kern="120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other</a:t>
            </a: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Orthodox </a:t>
            </a:r>
            <a:r>
              <a:rPr lang="de-DE" sz="1800" b="0" i="0" u="none" strike="noStrike" kern="120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Churches</a:t>
            </a:r>
            <a:r>
              <a:rPr lang="de-DE" sz="1800" b="0" i="0" u="none" strike="noStrike" kern="120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: Patriarchate of the Russian Orthodox Church</a:t>
            </a:r>
            <a:endParaRPr lang="de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GB" dirty="0"/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0264D9E-02E2-A0C0-479E-5EB0D2242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217" y="188844"/>
            <a:ext cx="9502777" cy="104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 algn="ctr">
              <a:spcBef>
                <a:spcPts val="700"/>
              </a:spcBef>
              <a:buClr>
                <a:srgbClr val="FFFFFF"/>
              </a:buClr>
            </a:pPr>
            <a:r>
              <a:rPr lang="en-GB" altLang="en-US" sz="2800" dirty="0"/>
              <a:t>B</a:t>
            </a:r>
            <a:r>
              <a:rPr lang="de-DE" altLang="en-US" sz="2800" dirty="0" err="1"/>
              <a:t>yzantine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heritage</a:t>
            </a:r>
            <a:r>
              <a:rPr lang="de-DE" altLang="en-US" sz="2800" dirty="0"/>
              <a:t> – Orthodox </a:t>
            </a:r>
            <a:r>
              <a:rPr lang="de-DE" altLang="en-US" sz="2800" dirty="0" err="1"/>
              <a:t>faith</a:t>
            </a:r>
            <a:r>
              <a:rPr lang="de-DE" altLang="en-US" sz="2800" dirty="0"/>
              <a:t> – Translatio Imperii</a:t>
            </a:r>
          </a:p>
          <a:p>
            <a:pPr>
              <a:spcBef>
                <a:spcPts val="700"/>
              </a:spcBef>
              <a:buClrTx/>
            </a:pPr>
            <a:endParaRPr lang="de-DE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16886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018F26D-8FFF-8EA5-2AEA-B2688D9953DA}"/>
              </a:ext>
            </a:extLst>
          </p:cNvPr>
          <p:cNvSpPr txBox="1"/>
          <p:nvPr/>
        </p:nvSpPr>
        <p:spPr>
          <a:xfrm>
            <a:off x="5394960" y="914400"/>
            <a:ext cx="2684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800" dirty="0">
                <a:solidFill>
                  <a:schemeClr val="bg1"/>
                </a:solidFill>
              </a:rPr>
              <a:t>Orthodox Church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49D9F2-01B2-7B33-C5B3-838E0358685B}"/>
              </a:ext>
            </a:extLst>
          </p:cNvPr>
          <p:cNvSpPr txBox="1"/>
          <p:nvPr/>
        </p:nvSpPr>
        <p:spPr>
          <a:xfrm>
            <a:off x="1148306" y="1925219"/>
            <a:ext cx="912486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Folk beliefs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White and Black Clergy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Proliferation of monasteries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Many churches built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Wealth of Orthodox Church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Subordinated to ruler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Flourishing culture – stories of saints in Church-Slavonic, icons, church buildings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Greek influence but developing (already since Kyiv times) into a separate Orthodox culture</a:t>
            </a:r>
          </a:p>
        </p:txBody>
      </p:sp>
    </p:spTree>
    <p:extLst>
      <p:ext uri="{BB962C8B-B14F-4D97-AF65-F5344CB8AC3E}">
        <p14:creationId xmlns:p14="http://schemas.microsoft.com/office/powerpoint/2010/main" val="1031193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8E2BB4-EA76-AF9F-9C75-26206C0B1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850" y="0"/>
            <a:ext cx="8502150" cy="67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2F99713-A5D5-3F9F-7575-B4BBF5D3D474}"/>
              </a:ext>
            </a:extLst>
          </p:cNvPr>
          <p:cNvSpPr txBox="1"/>
          <p:nvPr/>
        </p:nvSpPr>
        <p:spPr>
          <a:xfrm>
            <a:off x="510139" y="721895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>
                <a:solidFill>
                  <a:schemeClr val="bg1"/>
                </a:solidFill>
              </a:rPr>
              <a:t>1600</a:t>
            </a:r>
          </a:p>
        </p:txBody>
      </p:sp>
    </p:spTree>
    <p:extLst>
      <p:ext uri="{BB962C8B-B14F-4D97-AF65-F5344CB8AC3E}">
        <p14:creationId xmlns:p14="http://schemas.microsoft.com/office/powerpoint/2010/main" val="485835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>
            <a:extLst>
              <a:ext uri="{FF2B5EF4-FFF2-40B4-BE49-F238E27FC236}">
                <a16:creationId xmlns:a16="http://schemas.microsoft.com/office/drawing/2014/main" id="{84F1C8FA-2AEF-6ADC-E8B5-ED9156A61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b="1" dirty="0"/>
              <a:t>Long game (</a:t>
            </a:r>
            <a:r>
              <a:rPr lang="de-DE" altLang="en-US" sz="2800" b="1" dirty="0" err="1"/>
              <a:t>retrospectively</a:t>
            </a:r>
            <a:r>
              <a:rPr lang="de-DE" altLang="en-US" sz="2800" b="1" dirty="0"/>
              <a:t>): </a:t>
            </a:r>
            <a:r>
              <a:rPr lang="de-DE" altLang="en-US" sz="2800" b="1" dirty="0" err="1"/>
              <a:t>Muscovy</a:t>
            </a:r>
            <a:r>
              <a:rPr lang="de-DE" altLang="en-US" sz="2800" b="1" dirty="0"/>
              <a:t> and  Byzantium</a:t>
            </a:r>
            <a:br>
              <a:rPr lang="de-DE" altLang="en-US" sz="2800" b="1" dirty="0"/>
            </a:br>
            <a:endParaRPr lang="de-DE" altLang="en-US" sz="2800" b="1" dirty="0"/>
          </a:p>
        </p:txBody>
      </p:sp>
      <p:sp>
        <p:nvSpPr>
          <p:cNvPr id="51203" name="Text Box 2">
            <a:extLst>
              <a:ext uri="{FF2B5EF4-FFF2-40B4-BE49-F238E27FC236}">
                <a16:creationId xmlns:a16="http://schemas.microsoft.com/office/drawing/2014/main" id="{65C7DAFE-AA59-560E-24BB-861254572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015" y="1600200"/>
            <a:ext cx="9671785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After fall of Constantinople 1453 </a:t>
            </a:r>
            <a:r>
              <a:rPr lang="de-DE" altLang="en-US" sz="2800" dirty="0" err="1"/>
              <a:t>Muscovian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princes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see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themselves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increasingly</a:t>
            </a:r>
            <a:r>
              <a:rPr lang="de-DE" altLang="en-US" sz="2800" dirty="0"/>
              <a:t> as </a:t>
            </a:r>
            <a:r>
              <a:rPr lang="de-DE" altLang="en-US" sz="2800" dirty="0" err="1"/>
              <a:t>legitimate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heirs</a:t>
            </a:r>
            <a:r>
              <a:rPr lang="de-DE" altLang="en-US" sz="2800" dirty="0"/>
              <a:t> of Orthodox </a:t>
            </a:r>
            <a:r>
              <a:rPr lang="de-DE" altLang="en-US" sz="2800" dirty="0" err="1"/>
              <a:t>emperor</a:t>
            </a:r>
            <a:r>
              <a:rPr lang="de-DE" altLang="en-US" sz="2800" dirty="0"/>
              <a:t> – not </a:t>
            </a:r>
            <a:r>
              <a:rPr lang="de-DE" altLang="en-US" sz="2800" dirty="0" err="1"/>
              <a:t>necessarily</a:t>
            </a:r>
            <a:r>
              <a:rPr lang="de-DE" altLang="en-US" sz="2800" dirty="0"/>
              <a:t> out of </a:t>
            </a:r>
            <a:r>
              <a:rPr lang="de-DE" altLang="en-US" sz="2800" dirty="0" err="1"/>
              <a:t>conviction</a:t>
            </a:r>
            <a:r>
              <a:rPr lang="de-DE" altLang="en-US" sz="2800" dirty="0"/>
              <a:t> but for </a:t>
            </a:r>
            <a:r>
              <a:rPr lang="de-DE" altLang="en-US" sz="2800" dirty="0" err="1"/>
              <a:t>prestige</a:t>
            </a:r>
            <a:endParaRPr lang="de-DE" altLang="en-US" sz="2800" dirty="0"/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17th – 19th </a:t>
            </a:r>
            <a:r>
              <a:rPr lang="de-DE" altLang="en-US" sz="2800" dirty="0" err="1"/>
              <a:t>centuries</a:t>
            </a:r>
            <a:r>
              <a:rPr lang="de-DE" altLang="en-US" sz="2800" dirty="0"/>
              <a:t>: </a:t>
            </a:r>
            <a:r>
              <a:rPr lang="de-DE" altLang="en-US" sz="2800" dirty="0" err="1"/>
              <a:t>several</a:t>
            </a:r>
            <a:r>
              <a:rPr lang="de-DE" altLang="en-US" sz="2800" dirty="0"/>
              <a:t> wars </a:t>
            </a:r>
            <a:r>
              <a:rPr lang="de-DE" altLang="en-US" sz="2800" dirty="0" err="1"/>
              <a:t>against</a:t>
            </a:r>
            <a:r>
              <a:rPr lang="de-DE" altLang="en-US" sz="2800" dirty="0"/>
              <a:t> Ottoman Empire</a:t>
            </a:r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Access </a:t>
            </a:r>
            <a:r>
              <a:rPr lang="de-DE" altLang="en-US" sz="2800" dirty="0" err="1"/>
              <a:t>to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Black </a:t>
            </a:r>
            <a:r>
              <a:rPr lang="de-DE" altLang="en-US" sz="2800" dirty="0" err="1"/>
              <a:t>Sea</a:t>
            </a:r>
            <a:endParaRPr lang="de-DE" altLang="en-US" sz="2800" dirty="0"/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Conquest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Crimea</a:t>
            </a:r>
            <a:endParaRPr lang="de-DE" altLang="en-US" sz="2800" dirty="0"/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/>
              <a:t>Caucasus and Transcaucasia with Orthodox Georgian </a:t>
            </a:r>
            <a:r>
              <a:rPr lang="de-DE" altLang="en-US" sz="2800" dirty="0" err="1"/>
              <a:t>nation</a:t>
            </a:r>
            <a:endParaRPr lang="de-DE" altLang="en-US" sz="2800" dirty="0"/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2800" dirty="0" err="1"/>
              <a:t>Russian</a:t>
            </a:r>
            <a:r>
              <a:rPr lang="de-DE" altLang="en-US" sz="2800" dirty="0"/>
              <a:t> Emperor: </a:t>
            </a:r>
            <a:r>
              <a:rPr lang="de-DE" altLang="en-US" sz="2800" dirty="0" err="1"/>
              <a:t>Protector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Orthodox </a:t>
            </a:r>
            <a:r>
              <a:rPr lang="de-DE" altLang="en-US" sz="2800" dirty="0" err="1"/>
              <a:t>population</a:t>
            </a:r>
            <a:r>
              <a:rPr lang="de-DE" altLang="en-US" sz="2800" dirty="0"/>
              <a:t> in Ottoman Empire</a:t>
            </a:r>
          </a:p>
          <a:p>
            <a:pPr>
              <a:lnSpc>
                <a:spcPct val="80000"/>
              </a:lnSpc>
              <a:spcBef>
                <a:spcPts val="700"/>
              </a:spcBef>
              <a:buClrTx/>
            </a:pPr>
            <a:endParaRPr lang="de-DE" altLang="en-US" sz="28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extLst>
              <a:ext uri="{FF2B5EF4-FFF2-40B4-BE49-F238E27FC236}">
                <a16:creationId xmlns:a16="http://schemas.microsoft.com/office/drawing/2014/main" id="{61E06688-616B-DC22-05D1-EFDE93999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13" y="0"/>
            <a:ext cx="838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552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undefined">
            <a:extLst>
              <a:ext uri="{FF2B5EF4-FFF2-40B4-BE49-F238E27FC236}">
                <a16:creationId xmlns:a16="http://schemas.microsoft.com/office/drawing/2014/main" id="{D62574F9-4BFE-EFE5-5248-6DA24110A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0"/>
            <a:ext cx="11658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859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>
            <a:extLst>
              <a:ext uri="{FF2B5EF4-FFF2-40B4-BE49-F238E27FC236}">
                <a16:creationId xmlns:a16="http://schemas.microsoft.com/office/drawing/2014/main" id="{05D07641-0DE3-3EC0-D9DD-B1AACEBB1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40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rgbClr val="E5E5FF"/>
                </a:solidFill>
              </a:rPr>
              <a:t>Timeline : </a:t>
            </a:r>
            <a:r>
              <a:rPr lang="de-DE" altLang="en-US" sz="2800" dirty="0" err="1">
                <a:solidFill>
                  <a:srgbClr val="E5E5FF"/>
                </a:solidFill>
              </a:rPr>
              <a:t>the</a:t>
            </a:r>
            <a:r>
              <a:rPr lang="de-DE" altLang="en-US" sz="2800" dirty="0">
                <a:solidFill>
                  <a:srgbClr val="E5E5FF"/>
                </a:solidFill>
              </a:rPr>
              <a:t> ‘</a:t>
            </a:r>
            <a:r>
              <a:rPr lang="de-DE" altLang="en-US" sz="2800" dirty="0" err="1">
                <a:solidFill>
                  <a:srgbClr val="E5E5FF"/>
                </a:solidFill>
              </a:rPr>
              <a:t>Mongolian</a:t>
            </a:r>
            <a:r>
              <a:rPr lang="de-DE" altLang="en-US" sz="2800" dirty="0">
                <a:solidFill>
                  <a:srgbClr val="E5E5FF"/>
                </a:solidFill>
              </a:rPr>
              <a:t> </a:t>
            </a:r>
            <a:r>
              <a:rPr lang="de-DE" altLang="en-US" sz="2800" dirty="0" err="1">
                <a:solidFill>
                  <a:srgbClr val="E5E5FF"/>
                </a:solidFill>
              </a:rPr>
              <a:t>yoke</a:t>
            </a:r>
            <a:r>
              <a:rPr lang="de-DE" altLang="en-US" sz="2800" dirty="0">
                <a:solidFill>
                  <a:srgbClr val="E5E5FF"/>
                </a:solidFill>
              </a:rPr>
              <a:t>‘ </a:t>
            </a:r>
          </a:p>
        </p:txBody>
      </p:sp>
      <p:sp>
        <p:nvSpPr>
          <p:cNvPr id="34819" name="Text Box 2">
            <a:extLst>
              <a:ext uri="{FF2B5EF4-FFF2-40B4-BE49-F238E27FC236}">
                <a16:creationId xmlns:a16="http://schemas.microsoft.com/office/drawing/2014/main" id="{161EE01A-62C4-E472-40DB-E285693B5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8556" y="859055"/>
            <a:ext cx="73548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FFFFFF"/>
              </a:buClr>
            </a:pPr>
            <a:r>
              <a:rPr lang="de-DE" altLang="en-US" sz="2400" dirty="0" err="1"/>
              <a:t>Mongolian</a:t>
            </a:r>
            <a:r>
              <a:rPr lang="de-DE" altLang="en-US" sz="2400" dirty="0"/>
              <a:t> </a:t>
            </a:r>
            <a:r>
              <a:rPr lang="de-DE" altLang="en-US" sz="2400" dirty="0" err="1"/>
              <a:t>heritage</a:t>
            </a:r>
            <a:r>
              <a:rPr lang="de-DE" altLang="en-US" sz="2400" dirty="0"/>
              <a:t> – </a:t>
            </a:r>
            <a:r>
              <a:rPr lang="de-DE" altLang="en-US" sz="2400" dirty="0" err="1"/>
              <a:t>for</a:t>
            </a:r>
            <a:r>
              <a:rPr lang="de-DE" altLang="en-US" sz="2400" dirty="0"/>
              <a:t> 200 </a:t>
            </a:r>
            <a:r>
              <a:rPr lang="de-DE" altLang="en-US" sz="2400" dirty="0" err="1"/>
              <a:t>years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Muscovy</a:t>
            </a:r>
            <a:r>
              <a:rPr lang="de-DE" altLang="en-US" sz="2400" dirty="0"/>
              <a:t> was </a:t>
            </a:r>
            <a:r>
              <a:rPr lang="de-DE" altLang="en-US" sz="2400" dirty="0" err="1"/>
              <a:t>part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a </a:t>
            </a:r>
            <a:r>
              <a:rPr lang="de-DE" altLang="en-US" sz="2400" dirty="0" err="1"/>
              <a:t>Mongolian</a:t>
            </a:r>
            <a:r>
              <a:rPr lang="de-DE" altLang="en-US" sz="2400" dirty="0"/>
              <a:t> </a:t>
            </a:r>
            <a:r>
              <a:rPr lang="de-DE" altLang="en-US" sz="2400" dirty="0" err="1"/>
              <a:t>empire</a:t>
            </a:r>
            <a:r>
              <a:rPr lang="de-DE" altLang="en-US" sz="2400" dirty="0"/>
              <a:t> (1240 – </a:t>
            </a:r>
            <a:r>
              <a:rPr lang="de-DE" altLang="en-US" sz="2400" dirty="0" err="1"/>
              <a:t>middle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</a:t>
            </a:r>
            <a:r>
              <a:rPr lang="de-DE" altLang="en-US" sz="2400" dirty="0" err="1"/>
              <a:t>the</a:t>
            </a:r>
            <a:r>
              <a:rPr lang="de-DE" altLang="en-US" sz="2400" dirty="0"/>
              <a:t> 15th c.)</a:t>
            </a:r>
          </a:p>
        </p:txBody>
      </p:sp>
      <p:graphicFrame>
        <p:nvGraphicFramePr>
          <p:cNvPr id="12291" name="Group 3">
            <a:extLst>
              <a:ext uri="{FF2B5EF4-FFF2-40B4-BE49-F238E27FC236}">
                <a16:creationId xmlns:a16="http://schemas.microsoft.com/office/drawing/2014/main" id="{DE865118-D40B-A044-C700-D66B5390B1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502015"/>
              </p:ext>
            </p:extLst>
          </p:nvPr>
        </p:nvGraphicFramePr>
        <p:xfrm>
          <a:off x="1039528" y="2002055"/>
          <a:ext cx="10520414" cy="4787734"/>
        </p:xfrm>
        <a:graphic>
          <a:graphicData uri="http://schemas.openxmlformats.org/drawingml/2006/table">
            <a:tbl>
              <a:tblPr/>
              <a:tblGrid>
                <a:gridCol w="1274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5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823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1237-1240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The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Mongols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(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Rusians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called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them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Tatars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–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name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the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tribes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fighting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with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Mongols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)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under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Batu Khan,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invade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and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devastate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Rus‘,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take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and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destroy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Kyiv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on 6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December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1240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83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1259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Partition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Mongol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Empire in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four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parts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ruled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descendants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Dshinghis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Khan,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Northwest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: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Kipchak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Khanate (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Rusians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call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Golden Horde)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3006002"/>
                  </a:ext>
                </a:extLst>
              </a:tr>
              <a:tr h="76183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Rus‘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pay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tribute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Kipchak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Khanate/Golden Horde – Grand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title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needs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confirmed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Khan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905780"/>
                  </a:ext>
                </a:extLst>
              </a:tr>
              <a:tr h="76183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Princes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Muscovy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become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Khan‘s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tax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collector</a:t>
                      </a: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83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Golden Horde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sends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troops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enforce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its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rule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necessary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(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if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prince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refuses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pay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tribute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and/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tries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ally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with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Lithuania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)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4969324"/>
                  </a:ext>
                </a:extLst>
              </a:tr>
              <a:tr h="76183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14th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century</a:t>
                      </a:r>
                      <a:endParaRPr kumimoji="0" lang="de-DE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Often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fighting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within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Golden Horde and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between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successor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states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Mongol</a:t>
                      </a: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Empire</a:t>
                      </a:r>
                    </a:p>
                  </a:txBody>
                  <a:tcPr marL="90000" marR="90000" marT="278551" marB="4678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9485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:a16="http://schemas.microsoft.com/office/drawing/2014/main" id="{5CB5B56D-99AD-A17A-1773-ECC203BF9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0"/>
            <a:ext cx="11847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65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01DE99E4-6940-3675-B475-5BA950E1D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dirty="0">
                <a:solidFill>
                  <a:srgbClr val="E5E5FF"/>
                </a:solidFill>
              </a:rPr>
              <a:t>A </a:t>
            </a:r>
            <a:r>
              <a:rPr lang="de-DE" altLang="en-US" dirty="0" err="1">
                <a:solidFill>
                  <a:srgbClr val="E5E5FF"/>
                </a:solidFill>
              </a:rPr>
              <a:t>new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start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or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the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continuation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of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Kyiv</a:t>
            </a:r>
            <a:r>
              <a:rPr lang="de-DE" altLang="en-US" dirty="0">
                <a:solidFill>
                  <a:srgbClr val="E5E5FF"/>
                </a:solidFill>
              </a:rPr>
              <a:t>/</a:t>
            </a:r>
            <a:r>
              <a:rPr lang="de-DE" altLang="en-US" dirty="0" err="1">
                <a:solidFill>
                  <a:srgbClr val="E5E5FF"/>
                </a:solidFill>
              </a:rPr>
              <a:t>Kiev</a:t>
            </a:r>
            <a:r>
              <a:rPr lang="de-DE" altLang="en-US" dirty="0">
                <a:solidFill>
                  <a:srgbClr val="E5E5FF"/>
                </a:solidFill>
              </a:rPr>
              <a:t>? The </a:t>
            </a:r>
            <a:r>
              <a:rPr lang="de-DE" altLang="en-US" dirty="0" err="1">
                <a:solidFill>
                  <a:srgbClr val="E5E5FF"/>
                </a:solidFill>
              </a:rPr>
              <a:t>Principality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of</a:t>
            </a:r>
            <a:r>
              <a:rPr lang="de-DE" altLang="en-US" dirty="0">
                <a:solidFill>
                  <a:srgbClr val="E5E5FF"/>
                </a:solidFill>
              </a:rPr>
              <a:t> </a:t>
            </a:r>
            <a:r>
              <a:rPr lang="de-DE" altLang="en-US" dirty="0" err="1">
                <a:solidFill>
                  <a:srgbClr val="E5E5FF"/>
                </a:solidFill>
              </a:rPr>
              <a:t>Muscovy</a:t>
            </a:r>
            <a:r>
              <a:rPr lang="de-DE" altLang="en-US" dirty="0">
                <a:solidFill>
                  <a:srgbClr val="E5E5FF"/>
                </a:solidFill>
              </a:rPr>
              <a:t>: </a:t>
            </a:r>
            <a:r>
              <a:rPr lang="de-DE" altLang="en-US" dirty="0" err="1">
                <a:solidFill>
                  <a:srgbClr val="E5E5FF"/>
                </a:solidFill>
              </a:rPr>
              <a:t>Geography</a:t>
            </a:r>
            <a:endParaRPr lang="de-DE" altLang="en-US" dirty="0">
              <a:solidFill>
                <a:srgbClr val="E5E5FF"/>
              </a:solidFill>
            </a:endParaRPr>
          </a:p>
        </p:txBody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C04267A5-9BB2-FB2C-1E8A-301641D05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/>
              <a:t>Forests in </a:t>
            </a:r>
            <a:r>
              <a:rPr lang="de-DE" altLang="en-US" dirty="0" err="1"/>
              <a:t>Moscovian</a:t>
            </a:r>
            <a:r>
              <a:rPr lang="de-DE" altLang="en-US" dirty="0"/>
              <a:t> </a:t>
            </a:r>
            <a:r>
              <a:rPr lang="de-DE" altLang="en-US" dirty="0" err="1"/>
              <a:t>heartland</a:t>
            </a:r>
            <a:endParaRPr lang="de-DE" altLang="en-US" dirty="0"/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Peripheral</a:t>
            </a:r>
            <a:r>
              <a:rPr lang="de-DE" altLang="en-US" dirty="0"/>
              <a:t> </a:t>
            </a:r>
            <a:r>
              <a:rPr lang="de-DE" altLang="en-US" dirty="0" err="1"/>
              <a:t>location</a:t>
            </a:r>
            <a:endParaRPr lang="de-DE" altLang="en-US" dirty="0"/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Vast</a:t>
            </a:r>
            <a:r>
              <a:rPr lang="de-DE" altLang="en-US" dirty="0"/>
              <a:t> </a:t>
            </a:r>
            <a:r>
              <a:rPr lang="de-DE" altLang="en-US" dirty="0" err="1"/>
              <a:t>Russian</a:t>
            </a:r>
            <a:r>
              <a:rPr lang="de-DE" altLang="en-US" dirty="0"/>
              <a:t> </a:t>
            </a:r>
            <a:r>
              <a:rPr lang="de-DE" altLang="en-US" dirty="0" err="1"/>
              <a:t>plain</a:t>
            </a:r>
            <a:r>
              <a:rPr lang="de-DE" altLang="en-US" dirty="0"/>
              <a:t> </a:t>
            </a:r>
            <a:r>
              <a:rPr lang="de-DE" altLang="en-US" dirty="0" err="1"/>
              <a:t>to</a:t>
            </a:r>
            <a:r>
              <a:rPr lang="de-DE" altLang="en-US" dirty="0"/>
              <a:t> South</a:t>
            </a:r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 err="1"/>
              <a:t>Dense</a:t>
            </a:r>
            <a:r>
              <a:rPr lang="de-DE" altLang="en-US" dirty="0"/>
              <a:t> and viable network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rivers</a:t>
            </a:r>
            <a:endParaRPr lang="de-DE" altLang="en-US" dirty="0"/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dirty="0"/>
              <a:t>Spring and </a:t>
            </a:r>
            <a:r>
              <a:rPr lang="de-DE" altLang="en-US" dirty="0" err="1"/>
              <a:t>autumn</a:t>
            </a:r>
            <a:r>
              <a:rPr lang="de-DE" altLang="en-US" dirty="0"/>
              <a:t>: </a:t>
            </a:r>
            <a:r>
              <a:rPr lang="de-DE" altLang="en-US" dirty="0" err="1"/>
              <a:t>mud</a:t>
            </a:r>
            <a:r>
              <a:rPr lang="de-DE" altLang="en-US" dirty="0"/>
              <a:t>, time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immobility</a:t>
            </a:r>
            <a:endParaRPr lang="de-DE" altLang="en-US" dirty="0"/>
          </a:p>
          <a:p>
            <a:pPr marL="0" indent="0" eaLnBrk="1" hangingPunct="1">
              <a:buClr>
                <a:srgbClr val="FFFFFF"/>
              </a:buClr>
            </a:pPr>
            <a:endParaRPr lang="de-DE" altLang="en-US" dirty="0"/>
          </a:p>
          <a:p>
            <a:pPr eaLnBrk="1" hangingPunct="1"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de-DE" altLang="en-US" dirty="0"/>
          </a:p>
          <a:p>
            <a:pPr eaLnBrk="1" hangingPunct="1">
              <a:buClrTx/>
              <a:buFontTx/>
              <a:buNone/>
            </a:pPr>
            <a:endParaRPr lang="de-DE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undefined">
            <a:extLst>
              <a:ext uri="{FF2B5EF4-FFF2-40B4-BE49-F238E27FC236}">
                <a16:creationId xmlns:a16="http://schemas.microsoft.com/office/drawing/2014/main" id="{4A7E79D3-BDFF-A775-A049-57486EB48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0"/>
            <a:ext cx="55260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CE391F96-7350-E255-C7DA-008511A77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331" y="0"/>
            <a:ext cx="5526088" cy="68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03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>
            <a:extLst>
              <a:ext uri="{FF2B5EF4-FFF2-40B4-BE49-F238E27FC236}">
                <a16:creationId xmlns:a16="http://schemas.microsoft.com/office/drawing/2014/main" id="{8FB6D119-5EBD-7001-A68B-7EE7E652B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8658894" cy="682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915" name="Text Box 4">
            <a:extLst>
              <a:ext uri="{FF2B5EF4-FFF2-40B4-BE49-F238E27FC236}">
                <a16:creationId xmlns:a16="http://schemas.microsoft.com/office/drawing/2014/main" id="{70E4582E-2EA9-E4A0-5007-7306909B6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29" y="435628"/>
            <a:ext cx="1181384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1500"/>
              </a:spcBef>
              <a:buClrTx/>
            </a:pPr>
            <a:r>
              <a:rPr lang="de-DE" altLang="en-US" sz="2400" dirty="0">
                <a:solidFill>
                  <a:schemeClr val="bg1"/>
                </a:solidFill>
              </a:rPr>
              <a:t>1300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0A3D102-D9F0-2FB2-396F-08F27C57E66D}"/>
              </a:ext>
            </a:extLst>
          </p:cNvPr>
          <p:cNvSpPr txBox="1"/>
          <p:nvPr/>
        </p:nvSpPr>
        <p:spPr>
          <a:xfrm>
            <a:off x="3940778" y="289385"/>
            <a:ext cx="5266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b="1" dirty="0">
                <a:solidFill>
                  <a:schemeClr val="bg1"/>
                </a:solidFill>
              </a:rPr>
              <a:t>Gathering of land of Rus - preconditions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F875461-21AC-C691-059D-852866B47163}"/>
              </a:ext>
            </a:extLst>
          </p:cNvPr>
          <p:cNvSpPr txBox="1"/>
          <p:nvPr/>
        </p:nvSpPr>
        <p:spPr>
          <a:xfrm>
            <a:off x="896091" y="1126470"/>
            <a:ext cx="10575235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Acquiring title of grand prince –originally Kyiv, then Vladimir, importance watered down by several rulers in the North acquiring this title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Ca 1271 Moscow becomes capital </a:t>
            </a:r>
            <a:r>
              <a:rPr lang="de-GB">
                <a:solidFill>
                  <a:schemeClr val="bg1"/>
                </a:solidFill>
              </a:rPr>
              <a:t>of </a:t>
            </a:r>
            <a:r>
              <a:rPr lang="en-GB" dirty="0">
                <a:solidFill>
                  <a:schemeClr val="bg1"/>
                </a:solidFill>
              </a:rPr>
              <a:t>G</a:t>
            </a:r>
            <a:r>
              <a:rPr lang="de-GB">
                <a:solidFill>
                  <a:schemeClr val="bg1"/>
                </a:solidFill>
              </a:rPr>
              <a:t>rand </a:t>
            </a:r>
            <a:r>
              <a:rPr lang="en-GB" dirty="0">
                <a:solidFill>
                  <a:schemeClr val="bg1"/>
                </a:solidFill>
              </a:rPr>
              <a:t>P</a:t>
            </a:r>
            <a:r>
              <a:rPr lang="de-GB">
                <a:solidFill>
                  <a:schemeClr val="bg1"/>
                </a:solidFill>
              </a:rPr>
              <a:t>rincipality </a:t>
            </a:r>
            <a:r>
              <a:rPr lang="de-GB" dirty="0">
                <a:solidFill>
                  <a:schemeClr val="bg1"/>
                </a:solidFill>
              </a:rPr>
              <a:t>of Vladimir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During Mongol rule: title was given by Khan – Rus‘ prince had to travel to Golde Horde capital Sarai to get appointed by Khan, several executed.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 Aleksandr Nevsky – </a:t>
            </a:r>
            <a:r>
              <a:rPr lang="de-GB">
                <a:solidFill>
                  <a:schemeClr val="bg1"/>
                </a:solidFill>
              </a:rPr>
              <a:t>1236 </a:t>
            </a: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de-GB">
                <a:solidFill>
                  <a:schemeClr val="bg1"/>
                </a:solidFill>
              </a:rPr>
              <a:t>rince </a:t>
            </a:r>
            <a:r>
              <a:rPr lang="de-GB" dirty="0">
                <a:solidFill>
                  <a:schemeClr val="bg1"/>
                </a:solidFill>
              </a:rPr>
              <a:t>of Novgorod, since 1249 Grand Prince of Kyiv, since 1252 Grand Prince of Vladimir – fights against Sweden (15 July 1240 in Battle of the Neva) and Teutonic Knights (5 April 1242 in Battle on the Ice/Battle on Lake Peipus)– but always pays tributes to Golden Horde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Later Competition of Princes of Muscovy with Tver – also at Khan‘s court – Muscovy winning (Michael of Tver executed)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Muscovy</a:t>
            </a:r>
            <a:r>
              <a:rPr lang="de-GB">
                <a:solidFill>
                  <a:schemeClr val="bg1"/>
                </a:solidFill>
              </a:rPr>
              <a:t>  eventually wins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de-GB">
                <a:solidFill>
                  <a:schemeClr val="bg1"/>
                </a:solidFill>
              </a:rPr>
              <a:t>power </a:t>
            </a:r>
            <a:r>
              <a:rPr lang="de-GB" dirty="0">
                <a:solidFill>
                  <a:schemeClr val="bg1"/>
                </a:solidFill>
              </a:rPr>
              <a:t>struggle -  with support </a:t>
            </a:r>
            <a:r>
              <a:rPr lang="de-GB">
                <a:solidFill>
                  <a:schemeClr val="bg1"/>
                </a:solidFill>
              </a:rPr>
              <a:t>of Khan</a:t>
            </a:r>
            <a:r>
              <a:rPr lang="en-GB" dirty="0">
                <a:solidFill>
                  <a:schemeClr val="bg1"/>
                </a:solidFill>
              </a:rPr>
              <a:t>. </a:t>
            </a:r>
            <a:r>
              <a:rPr lang="de-GB">
                <a:solidFill>
                  <a:schemeClr val="bg1"/>
                </a:solidFill>
              </a:rPr>
              <a:t>Tver</a:t>
            </a:r>
            <a:r>
              <a:rPr lang="en-GB" dirty="0">
                <a:solidFill>
                  <a:schemeClr val="bg1"/>
                </a:solidFill>
              </a:rPr>
              <a:t> is</a:t>
            </a:r>
            <a:r>
              <a:rPr lang="de-GB">
                <a:solidFill>
                  <a:schemeClr val="bg1"/>
                </a:solidFill>
              </a:rPr>
              <a:t> </a:t>
            </a:r>
            <a:r>
              <a:rPr lang="de-GB" dirty="0">
                <a:solidFill>
                  <a:schemeClr val="bg1"/>
                </a:solidFill>
              </a:rPr>
              <a:t>often allied with </a:t>
            </a:r>
            <a:r>
              <a:rPr lang="de-GB">
                <a:solidFill>
                  <a:schemeClr val="bg1"/>
                </a:solidFill>
              </a:rPr>
              <a:t>Lithuania </a:t>
            </a:r>
            <a:r>
              <a:rPr lang="en-GB" dirty="0">
                <a:solidFill>
                  <a:schemeClr val="bg1"/>
                </a:solidFill>
              </a:rPr>
              <a:t> from which</a:t>
            </a:r>
            <a:r>
              <a:rPr lang="de-GB">
                <a:solidFill>
                  <a:schemeClr val="bg1"/>
                </a:solidFill>
              </a:rPr>
              <a:t> </a:t>
            </a:r>
            <a:r>
              <a:rPr lang="de-GB" dirty="0">
                <a:solidFill>
                  <a:schemeClr val="bg1"/>
                </a:solidFill>
              </a:rPr>
              <a:t>not </a:t>
            </a:r>
            <a:r>
              <a:rPr lang="de-GB">
                <a:solidFill>
                  <a:schemeClr val="bg1"/>
                </a:solidFill>
              </a:rPr>
              <a:t>much help</a:t>
            </a:r>
            <a:r>
              <a:rPr lang="en-GB" dirty="0">
                <a:solidFill>
                  <a:schemeClr val="bg1"/>
                </a:solidFill>
              </a:rPr>
              <a:t> is </a:t>
            </a:r>
            <a:r>
              <a:rPr lang="de-GB">
                <a:solidFill>
                  <a:schemeClr val="bg1"/>
                </a:solidFill>
              </a:rPr>
              <a:t> </a:t>
            </a:r>
            <a:r>
              <a:rPr lang="de-GB" dirty="0">
                <a:solidFill>
                  <a:schemeClr val="bg1"/>
                </a:solidFill>
              </a:rPr>
              <a:t>forthcoming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Grand Prince </a:t>
            </a:r>
            <a:r>
              <a:rPr lang="de-GB">
                <a:solidFill>
                  <a:schemeClr val="bg1"/>
                </a:solidFill>
              </a:rPr>
              <a:t>Ivan </a:t>
            </a:r>
            <a:r>
              <a:rPr lang="de-GB" dirty="0">
                <a:solidFill>
                  <a:schemeClr val="bg1"/>
                </a:solidFill>
              </a:rPr>
              <a:t>Kalita (1325-1341) of Muscovy – tax collector for Khan – close connection and fulfilling Khan‘s demands precondition for rise of Moscow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Grand Prince </a:t>
            </a:r>
            <a:r>
              <a:rPr lang="de-GB">
                <a:solidFill>
                  <a:schemeClr val="bg1"/>
                </a:solidFill>
              </a:rPr>
              <a:t>Vasily </a:t>
            </a:r>
            <a:r>
              <a:rPr lang="de-GB" dirty="0">
                <a:solidFill>
                  <a:schemeClr val="bg1"/>
                </a:solidFill>
              </a:rPr>
              <a:t>II (1425-1462) starts with acquiring more and more territory of other </a:t>
            </a:r>
            <a:r>
              <a:rPr lang="de-GB">
                <a:solidFill>
                  <a:schemeClr val="bg1"/>
                </a:solidFill>
              </a:rPr>
              <a:t>princely families</a:t>
            </a:r>
            <a:r>
              <a:rPr lang="en-GB" dirty="0">
                <a:solidFill>
                  <a:schemeClr val="bg1"/>
                </a:solidFill>
              </a:rPr>
              <a:t> in North Eastern </a:t>
            </a:r>
            <a:r>
              <a:rPr lang="en-GB" dirty="0" err="1">
                <a:solidFill>
                  <a:schemeClr val="bg1"/>
                </a:solidFill>
              </a:rPr>
              <a:t>Rus</a:t>
            </a:r>
            <a:r>
              <a:rPr lang="en-GB" dirty="0">
                <a:solidFill>
                  <a:schemeClr val="bg1"/>
                </a:solidFill>
              </a:rPr>
              <a:t>’</a:t>
            </a:r>
            <a:endParaRPr lang="de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61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1465</Words>
  <Application>Microsoft Office PowerPoint</Application>
  <PresentationFormat>Widescreen</PresentationFormat>
  <Paragraphs>179</Paragraphs>
  <Slides>24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</vt:lpstr>
      <vt:lpstr>Entangled History: Ukraine and her neighbours from the Middle Ages to the Present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Entangled History: Ukraine and her neighbours from the Middle Ages to the Present  </dc:title>
  <dc:creator>Mick, Christoph</dc:creator>
  <cp:lastModifiedBy>Mick, Christoph</cp:lastModifiedBy>
  <cp:revision>9</cp:revision>
  <dcterms:created xsi:type="dcterms:W3CDTF">2023-10-21T16:40:07Z</dcterms:created>
  <dcterms:modified xsi:type="dcterms:W3CDTF">2024-10-21T21:08:30Z</dcterms:modified>
</cp:coreProperties>
</file>