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303" r:id="rId4"/>
    <p:sldId id="292" r:id="rId5"/>
    <p:sldId id="293" r:id="rId6"/>
    <p:sldId id="294" r:id="rId7"/>
    <p:sldId id="315" r:id="rId8"/>
    <p:sldId id="297" r:id="rId9"/>
    <p:sldId id="316" r:id="rId10"/>
    <p:sldId id="295" r:id="rId11"/>
    <p:sldId id="301" r:id="rId12"/>
    <p:sldId id="328" r:id="rId13"/>
    <p:sldId id="331" r:id="rId14"/>
    <p:sldId id="306" r:id="rId15"/>
    <p:sldId id="307" r:id="rId16"/>
    <p:sldId id="265" r:id="rId17"/>
    <p:sldId id="332" r:id="rId18"/>
    <p:sldId id="271" r:id="rId19"/>
    <p:sldId id="270" r:id="rId20"/>
    <p:sldId id="272" r:id="rId21"/>
    <p:sldId id="273" r:id="rId22"/>
    <p:sldId id="274" r:id="rId23"/>
    <p:sldId id="276" r:id="rId24"/>
    <p:sldId id="333" r:id="rId25"/>
  </p:sldIdLst>
  <p:sldSz cx="9144000" cy="6858000" type="screen4x3"/>
  <p:notesSz cx="6858000" cy="9144000"/>
  <p:defaultTextStyle>
    <a:defPPr>
      <a:defRPr lang="en-GB"/>
    </a:defPPr>
    <a:lvl1pPr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8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8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8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8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8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3"/>
    <p:restoredTop sz="94665"/>
  </p:normalViewPr>
  <p:slideViewPr>
    <p:cSldViewPr>
      <p:cViewPr varScale="1">
        <p:scale>
          <a:sx n="89" d="100"/>
          <a:sy n="89" d="100"/>
        </p:scale>
        <p:origin x="1648" y="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>
            <a:extLst>
              <a:ext uri="{FF2B5EF4-FFF2-40B4-BE49-F238E27FC236}">
                <a16:creationId xmlns:a16="http://schemas.microsoft.com/office/drawing/2014/main" id="{E1898DE6-92DD-478D-B6D3-FD336328D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106" charset="0"/>
              <a:buNone/>
              <a:defRPr/>
            </a:pPr>
            <a:endParaRPr lang="en-GB">
              <a:latin typeface="Arial" pitchFamily="-106" charset="0"/>
              <a:ea typeface="+mn-ea"/>
              <a:cs typeface="+mn-cs"/>
            </a:endParaRPr>
          </a:p>
        </p:txBody>
      </p:sp>
      <p:sp>
        <p:nvSpPr>
          <p:cNvPr id="4098" name="AutoShape 2">
            <a:extLst>
              <a:ext uri="{FF2B5EF4-FFF2-40B4-BE49-F238E27FC236}">
                <a16:creationId xmlns:a16="http://schemas.microsoft.com/office/drawing/2014/main" id="{38ACD2FC-D657-442F-9110-3C07C68B4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106" charset="0"/>
              <a:buNone/>
              <a:defRPr/>
            </a:pPr>
            <a:endParaRPr lang="en-GB">
              <a:latin typeface="Arial" pitchFamily="-106" charset="0"/>
              <a:ea typeface="+mn-ea"/>
              <a:cs typeface="+mn-cs"/>
            </a:endParaRPr>
          </a:p>
        </p:txBody>
      </p:sp>
      <p:sp>
        <p:nvSpPr>
          <p:cNvPr id="4099" name="AutoShape 3">
            <a:extLst>
              <a:ext uri="{FF2B5EF4-FFF2-40B4-BE49-F238E27FC236}">
                <a16:creationId xmlns:a16="http://schemas.microsoft.com/office/drawing/2014/main" id="{68726DF9-DF12-419D-BA09-BA6D4DF38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106" charset="0"/>
              <a:buNone/>
              <a:defRPr/>
            </a:pPr>
            <a:endParaRPr lang="en-GB">
              <a:latin typeface="Arial" pitchFamily="-106" charset="0"/>
              <a:ea typeface="+mn-ea"/>
              <a:cs typeface="+mn-cs"/>
            </a:endParaRP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AB4176E9-6E91-43A9-BCC3-1A591429F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106" charset="0"/>
              <a:buNone/>
              <a:defRPr/>
            </a:pPr>
            <a:endParaRPr lang="en-GB">
              <a:latin typeface="Arial" pitchFamily="-106" charset="0"/>
              <a:ea typeface="+mn-ea"/>
              <a:cs typeface="+mn-cs"/>
            </a:endParaRPr>
          </a:p>
        </p:txBody>
      </p:sp>
      <p:sp>
        <p:nvSpPr>
          <p:cNvPr id="4101" name="Text Box 5">
            <a:extLst>
              <a:ext uri="{FF2B5EF4-FFF2-40B4-BE49-F238E27FC236}">
                <a16:creationId xmlns:a16="http://schemas.microsoft.com/office/drawing/2014/main" id="{7A27CEE4-0801-43E5-A4C7-6BEC8C39D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106" charset="0"/>
              <a:buNone/>
              <a:defRPr/>
            </a:pPr>
            <a:endParaRPr lang="en-GB">
              <a:latin typeface="Arial" pitchFamily="-106" charset="0"/>
              <a:ea typeface="+mn-ea"/>
              <a:cs typeface="+mn-cs"/>
            </a:endParaRPr>
          </a:p>
        </p:txBody>
      </p:sp>
      <p:sp>
        <p:nvSpPr>
          <p:cNvPr id="37895" name="Rectangle 6">
            <a:extLst>
              <a:ext uri="{FF2B5EF4-FFF2-40B4-BE49-F238E27FC236}">
                <a16:creationId xmlns:a16="http://schemas.microsoft.com/office/drawing/2014/main" id="{D49B1E97-638D-4E4E-ADB8-5FA59DDBC8DD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3B1715B8-4B89-4B02-AF66-D21040136DD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4104" name="Text Box 8">
            <a:extLst>
              <a:ext uri="{FF2B5EF4-FFF2-40B4-BE49-F238E27FC236}">
                <a16:creationId xmlns:a16="http://schemas.microsoft.com/office/drawing/2014/main" id="{8268893E-3DA6-416D-8523-96C4C67416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106" charset="0"/>
              <a:buNone/>
              <a:defRPr/>
            </a:pPr>
            <a:endParaRPr lang="en-GB">
              <a:latin typeface="Arial" pitchFamily="-106" charset="0"/>
              <a:ea typeface="+mn-ea"/>
              <a:cs typeface="+mn-cs"/>
            </a:endParaRPr>
          </a:p>
        </p:txBody>
      </p:sp>
      <p:sp>
        <p:nvSpPr>
          <p:cNvPr id="4105" name="Rectangle 9">
            <a:extLst>
              <a:ext uri="{FF2B5EF4-FFF2-40B4-BE49-F238E27FC236}">
                <a16:creationId xmlns:a16="http://schemas.microsoft.com/office/drawing/2014/main" id="{FDCDA003-BD41-4376-830D-BEDE3E70BAA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B6592E95-7CB0-44DB-B2A7-C7103D91DA0C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37931725" indent="-37474525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6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6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6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9">
            <a:extLst>
              <a:ext uri="{FF2B5EF4-FFF2-40B4-BE49-F238E27FC236}">
                <a16:creationId xmlns:a16="http://schemas.microsoft.com/office/drawing/2014/main" id="{734C0189-4A76-41CC-885A-F51C9FEAF25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AB0AA20F-1B58-436F-BF00-8705215E9558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1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39939" name="Text Box 1">
            <a:extLst>
              <a:ext uri="{FF2B5EF4-FFF2-40B4-BE49-F238E27FC236}">
                <a16:creationId xmlns:a16="http://schemas.microsoft.com/office/drawing/2014/main" id="{A062AB0C-6E91-4B6C-8636-2B25E9584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0AEDF83-0965-4DF4-8EFE-CD5A2D8D170F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39940" name="Text Box 2">
            <a:extLst>
              <a:ext uri="{FF2B5EF4-FFF2-40B4-BE49-F238E27FC236}">
                <a16:creationId xmlns:a16="http://schemas.microsoft.com/office/drawing/2014/main" id="{CBDC9D3D-969C-475D-BDC4-C732EE83843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9941" name="Text Box 3">
            <a:extLst>
              <a:ext uri="{FF2B5EF4-FFF2-40B4-BE49-F238E27FC236}">
                <a16:creationId xmlns:a16="http://schemas.microsoft.com/office/drawing/2014/main" id="{33906FA3-5AED-443A-94AF-385A4C354B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8">
            <a:extLst>
              <a:ext uri="{FF2B5EF4-FFF2-40B4-BE49-F238E27FC236}">
                <a16:creationId xmlns:a16="http://schemas.microsoft.com/office/drawing/2014/main" id="{93795449-7494-7DDC-6ED0-D31DCA157AD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1DF9D32-8D9F-B74A-8BD4-F31A96093F7A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124931" name="Text Box 1">
            <a:extLst>
              <a:ext uri="{FF2B5EF4-FFF2-40B4-BE49-F238E27FC236}">
                <a16:creationId xmlns:a16="http://schemas.microsoft.com/office/drawing/2014/main" id="{A25F9D23-E2C9-6B93-CDAC-6C208DD23F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8575" y="9348788"/>
            <a:ext cx="29400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96CA7498-6195-DA49-A7B3-DC48C317F07A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124932" name="Text Box 2">
            <a:extLst>
              <a:ext uri="{FF2B5EF4-FFF2-40B4-BE49-F238E27FC236}">
                <a16:creationId xmlns:a16="http://schemas.microsoft.com/office/drawing/2014/main" id="{1D96FD9D-06A9-7904-FC3C-5C2069B018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7713"/>
            <a:ext cx="4921250" cy="36909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3" name="Text Box 3">
            <a:extLst>
              <a:ext uri="{FF2B5EF4-FFF2-40B4-BE49-F238E27FC236}">
                <a16:creationId xmlns:a16="http://schemas.microsoft.com/office/drawing/2014/main" id="{644849F5-0471-B15C-C928-D4FC829266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7863" y="4675188"/>
            <a:ext cx="5424487" cy="4429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5505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8">
            <a:extLst>
              <a:ext uri="{FF2B5EF4-FFF2-40B4-BE49-F238E27FC236}">
                <a16:creationId xmlns:a16="http://schemas.microsoft.com/office/drawing/2014/main" id="{2D95F590-A444-96A6-0B83-8F653BEAE99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B6302C9-66F5-A54B-948D-5034E5C786C3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142339" name="Text Box 1">
            <a:extLst>
              <a:ext uri="{FF2B5EF4-FFF2-40B4-BE49-F238E27FC236}">
                <a16:creationId xmlns:a16="http://schemas.microsoft.com/office/drawing/2014/main" id="{D648B205-18A0-ABED-8C9F-F1EE05449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8575" y="9348788"/>
            <a:ext cx="29400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31E57E3-662A-D545-94B4-8AAA3D9CB51B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142340" name="Text Box 2">
            <a:extLst>
              <a:ext uri="{FF2B5EF4-FFF2-40B4-BE49-F238E27FC236}">
                <a16:creationId xmlns:a16="http://schemas.microsoft.com/office/drawing/2014/main" id="{6A3D323E-E92C-BFBF-14AE-00485C620B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7713"/>
            <a:ext cx="4921250" cy="36909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41" name="Text Box 3">
            <a:extLst>
              <a:ext uri="{FF2B5EF4-FFF2-40B4-BE49-F238E27FC236}">
                <a16:creationId xmlns:a16="http://schemas.microsoft.com/office/drawing/2014/main" id="{4DBA82C1-5269-D4AC-C434-0A19CBBA94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7863" y="4675188"/>
            <a:ext cx="5424487" cy="4429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8">
            <a:extLst>
              <a:ext uri="{FF2B5EF4-FFF2-40B4-BE49-F238E27FC236}">
                <a16:creationId xmlns:a16="http://schemas.microsoft.com/office/drawing/2014/main" id="{137EA82D-517A-7349-BC60-24A15A06DA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0B7B336-ECF7-BD4D-896D-7D89F19C1954}" type="slidenum">
              <a:rPr lang="de-DE" altLang="en-US"/>
              <a:pPr/>
              <a:t>14</a:t>
            </a:fld>
            <a:endParaRPr lang="de-DE" altLang="en-US"/>
          </a:p>
        </p:txBody>
      </p:sp>
      <p:sp>
        <p:nvSpPr>
          <p:cNvPr id="40963" name="Text Box 1">
            <a:extLst>
              <a:ext uri="{FF2B5EF4-FFF2-40B4-BE49-F238E27FC236}">
                <a16:creationId xmlns:a16="http://schemas.microsoft.com/office/drawing/2014/main" id="{967D394F-73F3-F94E-AE79-B23352865F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Text Box 2">
            <a:extLst>
              <a:ext uri="{FF2B5EF4-FFF2-40B4-BE49-F238E27FC236}">
                <a16:creationId xmlns:a16="http://schemas.microsoft.com/office/drawing/2014/main" id="{1E88C317-C224-E149-84AF-E3221082D2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6941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>
            <a:extLst>
              <a:ext uri="{FF2B5EF4-FFF2-40B4-BE49-F238E27FC236}">
                <a16:creationId xmlns:a16="http://schemas.microsoft.com/office/drawing/2014/main" id="{76841927-C347-E4F8-C002-F73E2727C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3622CBC-2AE4-AB4B-86DD-627C05EFB5A2}" type="slidenum">
              <a:rPr lang="de-DE" altLang="en-US" smtClean="0"/>
              <a:pPr/>
              <a:t>15</a:t>
            </a:fld>
            <a:endParaRPr lang="de-DE" altLang="en-US"/>
          </a:p>
        </p:txBody>
      </p:sp>
      <p:sp>
        <p:nvSpPr>
          <p:cNvPr id="34819" name="Text Box 1">
            <a:extLst>
              <a:ext uri="{FF2B5EF4-FFF2-40B4-BE49-F238E27FC236}">
                <a16:creationId xmlns:a16="http://schemas.microsoft.com/office/drawing/2014/main" id="{8F648C4F-C769-A130-616E-68E795E474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0" name="Text Box 2">
            <a:extLst>
              <a:ext uri="{FF2B5EF4-FFF2-40B4-BE49-F238E27FC236}">
                <a16:creationId xmlns:a16="http://schemas.microsoft.com/office/drawing/2014/main" id="{36DFEBC7-33BF-50F3-AAD7-B1B503BB46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33850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>
            <a:extLst>
              <a:ext uri="{FF2B5EF4-FFF2-40B4-BE49-F238E27FC236}">
                <a16:creationId xmlns:a16="http://schemas.microsoft.com/office/drawing/2014/main" id="{608862D5-67FC-8346-B00B-7E993AE9E3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3F70D37-1D32-2549-AAA4-7BA963BDC5FD}" type="slidenum">
              <a:rPr lang="de-DE" altLang="en-US" smtClean="0"/>
              <a:pPr/>
              <a:t>16</a:t>
            </a:fld>
            <a:endParaRPr lang="de-DE" altLang="en-US"/>
          </a:p>
        </p:txBody>
      </p:sp>
      <p:sp>
        <p:nvSpPr>
          <p:cNvPr id="36867" name="Text Box 1">
            <a:extLst>
              <a:ext uri="{FF2B5EF4-FFF2-40B4-BE49-F238E27FC236}">
                <a16:creationId xmlns:a16="http://schemas.microsoft.com/office/drawing/2014/main" id="{DBF0589A-9DEE-0AEC-C3E9-DE79B44977F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Text Box 2">
            <a:extLst>
              <a:ext uri="{FF2B5EF4-FFF2-40B4-BE49-F238E27FC236}">
                <a16:creationId xmlns:a16="http://schemas.microsoft.com/office/drawing/2014/main" id="{CFFF662B-DCEE-D054-0798-C8921DCBFC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8">
            <a:extLst>
              <a:ext uri="{FF2B5EF4-FFF2-40B4-BE49-F238E27FC236}">
                <a16:creationId xmlns:a16="http://schemas.microsoft.com/office/drawing/2014/main" id="{89FEB1EB-1906-E6BB-D0FB-1D36273D28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82A87D9-D0CB-5346-A52E-A94598113D66}" type="slidenum">
              <a:rPr lang="de-DE" altLang="en-US" smtClean="0"/>
              <a:pPr/>
              <a:t>18</a:t>
            </a:fld>
            <a:endParaRPr lang="de-DE" altLang="en-US"/>
          </a:p>
        </p:txBody>
      </p:sp>
      <p:sp>
        <p:nvSpPr>
          <p:cNvPr id="40963" name="Text Box 1">
            <a:extLst>
              <a:ext uri="{FF2B5EF4-FFF2-40B4-BE49-F238E27FC236}">
                <a16:creationId xmlns:a16="http://schemas.microsoft.com/office/drawing/2014/main" id="{91A32261-9A2A-EBC5-D9DA-B8B688B152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Text Box 2">
            <a:extLst>
              <a:ext uri="{FF2B5EF4-FFF2-40B4-BE49-F238E27FC236}">
                <a16:creationId xmlns:a16="http://schemas.microsoft.com/office/drawing/2014/main" id="{AFF1BD24-C68B-E739-31D3-A4827D9A53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33850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8">
            <a:extLst>
              <a:ext uri="{FF2B5EF4-FFF2-40B4-BE49-F238E27FC236}">
                <a16:creationId xmlns:a16="http://schemas.microsoft.com/office/drawing/2014/main" id="{0DFE3163-BBBC-BD11-FD99-9E91C1B7EB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3904F7D-43CA-124C-94E9-36A34D8212C4}" type="slidenum">
              <a:rPr lang="de-DE" altLang="en-US" smtClean="0"/>
              <a:pPr/>
              <a:t>19</a:t>
            </a:fld>
            <a:endParaRPr lang="de-DE" altLang="en-US"/>
          </a:p>
        </p:txBody>
      </p:sp>
      <p:sp>
        <p:nvSpPr>
          <p:cNvPr id="38915" name="Text Box 1">
            <a:extLst>
              <a:ext uri="{FF2B5EF4-FFF2-40B4-BE49-F238E27FC236}">
                <a16:creationId xmlns:a16="http://schemas.microsoft.com/office/drawing/2014/main" id="{63C68A15-0BAD-CAE2-6D61-E1B83AB7EE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Text Box 2">
            <a:extLst>
              <a:ext uri="{FF2B5EF4-FFF2-40B4-BE49-F238E27FC236}">
                <a16:creationId xmlns:a16="http://schemas.microsoft.com/office/drawing/2014/main" id="{916DE726-609E-70E0-8714-98241180F9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33850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8">
            <a:extLst>
              <a:ext uri="{FF2B5EF4-FFF2-40B4-BE49-F238E27FC236}">
                <a16:creationId xmlns:a16="http://schemas.microsoft.com/office/drawing/2014/main" id="{56FCD3F3-E4B9-D1B1-CD59-D77412AF2D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3772294-1AAF-5344-B9D8-B4DE714D7AEE}" type="slidenum">
              <a:rPr lang="de-DE" altLang="en-US" smtClean="0"/>
              <a:pPr/>
              <a:t>20</a:t>
            </a:fld>
            <a:endParaRPr lang="de-DE" altLang="en-US"/>
          </a:p>
        </p:txBody>
      </p:sp>
      <p:sp>
        <p:nvSpPr>
          <p:cNvPr id="43011" name="Text Box 1">
            <a:extLst>
              <a:ext uri="{FF2B5EF4-FFF2-40B4-BE49-F238E27FC236}">
                <a16:creationId xmlns:a16="http://schemas.microsoft.com/office/drawing/2014/main" id="{6025D6EB-1D6A-9942-C3BF-57EE030A18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Text Box 2">
            <a:extLst>
              <a:ext uri="{FF2B5EF4-FFF2-40B4-BE49-F238E27FC236}">
                <a16:creationId xmlns:a16="http://schemas.microsoft.com/office/drawing/2014/main" id="{5992C554-F409-7DF3-A492-9C882AB53C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33850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8">
            <a:extLst>
              <a:ext uri="{FF2B5EF4-FFF2-40B4-BE49-F238E27FC236}">
                <a16:creationId xmlns:a16="http://schemas.microsoft.com/office/drawing/2014/main" id="{5289DF3D-31EF-4AB2-9658-4B7DC0031E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C65AE3E-7BF4-CE4D-A279-C3A92611BAB8}" type="slidenum">
              <a:rPr lang="de-DE" altLang="en-US" smtClean="0"/>
              <a:pPr/>
              <a:t>21</a:t>
            </a:fld>
            <a:endParaRPr lang="de-DE" altLang="en-US"/>
          </a:p>
        </p:txBody>
      </p:sp>
      <p:sp>
        <p:nvSpPr>
          <p:cNvPr id="45059" name="Text Box 1">
            <a:extLst>
              <a:ext uri="{FF2B5EF4-FFF2-40B4-BE49-F238E27FC236}">
                <a16:creationId xmlns:a16="http://schemas.microsoft.com/office/drawing/2014/main" id="{D03D5804-287D-5DA8-7DC2-C729077CC1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0" name="Text Box 2">
            <a:extLst>
              <a:ext uri="{FF2B5EF4-FFF2-40B4-BE49-F238E27FC236}">
                <a16:creationId xmlns:a16="http://schemas.microsoft.com/office/drawing/2014/main" id="{E87656B3-1D56-CECF-6FC7-2BDDE95136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7613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>
            <a:extLst>
              <a:ext uri="{FF2B5EF4-FFF2-40B4-BE49-F238E27FC236}">
                <a16:creationId xmlns:a16="http://schemas.microsoft.com/office/drawing/2014/main" id="{522E6296-C0DA-5E4B-603E-A98C33F7E4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CA3EBAC-8AA0-5745-A8B5-5FE0ECA81957}" type="slidenum">
              <a:rPr lang="de-DE" altLang="en-US" smtClean="0"/>
              <a:pPr/>
              <a:t>22</a:t>
            </a:fld>
            <a:endParaRPr lang="de-DE" altLang="en-US"/>
          </a:p>
        </p:txBody>
      </p:sp>
      <p:sp>
        <p:nvSpPr>
          <p:cNvPr id="47107" name="Text Box 1">
            <a:extLst>
              <a:ext uri="{FF2B5EF4-FFF2-40B4-BE49-F238E27FC236}">
                <a16:creationId xmlns:a16="http://schemas.microsoft.com/office/drawing/2014/main" id="{BDDC67E4-5957-AA68-45E1-1784A70040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Text Box 2">
            <a:extLst>
              <a:ext uri="{FF2B5EF4-FFF2-40B4-BE49-F238E27FC236}">
                <a16:creationId xmlns:a16="http://schemas.microsoft.com/office/drawing/2014/main" id="{C4964612-E8E8-B14C-AB77-FCBB7FD01C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9">
            <a:extLst>
              <a:ext uri="{FF2B5EF4-FFF2-40B4-BE49-F238E27FC236}">
                <a16:creationId xmlns:a16="http://schemas.microsoft.com/office/drawing/2014/main" id="{B1B80971-9F95-42FE-B596-C848512777E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EA3B85F6-CB39-4EB4-ADDF-ADD152C46DB7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2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41987" name="Text Box 1">
            <a:extLst>
              <a:ext uri="{FF2B5EF4-FFF2-40B4-BE49-F238E27FC236}">
                <a16:creationId xmlns:a16="http://schemas.microsoft.com/office/drawing/2014/main" id="{5E2DF52C-85C1-4886-839F-2A60B5F5AE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AE084453-A5A4-4C38-8339-10953F507BAE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2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41988" name="Text Box 2">
            <a:extLst>
              <a:ext uri="{FF2B5EF4-FFF2-40B4-BE49-F238E27FC236}">
                <a16:creationId xmlns:a16="http://schemas.microsoft.com/office/drawing/2014/main" id="{2F4EF5CB-CF77-42CE-A7B8-4BEE3411BE5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1989" name="Text Box 3">
            <a:extLst>
              <a:ext uri="{FF2B5EF4-FFF2-40B4-BE49-F238E27FC236}">
                <a16:creationId xmlns:a16="http://schemas.microsoft.com/office/drawing/2014/main" id="{D1BAAC59-39C9-439E-A02A-B2204E3228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8">
            <a:extLst>
              <a:ext uri="{FF2B5EF4-FFF2-40B4-BE49-F238E27FC236}">
                <a16:creationId xmlns:a16="http://schemas.microsoft.com/office/drawing/2014/main" id="{4E545AD7-1AD7-BFBB-E65B-4B13C927630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9CD5ACB-B0A8-A747-B168-9E7301DCC6C8}" type="slidenum">
              <a:rPr lang="de-DE" altLang="en-US" sz="1400" smtClean="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144387" name="Text Box 1">
            <a:extLst>
              <a:ext uri="{FF2B5EF4-FFF2-40B4-BE49-F238E27FC236}">
                <a16:creationId xmlns:a16="http://schemas.microsoft.com/office/drawing/2014/main" id="{EF2E5A78-6F06-D528-7E0F-F383BDCC5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8575" y="9348788"/>
            <a:ext cx="29400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F85B16E8-A648-7942-A519-803B1C8ACD05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144388" name="Text Box 2">
            <a:extLst>
              <a:ext uri="{FF2B5EF4-FFF2-40B4-BE49-F238E27FC236}">
                <a16:creationId xmlns:a16="http://schemas.microsoft.com/office/drawing/2014/main" id="{2B8DB445-F46E-AD1D-2825-985414D0A1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7713"/>
            <a:ext cx="4921250" cy="36909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9" name="Text Box 3">
            <a:extLst>
              <a:ext uri="{FF2B5EF4-FFF2-40B4-BE49-F238E27FC236}">
                <a16:creationId xmlns:a16="http://schemas.microsoft.com/office/drawing/2014/main" id="{436A4624-8F82-95A4-D2D4-2D5FD4E6C8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7863" y="4675188"/>
            <a:ext cx="5424487" cy="4429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8">
            <a:extLst>
              <a:ext uri="{FF2B5EF4-FFF2-40B4-BE49-F238E27FC236}">
                <a16:creationId xmlns:a16="http://schemas.microsoft.com/office/drawing/2014/main" id="{EA201AC7-4908-4178-822F-A22A63A385B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57369C06-3D19-4154-B386-BE23BD0D9091}" type="slidenum">
              <a:rPr lang="de-DE" altLang="en-US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/>
              <a:t>3</a:t>
            </a:fld>
            <a:endParaRPr lang="de-DE" altLang="en-US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17763" name="Text Box 1">
            <a:extLst>
              <a:ext uri="{FF2B5EF4-FFF2-40B4-BE49-F238E27FC236}">
                <a16:creationId xmlns:a16="http://schemas.microsoft.com/office/drawing/2014/main" id="{4272394D-4232-4B48-9C71-E19C1B4F3CE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7764" name="Text Box 2">
            <a:extLst>
              <a:ext uri="{FF2B5EF4-FFF2-40B4-BE49-F238E27FC236}">
                <a16:creationId xmlns:a16="http://schemas.microsoft.com/office/drawing/2014/main" id="{FB5A98F4-CA73-4264-B39B-36CBAE7CFE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33850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0147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9">
            <a:extLst>
              <a:ext uri="{FF2B5EF4-FFF2-40B4-BE49-F238E27FC236}">
                <a16:creationId xmlns:a16="http://schemas.microsoft.com/office/drawing/2014/main" id="{3DFFAD6A-CDF1-4527-87C4-A96DE2F8B84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A2314841-89A6-414D-8A96-DF8ADBA6D0F6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4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103427" name="Text Box 1">
            <a:extLst>
              <a:ext uri="{FF2B5EF4-FFF2-40B4-BE49-F238E27FC236}">
                <a16:creationId xmlns:a16="http://schemas.microsoft.com/office/drawing/2014/main" id="{7FE192AF-50EF-4069-8AAB-F77F37FD8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5975FC15-49EF-4FC2-8ABD-7348099FD415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4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103428" name="Text Box 2">
            <a:extLst>
              <a:ext uri="{FF2B5EF4-FFF2-40B4-BE49-F238E27FC236}">
                <a16:creationId xmlns:a16="http://schemas.microsoft.com/office/drawing/2014/main" id="{0E205F6B-9D89-417E-B2DB-CC5BA31C59C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3429" name="Text Box 3">
            <a:extLst>
              <a:ext uri="{FF2B5EF4-FFF2-40B4-BE49-F238E27FC236}">
                <a16:creationId xmlns:a16="http://schemas.microsoft.com/office/drawing/2014/main" id="{20AFB142-E2E3-47A2-B37A-C98380D8C8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9">
            <a:extLst>
              <a:ext uri="{FF2B5EF4-FFF2-40B4-BE49-F238E27FC236}">
                <a16:creationId xmlns:a16="http://schemas.microsoft.com/office/drawing/2014/main" id="{5E56A2CC-EBE4-4BB6-8581-02C5F6EC2B3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58310990-3976-4A0D-A5CD-2EF7801F2ADF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5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105475" name="Text Box 1">
            <a:extLst>
              <a:ext uri="{FF2B5EF4-FFF2-40B4-BE49-F238E27FC236}">
                <a16:creationId xmlns:a16="http://schemas.microsoft.com/office/drawing/2014/main" id="{18405F1B-DD3D-4C09-8DE0-BC664BC29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F2F466FB-F5DD-4FA6-A400-37CF670FBD05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5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105476" name="Text Box 2">
            <a:extLst>
              <a:ext uri="{FF2B5EF4-FFF2-40B4-BE49-F238E27FC236}">
                <a16:creationId xmlns:a16="http://schemas.microsoft.com/office/drawing/2014/main" id="{149E0531-6BB7-4AEB-943B-85A41F82489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5477" name="Text Box 3">
            <a:extLst>
              <a:ext uri="{FF2B5EF4-FFF2-40B4-BE49-F238E27FC236}">
                <a16:creationId xmlns:a16="http://schemas.microsoft.com/office/drawing/2014/main" id="{B047108D-77D3-4660-A7F6-6DF7C4CEF7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9">
            <a:extLst>
              <a:ext uri="{FF2B5EF4-FFF2-40B4-BE49-F238E27FC236}">
                <a16:creationId xmlns:a16="http://schemas.microsoft.com/office/drawing/2014/main" id="{1F4BE187-F431-4B5E-9489-E192ABD946F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3850DB89-041E-4300-896D-EEE1EA38515E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6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107523" name="Text Box 1">
            <a:extLst>
              <a:ext uri="{FF2B5EF4-FFF2-40B4-BE49-F238E27FC236}">
                <a16:creationId xmlns:a16="http://schemas.microsoft.com/office/drawing/2014/main" id="{F1C0E752-7CB6-4B4D-A244-D0A389A63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DA13351-3FD1-4F11-B7BE-FDAA10C19B99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6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107524" name="Text Box 2">
            <a:extLst>
              <a:ext uri="{FF2B5EF4-FFF2-40B4-BE49-F238E27FC236}">
                <a16:creationId xmlns:a16="http://schemas.microsoft.com/office/drawing/2014/main" id="{752979DF-4491-47EA-A6C6-16B5377C2A8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7525" name="Text Box 3">
            <a:extLst>
              <a:ext uri="{FF2B5EF4-FFF2-40B4-BE49-F238E27FC236}">
                <a16:creationId xmlns:a16="http://schemas.microsoft.com/office/drawing/2014/main" id="{94AFEDD5-E022-480C-9D0D-9B62106C9E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8">
            <a:extLst>
              <a:ext uri="{FF2B5EF4-FFF2-40B4-BE49-F238E27FC236}">
                <a16:creationId xmlns:a16="http://schemas.microsoft.com/office/drawing/2014/main" id="{E5408CF0-296D-4647-9173-134E61B82F2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9FE68527-E2E7-4962-8368-DE3E337F326D}" type="slidenum">
              <a:rPr lang="de-DE" altLang="en-US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/>
              <a:t>8</a:t>
            </a:fld>
            <a:endParaRPr lang="de-DE" altLang="en-US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13667" name="Text Box 1">
            <a:extLst>
              <a:ext uri="{FF2B5EF4-FFF2-40B4-BE49-F238E27FC236}">
                <a16:creationId xmlns:a16="http://schemas.microsoft.com/office/drawing/2014/main" id="{9539FB49-9A93-4701-90C3-7DC325B03AAD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3668" name="Text Box 2">
            <a:extLst>
              <a:ext uri="{FF2B5EF4-FFF2-40B4-BE49-F238E27FC236}">
                <a16:creationId xmlns:a16="http://schemas.microsoft.com/office/drawing/2014/main" id="{F437F1FD-4D15-45F0-B129-602EC61D49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9">
            <a:extLst>
              <a:ext uri="{FF2B5EF4-FFF2-40B4-BE49-F238E27FC236}">
                <a16:creationId xmlns:a16="http://schemas.microsoft.com/office/drawing/2014/main" id="{4EBA91CD-C965-4020-B361-46858571A53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D6A0F4D0-8D4B-45D4-AC4B-F5BC9B4E584B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10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109571" name="Text Box 1">
            <a:extLst>
              <a:ext uri="{FF2B5EF4-FFF2-40B4-BE49-F238E27FC236}">
                <a16:creationId xmlns:a16="http://schemas.microsoft.com/office/drawing/2014/main" id="{F6A422B7-A267-4680-8586-7BC75AD42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1250879-2420-44DD-8503-77BE2176C841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10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109572" name="Text Box 2">
            <a:extLst>
              <a:ext uri="{FF2B5EF4-FFF2-40B4-BE49-F238E27FC236}">
                <a16:creationId xmlns:a16="http://schemas.microsoft.com/office/drawing/2014/main" id="{F7799E26-C03C-4EF7-AC28-3920161053E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9573" name="Text Box 3">
            <a:extLst>
              <a:ext uri="{FF2B5EF4-FFF2-40B4-BE49-F238E27FC236}">
                <a16:creationId xmlns:a16="http://schemas.microsoft.com/office/drawing/2014/main" id="{515F4D0C-2720-4035-8F3E-01269C163B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8">
            <a:extLst>
              <a:ext uri="{FF2B5EF4-FFF2-40B4-BE49-F238E27FC236}">
                <a16:creationId xmlns:a16="http://schemas.microsoft.com/office/drawing/2014/main" id="{C6EFB245-2F85-424B-9377-7C8894DD9F0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F1381F4A-A6FE-4610-9EDB-0FA82F30D5A6}" type="slidenum">
              <a:rPr lang="de-DE" altLang="en-US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/>
              <a:t>11</a:t>
            </a:fld>
            <a:endParaRPr lang="de-DE" altLang="en-US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15715" name="Text Box 1">
            <a:extLst>
              <a:ext uri="{FF2B5EF4-FFF2-40B4-BE49-F238E27FC236}">
                <a16:creationId xmlns:a16="http://schemas.microsoft.com/office/drawing/2014/main" id="{BD2566D8-0DFF-40C5-849A-2E30BBFDC33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5716" name="Text Box 2">
            <a:extLst>
              <a:ext uri="{FF2B5EF4-FFF2-40B4-BE49-F238E27FC236}">
                <a16:creationId xmlns:a16="http://schemas.microsoft.com/office/drawing/2014/main" id="{8B496C02-9D9C-498C-9997-E62A1E9163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33850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28EC579-36FE-4FE7-B520-F7ABF4CA757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C9F78-A861-4051-9BC0-8BC865A1343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119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A4B306B-0796-4E58-9E86-E3C302C78D4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C991E4-EA0D-4D71-A2B6-A08E6AC1406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47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5992812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5992812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756CCEB-1181-4C5C-8ACA-DF94F20ACD6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9B25B4-0E8F-49FD-919C-528364E088B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850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3C147F4-2E1B-43A4-AF27-AB9BF25A68C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06CCC1-4A99-4D83-8DE9-2121E397966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5760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F2D6E87-B92A-49E4-8B25-C3B110339BB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AD31C8-EF7D-4003-82AA-048E6CCDA2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2949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5A51C5D-D164-416B-A065-C2023B3DF8D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EE6377-82D6-43B8-AEB8-8C538CCA6B5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07913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8E8C7BD-BF30-46A7-B93D-80CED0FD66D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5D6FBB-E512-4A7D-BBAB-33196125413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22662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DE02A56-8832-457D-A742-63A5C67FAA0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7473CE-7170-4566-A988-A92A88EAA7B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3305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38A3DF63-B31F-443D-AC69-731FA627D43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242642-5C31-4952-87EA-EEED1F92BA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688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853D441-D362-4DCB-9143-03828601A9D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17DC03-2AC5-40CD-85D2-66EB36C01FE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548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7F1CAED-1BF3-4F7A-BA25-16D69FF7F73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BA7C12-31A7-400D-8166-79FDA8A7687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818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3E38FCED-A968-4518-A08E-6B7CAC2FA8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das Format des Titeltextes zu bearbeiten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2006258F-7A22-461D-9F77-1D7D437E52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die Formate des Gliederungstextes zu bearbeiten</a:t>
            </a:r>
          </a:p>
          <a:p>
            <a:pPr lvl="1"/>
            <a:r>
              <a:rPr lang="en-GB" altLang="en-US"/>
              <a:t>Zweite Gliederungsebene</a:t>
            </a:r>
          </a:p>
          <a:p>
            <a:pPr lvl="2"/>
            <a:r>
              <a:rPr lang="en-GB" altLang="en-US"/>
              <a:t>Dritte Gliederungsebene</a:t>
            </a:r>
          </a:p>
          <a:p>
            <a:pPr lvl="3"/>
            <a:r>
              <a:rPr lang="en-GB" altLang="en-US"/>
              <a:t>Vierte Gliederungsebene</a:t>
            </a:r>
          </a:p>
          <a:p>
            <a:pPr lvl="4"/>
            <a:r>
              <a:rPr lang="en-GB" altLang="en-US"/>
              <a:t>Fünfte Gliederungsebene</a:t>
            </a:r>
          </a:p>
          <a:p>
            <a:pPr lvl="4"/>
            <a:r>
              <a:rPr lang="en-GB" altLang="en-US"/>
              <a:t>Sechste Gliederungsebene</a:t>
            </a:r>
          </a:p>
          <a:p>
            <a:pPr lvl="4"/>
            <a:r>
              <a:rPr lang="en-GB" altLang="en-US"/>
              <a:t>Siebente Gliederungsebene</a:t>
            </a:r>
          </a:p>
          <a:p>
            <a:pPr lvl="4"/>
            <a:r>
              <a:rPr lang="en-GB" altLang="en-US"/>
              <a:t>Achte Gliederungsebene</a:t>
            </a:r>
          </a:p>
          <a:p>
            <a:pPr lvl="4"/>
            <a:r>
              <a:rPr lang="en-GB" altLang="en-US"/>
              <a:t>Neunte Gliederungsebene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E42A7E0C-4087-40B0-8B3A-3911769AB3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5225"/>
            <a:ext cx="2133600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106" charset="0"/>
              <a:buNone/>
              <a:defRPr/>
            </a:pPr>
            <a:endParaRPr lang="en-GB">
              <a:latin typeface="Arial" pitchFamily="-106" charset="0"/>
              <a:ea typeface="+mn-ea"/>
              <a:cs typeface="+mn-cs"/>
            </a:endParaRPr>
          </a:p>
        </p:txBody>
      </p:sp>
      <p:sp>
        <p:nvSpPr>
          <p:cNvPr id="1028" name="Text Box 4">
            <a:extLst>
              <a:ext uri="{FF2B5EF4-FFF2-40B4-BE49-F238E27FC236}">
                <a16:creationId xmlns:a16="http://schemas.microsoft.com/office/drawing/2014/main" id="{45774D5A-662E-47D8-8D2F-084C1B1B8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5225"/>
            <a:ext cx="2895600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106" charset="0"/>
              <a:buNone/>
              <a:defRPr/>
            </a:pPr>
            <a:endParaRPr lang="en-GB">
              <a:latin typeface="Arial" pitchFamily="-106" charset="0"/>
              <a:ea typeface="+mn-ea"/>
              <a:cs typeface="+mn-cs"/>
            </a:endParaRP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704ABFB-D326-416C-8D04-CF61D178BCE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8838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fld id="{862A6662-86AD-4063-9C9C-831416491591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dYCbAjgfh4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soj_8Fp1qA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Rota.mp3" TargetMode="External"/><Relationship Id="rId1" Type="http://schemas.microsoft.com/office/2007/relationships/media" Target="Rota.mp3" TargetMode="External"/><Relationship Id="rId6" Type="http://schemas.openxmlformats.org/officeDocument/2006/relationships/image" Target="../media/image21.png"/><Relationship Id="rId5" Type="http://schemas.openxmlformats.org/officeDocument/2006/relationships/hyperlink" Target="https://www.youtube.com/watch?v=o_VL6ZYv2bE" TargetMode="External"/><Relationship Id="rId4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>
            <a:extLst>
              <a:ext uri="{FF2B5EF4-FFF2-40B4-BE49-F238E27FC236}">
                <a16:creationId xmlns:a16="http://schemas.microsoft.com/office/drawing/2014/main" id="{D70939D6-9C97-41FB-9B71-D011B404FE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262" y="354783"/>
            <a:ext cx="835183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Nation and Memory</a:t>
            </a:r>
            <a:br>
              <a:rPr lang="de-DE" altLang="en-US" sz="2400" dirty="0">
                <a:solidFill>
                  <a:srgbClr val="FFFFFF"/>
                </a:solidFill>
              </a:rPr>
            </a:br>
            <a:endParaRPr lang="de-DE" altLang="en-US" sz="2400" dirty="0">
              <a:solidFill>
                <a:srgbClr val="FFFFFF"/>
              </a:solidFill>
            </a:endParaRPr>
          </a:p>
        </p:txBody>
      </p:sp>
      <p:sp>
        <p:nvSpPr>
          <p:cNvPr id="38915" name="Text Box 2">
            <a:extLst>
              <a:ext uri="{FF2B5EF4-FFF2-40B4-BE49-F238E27FC236}">
                <a16:creationId xmlns:a16="http://schemas.microsoft.com/office/drawing/2014/main" id="{0B22AB1F-DBF5-4DEF-B23B-A7126207E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2557" y="3357563"/>
            <a:ext cx="3551270" cy="107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GB" altLang="en-US" sz="3200" b="1" dirty="0" err="1">
                <a:solidFill>
                  <a:srgbClr val="FFFFFF"/>
                </a:solidFill>
              </a:rPr>
              <a:t>Polands</a:t>
            </a:r>
            <a:r>
              <a:rPr lang="en-GB" altLang="en-US" sz="3200" b="1" dirty="0">
                <a:solidFill>
                  <a:srgbClr val="FFFFFF"/>
                </a:solidFill>
              </a:rPr>
              <a:t> Struggle</a:t>
            </a:r>
          </a:p>
          <a:p>
            <a:pPr eaLnBrk="1" hangingPunct="1">
              <a:buClrTx/>
              <a:buFontTx/>
              <a:buNone/>
            </a:pPr>
            <a:r>
              <a:rPr lang="en-GB" altLang="en-US" sz="3200" b="1">
                <a:solidFill>
                  <a:srgbClr val="FFFFFF"/>
                </a:solidFill>
              </a:rPr>
              <a:t> </a:t>
            </a:r>
            <a:endParaRPr lang="en-GB" altLang="en-US" sz="3200" b="1" dirty="0">
              <a:solidFill>
                <a:srgbClr val="FFFFFF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C39BF06-235F-6442-A33E-8A99893245D9}"/>
              </a:ext>
            </a:extLst>
          </p:cNvPr>
          <p:cNvSpPr txBox="1"/>
          <p:nvPr/>
        </p:nvSpPr>
        <p:spPr>
          <a:xfrm>
            <a:off x="2537766" y="5856449"/>
            <a:ext cx="3175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1400" dirty="0"/>
              <a:t>Christoph Mick, University of Warwick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1">
            <a:extLst>
              <a:ext uri="{FF2B5EF4-FFF2-40B4-BE49-F238E27FC236}">
                <a16:creationId xmlns:a16="http://schemas.microsoft.com/office/drawing/2014/main" id="{8E3D3F4B-E79D-46B3-8BAD-98E900ABAF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6963"/>
            <a:ext cx="91440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8547" name="Text Box 2">
            <a:extLst>
              <a:ext uri="{FF2B5EF4-FFF2-40B4-BE49-F238E27FC236}">
                <a16:creationId xmlns:a16="http://schemas.microsoft.com/office/drawing/2014/main" id="{3C8CE820-344A-48AF-AA60-E92DC305A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5911850"/>
            <a:ext cx="7705725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1750"/>
              </a:spcBef>
              <a:buClrTx/>
              <a:buFontTx/>
              <a:buNone/>
            </a:pPr>
            <a:r>
              <a:rPr lang="en-GB" altLang="en-US">
                <a:solidFill>
                  <a:srgbClr val="FFFFFF"/>
                </a:solidFill>
              </a:rPr>
              <a:t>After the Battle of Rac</a:t>
            </a:r>
            <a:r>
              <a:rPr lang="en-US" altLang="en-US">
                <a:solidFill>
                  <a:srgbClr val="FFFFFF"/>
                </a:solidFill>
                <a:cs typeface="Arial" panose="020B0604020202020204" pitchFamily="34" charset="0"/>
              </a:rPr>
              <a:t>ławice (1794), painting by Jan Matejko (end of 19</a:t>
            </a:r>
            <a:r>
              <a:rPr lang="en-US" altLang="en-US" baseline="30000">
                <a:solidFill>
                  <a:srgbClr val="FFFFFF"/>
                </a:solidFill>
                <a:cs typeface="Arial" panose="020B0604020202020204" pitchFamily="34" charset="0"/>
              </a:rPr>
              <a:t>th</a:t>
            </a:r>
            <a:r>
              <a:rPr lang="en-US" altLang="en-US">
                <a:solidFill>
                  <a:srgbClr val="FFFFFF"/>
                </a:solidFill>
                <a:cs typeface="Arial" panose="020B0604020202020204" pitchFamily="34" charset="0"/>
              </a:rPr>
              <a:t> c.)</a:t>
            </a:r>
          </a:p>
        </p:txBody>
      </p:sp>
      <p:sp>
        <p:nvSpPr>
          <p:cNvPr id="108548" name="Text Box 3">
            <a:extLst>
              <a:ext uri="{FF2B5EF4-FFF2-40B4-BE49-F238E27FC236}">
                <a16:creationId xmlns:a16="http://schemas.microsoft.com/office/drawing/2014/main" id="{5EC09C69-D4E3-4554-8BD5-ABE3A8EA6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3" y="77788"/>
            <a:ext cx="871220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FFFF"/>
                </a:solidFill>
              </a:rPr>
              <a:t>1794 Kosciuszko uprising</a:t>
            </a:r>
          </a:p>
          <a:p>
            <a:pPr eaLnBrk="1" hangingPunct="1">
              <a:buClrTx/>
              <a:buFontTx/>
              <a:buNone/>
            </a:pPr>
            <a:r>
              <a:rPr lang="en-GB" altLang="en-US">
                <a:solidFill>
                  <a:srgbClr val="FFFFFF"/>
                </a:solidFill>
              </a:rPr>
              <a:t>1795 Third Partition of Poland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1">
            <a:extLst>
              <a:ext uri="{FF2B5EF4-FFF2-40B4-BE49-F238E27FC236}">
                <a16:creationId xmlns:a16="http://schemas.microsoft.com/office/drawing/2014/main" id="{CE7CEFCD-FE8C-4DDF-A526-C9A396C7C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96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4691" name="Picture 1">
            <a:extLst>
              <a:ext uri="{FF2B5EF4-FFF2-40B4-BE49-F238E27FC236}">
                <a16:creationId xmlns:a16="http://schemas.microsoft.com/office/drawing/2014/main" id="{55078A72-16F4-4162-B954-57CB52E9A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436403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4692" name="Rectangle 3">
            <a:extLst>
              <a:ext uri="{FF2B5EF4-FFF2-40B4-BE49-F238E27FC236}">
                <a16:creationId xmlns:a16="http://schemas.microsoft.com/office/drawing/2014/main" id="{949A0444-9BC0-4B1C-9BA4-6F12476D1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3048000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en-US" sz="2000">
                <a:solidFill>
                  <a:srgbClr val="FFFFFF"/>
                </a:solidFill>
              </a:rPr>
              <a:t>Suchodolski: The death of Józef Poniatowskis at Leipzig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>
            <a:extLst>
              <a:ext uri="{FF2B5EF4-FFF2-40B4-BE49-F238E27FC236}">
                <a16:creationId xmlns:a16="http://schemas.microsoft.com/office/drawing/2014/main" id="{85E3A1BF-F1B0-E546-B35F-51AD090D9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8950" y="-28575"/>
            <a:ext cx="58102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 anchor="ctr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400" b="1"/>
              <a:t>National Anthem: "Mazurek Dabrowskiego" (Dabrowski's Mazurka)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400" i="1"/>
              <a:t>Words by: </a:t>
            </a:r>
            <a:r>
              <a:rPr lang="de-DE" altLang="en-US" sz="1400"/>
              <a:t>Jozef Wybicki 1795 in Reggio Emilia, Italy</a:t>
            </a:r>
            <a:br>
              <a:rPr lang="de-DE" altLang="en-US" sz="1400"/>
            </a:br>
            <a:r>
              <a:rPr lang="de-DE" altLang="en-US" sz="1400" i="1"/>
              <a:t>Music by: </a:t>
            </a:r>
            <a:r>
              <a:rPr lang="de-DE" altLang="en-US" sz="1400"/>
              <a:t>traditional</a:t>
            </a:r>
            <a:br>
              <a:rPr lang="de-DE" altLang="en-US" sz="1400"/>
            </a:br>
            <a:r>
              <a:rPr lang="de-DE" altLang="en-US" sz="1400" i="1"/>
              <a:t>Adopted: </a:t>
            </a:r>
            <a:r>
              <a:rPr lang="de-DE" altLang="en-US" sz="1400"/>
              <a:t>1927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1400"/>
          </a:p>
        </p:txBody>
      </p:sp>
      <p:graphicFrame>
        <p:nvGraphicFramePr>
          <p:cNvPr id="20482" name="Group 2">
            <a:extLst>
              <a:ext uri="{FF2B5EF4-FFF2-40B4-BE49-F238E27FC236}">
                <a16:creationId xmlns:a16="http://schemas.microsoft.com/office/drawing/2014/main" id="{38E5C0E0-F365-A230-6D64-4DDF96B6FD42}"/>
              </a:ext>
            </a:extLst>
          </p:cNvPr>
          <p:cNvGraphicFramePr>
            <a:graphicFrameLocks noGrp="1"/>
          </p:cNvGraphicFramePr>
          <p:nvPr/>
        </p:nvGraphicFramePr>
        <p:xfrm>
          <a:off x="971550" y="981075"/>
          <a:ext cx="6772275" cy="6126163"/>
        </p:xfrm>
        <a:graphic>
          <a:graphicData uri="http://schemas.openxmlformats.org/drawingml/2006/table">
            <a:tbl>
              <a:tblPr/>
              <a:tblGrid>
                <a:gridCol w="3084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7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40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1. Jeszcze Polska nie zginela,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Kiedy my zyjemy.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Co nam obca przemoc wziela,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Szabla odbierzemy.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CHORUS: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Marsz, marsz, Dabrowski,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Z ziemi wloskiej do Polski,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Za twoim przewodem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Zlaczym sie z narodem.</a:t>
                      </a:r>
                    </a:p>
                  </a:txBody>
                  <a:tcPr marL="90000" marR="90000" marT="11451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1.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Poland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is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not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yet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lost</a:t>
                      </a:r>
                      <a:b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while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live</a:t>
                      </a:r>
                      <a:b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will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fight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(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with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swords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)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for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all </a:t>
                      </a:r>
                      <a:b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That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our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enemies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had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taken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from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us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.</a:t>
                      </a:r>
                      <a:b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Refrain: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March,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march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Dabrowski</a:t>
                      </a:r>
                      <a:b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from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Italy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to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Poland</a:t>
                      </a:r>
                      <a:b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Under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your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command</a:t>
                      </a:r>
                      <a:b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will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reunite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with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the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nation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. </a:t>
                      </a:r>
                    </a:p>
                  </a:txBody>
                  <a:tcPr marL="90000" marR="90000" marT="11451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2. Przejdziem Wisle, przejdziem Warte,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Bedziem Polakami,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Dal nam przyklad Bonaparte,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Jak zwyciezac mamy.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CHORUS</a:t>
                      </a:r>
                    </a:p>
                  </a:txBody>
                  <a:tcPr marL="90000" marR="90000" marT="11451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2.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will cross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the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Vistula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and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Warta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will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be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Poles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Bonaparte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showed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us</a:t>
                      </a:r>
                      <a:endParaRPr kumimoji="0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Arial Unicode MS" pitchFamily="-106" charset="0"/>
                        <a:cs typeface="Arial Unicode MS" pitchFamily="-106" charset="0"/>
                      </a:endParaRP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how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to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win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Refrain: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March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,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march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...</a:t>
                      </a:r>
                    </a:p>
                  </a:txBody>
                  <a:tcPr marL="90000" marR="90000" marT="11451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88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3. Jak Czarniecki do Poznania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Po szwedzkim zaborze,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Dla ojczyzny ratowania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Wracal sie przez morze.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CHORUS</a:t>
                      </a:r>
                    </a:p>
                  </a:txBody>
                  <a:tcPr marL="90000" marR="90000" marT="11451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3. Like Czarniecki to Poznan,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after Swedish annexation, </a:t>
                      </a:r>
                      <a:b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We will come back across the sea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to save our motherland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Refrain: March, march...</a:t>
                      </a:r>
                    </a:p>
                  </a:txBody>
                  <a:tcPr marL="90000" marR="90000" marT="11451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4. Juz tam ojciec do swej Basi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mowi zaplakany: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"Sluchaj jeno,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pono nasi bija w tarabany!"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CHORUS</a:t>
                      </a:r>
                    </a:p>
                  </a:txBody>
                  <a:tcPr marL="90000" marR="90000" marT="11451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4.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Father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, in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tears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,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says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to his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Basia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: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"Just listen, </a:t>
                      </a:r>
                      <a:b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It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seems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that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our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people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are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beating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the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drums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."</a:t>
                      </a:r>
                      <a:b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</a:b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Refrain: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March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, </a:t>
                      </a:r>
                      <a:r>
                        <a:rPr kumimoji="0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march</a:t>
                      </a: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... </a:t>
                      </a:r>
                    </a:p>
                  </a:txBody>
                  <a:tcPr marL="90000" marR="90000" marT="11451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3923" name="Textfeld 1">
            <a:extLst>
              <a:ext uri="{FF2B5EF4-FFF2-40B4-BE49-F238E27FC236}">
                <a16:creationId xmlns:a16="http://schemas.microsoft.com/office/drawing/2014/main" id="{150D6782-7579-6A1C-ED4D-EF8B3AB7B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088" y="2782887"/>
            <a:ext cx="3482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GB" sz="1200" dirty="0">
                <a:solidFill>
                  <a:srgbClr val="FFFFFF"/>
                </a:solidFill>
                <a:hlinkClick r:id="rId3"/>
              </a:rPr>
              <a:t>https://www.youtube.com/watch?v=vdYCbAjgfh4</a:t>
            </a:r>
            <a:endParaRPr lang="de-DE" altLang="de-GB" sz="1200" dirty="0">
              <a:solidFill>
                <a:srgbClr val="FFFFFF"/>
              </a:solidFill>
            </a:endParaRPr>
          </a:p>
          <a:p>
            <a:endParaRPr lang="de-DE" altLang="de-GB" sz="1200" dirty="0">
              <a:solidFill>
                <a:srgbClr val="FFFFFF"/>
              </a:solidFill>
            </a:endParaRPr>
          </a:p>
          <a:p>
            <a:endParaRPr lang="de-GB" altLang="de-GB" sz="1200" dirty="0"/>
          </a:p>
        </p:txBody>
      </p:sp>
    </p:spTree>
    <p:extLst>
      <p:ext uri="{BB962C8B-B14F-4D97-AF65-F5344CB8AC3E}">
        <p14:creationId xmlns:p14="http://schemas.microsoft.com/office/powerpoint/2010/main" val="29238534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par>
              <p:cTn id="2" fill="hold" nodeType="interactiveSeq"/>
            </p:par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1">
            <a:extLst>
              <a:ext uri="{FF2B5EF4-FFF2-40B4-BE49-F238E27FC236}">
                <a16:creationId xmlns:a16="http://schemas.microsoft.com/office/drawing/2014/main" id="{19E4916A-036B-8451-8374-59E6C698B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65150"/>
            <a:ext cx="7993063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 b="1">
                <a:latin typeface="Times New Roman" panose="02020603050405020304" pitchFamily="18" charset="0"/>
              </a:rPr>
              <a:t>Boże coś Polskę (extract) (God save Poland)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1800">
              <a:latin typeface="Times New Roman" panose="02020603050405020304" pitchFamily="18" charset="0"/>
            </a:endParaRP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Words by Alojzy Felinski (1816)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Changes by Antoni Gorecki (1817)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Music (different versions), final version taken from a Cracow song “Hail to you, Blessed Virgin Mary” 1861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1800">
              <a:latin typeface="Times New Roman" panose="02020603050405020304" pitchFamily="18" charset="0"/>
            </a:endParaRP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O, God who, through so many centuries,</a:t>
            </a:r>
            <a:br>
              <a:rPr lang="de-DE" altLang="en-US" sz="1800">
                <a:latin typeface="Times New Roman" panose="02020603050405020304" pitchFamily="18" charset="0"/>
              </a:rPr>
            </a:br>
            <a:r>
              <a:rPr lang="de-DE" altLang="en-US" sz="1800">
                <a:latin typeface="Times New Roman" panose="02020603050405020304" pitchFamily="18" charset="0"/>
              </a:rPr>
              <a:t>surrounded Poland  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with the brilliance of power and glory,</a:t>
            </a:r>
            <a:br>
              <a:rPr lang="de-DE" altLang="en-US" sz="1800">
                <a:latin typeface="Times New Roman" panose="02020603050405020304" pitchFamily="18" charset="0"/>
              </a:rPr>
            </a:br>
            <a:r>
              <a:rPr lang="de-DE" altLang="en-US" sz="1800">
                <a:latin typeface="Times New Roman" panose="02020603050405020304" pitchFamily="18" charset="0"/>
              </a:rPr>
              <a:t>who has protected it  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with the shield of your defence,</a:t>
            </a:r>
            <a:br>
              <a:rPr lang="de-DE" altLang="en-US" sz="1800">
                <a:latin typeface="Times New Roman" panose="02020603050405020304" pitchFamily="18" charset="0"/>
              </a:rPr>
            </a:br>
            <a:r>
              <a:rPr lang="de-DE" altLang="en-US" sz="1800">
                <a:latin typeface="Times New Roman" panose="02020603050405020304" pitchFamily="18" charset="0"/>
              </a:rPr>
              <a:t>against the disasters that  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were meant to defeat it.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1800">
              <a:latin typeface="Times New Roman" panose="02020603050405020304" pitchFamily="18" charset="0"/>
            </a:endParaRP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Refrain: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To your altars we carry a prayer: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Save our King, Lord ! (1816)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Return our Homeland to us, Lord ! (1830)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Bless our Homeland and freedom, Lord ! (1989)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800">
                <a:latin typeface="Times New Roman" panose="02020603050405020304" pitchFamily="18" charset="0"/>
              </a:rPr>
              <a:t>Bless our free Homeland, Lord ! (1996)</a:t>
            </a:r>
          </a:p>
        </p:txBody>
      </p:sp>
      <p:sp>
        <p:nvSpPr>
          <p:cNvPr id="141315" name="Text Box 2">
            <a:extLst>
              <a:ext uri="{FF2B5EF4-FFF2-40B4-BE49-F238E27FC236}">
                <a16:creationId xmlns:a16="http://schemas.microsoft.com/office/drawing/2014/main" id="{3CC4782D-44D1-983F-DB2E-B1CB969B8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2296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>
              <a:spcAft>
                <a:spcPct val="0"/>
              </a:spcAft>
              <a:buClrTx/>
              <a:buFontTx/>
              <a:buNone/>
            </a:pPr>
            <a:r>
              <a:rPr lang="en-US" altLang="en-US" sz="1800">
                <a:solidFill>
                  <a:srgbClr val="CCCCFF"/>
                </a:solidFill>
                <a:hlinkClick r:id="rId3"/>
              </a:rPr>
              <a:t>http://www.youtube.com/watch?v=Jsoj_8Fp1qA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par>
              <p:cTn id="2" fill="hold" nodeType="interactiveSeq"/>
            </p:par>
            <p:seq concurrent="1" nextAc="seek">
              <p:cTn id="3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>
            <a:extLst>
              <a:ext uri="{FF2B5EF4-FFF2-40B4-BE49-F238E27FC236}">
                <a16:creationId xmlns:a16="http://schemas.microsoft.com/office/drawing/2014/main" id="{BA1A85B8-BF73-A747-9D73-1AF8C44ABB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25" y="720725"/>
            <a:ext cx="48244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800">
                <a:solidFill>
                  <a:srgbClr val="FFFFFF"/>
                </a:solidFill>
              </a:rPr>
              <a:t>Uprisings before 1900</a:t>
            </a:r>
          </a:p>
        </p:txBody>
      </p:sp>
      <p:sp>
        <p:nvSpPr>
          <p:cNvPr id="39938" name="Text Box 2">
            <a:extLst>
              <a:ext uri="{FF2B5EF4-FFF2-40B4-BE49-F238E27FC236}">
                <a16:creationId xmlns:a16="http://schemas.microsoft.com/office/drawing/2014/main" id="{6C2C0715-DAD6-434B-B053-1AFA73708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938" y="1395413"/>
            <a:ext cx="7670800" cy="521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1794		</a:t>
            </a:r>
            <a:r>
              <a:rPr lang="de-DE" altLang="en-US" sz="2400" dirty="0" err="1">
                <a:solidFill>
                  <a:srgbClr val="FFFFFF"/>
                </a:solidFill>
              </a:rPr>
              <a:t>Kosciuszko-Uprising</a:t>
            </a:r>
            <a:r>
              <a:rPr lang="de-DE" altLang="en-US" sz="2400" dirty="0">
                <a:solidFill>
                  <a:srgbClr val="FFFFFF"/>
                </a:solidFill>
              </a:rPr>
              <a:t> (</a:t>
            </a:r>
            <a:r>
              <a:rPr lang="de-DE" altLang="en-US" sz="2400" dirty="0" err="1">
                <a:solidFill>
                  <a:srgbClr val="FFFFFF"/>
                </a:solidFill>
              </a:rPr>
              <a:t>Russia</a:t>
            </a:r>
            <a:r>
              <a:rPr lang="de-DE" altLang="en-US" sz="2400" dirty="0">
                <a:solidFill>
                  <a:srgbClr val="FFFFFF"/>
                </a:solidFill>
              </a:rPr>
              <a:t>)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			Also in </a:t>
            </a:r>
            <a:r>
              <a:rPr lang="de-DE" altLang="en-US" sz="2400" dirty="0" err="1">
                <a:solidFill>
                  <a:srgbClr val="FFFFFF"/>
                </a:solidFill>
              </a:rPr>
              <a:t>Greater</a:t>
            </a:r>
            <a:r>
              <a:rPr lang="de-DE" altLang="en-US" sz="2400" dirty="0">
                <a:solidFill>
                  <a:srgbClr val="FFFFFF"/>
                </a:solidFill>
              </a:rPr>
              <a:t> </a:t>
            </a:r>
            <a:r>
              <a:rPr lang="de-DE" altLang="en-US" sz="2400" dirty="0" err="1">
                <a:solidFill>
                  <a:srgbClr val="FFFFFF"/>
                </a:solidFill>
              </a:rPr>
              <a:t>Poland</a:t>
            </a:r>
            <a:r>
              <a:rPr lang="de-DE" altLang="en-US" sz="2400" dirty="0">
                <a:solidFill>
                  <a:srgbClr val="FFFFFF"/>
                </a:solidFill>
              </a:rPr>
              <a:t> (</a:t>
            </a:r>
            <a:r>
              <a:rPr lang="de-DE" altLang="en-US" sz="2400" dirty="0" err="1">
                <a:solidFill>
                  <a:srgbClr val="FFFFFF"/>
                </a:solidFill>
              </a:rPr>
              <a:t>Prussia</a:t>
            </a:r>
            <a:r>
              <a:rPr lang="de-DE" altLang="en-US" sz="2400" dirty="0">
                <a:solidFill>
                  <a:srgbClr val="FFFFFF"/>
                </a:solidFill>
              </a:rPr>
              <a:t>)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endParaRPr lang="de-DE" altLang="en-US" sz="2400" dirty="0">
              <a:solidFill>
                <a:srgbClr val="FFFFFF"/>
              </a:solidFill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1806		</a:t>
            </a:r>
            <a:r>
              <a:rPr lang="de-DE" altLang="en-US" sz="2400" dirty="0" err="1">
                <a:solidFill>
                  <a:srgbClr val="FFFFFF"/>
                </a:solidFill>
              </a:rPr>
              <a:t>Uprising</a:t>
            </a:r>
            <a:r>
              <a:rPr lang="de-DE" altLang="en-US" sz="2400" dirty="0">
                <a:solidFill>
                  <a:srgbClr val="FFFFFF"/>
                </a:solidFill>
              </a:rPr>
              <a:t> in </a:t>
            </a:r>
            <a:r>
              <a:rPr lang="de-DE" altLang="en-US" sz="2400" dirty="0" err="1">
                <a:solidFill>
                  <a:srgbClr val="FFFFFF"/>
                </a:solidFill>
              </a:rPr>
              <a:t>Greater</a:t>
            </a:r>
            <a:r>
              <a:rPr lang="de-DE" altLang="en-US" sz="2400" dirty="0">
                <a:solidFill>
                  <a:srgbClr val="FFFFFF"/>
                </a:solidFill>
              </a:rPr>
              <a:t> </a:t>
            </a:r>
            <a:r>
              <a:rPr lang="de-DE" altLang="en-US" sz="2400" dirty="0" err="1">
                <a:solidFill>
                  <a:srgbClr val="FFFFFF"/>
                </a:solidFill>
              </a:rPr>
              <a:t>Poland</a:t>
            </a:r>
            <a:r>
              <a:rPr lang="de-DE" altLang="en-US" sz="2400" dirty="0">
                <a:solidFill>
                  <a:srgbClr val="FFFFFF"/>
                </a:solidFill>
              </a:rPr>
              <a:t> (</a:t>
            </a:r>
            <a:r>
              <a:rPr lang="de-DE" altLang="en-US" sz="2400" dirty="0" err="1">
                <a:solidFill>
                  <a:srgbClr val="FFFFFF"/>
                </a:solidFill>
              </a:rPr>
              <a:t>Prussia</a:t>
            </a:r>
            <a:r>
              <a:rPr lang="de-DE" altLang="en-US" sz="2400" dirty="0">
                <a:solidFill>
                  <a:srgbClr val="FFFFFF"/>
                </a:solidFill>
              </a:rPr>
              <a:t>)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endParaRPr lang="de-DE" altLang="en-US" sz="2400" dirty="0">
              <a:solidFill>
                <a:srgbClr val="FFFFFF"/>
              </a:solidFill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1830		November </a:t>
            </a:r>
            <a:r>
              <a:rPr lang="de-DE" altLang="en-US" sz="2400" dirty="0" err="1">
                <a:solidFill>
                  <a:srgbClr val="FFFFFF"/>
                </a:solidFill>
              </a:rPr>
              <a:t>Uprising</a:t>
            </a:r>
            <a:r>
              <a:rPr lang="de-DE" altLang="en-US" sz="2400" dirty="0">
                <a:solidFill>
                  <a:srgbClr val="FFFFFF"/>
                </a:solidFill>
              </a:rPr>
              <a:t> (Russia) 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endParaRPr lang="de-DE" altLang="en-US" sz="2400" dirty="0">
              <a:solidFill>
                <a:srgbClr val="FFFFFF"/>
              </a:solidFill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1846		</a:t>
            </a:r>
            <a:r>
              <a:rPr lang="de-DE" altLang="en-US" sz="2400" dirty="0" err="1">
                <a:solidFill>
                  <a:srgbClr val="FFFFFF"/>
                </a:solidFill>
              </a:rPr>
              <a:t>Greater</a:t>
            </a:r>
            <a:r>
              <a:rPr lang="de-DE" altLang="en-US" sz="2400" dirty="0">
                <a:solidFill>
                  <a:srgbClr val="FFFFFF"/>
                </a:solidFill>
              </a:rPr>
              <a:t> </a:t>
            </a:r>
            <a:r>
              <a:rPr lang="de-DE" altLang="en-US" sz="2400" dirty="0" err="1">
                <a:solidFill>
                  <a:srgbClr val="FFFFFF"/>
                </a:solidFill>
              </a:rPr>
              <a:t>Poland</a:t>
            </a:r>
            <a:r>
              <a:rPr lang="de-DE" altLang="en-US" sz="2400" dirty="0">
                <a:solidFill>
                  <a:srgbClr val="FFFFFF"/>
                </a:solidFill>
              </a:rPr>
              <a:t> (</a:t>
            </a:r>
            <a:r>
              <a:rPr lang="de-DE" altLang="en-US" sz="2400" dirty="0" err="1">
                <a:solidFill>
                  <a:srgbClr val="FFFFFF"/>
                </a:solidFill>
              </a:rPr>
              <a:t>attempt</a:t>
            </a:r>
            <a:r>
              <a:rPr lang="de-DE" altLang="en-US" sz="2400" dirty="0">
                <a:solidFill>
                  <a:srgbClr val="FFFFFF"/>
                </a:solidFill>
              </a:rPr>
              <a:t>, </a:t>
            </a:r>
            <a:r>
              <a:rPr lang="de-DE" altLang="en-US" sz="2400" dirty="0" err="1">
                <a:solidFill>
                  <a:srgbClr val="FFFFFF"/>
                </a:solidFill>
              </a:rPr>
              <a:t>Prussia</a:t>
            </a:r>
            <a:r>
              <a:rPr lang="de-DE" altLang="en-US" sz="2400" dirty="0">
                <a:solidFill>
                  <a:srgbClr val="FFFFFF"/>
                </a:solidFill>
              </a:rPr>
              <a:t>)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		 	</a:t>
            </a:r>
            <a:r>
              <a:rPr lang="de-DE" altLang="en-US" sz="2400" dirty="0" err="1">
                <a:solidFill>
                  <a:srgbClr val="FFFFFF"/>
                </a:solidFill>
              </a:rPr>
              <a:t>and</a:t>
            </a:r>
            <a:r>
              <a:rPr lang="de-DE" altLang="en-US" sz="2400" dirty="0">
                <a:solidFill>
                  <a:srgbClr val="FFFFFF"/>
                </a:solidFill>
              </a:rPr>
              <a:t> </a:t>
            </a:r>
            <a:r>
              <a:rPr lang="de-DE" altLang="en-US" sz="2400" dirty="0" err="1">
                <a:solidFill>
                  <a:srgbClr val="FFFFFF"/>
                </a:solidFill>
              </a:rPr>
              <a:t>Galician</a:t>
            </a:r>
            <a:r>
              <a:rPr lang="de-DE" altLang="en-US" sz="2400" dirty="0">
                <a:solidFill>
                  <a:srgbClr val="FFFFFF"/>
                </a:solidFill>
              </a:rPr>
              <a:t> </a:t>
            </a:r>
            <a:r>
              <a:rPr lang="de-DE" altLang="en-US" sz="2400" dirty="0" err="1">
                <a:solidFill>
                  <a:srgbClr val="FFFFFF"/>
                </a:solidFill>
              </a:rPr>
              <a:t>Slaughter</a:t>
            </a:r>
            <a:r>
              <a:rPr lang="de-DE" altLang="en-US" sz="2400" dirty="0">
                <a:solidFill>
                  <a:srgbClr val="FFFFFF"/>
                </a:solidFill>
              </a:rPr>
              <a:t>, Kraków (Austria) 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endParaRPr lang="de-DE" altLang="en-US" sz="2400" dirty="0">
              <a:solidFill>
                <a:srgbClr val="FFFFFF"/>
              </a:solidFill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1848		</a:t>
            </a:r>
            <a:r>
              <a:rPr lang="de-DE" altLang="en-US" sz="2400" dirty="0" err="1">
                <a:solidFill>
                  <a:srgbClr val="FFFFFF"/>
                </a:solidFill>
              </a:rPr>
              <a:t>Greater</a:t>
            </a:r>
            <a:r>
              <a:rPr lang="de-DE" altLang="en-US" sz="2400" dirty="0">
                <a:solidFill>
                  <a:srgbClr val="FFFFFF"/>
                </a:solidFill>
              </a:rPr>
              <a:t> </a:t>
            </a:r>
            <a:r>
              <a:rPr lang="de-DE" altLang="en-US" sz="2400" dirty="0" err="1">
                <a:solidFill>
                  <a:srgbClr val="FFFFFF"/>
                </a:solidFill>
              </a:rPr>
              <a:t>Poland</a:t>
            </a:r>
            <a:r>
              <a:rPr lang="de-DE" altLang="en-US" sz="2400" dirty="0">
                <a:solidFill>
                  <a:srgbClr val="FFFFFF"/>
                </a:solidFill>
              </a:rPr>
              <a:t> (</a:t>
            </a:r>
            <a:r>
              <a:rPr lang="de-DE" altLang="en-US" sz="2400" dirty="0" err="1">
                <a:solidFill>
                  <a:srgbClr val="FFFFFF"/>
                </a:solidFill>
              </a:rPr>
              <a:t>Prussia</a:t>
            </a:r>
            <a:r>
              <a:rPr lang="de-DE" altLang="en-US" sz="2400" dirty="0">
                <a:solidFill>
                  <a:srgbClr val="FFFFFF"/>
                </a:solidFill>
              </a:rPr>
              <a:t>)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endParaRPr lang="de-DE" altLang="en-US" sz="2400" dirty="0">
              <a:solidFill>
                <a:srgbClr val="FFFFFF"/>
              </a:solidFill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1863		</a:t>
            </a:r>
            <a:r>
              <a:rPr lang="de-DE" altLang="en-US" sz="2400" dirty="0" err="1">
                <a:solidFill>
                  <a:srgbClr val="FFFFFF"/>
                </a:solidFill>
              </a:rPr>
              <a:t>January</a:t>
            </a:r>
            <a:r>
              <a:rPr lang="de-DE" altLang="en-US" sz="2400" dirty="0">
                <a:solidFill>
                  <a:srgbClr val="FFFFFF"/>
                </a:solidFill>
              </a:rPr>
              <a:t> </a:t>
            </a:r>
            <a:r>
              <a:rPr lang="de-DE" altLang="en-US" sz="2400" dirty="0" err="1">
                <a:solidFill>
                  <a:srgbClr val="FFFFFF"/>
                </a:solidFill>
              </a:rPr>
              <a:t>Uprising</a:t>
            </a:r>
            <a:r>
              <a:rPr lang="de-DE" altLang="en-US" sz="2400" dirty="0">
                <a:solidFill>
                  <a:srgbClr val="FFFFFF"/>
                </a:solidFill>
              </a:rPr>
              <a:t> (</a:t>
            </a:r>
            <a:r>
              <a:rPr lang="de-DE" altLang="en-US" sz="2400" dirty="0" err="1">
                <a:solidFill>
                  <a:srgbClr val="FFFFFF"/>
                </a:solidFill>
              </a:rPr>
              <a:t>Russia</a:t>
            </a:r>
            <a:r>
              <a:rPr lang="de-DE" altLang="en-US" sz="2400" dirty="0">
                <a:solidFill>
                  <a:srgbClr val="FFFFFF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2400" dirty="0">
              <a:solidFill>
                <a:srgbClr val="FFFFFF"/>
              </a:solidFill>
            </a:endParaRPr>
          </a:p>
        </p:txBody>
      </p:sp>
      <p:sp>
        <p:nvSpPr>
          <p:cNvPr id="39939" name="TextBox 3">
            <a:extLst>
              <a:ext uri="{FF2B5EF4-FFF2-40B4-BE49-F238E27FC236}">
                <a16:creationId xmlns:a16="http://schemas.microsoft.com/office/drawing/2014/main" id="{389AEE97-29CB-0A47-875E-C55EB7467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5650" y="136525"/>
            <a:ext cx="2227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Poland</a:t>
            </a:r>
          </a:p>
        </p:txBody>
      </p:sp>
    </p:spTree>
    <p:extLst>
      <p:ext uri="{BB962C8B-B14F-4D97-AF65-F5344CB8AC3E}">
        <p14:creationId xmlns:p14="http://schemas.microsoft.com/office/powerpoint/2010/main" val="10854262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>
            <a:extLst>
              <a:ext uri="{FF2B5EF4-FFF2-40B4-BE49-F238E27FC236}">
                <a16:creationId xmlns:a16="http://schemas.microsoft.com/office/drawing/2014/main" id="{395DF535-5214-00E0-81B4-97EB5C8AF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75" y="0"/>
            <a:ext cx="4149725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3794" name="Text Box 2">
            <a:extLst>
              <a:ext uri="{FF2B5EF4-FFF2-40B4-BE49-F238E27FC236}">
                <a16:creationId xmlns:a16="http://schemas.microsoft.com/office/drawing/2014/main" id="{7AD134B9-FEE3-FDD3-BEF7-8F3BA28A6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9425" y="193675"/>
            <a:ext cx="30622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November Uprising, 1830</a:t>
            </a:r>
          </a:p>
        </p:txBody>
      </p:sp>
      <p:pic>
        <p:nvPicPr>
          <p:cNvPr id="33795" name="Picture 1">
            <a:extLst>
              <a:ext uri="{FF2B5EF4-FFF2-40B4-BE49-F238E27FC236}">
                <a16:creationId xmlns:a16="http://schemas.microsoft.com/office/drawing/2014/main" id="{19690EFD-3150-E57A-306D-C70A2F028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138" y="2279650"/>
            <a:ext cx="7440613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3796" name="Text Box 2">
            <a:extLst>
              <a:ext uri="{FF2B5EF4-FFF2-40B4-BE49-F238E27FC236}">
                <a16:creationId xmlns:a16="http://schemas.microsoft.com/office/drawing/2014/main" id="{BE7EB962-4B6F-FFA8-024B-843CD8FF1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87375" y="1673225"/>
            <a:ext cx="648176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1750"/>
              </a:spcBef>
              <a:buFontTx/>
              <a:buNone/>
            </a:pPr>
            <a:r>
              <a:rPr lang="en-GB" altLang="en-US" sz="2800">
                <a:solidFill>
                  <a:srgbClr val="FFFFFF"/>
                </a:solidFill>
              </a:rPr>
              <a:t>Polish lands, 1840-1848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>
            <a:extLst>
              <a:ext uri="{FF2B5EF4-FFF2-40B4-BE49-F238E27FC236}">
                <a16:creationId xmlns:a16="http://schemas.microsoft.com/office/drawing/2014/main" id="{68105D26-6CDE-714F-0592-3CC895289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25" y="0"/>
            <a:ext cx="3762375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5842" name="Picture 1">
            <a:extLst>
              <a:ext uri="{FF2B5EF4-FFF2-40B4-BE49-F238E27FC236}">
                <a16:creationId xmlns:a16="http://schemas.microsoft.com/office/drawing/2014/main" id="{D379AA96-BF7B-157D-9D04-76E38ED24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0650"/>
            <a:ext cx="7008813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5843" name="Text Box 2">
            <a:extLst>
              <a:ext uri="{FF2B5EF4-FFF2-40B4-BE49-F238E27FC236}">
                <a16:creationId xmlns:a16="http://schemas.microsoft.com/office/drawing/2014/main" id="{ACDCDA5B-7975-215E-1E6D-8512179436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8813" y="4999038"/>
            <a:ext cx="2466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FFFFFF"/>
                </a:solidFill>
              </a:rPr>
              <a:t>January Uprising, 1863/64</a:t>
            </a:r>
          </a:p>
        </p:txBody>
      </p:sp>
      <p:sp>
        <p:nvSpPr>
          <p:cNvPr id="35844" name="Textfeld 1">
            <a:extLst>
              <a:ext uri="{FF2B5EF4-FFF2-40B4-BE49-F238E27FC236}">
                <a16:creationId xmlns:a16="http://schemas.microsoft.com/office/drawing/2014/main" id="{AD99E533-309B-8553-9F65-C19E849E0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6688" y="2660650"/>
            <a:ext cx="11953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GB" altLang="de-GB" sz="1800">
                <a:solidFill>
                  <a:schemeClr val="bg1"/>
                </a:solidFill>
                <a:latin typeface="Arial" panose="020B0604020202020204" pitchFamily="34" charset="0"/>
              </a:rPr>
              <a:t>Galician Slaughter1846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BC97AC-7FAA-3E52-D7E4-65F74DABC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18" y="1052736"/>
            <a:ext cx="7172134" cy="4851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feld 6">
            <a:extLst>
              <a:ext uri="{FF2B5EF4-FFF2-40B4-BE49-F238E27FC236}">
                <a16:creationId xmlns:a16="http://schemas.microsoft.com/office/drawing/2014/main" id="{119E94BF-F576-E369-BADF-4FD52202E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843" y="5904733"/>
            <a:ext cx="17240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GB" altLang="de-GB" sz="1800" dirty="0">
                <a:solidFill>
                  <a:schemeClr val="bg1"/>
                </a:solidFill>
                <a:latin typeface="Arial" panose="020B0604020202020204" pitchFamily="34" charset="0"/>
              </a:rPr>
              <a:t>Polish Refugees 1863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1FF24F5-B70A-E3E2-61CE-DBF1857E15B0}"/>
              </a:ext>
            </a:extLst>
          </p:cNvPr>
          <p:cNvSpPr txBox="1"/>
          <p:nvPr/>
        </p:nvSpPr>
        <p:spPr>
          <a:xfrm>
            <a:off x="3275856" y="332656"/>
            <a:ext cx="1904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Emigration</a:t>
            </a:r>
          </a:p>
        </p:txBody>
      </p:sp>
    </p:spTree>
    <p:extLst>
      <p:ext uri="{BB962C8B-B14F-4D97-AF65-F5344CB8AC3E}">
        <p14:creationId xmlns:p14="http://schemas.microsoft.com/office/powerpoint/2010/main" val="370694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>
            <a:extLst>
              <a:ext uri="{FF2B5EF4-FFF2-40B4-BE49-F238E27FC236}">
                <a16:creationId xmlns:a16="http://schemas.microsoft.com/office/drawing/2014/main" id="{3C1E7835-F96F-2E12-1DC8-1D5BB0E03F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76250"/>
            <a:ext cx="6624638" cy="622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solidFill>
                  <a:srgbClr val="FFFFFF"/>
                </a:solidFill>
              </a:rPr>
              <a:t>Organic Work</a:t>
            </a:r>
            <a:r>
              <a:rPr lang="en-GB" altLang="en-US" sz="20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>
              <a:solidFill>
                <a:srgbClr val="FFFFFF"/>
              </a:solidFill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Starting point: failed insurrections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Poland culturally and economically too underdeveloped to sustain an independent state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en-GB" altLang="en-US" sz="2000">
              <a:solidFill>
                <a:srgbClr val="FFFFFF"/>
              </a:solidFill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New strategy: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>
                <a:srgbClr val="FFFFFF"/>
              </a:buClr>
            </a:pPr>
            <a:r>
              <a:rPr lang="en-GB" altLang="en-US" sz="2000">
                <a:solidFill>
                  <a:srgbClr val="FFFFFF"/>
                </a:solidFill>
              </a:rPr>
              <a:t> Improve industry and trade in the Polish provinces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>
                <a:srgbClr val="FFFFFF"/>
              </a:buClr>
            </a:pPr>
            <a:r>
              <a:rPr lang="en-GB" altLang="en-US" sz="2000">
                <a:solidFill>
                  <a:srgbClr val="FFFFFF"/>
                </a:solidFill>
              </a:rPr>
              <a:t> Build towns and railways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>
                <a:srgbClr val="FFFFFF"/>
              </a:buClr>
            </a:pPr>
            <a:r>
              <a:rPr lang="en-GB" altLang="en-US" sz="2000">
                <a:solidFill>
                  <a:srgbClr val="FFFFFF"/>
                </a:solidFill>
              </a:rPr>
              <a:t> Organize cooperatives and organize Polish peasantry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>
                <a:srgbClr val="FFFFFF"/>
              </a:buClr>
            </a:pPr>
            <a:r>
              <a:rPr lang="en-GB" altLang="en-US" sz="2000">
                <a:solidFill>
                  <a:srgbClr val="FFFFFF"/>
                </a:solidFill>
              </a:rPr>
              <a:t> Raise the literacy level and the national consciousness of the population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en-GB" altLang="en-US" sz="2000">
              <a:solidFill>
                <a:srgbClr val="FFFFFF"/>
              </a:solidFill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Important advocates: Sta</a:t>
            </a:r>
            <a:r>
              <a:rPr lang="en-US" altLang="en-US" sz="2000">
                <a:solidFill>
                  <a:srgbClr val="FFFFFF"/>
                </a:solidFill>
              </a:rPr>
              <a:t>ń</a:t>
            </a:r>
            <a:r>
              <a:rPr lang="en-GB" altLang="en-US" sz="2000">
                <a:solidFill>
                  <a:srgbClr val="FFFFFF"/>
                </a:solidFill>
              </a:rPr>
              <a:t>czyk group in Cracow and Warsaw positivists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>
            <a:extLst>
              <a:ext uri="{FF2B5EF4-FFF2-40B4-BE49-F238E27FC236}">
                <a16:creationId xmlns:a16="http://schemas.microsoft.com/office/drawing/2014/main" id="{7C182872-D6DC-9F6E-63E4-741EBB197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1052513"/>
            <a:ext cx="3960813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Cracow School: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Michał Bobrzyński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1849-1935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A short history of Poland, 1879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The Birth of the Polish State, 2 vols., 1914-22</a:t>
            </a:r>
          </a:p>
        </p:txBody>
      </p:sp>
      <p:pic>
        <p:nvPicPr>
          <p:cNvPr id="37890" name="Picture 2">
            <a:extLst>
              <a:ext uri="{FF2B5EF4-FFF2-40B4-BE49-F238E27FC236}">
                <a16:creationId xmlns:a16="http://schemas.microsoft.com/office/drawing/2014/main" id="{8C862B72-E592-F6C0-5E89-C77776280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563" y="0"/>
            <a:ext cx="3073400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7891" name="Text Box 3">
            <a:extLst>
              <a:ext uri="{FF2B5EF4-FFF2-40B4-BE49-F238E27FC236}">
                <a16:creationId xmlns:a16="http://schemas.microsoft.com/office/drawing/2014/main" id="{999860E5-4E6F-C26D-3517-7EE72FCCA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31763"/>
            <a:ext cx="424815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1750"/>
              </a:spcBef>
              <a:buFontTx/>
              <a:buNone/>
            </a:pPr>
            <a:r>
              <a:rPr lang="en-GB" altLang="en-US" sz="2800">
                <a:solidFill>
                  <a:srgbClr val="FF0000"/>
                </a:solidFill>
              </a:rPr>
              <a:t>Realism and Positivism vs. Romanticism</a:t>
            </a:r>
          </a:p>
        </p:txBody>
      </p:sp>
      <p:sp>
        <p:nvSpPr>
          <p:cNvPr id="37892" name="Text Box 4">
            <a:extLst>
              <a:ext uri="{FF2B5EF4-FFF2-40B4-BE49-F238E27FC236}">
                <a16:creationId xmlns:a16="http://schemas.microsoft.com/office/drawing/2014/main" id="{B6E3B9C2-A95F-DC7D-4B7C-CF36BBC42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5013325"/>
            <a:ext cx="4392612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125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Warsaw School:</a:t>
            </a:r>
          </a:p>
          <a:p>
            <a:pPr algn="ctr" eaLnBrk="1" hangingPunct="1">
              <a:spcBef>
                <a:spcPts val="125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Tadeusz Korzon</a:t>
            </a:r>
          </a:p>
          <a:p>
            <a:pPr algn="ctr" eaLnBrk="1" hangingPunct="1">
              <a:spcBef>
                <a:spcPts val="1250"/>
              </a:spcBef>
              <a:buFontTx/>
              <a:buNone/>
            </a:pPr>
            <a:r>
              <a:rPr lang="en-GB" altLang="en-US" sz="2000">
                <a:solidFill>
                  <a:srgbClr val="FFFFFF"/>
                </a:solidFill>
              </a:rPr>
              <a:t>1839-1918</a:t>
            </a:r>
          </a:p>
        </p:txBody>
      </p:sp>
      <p:pic>
        <p:nvPicPr>
          <p:cNvPr id="37893" name="Picture 5">
            <a:extLst>
              <a:ext uri="{FF2B5EF4-FFF2-40B4-BE49-F238E27FC236}">
                <a16:creationId xmlns:a16="http://schemas.microsoft.com/office/drawing/2014/main" id="{98EEF706-8B54-1A83-CDB3-860C006C7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513138"/>
            <a:ext cx="2270125" cy="334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7894" name="Text Box 6">
            <a:extLst>
              <a:ext uri="{FF2B5EF4-FFF2-40B4-BE49-F238E27FC236}">
                <a16:creationId xmlns:a16="http://schemas.microsoft.com/office/drawing/2014/main" id="{752E5C89-B42A-8A6F-C456-C552E4366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>
            <a:extLst>
              <a:ext uri="{FF2B5EF4-FFF2-40B4-BE49-F238E27FC236}">
                <a16:creationId xmlns:a16="http://schemas.microsoft.com/office/drawing/2014/main" id="{29BCD5B7-23FC-48A0-A62B-64ED7B5CF6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5388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38138"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l" eaLnBrk="1" hangingPunct="1">
              <a:buClrTx/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			            </a:t>
            </a:r>
            <a:r>
              <a:rPr lang="de-DE" altLang="en-US" sz="3600" b="1" dirty="0">
                <a:solidFill>
                  <a:srgbClr val="FFFFFF"/>
                </a:solidFill>
              </a:rPr>
              <a:t>Outline</a:t>
            </a:r>
          </a:p>
          <a:p>
            <a:pPr algn="l" eaLnBrk="1" hangingPunct="1">
              <a:buClrTx/>
              <a:buFontTx/>
              <a:buNone/>
            </a:pPr>
            <a:endParaRPr lang="en-GB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dirty="0" err="1">
                <a:solidFill>
                  <a:srgbClr val="FFFFFF"/>
                </a:solidFill>
              </a:rPr>
              <a:t>Introduction</a:t>
            </a: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dirty="0">
                <a:solidFill>
                  <a:srgbClr val="FFFFFF"/>
                </a:solidFill>
              </a:rPr>
              <a:t>Key </a:t>
            </a:r>
            <a:r>
              <a:rPr lang="de-DE" altLang="en-US" dirty="0" err="1">
                <a:solidFill>
                  <a:srgbClr val="FFFFFF"/>
                </a:solidFill>
              </a:rPr>
              <a:t>question</a:t>
            </a:r>
            <a:r>
              <a:rPr lang="de-DE" altLang="en-US" dirty="0">
                <a:solidFill>
                  <a:srgbClr val="FFFFFF"/>
                </a:solidFill>
              </a:rPr>
              <a:t> – </a:t>
            </a:r>
            <a:r>
              <a:rPr lang="de-DE" altLang="en-US" dirty="0" err="1">
                <a:solidFill>
                  <a:srgbClr val="FFFFFF"/>
                </a:solidFill>
              </a:rPr>
              <a:t>Polish</a:t>
            </a:r>
            <a:r>
              <a:rPr lang="de-DE" altLang="en-US" dirty="0">
                <a:solidFill>
                  <a:srgbClr val="FFFFFF"/>
                </a:solidFill>
              </a:rPr>
              <a:t> </a:t>
            </a:r>
            <a:r>
              <a:rPr lang="de-DE" altLang="en-US" dirty="0" err="1">
                <a:solidFill>
                  <a:srgbClr val="FFFFFF"/>
                </a:solidFill>
              </a:rPr>
              <a:t>responses</a:t>
            </a:r>
            <a:r>
              <a:rPr lang="de-DE" altLang="en-US" dirty="0">
                <a:solidFill>
                  <a:srgbClr val="FFFFFF"/>
                </a:solidFill>
              </a:rPr>
              <a:t> </a:t>
            </a:r>
            <a:r>
              <a:rPr lang="de-DE" altLang="en-US" dirty="0" err="1">
                <a:solidFill>
                  <a:srgbClr val="FFFFFF"/>
                </a:solidFill>
              </a:rPr>
              <a:t>to</a:t>
            </a:r>
            <a:r>
              <a:rPr lang="de-DE" altLang="en-US" dirty="0">
                <a:solidFill>
                  <a:srgbClr val="FFFFFF"/>
                </a:solidFill>
              </a:rPr>
              <a:t> </a:t>
            </a:r>
            <a:r>
              <a:rPr lang="de-DE" altLang="en-US" dirty="0" err="1">
                <a:solidFill>
                  <a:srgbClr val="FFFFFF"/>
                </a:solidFill>
              </a:rPr>
              <a:t>the</a:t>
            </a:r>
            <a:r>
              <a:rPr lang="de-DE" altLang="en-US" dirty="0">
                <a:solidFill>
                  <a:srgbClr val="FFFFFF"/>
                </a:solidFill>
              </a:rPr>
              <a:t> </a:t>
            </a:r>
            <a:r>
              <a:rPr lang="de-DE" altLang="en-US" dirty="0" err="1">
                <a:solidFill>
                  <a:srgbClr val="FFFFFF"/>
                </a:solidFill>
              </a:rPr>
              <a:t>partitions</a:t>
            </a: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r>
              <a:rPr lang="de-DE" altLang="en-US" dirty="0">
                <a:solidFill>
                  <a:srgbClr val="FFFFFF"/>
                </a:solidFill>
              </a:rPr>
              <a:t>3. </a:t>
            </a:r>
            <a:r>
              <a:rPr lang="de-DE" altLang="en-US" dirty="0" err="1">
                <a:solidFill>
                  <a:srgbClr val="FFFFFF"/>
                </a:solidFill>
              </a:rPr>
              <a:t>Polish</a:t>
            </a:r>
            <a:r>
              <a:rPr lang="de-DE" altLang="en-US" dirty="0">
                <a:solidFill>
                  <a:srgbClr val="FFFFFF"/>
                </a:solidFill>
              </a:rPr>
              <a:t> </a:t>
            </a:r>
            <a:r>
              <a:rPr lang="de-DE" altLang="en-US" dirty="0" err="1">
                <a:solidFill>
                  <a:srgbClr val="FFFFFF"/>
                </a:solidFill>
              </a:rPr>
              <a:t>uprisings</a:t>
            </a: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r>
              <a:rPr lang="de-DE" altLang="en-US" dirty="0">
                <a:solidFill>
                  <a:srgbClr val="FFFFFF"/>
                </a:solidFill>
              </a:rPr>
              <a:t>4. </a:t>
            </a:r>
            <a:r>
              <a:rPr lang="de-DE" altLang="en-US" dirty="0" err="1">
                <a:solidFill>
                  <a:srgbClr val="FFFFFF"/>
                </a:solidFill>
              </a:rPr>
              <a:t>Organic</a:t>
            </a:r>
            <a:r>
              <a:rPr lang="de-DE" altLang="en-US" dirty="0">
                <a:solidFill>
                  <a:srgbClr val="FFFFFF"/>
                </a:solidFill>
              </a:rPr>
              <a:t> Work</a:t>
            </a:r>
          </a:p>
          <a:p>
            <a:pPr algn="l" eaLnBrk="1" hangingPunct="1">
              <a:buClrTx/>
              <a:buFontTx/>
              <a:buNone/>
            </a:pPr>
            <a:r>
              <a:rPr lang="de-DE" altLang="en-US" dirty="0">
                <a:solidFill>
                  <a:srgbClr val="FFFFFF"/>
                </a:solidFill>
              </a:rPr>
              <a:t>5. </a:t>
            </a:r>
            <a:r>
              <a:rPr lang="de-DE" altLang="en-US" dirty="0" err="1">
                <a:solidFill>
                  <a:srgbClr val="FFFFFF"/>
                </a:solidFill>
              </a:rPr>
              <a:t>Polishness</a:t>
            </a:r>
            <a:endParaRPr lang="en-GB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endParaRPr lang="en-GB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endParaRPr lang="en-GB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endParaRPr lang="de-DE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>
            <a:extLst>
              <a:ext uri="{FF2B5EF4-FFF2-40B4-BE49-F238E27FC236}">
                <a16:creationId xmlns:a16="http://schemas.microsoft.com/office/drawing/2014/main" id="{64D01898-CE6A-1F92-DAC2-E2F89D27A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6825"/>
            <a:ext cx="9144000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1986" name="Textfeld 1">
            <a:extLst>
              <a:ext uri="{FF2B5EF4-FFF2-40B4-BE49-F238E27FC236}">
                <a16:creationId xmlns:a16="http://schemas.microsoft.com/office/drawing/2014/main" id="{0B789CEB-E342-5808-5AB8-B56C3A20E0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5563" y="493713"/>
            <a:ext cx="4441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GB" altLang="de-GB" sz="1800">
                <a:solidFill>
                  <a:schemeClr val="bg1"/>
                </a:solidFill>
                <a:latin typeface="Arial" panose="020B0604020202020204" pitchFamily="34" charset="0"/>
              </a:rPr>
              <a:t>Economic development of Poland in 1900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>
            <a:extLst>
              <a:ext uri="{FF2B5EF4-FFF2-40B4-BE49-F238E27FC236}">
                <a16:creationId xmlns:a16="http://schemas.microsoft.com/office/drawing/2014/main" id="{9C661850-EDF1-D966-C598-A3F7541BB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332656"/>
            <a:ext cx="378936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The </a:t>
            </a:r>
            <a:r>
              <a:rPr lang="de-DE" altLang="en-US" sz="2400" dirty="0" err="1">
                <a:solidFill>
                  <a:srgbClr val="FFFFFF"/>
                </a:solidFill>
              </a:rPr>
              <a:t>Polish</a:t>
            </a:r>
            <a:r>
              <a:rPr lang="de-DE" altLang="en-US" sz="2400" dirty="0">
                <a:solidFill>
                  <a:srgbClr val="FFFFFF"/>
                </a:solidFill>
              </a:rPr>
              <a:t> </a:t>
            </a:r>
            <a:r>
              <a:rPr lang="de-DE" altLang="en-US" sz="2400" dirty="0" err="1">
                <a:solidFill>
                  <a:srgbClr val="FFFFFF"/>
                </a:solidFill>
              </a:rPr>
              <a:t>lands</a:t>
            </a:r>
            <a:r>
              <a:rPr lang="de-DE" altLang="en-US" sz="2400" dirty="0">
                <a:solidFill>
                  <a:srgbClr val="FFFFFF"/>
                </a:solidFill>
              </a:rPr>
              <a:t> 1863 - 1914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4264E1C-BD3A-0BF1-DDCF-3F3770A5DAA3}"/>
              </a:ext>
            </a:extLst>
          </p:cNvPr>
          <p:cNvSpPr txBox="1"/>
          <p:nvPr/>
        </p:nvSpPr>
        <p:spPr>
          <a:xfrm>
            <a:off x="323528" y="1166842"/>
            <a:ext cx="882047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>
                <a:solidFill>
                  <a:srgbClr val="FFFFFF"/>
                </a:solidFill>
              </a:rPr>
              <a:t>Austrian Empire</a:t>
            </a:r>
          </a:p>
          <a:p>
            <a:pPr marL="342900" indent="-342900" algn="l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altLang="en-US" sz="1800" dirty="0">
                <a:solidFill>
                  <a:srgbClr val="FFFFFF"/>
                </a:solidFill>
              </a:rPr>
              <a:t>semi-</a:t>
            </a:r>
            <a:r>
              <a:rPr lang="de-DE" altLang="en-US" sz="1800" dirty="0" err="1">
                <a:solidFill>
                  <a:srgbClr val="FFFFFF"/>
                </a:solidFill>
              </a:rPr>
              <a:t>Autonomy</a:t>
            </a:r>
            <a:r>
              <a:rPr lang="de-DE" altLang="en-US" sz="1800" dirty="0">
                <a:solidFill>
                  <a:srgbClr val="FFFFFF"/>
                </a:solidFill>
              </a:rPr>
              <a:t> in </a:t>
            </a:r>
            <a:r>
              <a:rPr lang="de-DE" altLang="en-US" sz="1800" dirty="0" err="1">
                <a:solidFill>
                  <a:srgbClr val="FFFFFF"/>
                </a:solidFill>
              </a:rPr>
              <a:t>crownland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Galicia</a:t>
            </a:r>
            <a:r>
              <a:rPr lang="de-DE" altLang="en-US" sz="1800" dirty="0">
                <a:solidFill>
                  <a:srgbClr val="FFFFFF"/>
                </a:solidFill>
              </a:rPr>
              <a:t> and </a:t>
            </a:r>
            <a:r>
              <a:rPr lang="de-DE" altLang="en-US" sz="1800" dirty="0" err="1">
                <a:solidFill>
                  <a:srgbClr val="FFFFFF"/>
                </a:solidFill>
              </a:rPr>
              <a:t>Lodomeria</a:t>
            </a:r>
            <a:endParaRPr lang="de-DE" altLang="en-US" sz="1800" dirty="0">
              <a:solidFill>
                <a:srgbClr val="FFFFFF"/>
              </a:solidFill>
            </a:endParaRPr>
          </a:p>
          <a:p>
            <a:pPr algn="l">
              <a:spcBef>
                <a:spcPct val="0"/>
              </a:spcBef>
            </a:pPr>
            <a:endParaRPr lang="de-DE" altLang="en-US" sz="1800" dirty="0">
              <a:solidFill>
                <a:srgbClr val="FFFFFF"/>
              </a:solidFill>
            </a:endParaRPr>
          </a:p>
          <a:p>
            <a:pPr algn="l">
              <a:spcBef>
                <a:spcPct val="0"/>
              </a:spcBef>
            </a:pPr>
            <a:r>
              <a:rPr lang="de-DE" altLang="en-US" sz="1800" dirty="0" err="1">
                <a:solidFill>
                  <a:srgbClr val="FFFFFF"/>
                </a:solidFill>
              </a:rPr>
              <a:t>Russian</a:t>
            </a:r>
            <a:r>
              <a:rPr lang="de-DE" altLang="en-US" sz="1800" dirty="0">
                <a:solidFill>
                  <a:srgbClr val="FFFFFF"/>
                </a:solidFill>
              </a:rPr>
              <a:t> Empire</a:t>
            </a:r>
          </a:p>
          <a:p>
            <a:pPr marL="285750" indent="-285750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altLang="en-US" sz="1800" dirty="0">
                <a:solidFill>
                  <a:srgbClr val="FFFFFF"/>
                </a:solidFill>
              </a:rPr>
              <a:t>Kingdom </a:t>
            </a:r>
            <a:r>
              <a:rPr lang="de-DE" altLang="en-US" sz="1800" dirty="0" err="1">
                <a:solidFill>
                  <a:srgbClr val="FFFFFF"/>
                </a:solidFill>
              </a:rPr>
              <a:t>of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Poland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becomes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Vistula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land</a:t>
            </a:r>
            <a:endParaRPr lang="de-DE" altLang="en-US" sz="1800" dirty="0">
              <a:solidFill>
                <a:srgbClr val="FFFFFF"/>
              </a:solidFill>
            </a:endParaRPr>
          </a:p>
          <a:p>
            <a:pPr marL="285750" indent="-285750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altLang="en-US" sz="1800" dirty="0" err="1">
                <a:solidFill>
                  <a:srgbClr val="FFFFFF"/>
                </a:solidFill>
              </a:rPr>
              <a:t>Russification</a:t>
            </a:r>
            <a:endParaRPr lang="de-DE" altLang="en-US" sz="1800" dirty="0">
              <a:solidFill>
                <a:srgbClr val="FFFFFF"/>
              </a:solidFill>
            </a:endParaRPr>
          </a:p>
          <a:p>
            <a:pPr marL="285750" indent="-285750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altLang="en-US" sz="1800" dirty="0" err="1">
                <a:solidFill>
                  <a:srgbClr val="FFFFFF"/>
                </a:solidFill>
              </a:rPr>
              <a:t>Discrimination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of</a:t>
            </a:r>
            <a:r>
              <a:rPr lang="de-DE" altLang="en-US" sz="1800" dirty="0">
                <a:solidFill>
                  <a:srgbClr val="FFFFFF"/>
                </a:solidFill>
              </a:rPr>
              <a:t> Roman Catholic Church, </a:t>
            </a:r>
            <a:br>
              <a:rPr lang="de-DE" altLang="en-US" sz="1800" dirty="0">
                <a:solidFill>
                  <a:srgbClr val="FFFFFF"/>
                </a:solidFill>
              </a:rPr>
            </a:br>
            <a:r>
              <a:rPr lang="de-DE" altLang="en-US" sz="1800" dirty="0" err="1">
                <a:solidFill>
                  <a:srgbClr val="FFFFFF"/>
                </a:solidFill>
              </a:rPr>
              <a:t>already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earlier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destruction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of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Uniate</a:t>
            </a:r>
            <a:r>
              <a:rPr lang="de-DE" altLang="en-US" sz="1800" dirty="0">
                <a:solidFill>
                  <a:srgbClr val="FFFFFF"/>
                </a:solidFill>
              </a:rPr>
              <a:t> Church</a:t>
            </a:r>
          </a:p>
          <a:p>
            <a:pPr marL="285750" indent="-285750" algn="l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de-DE" altLang="en-US" sz="1800" dirty="0">
                <a:solidFill>
                  <a:srgbClr val="FFFFFF"/>
                </a:solidFill>
              </a:rPr>
              <a:t>University </a:t>
            </a:r>
            <a:r>
              <a:rPr lang="de-DE" altLang="en-US" sz="1800" dirty="0" err="1">
                <a:solidFill>
                  <a:srgbClr val="FFFFFF"/>
                </a:solidFill>
              </a:rPr>
              <a:t>of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Warsaw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replaced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by</a:t>
            </a:r>
            <a:r>
              <a:rPr lang="de-DE" altLang="en-US" sz="1800" dirty="0">
                <a:solidFill>
                  <a:srgbClr val="FFFFFF"/>
                </a:solidFill>
              </a:rPr>
              <a:t> Imperial University </a:t>
            </a:r>
            <a:br>
              <a:rPr lang="de-DE" altLang="en-US" sz="1800" dirty="0">
                <a:solidFill>
                  <a:srgbClr val="FFFFFF"/>
                </a:solidFill>
              </a:rPr>
            </a:br>
            <a:r>
              <a:rPr lang="de-DE" altLang="en-US" sz="1800" dirty="0" err="1">
                <a:solidFill>
                  <a:srgbClr val="FFFFFF"/>
                </a:solidFill>
              </a:rPr>
              <a:t>of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Warsaw</a:t>
            </a:r>
            <a:r>
              <a:rPr lang="de-DE" altLang="en-US" sz="1800" dirty="0">
                <a:solidFill>
                  <a:srgbClr val="FFFFFF"/>
                </a:solidFill>
              </a:rPr>
              <a:t> (Teaching in </a:t>
            </a:r>
            <a:r>
              <a:rPr lang="de-DE" altLang="en-US" sz="1800" dirty="0" err="1">
                <a:solidFill>
                  <a:srgbClr val="FFFFFF"/>
                </a:solidFill>
              </a:rPr>
              <a:t>Russian</a:t>
            </a:r>
            <a:r>
              <a:rPr lang="de-DE" altLang="en-US" sz="1800" dirty="0">
                <a:solidFill>
                  <a:srgbClr val="FFFFFF"/>
                </a:solidFill>
              </a:rPr>
              <a:t>)</a:t>
            </a:r>
          </a:p>
          <a:p>
            <a:pPr lvl="1" algn="l" eaLnBrk="1" hangingPunct="1">
              <a:spcBef>
                <a:spcPct val="0"/>
              </a:spcBef>
              <a:buSzPct val="45000"/>
              <a:buFont typeface="Wingdings" pitchFamily="2" charset="2"/>
              <a:buNone/>
            </a:pPr>
            <a:endParaRPr lang="de-DE" altLang="en-US" sz="1800" dirty="0">
              <a:solidFill>
                <a:srgbClr val="FFFFFF"/>
              </a:solidFill>
            </a:endParaRPr>
          </a:p>
          <a:p>
            <a:pPr algn="l" eaLnBrk="1" hangingPunct="1">
              <a:spcBef>
                <a:spcPct val="0"/>
              </a:spcBef>
              <a:buSzPct val="45000"/>
              <a:buFont typeface="Wingdings" pitchFamily="2" charset="2"/>
              <a:buNone/>
            </a:pPr>
            <a:r>
              <a:rPr lang="de-DE" altLang="en-US" sz="1800" dirty="0">
                <a:solidFill>
                  <a:srgbClr val="FFFFFF"/>
                </a:solidFill>
              </a:rPr>
              <a:t>German Empire</a:t>
            </a:r>
          </a:p>
          <a:p>
            <a:pPr marL="285750" indent="-285750" algn="l" eaLnBrk="1" hangingPunct="1">
              <a:spcBef>
                <a:spcPct val="0"/>
              </a:spcBef>
              <a:buSzPct val="45000"/>
              <a:buFont typeface="Arial" panose="020B0604020202020204" pitchFamily="34" charset="0"/>
              <a:buChar char="•"/>
            </a:pPr>
            <a:r>
              <a:rPr lang="de-DE" altLang="en-US" sz="1800" dirty="0">
                <a:solidFill>
                  <a:srgbClr val="FFFFFF"/>
                </a:solidFill>
              </a:rPr>
              <a:t>Anti-Catholic </a:t>
            </a:r>
            <a:r>
              <a:rPr lang="de-DE" altLang="en-US" sz="1800" dirty="0" err="1">
                <a:solidFill>
                  <a:srgbClr val="FFFFFF"/>
                </a:solidFill>
              </a:rPr>
              <a:t>policy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under</a:t>
            </a:r>
            <a:r>
              <a:rPr lang="de-DE" altLang="en-US" sz="1800" dirty="0">
                <a:solidFill>
                  <a:srgbClr val="FFFFFF"/>
                </a:solidFill>
              </a:rPr>
              <a:t> Bismarck</a:t>
            </a:r>
          </a:p>
          <a:p>
            <a:pPr marL="285750" indent="-285750" algn="l" eaLnBrk="1" hangingPunct="1">
              <a:spcBef>
                <a:spcPct val="0"/>
              </a:spcBef>
              <a:buSzPct val="45000"/>
              <a:buFont typeface="Arial" panose="020B0604020202020204" pitchFamily="34" charset="0"/>
              <a:buChar char="•"/>
            </a:pPr>
            <a:r>
              <a:rPr lang="de-DE" altLang="en-US" sz="1800" dirty="0" err="1">
                <a:solidFill>
                  <a:srgbClr val="FFFFFF"/>
                </a:solidFill>
              </a:rPr>
              <a:t>Germanisation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of</a:t>
            </a:r>
            <a:r>
              <a:rPr lang="de-DE" altLang="en-US" sz="1800" dirty="0">
                <a:solidFill>
                  <a:srgbClr val="FFFFFF"/>
                </a:solidFill>
              </a:rPr>
              <a:t> School </a:t>
            </a:r>
            <a:r>
              <a:rPr lang="de-DE" altLang="en-US" sz="1800" dirty="0" err="1">
                <a:solidFill>
                  <a:srgbClr val="FFFFFF"/>
                </a:solidFill>
              </a:rPr>
              <a:t>system</a:t>
            </a:r>
            <a:endParaRPr lang="de-DE" altLang="en-US" sz="1800" dirty="0">
              <a:solidFill>
                <a:srgbClr val="FFFFFF"/>
              </a:solidFill>
            </a:endParaRPr>
          </a:p>
          <a:p>
            <a:pPr marL="285750" indent="-285750" algn="l" eaLnBrk="1" hangingPunct="1">
              <a:spcBef>
                <a:spcPct val="0"/>
              </a:spcBef>
              <a:buSzPct val="45000"/>
              <a:buFont typeface="Arial" panose="020B0604020202020204" pitchFamily="34" charset="0"/>
              <a:buChar char="•"/>
            </a:pPr>
            <a:r>
              <a:rPr lang="de-DE" altLang="en-US" sz="1800" dirty="0">
                <a:solidFill>
                  <a:srgbClr val="FFFFFF"/>
                </a:solidFill>
              </a:rPr>
              <a:t>School </a:t>
            </a:r>
            <a:r>
              <a:rPr lang="de-DE" altLang="en-US" sz="1800" dirty="0" err="1">
                <a:solidFill>
                  <a:srgbClr val="FFFFFF"/>
                </a:solidFill>
              </a:rPr>
              <a:t>strike</a:t>
            </a:r>
            <a:r>
              <a:rPr lang="de-DE" altLang="en-US" sz="1800" dirty="0">
                <a:solidFill>
                  <a:srgbClr val="FFFFFF"/>
                </a:solidFill>
              </a:rPr>
              <a:t> (1901-1907) after </a:t>
            </a:r>
            <a:r>
              <a:rPr lang="de-DE" altLang="en-US" sz="1800" dirty="0" err="1">
                <a:solidFill>
                  <a:srgbClr val="FFFFFF"/>
                </a:solidFill>
              </a:rPr>
              <a:t>attempt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to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introduce</a:t>
            </a:r>
            <a:r>
              <a:rPr lang="de-DE" altLang="en-US" sz="1800" dirty="0">
                <a:solidFill>
                  <a:srgbClr val="FFFFFF"/>
                </a:solidFill>
              </a:rPr>
              <a:t> German </a:t>
            </a:r>
            <a:r>
              <a:rPr lang="de-DE" altLang="en-US" sz="1800" dirty="0" err="1">
                <a:solidFill>
                  <a:srgbClr val="FFFFFF"/>
                </a:solidFill>
              </a:rPr>
              <a:t>language</a:t>
            </a:r>
            <a:br>
              <a:rPr lang="de-DE" altLang="en-US" sz="1800" dirty="0">
                <a:solidFill>
                  <a:srgbClr val="FFFFFF"/>
                </a:solidFill>
              </a:rPr>
            </a:br>
            <a:r>
              <a:rPr lang="de-DE" altLang="en-US" sz="1800" dirty="0">
                <a:solidFill>
                  <a:srgbClr val="FFFFFF"/>
                </a:solidFill>
              </a:rPr>
              <a:t>in </a:t>
            </a:r>
            <a:r>
              <a:rPr lang="de-DE" altLang="en-US" sz="1800" dirty="0" err="1">
                <a:solidFill>
                  <a:srgbClr val="FFFFFF"/>
                </a:solidFill>
              </a:rPr>
              <a:t>religious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instruction</a:t>
            </a:r>
            <a:endParaRPr lang="de-DE" altLang="en-US" sz="1800" dirty="0">
              <a:solidFill>
                <a:srgbClr val="FFFFFF"/>
              </a:solidFill>
            </a:endParaRPr>
          </a:p>
          <a:p>
            <a:pPr marL="285750" indent="-285750" algn="l" eaLnBrk="1" hangingPunct="1">
              <a:spcBef>
                <a:spcPct val="0"/>
              </a:spcBef>
              <a:buSzPct val="45000"/>
              <a:buFont typeface="Arial" panose="020B0604020202020204" pitchFamily="34" charset="0"/>
              <a:buChar char="•"/>
            </a:pPr>
            <a:r>
              <a:rPr lang="de-DE" altLang="en-US" sz="1800" dirty="0">
                <a:solidFill>
                  <a:srgbClr val="FFFFFF"/>
                </a:solidFill>
              </a:rPr>
              <a:t>Policy to promote </a:t>
            </a:r>
            <a:r>
              <a:rPr lang="de-DE" altLang="en-US" sz="1800" dirty="0" err="1">
                <a:solidFill>
                  <a:srgbClr val="FFFFFF"/>
                </a:solidFill>
              </a:rPr>
              <a:t>settlement</a:t>
            </a:r>
            <a:r>
              <a:rPr lang="de-DE" altLang="en-US" sz="1800" dirty="0">
                <a:solidFill>
                  <a:srgbClr val="FFFFFF"/>
                </a:solidFill>
              </a:rPr>
              <a:t> of </a:t>
            </a:r>
            <a:r>
              <a:rPr lang="de-DE" altLang="en-US" sz="1800" dirty="0" err="1">
                <a:solidFill>
                  <a:srgbClr val="FFFFFF"/>
                </a:solidFill>
              </a:rPr>
              <a:t>ethnic</a:t>
            </a:r>
            <a:r>
              <a:rPr lang="de-DE" altLang="en-US" sz="1800" dirty="0">
                <a:solidFill>
                  <a:srgbClr val="FFFFFF"/>
                </a:solidFill>
              </a:rPr>
              <a:t> Germans</a:t>
            </a:r>
          </a:p>
          <a:p>
            <a:pPr marL="285750" indent="-285750" algn="l" eaLnBrk="1" hangingPunct="1">
              <a:spcBef>
                <a:spcPct val="0"/>
              </a:spcBef>
              <a:buSzPct val="45000"/>
              <a:buFont typeface="Arial" panose="020B0604020202020204" pitchFamily="34" charset="0"/>
              <a:buChar char="•"/>
            </a:pPr>
            <a:r>
              <a:rPr lang="de-DE" altLang="en-US" sz="1800" dirty="0" err="1">
                <a:solidFill>
                  <a:srgbClr val="FFFFFF"/>
                </a:solidFill>
              </a:rPr>
              <a:t>Discrimination</a:t>
            </a:r>
            <a:r>
              <a:rPr lang="de-DE" altLang="en-US" sz="1800" dirty="0">
                <a:solidFill>
                  <a:srgbClr val="FFFFFF"/>
                </a:solidFill>
              </a:rPr>
              <a:t> of </a:t>
            </a:r>
            <a:r>
              <a:rPr lang="de-DE" altLang="en-US" sz="1800" dirty="0" err="1">
                <a:solidFill>
                  <a:srgbClr val="FFFFFF"/>
                </a:solidFill>
              </a:rPr>
              <a:t>ethnic</a:t>
            </a:r>
            <a:r>
              <a:rPr lang="de-DE" altLang="en-US" sz="1800" dirty="0">
                <a:solidFill>
                  <a:srgbClr val="FFFFFF"/>
                </a:solidFill>
              </a:rPr>
              <a:t> Poles</a:t>
            </a:r>
            <a:endParaRPr lang="de-GB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>
            <a:extLst>
              <a:ext uri="{FF2B5EF4-FFF2-40B4-BE49-F238E27FC236}">
                <a16:creationId xmlns:a16="http://schemas.microsoft.com/office/drawing/2014/main" id="{8E550807-E34E-A476-4AA0-E25003595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936625"/>
            <a:ext cx="55435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6082" name="Picture 2">
            <a:extLst>
              <a:ext uri="{FF2B5EF4-FFF2-40B4-BE49-F238E27FC236}">
                <a16:creationId xmlns:a16="http://schemas.microsoft.com/office/drawing/2014/main" id="{CEF35492-1E66-C178-4A99-1FC46C72B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450" y="1511300"/>
            <a:ext cx="3211513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6083" name="Text Box 3">
            <a:extLst>
              <a:ext uri="{FF2B5EF4-FFF2-40B4-BE49-F238E27FC236}">
                <a16:creationId xmlns:a16="http://schemas.microsoft.com/office/drawing/2014/main" id="{CB8DC14A-5C7E-947A-1D9E-400397F38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6264275"/>
            <a:ext cx="5672137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>
                <a:solidFill>
                  <a:srgbClr val="FFFFFF"/>
                </a:solidFill>
              </a:rPr>
              <a:t>Michał Drzymała, his wife and his wagon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1">
            <a:extLst>
              <a:ext uri="{FF2B5EF4-FFF2-40B4-BE49-F238E27FC236}">
                <a16:creationId xmlns:a16="http://schemas.microsoft.com/office/drawing/2014/main" id="{E327694F-7865-FDA8-765D-31AE3E8B2D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088" y="-95250"/>
            <a:ext cx="40925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 anchor="ctr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600" b="1">
                <a:hlinkClick r:id="rId5"/>
              </a:rPr>
              <a:t>Rota </a:t>
            </a:r>
            <a:endParaRPr lang="de-DE" altLang="en-US" sz="1600" b="1"/>
          </a:p>
          <a:p>
            <a:pPr algn="ctr"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600"/>
              <a:t>Words by Maria Konopnicka 1908</a:t>
            </a:r>
          </a:p>
          <a:p>
            <a:pPr algn="ctr"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1600"/>
              <a:t>Music by Feliks Nowowiejski, Cracow 1910</a:t>
            </a:r>
          </a:p>
        </p:txBody>
      </p:sp>
      <p:graphicFrame>
        <p:nvGraphicFramePr>
          <p:cNvPr id="26626" name="Group 2">
            <a:extLst>
              <a:ext uri="{FF2B5EF4-FFF2-40B4-BE49-F238E27FC236}">
                <a16:creationId xmlns:a16="http://schemas.microsoft.com/office/drawing/2014/main" id="{D3C03690-6EEA-552E-DEB0-C036BA4153D5}"/>
              </a:ext>
            </a:extLst>
          </p:cNvPr>
          <p:cNvGraphicFramePr>
            <a:graphicFrameLocks noGrp="1"/>
          </p:cNvGraphicFramePr>
          <p:nvPr/>
        </p:nvGraphicFramePr>
        <p:xfrm>
          <a:off x="900113" y="762000"/>
          <a:ext cx="7635875" cy="6091239"/>
        </p:xfrm>
        <a:graphic>
          <a:graphicData uri="http://schemas.openxmlformats.org/drawingml/2006/table">
            <a:tbl>
              <a:tblPr/>
              <a:tblGrid>
                <a:gridCol w="352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41475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Nie rzucim ziemi, skąd nasz ród.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Nie damy pogrześć mowy.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Polski my naród, polski lud,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Królewski szczep Piastowy.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Nie damy, by nas zgnębił wróg.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will not abandon the land of our clan.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will not allow our language to be buried.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are the Polish nation, the Polish people,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 royal tribe of the Piasts.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will not allow the enemy to repress us.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5950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9213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Do krwi ostatniej kropli z żył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Bronić bedziemy ducha,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Aż się rozpadnie w proch i w pył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Krzyżacka zawierucha.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Twierdzą nam będzie każdy próg.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 the last drop of blood in our veins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will defend our soul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Until into ashes and dust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 Teutonic storm collapses.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Every doorstep shall be our fortress.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950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9213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Nie będzie Niemiec pluł nam w twarz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Ni dzieci nam germanił,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Orężny wstanie hufiec nasz,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Duch będzie nam hetmanił.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Pójdziem, gdy zabrzmi złoty róg.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The German will not spit in our face,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Nor will he Germanize our children,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Our battalion will armed arise,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And the spirit will be our commander.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 will go when the golden horn calls.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438"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Tak nam dopomóż Bóg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spcAft>
                          <a:spcPts val="1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>
                        <a:spcAft>
                          <a:spcPts val="10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>
                        <a:spcAft>
                          <a:spcPts val="7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>
                        <a:spcAft>
                          <a:spcPts val="51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63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God!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 help us God</a:t>
                      </a:r>
                    </a:p>
                  </a:txBody>
                  <a:tcPr marL="90000" marR="90000" marT="12816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3376" name="Rectangle 15">
            <a:extLst>
              <a:ext uri="{FF2B5EF4-FFF2-40B4-BE49-F238E27FC236}">
                <a16:creationId xmlns:a16="http://schemas.microsoft.com/office/drawing/2014/main" id="{9D691B9B-844A-E40A-5BD3-F8543E1DB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10338"/>
            <a:ext cx="9144000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>
              <a:spcAft>
                <a:spcPct val="0"/>
              </a:spcAft>
            </a:pPr>
            <a:endParaRPr lang="en-US" altLang="en-US" sz="2400">
              <a:solidFill>
                <a:schemeClr val="bg1"/>
              </a:solidFill>
            </a:endParaRPr>
          </a:p>
        </p:txBody>
      </p:sp>
      <p:pic>
        <p:nvPicPr>
          <p:cNvPr id="18" name="Rota.mp3">
            <a:hlinkClick r:id="" action="ppaction://media"/>
            <a:extLst>
              <a:ext uri="{FF2B5EF4-FFF2-40B4-BE49-F238E27FC236}">
                <a16:creationId xmlns:a16="http://schemas.microsoft.com/office/drawing/2014/main" id="{517A24EF-911F-BE81-2CFF-27A721D12F1B}"/>
              </a:ext>
            </a:extLst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"/>
            <a:ext cx="2127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ED4900C-7C69-FE3C-0D32-BF5004E7E93F}"/>
              </a:ext>
            </a:extLst>
          </p:cNvPr>
          <p:cNvSpPr txBox="1"/>
          <p:nvPr/>
        </p:nvSpPr>
        <p:spPr>
          <a:xfrm>
            <a:off x="2958776" y="332656"/>
            <a:ext cx="2561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Who is Polish?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A97E269-B101-F5C5-9EB6-CD5142CB9C7B}"/>
              </a:ext>
            </a:extLst>
          </p:cNvPr>
          <p:cNvSpPr txBox="1"/>
          <p:nvPr/>
        </p:nvSpPr>
        <p:spPr>
          <a:xfrm>
            <a:off x="0" y="1131262"/>
            <a:ext cx="87484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Subjective: identifying as Pole sufficient? </a:t>
            </a:r>
          </a:p>
          <a:p>
            <a:r>
              <a:rPr lang="de-GB" dirty="0"/>
              <a:t>‚Objective‘: Which boxes need to be ticked? </a:t>
            </a:r>
          </a:p>
          <a:p>
            <a:endParaRPr lang="de-GB" dirty="0"/>
          </a:p>
          <a:p>
            <a:r>
              <a:rPr lang="de-GB" dirty="0"/>
              <a:t>Social: noblemen, townspeople, peasants</a:t>
            </a:r>
          </a:p>
          <a:p>
            <a:r>
              <a:rPr lang="de-GB" dirty="0"/>
              <a:t>Religious/Confessional: Roman-Catholic, Christian, Jewish, other- non-believers </a:t>
            </a:r>
          </a:p>
          <a:p>
            <a:r>
              <a:rPr lang="de-GB" dirty="0"/>
              <a:t>Cultural: Polish speaker</a:t>
            </a:r>
          </a:p>
          <a:p>
            <a:r>
              <a:rPr lang="de-GB" dirty="0"/>
              <a:t>Geographical: living or ancestors have lived on Polish</a:t>
            </a:r>
          </a:p>
          <a:p>
            <a:r>
              <a:rPr lang="de-GB" dirty="0"/>
              <a:t> historical territories – but within which borders?</a:t>
            </a:r>
          </a:p>
          <a:p>
            <a:r>
              <a:rPr lang="de-GB" dirty="0"/>
              <a:t>Political: support for Polish independence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FE9486B-E1F0-3118-D753-A4621EBD903E}"/>
              </a:ext>
            </a:extLst>
          </p:cNvPr>
          <p:cNvSpPr txBox="1"/>
          <p:nvPr/>
        </p:nvSpPr>
        <p:spPr>
          <a:xfrm>
            <a:off x="395536" y="5484749"/>
            <a:ext cx="7220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National indifference – and hybrid ‚identities‘</a:t>
            </a:r>
          </a:p>
        </p:txBody>
      </p:sp>
    </p:spTree>
    <p:extLst>
      <p:ext uri="{BB962C8B-B14F-4D97-AF65-F5344CB8AC3E}">
        <p14:creationId xmlns:p14="http://schemas.microsoft.com/office/powerpoint/2010/main" val="2999242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1">
            <a:extLst>
              <a:ext uri="{FF2B5EF4-FFF2-40B4-BE49-F238E27FC236}">
                <a16:creationId xmlns:a16="http://schemas.microsoft.com/office/drawing/2014/main" id="{0E20EEFD-7A0B-4062-9ACD-8062547D2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665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9878928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1">
            <a:extLst>
              <a:ext uri="{FF2B5EF4-FFF2-40B4-BE49-F238E27FC236}">
                <a16:creationId xmlns:a16="http://schemas.microsoft.com/office/drawing/2014/main" id="{99C884B8-263D-4277-ABDC-9CC8F0C9E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516" y="1019175"/>
            <a:ext cx="5237559" cy="3649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403" name="Text Box 2">
            <a:extLst>
              <a:ext uri="{FF2B5EF4-FFF2-40B4-BE49-F238E27FC236}">
                <a16:creationId xmlns:a16="http://schemas.microsoft.com/office/drawing/2014/main" id="{09291C56-DEFC-46A7-984D-9B75EB2CB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4439" y="4668442"/>
            <a:ext cx="5922169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7500" tIns="33750" rIns="67500" bIns="33750"/>
          <a:lstStyle>
            <a:lvl1pPr marL="342900" indent="-341313"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de-DE" altLang="en-US" sz="1800">
                <a:solidFill>
                  <a:srgbClr val="FFFFFF"/>
                </a:solidFill>
              </a:rPr>
              <a:t>1772-1791 Reform efforts culminating in Great or Four-Year-Sejm (1788-1791)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1">
            <a:extLst>
              <a:ext uri="{FF2B5EF4-FFF2-40B4-BE49-F238E27FC236}">
                <a16:creationId xmlns:a16="http://schemas.microsoft.com/office/drawing/2014/main" id="{68A4D70E-A6F0-469D-8CD9-D0C2D26F8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2504" y="958455"/>
            <a:ext cx="3123009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l" eaLnBrk="1" hangingPunct="1">
              <a:buClrTx/>
              <a:buFontTx/>
              <a:buNone/>
            </a:pPr>
            <a:r>
              <a:rPr lang="de-DE" altLang="en-US" sz="1800">
                <a:solidFill>
                  <a:srgbClr val="FFFFFF"/>
                </a:solidFill>
              </a:rPr>
              <a:t>Constitution of May 3rd, 1791</a:t>
            </a:r>
          </a:p>
        </p:txBody>
      </p:sp>
      <p:sp>
        <p:nvSpPr>
          <p:cNvPr id="104451" name="Text Box 2">
            <a:extLst>
              <a:ext uri="{FF2B5EF4-FFF2-40B4-BE49-F238E27FC236}">
                <a16:creationId xmlns:a16="http://schemas.microsoft.com/office/drawing/2014/main" id="{37D3CB1C-6692-4CC0-A3CC-B372ACE415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120" y="1538287"/>
            <a:ext cx="3499247" cy="4456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marL="338138" indent="-338138" eaLnBrk="0" hangingPunct="0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1500">
                <a:solidFill>
                  <a:srgbClr val="FFFFFF"/>
                </a:solidFill>
              </a:rPr>
              <a:t>Catholic confession – state religion, other confessions/religions tolerated</a:t>
            </a:r>
          </a:p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1500">
                <a:solidFill>
                  <a:srgbClr val="FFFFFF"/>
                </a:solidFill>
              </a:rPr>
              <a:t>Nobility: liberties and rights confirmed</a:t>
            </a:r>
          </a:p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1500">
                <a:solidFill>
                  <a:srgbClr val="FFFFFF"/>
                </a:solidFill>
              </a:rPr>
              <a:t>Towns and burghers: habeas corpus, right to buy land, access to many offices, not represented in Parliament (Sejm)</a:t>
            </a:r>
          </a:p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1500">
                <a:solidFill>
                  <a:srgbClr val="FFFFFF"/>
                </a:solidFill>
              </a:rPr>
              <a:t>Peasants: legal protection, rights and possessions guaranteed, new foreign settlers completely free</a:t>
            </a:r>
          </a:p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1500">
                <a:solidFill>
                  <a:srgbClr val="FFFFFF"/>
                </a:solidFill>
              </a:rPr>
              <a:t>Division of power: Executive (King and government), Legislation (Sejm), independent judicial system</a:t>
            </a:r>
          </a:p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1500">
                <a:solidFill>
                  <a:srgbClr val="FFFFFF"/>
                </a:solidFill>
              </a:rPr>
              <a:t>King from House Wettin (Saxony) – new ruling family</a:t>
            </a:r>
          </a:p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1500">
                <a:solidFill>
                  <a:srgbClr val="FFFFFF"/>
                </a:solidFill>
              </a:rPr>
              <a:t>Army: Polish people/nation has to defend herself – people‘s army</a:t>
            </a:r>
          </a:p>
        </p:txBody>
      </p:sp>
      <p:pic>
        <p:nvPicPr>
          <p:cNvPr id="104452" name="Picture 3">
            <a:extLst>
              <a:ext uri="{FF2B5EF4-FFF2-40B4-BE49-F238E27FC236}">
                <a16:creationId xmlns:a16="http://schemas.microsoft.com/office/drawing/2014/main" id="{66CA8DC0-BB5F-4F58-A0B5-94C34E58C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348" y="3914776"/>
            <a:ext cx="3320653" cy="1813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4453" name="Picture 4">
            <a:extLst>
              <a:ext uri="{FF2B5EF4-FFF2-40B4-BE49-F238E27FC236}">
                <a16:creationId xmlns:a16="http://schemas.microsoft.com/office/drawing/2014/main" id="{55ECBA38-57F0-498C-94F0-DABE966EA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5" y="1322785"/>
            <a:ext cx="326707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">
            <a:extLst>
              <a:ext uri="{FF2B5EF4-FFF2-40B4-BE49-F238E27FC236}">
                <a16:creationId xmlns:a16="http://schemas.microsoft.com/office/drawing/2014/main" id="{6C3E3793-A86D-4BCB-A74B-8D3CD3E95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348" y="1870472"/>
            <a:ext cx="5130403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6499" name="Text Box 2">
            <a:extLst>
              <a:ext uri="{FF2B5EF4-FFF2-40B4-BE49-F238E27FC236}">
                <a16:creationId xmlns:a16="http://schemas.microsoft.com/office/drawing/2014/main" id="{7E08774F-D4A3-4C4E-860B-487160D47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2106" y="948928"/>
            <a:ext cx="6173391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7500" tIns="33750" rIns="67500" bIns="33750"/>
          <a:lstStyle>
            <a:lvl1pPr marL="342900" indent="-341313"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de-DE" altLang="en-US" sz="1800" dirty="0" err="1">
                <a:solidFill>
                  <a:srgbClr val="FFFFFF"/>
                </a:solidFill>
              </a:rPr>
              <a:t>Confederation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of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Targowica</a:t>
            </a:r>
            <a:r>
              <a:rPr lang="de-DE" altLang="en-US" sz="1800" dirty="0">
                <a:solidFill>
                  <a:srgbClr val="FFFFFF"/>
                </a:solidFill>
              </a:rPr>
              <a:t> (</a:t>
            </a:r>
            <a:r>
              <a:rPr lang="de-DE" altLang="en-US" sz="1800" dirty="0" err="1">
                <a:solidFill>
                  <a:srgbClr val="FFFFFF"/>
                </a:solidFill>
              </a:rPr>
              <a:t>against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reforms</a:t>
            </a:r>
            <a:r>
              <a:rPr lang="de-DE" altLang="en-US" sz="1800" dirty="0">
                <a:solidFill>
                  <a:srgbClr val="FFFFFF"/>
                </a:solidFill>
              </a:rPr>
              <a:t>, </a:t>
            </a:r>
            <a:r>
              <a:rPr lang="de-DE" altLang="en-US" sz="1800" dirty="0" err="1">
                <a:solidFill>
                  <a:srgbClr val="FFFFFF"/>
                </a:solidFill>
              </a:rPr>
              <a:t>appealing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to</a:t>
            </a:r>
            <a:r>
              <a:rPr lang="de-DE" altLang="en-US" sz="1800" dirty="0">
                <a:solidFill>
                  <a:srgbClr val="FFFFFF"/>
                </a:solidFill>
              </a:rPr>
              <a:t> Catherine II </a:t>
            </a:r>
            <a:r>
              <a:rPr lang="de-DE" altLang="en-US" sz="1800" dirty="0" err="1">
                <a:solidFill>
                  <a:srgbClr val="FFFFFF"/>
                </a:solidFill>
              </a:rPr>
              <a:t>for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help</a:t>
            </a:r>
            <a:r>
              <a:rPr lang="de-DE" altLang="en-US" sz="1800" dirty="0">
                <a:solidFill>
                  <a:srgbClr val="FFFFFF"/>
                </a:solidFill>
              </a:rPr>
              <a:t>) - 1792 Second Partition </a:t>
            </a:r>
            <a:r>
              <a:rPr lang="de-DE" altLang="en-US" sz="1800" dirty="0" err="1">
                <a:solidFill>
                  <a:srgbClr val="FFFFFF"/>
                </a:solidFill>
              </a:rPr>
              <a:t>of</a:t>
            </a:r>
            <a:r>
              <a:rPr lang="de-DE" altLang="en-US" sz="1800" dirty="0">
                <a:solidFill>
                  <a:srgbClr val="FFFFFF"/>
                </a:solidFill>
              </a:rPr>
              <a:t> </a:t>
            </a:r>
            <a:r>
              <a:rPr lang="de-DE" altLang="en-US" sz="1800" dirty="0" err="1">
                <a:solidFill>
                  <a:srgbClr val="FFFFFF"/>
                </a:solidFill>
              </a:rPr>
              <a:t>Poland</a:t>
            </a:r>
            <a:endParaRPr lang="de-DE" alt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633CE-FD04-2441-8B07-1A1E5008A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write Polish History in the 19</a:t>
            </a:r>
            <a:r>
              <a:rPr lang="en-US" baseline="30000" dirty="0"/>
              <a:t>th</a:t>
            </a:r>
            <a:r>
              <a:rPr lang="en-US" dirty="0"/>
              <a:t> century?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9CB7B-B10A-664C-9D52-EEC037297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364" y="3212976"/>
            <a:ext cx="8363272" cy="2476872"/>
          </a:xfrm>
        </p:spPr>
        <p:txBody>
          <a:bodyPr/>
          <a:lstStyle/>
          <a:p>
            <a:r>
              <a:rPr lang="en-US" dirty="0"/>
              <a:t>Key questions: Why did Poland fall?</a:t>
            </a:r>
          </a:p>
          <a:p>
            <a:r>
              <a:rPr lang="en-US" dirty="0"/>
              <a:t>Shall Poland become independent again?</a:t>
            </a:r>
          </a:p>
          <a:p>
            <a:r>
              <a:rPr lang="en-US" dirty="0"/>
              <a:t>How can Poland become independent again?  </a:t>
            </a:r>
          </a:p>
        </p:txBody>
      </p:sp>
    </p:spTree>
    <p:extLst>
      <p:ext uri="{BB962C8B-B14F-4D97-AF65-F5344CB8AC3E}">
        <p14:creationId xmlns:p14="http://schemas.microsoft.com/office/powerpoint/2010/main" val="2002681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">
            <a:extLst>
              <a:ext uri="{FF2B5EF4-FFF2-40B4-BE49-F238E27FC236}">
                <a16:creationId xmlns:a16="http://schemas.microsoft.com/office/drawing/2014/main" id="{71BDE8CA-FEFB-495D-AC4C-94030A09BB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altLang="en-US" sz="3200" dirty="0" err="1"/>
              <a:t>Why</a:t>
            </a:r>
            <a:r>
              <a:rPr lang="de-DE" altLang="en-US" sz="3200" dirty="0"/>
              <a:t> was </a:t>
            </a:r>
            <a:r>
              <a:rPr lang="de-DE" altLang="en-US" sz="3200" dirty="0" err="1"/>
              <a:t>Poland</a:t>
            </a:r>
            <a:r>
              <a:rPr lang="de-DE" altLang="en-US" sz="3200" dirty="0"/>
              <a:t> </a:t>
            </a:r>
            <a:r>
              <a:rPr lang="de-DE" altLang="en-US" sz="3200" dirty="0" err="1"/>
              <a:t>partitioned</a:t>
            </a:r>
            <a:r>
              <a:rPr lang="de-DE" altLang="en-US" sz="3200" dirty="0"/>
              <a:t> </a:t>
            </a:r>
            <a:r>
              <a:rPr lang="de-DE" altLang="en-US" sz="3200" dirty="0" err="1"/>
              <a:t>and</a:t>
            </a:r>
            <a:r>
              <a:rPr lang="de-DE" altLang="en-US" sz="3200" dirty="0"/>
              <a:t> </a:t>
            </a:r>
            <a:r>
              <a:rPr lang="de-DE" altLang="en-US" sz="3200" dirty="0" err="1"/>
              <a:t>what</a:t>
            </a:r>
            <a:r>
              <a:rPr lang="de-DE" altLang="en-US" sz="3200" dirty="0"/>
              <a:t> </a:t>
            </a:r>
            <a:r>
              <a:rPr lang="de-DE" altLang="en-US" sz="3200" dirty="0" err="1"/>
              <a:t>can</a:t>
            </a:r>
            <a:r>
              <a:rPr lang="de-DE" altLang="en-US" sz="3200" dirty="0"/>
              <a:t> </a:t>
            </a:r>
            <a:r>
              <a:rPr lang="de-DE" altLang="en-US" sz="3200" dirty="0" err="1"/>
              <a:t>be</a:t>
            </a:r>
            <a:r>
              <a:rPr lang="de-DE" altLang="en-US" sz="3200" dirty="0"/>
              <a:t> </a:t>
            </a:r>
            <a:r>
              <a:rPr lang="de-DE" altLang="en-US" sz="3200" dirty="0" err="1"/>
              <a:t>done</a:t>
            </a:r>
            <a:r>
              <a:rPr lang="de-DE" altLang="en-US" sz="3200" dirty="0"/>
              <a:t> </a:t>
            </a:r>
            <a:r>
              <a:rPr lang="de-DE" altLang="en-US" sz="3200" dirty="0" err="1"/>
              <a:t>to</a:t>
            </a:r>
            <a:r>
              <a:rPr lang="de-DE" altLang="en-US" sz="3200" dirty="0"/>
              <a:t> </a:t>
            </a:r>
            <a:r>
              <a:rPr lang="de-DE" altLang="en-US" sz="3200" dirty="0" err="1"/>
              <a:t>regain</a:t>
            </a:r>
            <a:r>
              <a:rPr lang="de-DE" altLang="en-US" sz="3200" dirty="0"/>
              <a:t> </a:t>
            </a:r>
            <a:r>
              <a:rPr lang="de-DE" altLang="en-US" sz="3200" dirty="0" err="1"/>
              <a:t>independence</a:t>
            </a:r>
            <a:r>
              <a:rPr lang="de-DE" altLang="en-US" sz="3200" dirty="0"/>
              <a:t>?</a:t>
            </a:r>
          </a:p>
        </p:txBody>
      </p:sp>
      <p:sp>
        <p:nvSpPr>
          <p:cNvPr id="112643" name="Rectangle 2">
            <a:extLst>
              <a:ext uri="{FF2B5EF4-FFF2-40B4-BE49-F238E27FC236}">
                <a16:creationId xmlns:a16="http://schemas.microsoft.com/office/drawing/2014/main" id="{1CAF0D29-D565-47FB-91C0-9320FE5A50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4244975" cy="461803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 err="1"/>
              <a:t>God’s</a:t>
            </a:r>
            <a:r>
              <a:rPr lang="de-DE" altLang="en-US" sz="1800" dirty="0"/>
              <a:t> </a:t>
            </a:r>
            <a:r>
              <a:rPr lang="de-DE" altLang="en-US" sz="1800" dirty="0" err="1"/>
              <a:t>Punishment</a:t>
            </a:r>
            <a:r>
              <a:rPr lang="de-DE" altLang="en-US" sz="1800" dirty="0"/>
              <a:t> – </a:t>
            </a:r>
            <a:r>
              <a:rPr lang="de-DE" altLang="en-US" sz="1800" dirty="0" err="1"/>
              <a:t>Sins</a:t>
            </a: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 err="1"/>
              <a:t>Evilness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Prussia</a:t>
            </a:r>
            <a:r>
              <a:rPr lang="de-DE" altLang="en-US" sz="1800" dirty="0"/>
              <a:t>, Austria, </a:t>
            </a:r>
            <a:r>
              <a:rPr lang="de-DE" altLang="en-US" sz="1800" dirty="0" err="1"/>
              <a:t>Russia</a:t>
            </a:r>
            <a:r>
              <a:rPr lang="de-DE" altLang="en-US" sz="1800" dirty="0"/>
              <a:t> – Break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international </a:t>
            </a:r>
            <a:r>
              <a:rPr lang="de-DE" altLang="en-US" sz="1800" dirty="0" err="1"/>
              <a:t>law</a:t>
            </a: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 err="1"/>
              <a:t>Weakness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old</a:t>
            </a:r>
            <a:r>
              <a:rPr lang="de-DE" altLang="en-US" sz="1800" dirty="0"/>
              <a:t> </a:t>
            </a:r>
            <a:r>
              <a:rPr lang="de-DE" altLang="en-US" sz="1800" dirty="0" err="1"/>
              <a:t>Polish</a:t>
            </a:r>
            <a:r>
              <a:rPr lang="de-DE" altLang="en-US" sz="1800" dirty="0"/>
              <a:t> </a:t>
            </a:r>
            <a:r>
              <a:rPr lang="de-DE" altLang="en-US" sz="1800" dirty="0" err="1"/>
              <a:t>Constitution</a:t>
            </a:r>
            <a:r>
              <a:rPr lang="de-DE" altLang="en-US" sz="1800" dirty="0"/>
              <a:t> – </a:t>
            </a:r>
            <a:r>
              <a:rPr lang="de-DE" altLang="en-US" sz="1800" dirty="0" err="1"/>
              <a:t>Anarchy</a:t>
            </a:r>
            <a:r>
              <a:rPr lang="de-DE" altLang="en-US" sz="1800" dirty="0"/>
              <a:t>, not Liberty</a:t>
            </a:r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 err="1"/>
              <a:t>Guilt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noble </a:t>
            </a:r>
            <a:r>
              <a:rPr lang="de-DE" altLang="en-US" sz="1800" dirty="0" err="1"/>
              <a:t>factions</a:t>
            </a:r>
            <a:r>
              <a:rPr lang="de-DE" altLang="en-US" sz="1800" dirty="0"/>
              <a:t> - </a:t>
            </a:r>
            <a:r>
              <a:rPr lang="de-DE" altLang="en-US" sz="1800" dirty="0" err="1"/>
              <a:t>treason</a:t>
            </a: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 err="1"/>
              <a:t>Oppression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peasants</a:t>
            </a: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 err="1"/>
              <a:t>Polish</a:t>
            </a:r>
            <a:r>
              <a:rPr lang="de-DE" altLang="en-US" sz="1800" dirty="0"/>
              <a:t> </a:t>
            </a:r>
            <a:r>
              <a:rPr lang="de-DE" altLang="en-US" sz="1800" dirty="0" err="1"/>
              <a:t>Backwardness</a:t>
            </a:r>
            <a:endParaRPr lang="de-DE" altLang="en-US" sz="1800" dirty="0"/>
          </a:p>
        </p:txBody>
      </p:sp>
      <p:sp>
        <p:nvSpPr>
          <p:cNvPr id="112644" name="Rectangle 3">
            <a:extLst>
              <a:ext uri="{FF2B5EF4-FFF2-40B4-BE49-F238E27FC236}">
                <a16:creationId xmlns:a16="http://schemas.microsoft.com/office/drawing/2014/main" id="{2CCF954E-1370-46B6-AE18-8BF54D1A9847}"/>
              </a:ext>
            </a:extLst>
          </p:cNvPr>
          <p:cNvSpPr>
            <a:spLocks noGrp="1" noChangeArrowheads="1"/>
          </p:cNvSpPr>
          <p:nvPr>
            <p:ph type="body" idx="2"/>
          </p:nvPr>
        </p:nvSpPr>
        <p:spPr>
          <a:xfrm>
            <a:off x="4356100" y="1600200"/>
            <a:ext cx="4608513" cy="499745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/>
              <a:t>Back </a:t>
            </a:r>
            <a:r>
              <a:rPr lang="de-DE" altLang="en-US" sz="1800" dirty="0" err="1"/>
              <a:t>to</a:t>
            </a:r>
            <a:r>
              <a:rPr lang="de-DE" altLang="en-US" sz="1800" dirty="0"/>
              <a:t> Catholic </a:t>
            </a:r>
            <a:r>
              <a:rPr lang="de-DE" altLang="en-US" sz="1800" dirty="0" err="1"/>
              <a:t>values</a:t>
            </a:r>
            <a:r>
              <a:rPr lang="de-DE" altLang="en-US" sz="1800" dirty="0"/>
              <a:t>, support Catholic Church, </a:t>
            </a:r>
            <a:r>
              <a:rPr lang="de-DE" altLang="en-US" sz="1800" dirty="0" err="1"/>
              <a:t>pray</a:t>
            </a:r>
            <a:r>
              <a:rPr lang="de-DE" altLang="en-US" sz="1800" dirty="0"/>
              <a:t> and live </a:t>
            </a:r>
            <a:r>
              <a:rPr lang="de-DE" altLang="en-US" sz="1800" dirty="0" err="1"/>
              <a:t>virtuous</a:t>
            </a:r>
            <a:r>
              <a:rPr lang="de-DE" altLang="en-US" sz="1800" dirty="0"/>
              <a:t> </a:t>
            </a:r>
            <a:r>
              <a:rPr lang="de-DE" altLang="en-US" sz="1800" dirty="0" err="1"/>
              <a:t>life</a:t>
            </a: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 err="1"/>
              <a:t>Uprisings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waiting</a:t>
            </a:r>
            <a:r>
              <a:rPr lang="de-DE" altLang="en-US" sz="1800" dirty="0"/>
              <a:t> </a:t>
            </a:r>
            <a:r>
              <a:rPr lang="de-DE" altLang="en-US" sz="1800" dirty="0" err="1"/>
              <a:t>for</a:t>
            </a:r>
            <a:r>
              <a:rPr lang="de-DE" altLang="en-US" sz="1800" dirty="0"/>
              <a:t> international </a:t>
            </a:r>
            <a:r>
              <a:rPr lang="de-DE" altLang="en-US" sz="1800" dirty="0" err="1"/>
              <a:t>crisis</a:t>
            </a:r>
            <a:r>
              <a:rPr lang="de-DE" altLang="en-US" sz="1800" dirty="0"/>
              <a:t>, European war</a:t>
            </a:r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/>
              <a:t>Restitution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May </a:t>
            </a:r>
            <a:r>
              <a:rPr lang="de-DE" altLang="en-US" sz="1800" dirty="0" err="1"/>
              <a:t>Constitution</a:t>
            </a:r>
            <a:r>
              <a:rPr lang="de-DE" altLang="en-US" sz="1800" dirty="0"/>
              <a:t> 1791, liberal </a:t>
            </a:r>
            <a:r>
              <a:rPr lang="de-DE" altLang="en-US" sz="1800" dirty="0" err="1"/>
              <a:t>Constitution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stronger</a:t>
            </a:r>
            <a:r>
              <a:rPr lang="de-DE" altLang="en-US" sz="1800" dirty="0"/>
              <a:t> </a:t>
            </a:r>
            <a:r>
              <a:rPr lang="de-DE" altLang="en-US" sz="1800" dirty="0" err="1"/>
              <a:t>government</a:t>
            </a: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 err="1"/>
              <a:t>Sarmatism</a:t>
            </a:r>
            <a:r>
              <a:rPr lang="de-DE" altLang="en-US" sz="1800" dirty="0"/>
              <a:t>, Fight </a:t>
            </a:r>
            <a:r>
              <a:rPr lang="de-DE" altLang="en-US" sz="1800" dirty="0" err="1"/>
              <a:t>against</a:t>
            </a:r>
            <a:r>
              <a:rPr lang="de-DE" altLang="en-US" sz="1800" dirty="0"/>
              <a:t> </a:t>
            </a:r>
            <a:r>
              <a:rPr lang="de-DE" altLang="en-US" sz="1800" dirty="0" err="1"/>
              <a:t>traitors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replacement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nobility</a:t>
            </a:r>
            <a:r>
              <a:rPr lang="de-DE" altLang="en-US" sz="1800" dirty="0"/>
              <a:t> in national </a:t>
            </a:r>
            <a:r>
              <a:rPr lang="de-DE" altLang="en-US" sz="1800" dirty="0" err="1"/>
              <a:t>leadership</a:t>
            </a: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/>
              <a:t>Liberation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peasants</a:t>
            </a:r>
            <a:r>
              <a:rPr lang="de-DE" altLang="en-US" sz="1800" dirty="0"/>
              <a:t>, (National) Education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Peasants</a:t>
            </a: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de-DE" altLang="en-US" sz="1800" dirty="0"/>
          </a:p>
          <a:p>
            <a:pPr marL="0" indent="0" eaLnBrk="1" hangingPunct="1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de-DE" altLang="en-US" sz="1800" dirty="0" err="1"/>
              <a:t>Modernisation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Polish</a:t>
            </a:r>
            <a:r>
              <a:rPr lang="de-DE" altLang="en-US" sz="1800" dirty="0"/>
              <a:t> Middle Class, </a:t>
            </a:r>
            <a:r>
              <a:rPr lang="de-DE" altLang="en-US" sz="1800" dirty="0" err="1"/>
              <a:t>Organic</a:t>
            </a:r>
            <a:r>
              <a:rPr lang="de-DE" altLang="en-US" sz="1800" dirty="0"/>
              <a:t> Work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DC80CE-99E7-884D-94BA-3FAAD8BF4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27943" cy="38610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DB84BA-C2FB-DE47-8B9A-C153C5E7A31C}"/>
              </a:ext>
            </a:extLst>
          </p:cNvPr>
          <p:cNvSpPr txBox="1"/>
          <p:nvPr/>
        </p:nvSpPr>
        <p:spPr>
          <a:xfrm>
            <a:off x="369175" y="4005064"/>
            <a:ext cx="1890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Joachim </a:t>
            </a:r>
            <a:r>
              <a:rPr lang="en-US" sz="1800" dirty="0" err="1"/>
              <a:t>Lelewel</a:t>
            </a:r>
            <a:endParaRPr lang="en-US" sz="1800" dirty="0"/>
          </a:p>
          <a:p>
            <a:r>
              <a:rPr lang="en-US" sz="1800" dirty="0"/>
              <a:t>1786-1861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0AFFF9-961A-EC47-947C-2C2B72CE0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5295"/>
            <a:ext cx="3158407" cy="38610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9291FC-D211-9A46-A43E-D6AC6BF30731}"/>
              </a:ext>
            </a:extLst>
          </p:cNvPr>
          <p:cNvSpPr txBox="1"/>
          <p:nvPr/>
        </p:nvSpPr>
        <p:spPr>
          <a:xfrm>
            <a:off x="2843808" y="4084850"/>
            <a:ext cx="195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Adam Mickiewicz</a:t>
            </a:r>
          </a:p>
          <a:p>
            <a:r>
              <a:rPr lang="en-US" sz="1800" dirty="0"/>
              <a:t>1798-1855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B20F2A-6BD6-4C45-97F8-C000B8FD1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0344" y="0"/>
            <a:ext cx="2788079" cy="38152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3DE3629-0ADE-5640-9ED2-22F8B58BED71}"/>
              </a:ext>
            </a:extLst>
          </p:cNvPr>
          <p:cNvSpPr txBox="1"/>
          <p:nvPr/>
        </p:nvSpPr>
        <p:spPr>
          <a:xfrm>
            <a:off x="5868144" y="4221088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Adam </a:t>
            </a:r>
            <a:r>
              <a:rPr lang="en-US" sz="1800" dirty="0" err="1"/>
              <a:t>Czartoryski</a:t>
            </a:r>
            <a:br>
              <a:rPr lang="en-US" sz="1800" dirty="0"/>
            </a:br>
            <a:r>
              <a:rPr lang="en-US" sz="1800" dirty="0"/>
              <a:t>1770-1861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FEE9A3A-2AA8-4B12-7416-18613D7704A9}"/>
              </a:ext>
            </a:extLst>
          </p:cNvPr>
          <p:cNvSpPr txBox="1"/>
          <p:nvPr/>
        </p:nvSpPr>
        <p:spPr>
          <a:xfrm>
            <a:off x="0" y="5249857"/>
            <a:ext cx="8882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dirty="0"/>
              <a:t>Loyalism – Resistance/Insurrection – Conciliation – Emigration 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8BA8A95-CF97-2847-3ED9-6A931B2EC798}"/>
              </a:ext>
            </a:extLst>
          </p:cNvPr>
          <p:cNvSpPr txBox="1"/>
          <p:nvPr/>
        </p:nvSpPr>
        <p:spPr>
          <a:xfrm>
            <a:off x="2116051" y="5927546"/>
            <a:ext cx="4427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000" dirty="0"/>
              <a:t>Davies, Heart of Europe, pp. 157-177</a:t>
            </a:r>
          </a:p>
        </p:txBody>
      </p:sp>
    </p:spTree>
    <p:extLst>
      <p:ext uri="{BB962C8B-B14F-4D97-AF65-F5344CB8AC3E}">
        <p14:creationId xmlns:p14="http://schemas.microsoft.com/office/powerpoint/2010/main" val="1301085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2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1365</Words>
  <Application>Microsoft Office PowerPoint</Application>
  <PresentationFormat>On-screen Show (4:3)</PresentationFormat>
  <Paragraphs>257</Paragraphs>
  <Slides>24</Slides>
  <Notes>20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write Polish History in the 19th century?</vt:lpstr>
      <vt:lpstr>Why was Poland partitioned and what can be done to regain independence?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Christoph Mick</dc:creator>
  <cp:lastModifiedBy>Mick, Christoph</cp:lastModifiedBy>
  <cp:revision>131</cp:revision>
  <cp:lastPrinted>1601-01-01T00:00:00Z</cp:lastPrinted>
  <dcterms:created xsi:type="dcterms:W3CDTF">2015-10-26T13:10:41Z</dcterms:created>
  <dcterms:modified xsi:type="dcterms:W3CDTF">2024-12-02T15:06:35Z</dcterms:modified>
</cp:coreProperties>
</file>