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36"/>
  </p:notesMasterIdLst>
  <p:handoutMasterIdLst>
    <p:handoutMasterId r:id="rId37"/>
  </p:handoutMasterIdLst>
  <p:sldIdLst>
    <p:sldId id="256" r:id="rId3"/>
    <p:sldId id="328" r:id="rId4"/>
    <p:sldId id="287" r:id="rId5"/>
    <p:sldId id="347" r:id="rId6"/>
    <p:sldId id="345" r:id="rId7"/>
    <p:sldId id="263" r:id="rId8"/>
    <p:sldId id="350" r:id="rId9"/>
    <p:sldId id="329" r:id="rId10"/>
    <p:sldId id="332" r:id="rId11"/>
    <p:sldId id="333" r:id="rId12"/>
    <p:sldId id="330" r:id="rId13"/>
    <p:sldId id="334" r:id="rId14"/>
    <p:sldId id="286" r:id="rId15"/>
    <p:sldId id="351" r:id="rId16"/>
    <p:sldId id="275" r:id="rId17"/>
    <p:sldId id="276" r:id="rId18"/>
    <p:sldId id="288" r:id="rId19"/>
    <p:sldId id="303" r:id="rId20"/>
    <p:sldId id="277" r:id="rId21"/>
    <p:sldId id="352" r:id="rId22"/>
    <p:sldId id="319" r:id="rId23"/>
    <p:sldId id="317" r:id="rId24"/>
    <p:sldId id="346" r:id="rId25"/>
    <p:sldId id="353" r:id="rId26"/>
    <p:sldId id="354" r:id="rId27"/>
    <p:sldId id="264" r:id="rId28"/>
    <p:sldId id="265" r:id="rId29"/>
    <p:sldId id="266" r:id="rId30"/>
    <p:sldId id="281" r:id="rId31"/>
    <p:sldId id="295" r:id="rId32"/>
    <p:sldId id="305" r:id="rId33"/>
    <p:sldId id="306" r:id="rId34"/>
    <p:sldId id="304" r:id="rId35"/>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530"/>
    <p:restoredTop sz="94694"/>
  </p:normalViewPr>
  <p:slideViewPr>
    <p:cSldViewPr>
      <p:cViewPr varScale="1">
        <p:scale>
          <a:sx n="121" d="100"/>
          <a:sy n="121" d="100"/>
        </p:scale>
        <p:origin x="1016" y="16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1/11/25</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‹Nr.›</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9">
            <a:extLst>
              <a:ext uri="{FF2B5EF4-FFF2-40B4-BE49-F238E27FC236}">
                <a16:creationId xmlns:a16="http://schemas.microsoft.com/office/drawing/2014/main" id="{E0EDC9CA-5E5C-D5C6-2BF9-B6B2F60B115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fld id="{C3BFEE17-31E5-FF4F-91AF-1B71594B036D}" type="slidenum">
              <a:rPr lang="de-DE" altLang="en-GB" smtClean="0">
                <a:solidFill>
                  <a:srgbClr val="000000"/>
                </a:solidFill>
                <a:ea typeface="Arial Unicode MS" panose="020B0604020202020204" pitchFamily="34" charset="-128"/>
                <a:cs typeface="Arial Unicode MS" panose="020B0604020202020204" pitchFamily="34" charset="-128"/>
              </a:rPr>
              <a:pPr/>
              <a:t>18</a:t>
            </a:fld>
            <a:endParaRPr lang="de-DE" altLang="en-GB">
              <a:solidFill>
                <a:srgbClr val="000000"/>
              </a:solidFill>
              <a:ea typeface="Arial Unicode MS" panose="020B0604020202020204" pitchFamily="34" charset="-128"/>
              <a:cs typeface="Arial Unicode MS" panose="020B0604020202020204" pitchFamily="34" charset="-128"/>
            </a:endParaRPr>
          </a:p>
        </p:txBody>
      </p:sp>
      <p:sp>
        <p:nvSpPr>
          <p:cNvPr id="81923" name="Text Box 1">
            <a:extLst>
              <a:ext uri="{FF2B5EF4-FFF2-40B4-BE49-F238E27FC236}">
                <a16:creationId xmlns:a16="http://schemas.microsoft.com/office/drawing/2014/main" id="{DE938188-30AD-257F-B4C5-0D2DB06D33F1}"/>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81924" name="Text Box 2">
            <a:extLst>
              <a:ext uri="{FF2B5EF4-FFF2-40B4-BE49-F238E27FC236}">
                <a16:creationId xmlns:a16="http://schemas.microsoft.com/office/drawing/2014/main" id="{597F28FB-06BB-CE48-1A5E-9BB6FBAB48D2}"/>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4090042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8">
            <a:extLst>
              <a:ext uri="{FF2B5EF4-FFF2-40B4-BE49-F238E27FC236}">
                <a16:creationId xmlns:a16="http://schemas.microsoft.com/office/drawing/2014/main" id="{A0B6F721-1465-B5D1-9A14-82162F53A7D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A70316F-33DD-CD44-A298-FEE8CFC7CA46}" type="slidenum">
              <a:rPr lang="de-DE" altLang="en-US" smtClean="0"/>
              <a:pPr/>
              <a:t>19</a:t>
            </a:fld>
            <a:endParaRPr lang="de-DE" altLang="en-US"/>
          </a:p>
        </p:txBody>
      </p:sp>
      <p:sp>
        <p:nvSpPr>
          <p:cNvPr id="53251" name="Text Box 1">
            <a:extLst>
              <a:ext uri="{FF2B5EF4-FFF2-40B4-BE49-F238E27FC236}">
                <a16:creationId xmlns:a16="http://schemas.microsoft.com/office/drawing/2014/main" id="{FF826221-91A5-B8F8-B3EC-7AC8A76BD843}"/>
              </a:ext>
            </a:extLst>
          </p:cNvPr>
          <p:cNvSpPr>
            <a:spLocks noGrp="1" noRot="1" noChangeAspect="1" noChangeArrowheads="1" noTextEdit="1"/>
          </p:cNvSpPr>
          <p:nvPr>
            <p:ph type="sldImg"/>
          </p:nvPr>
        </p:nvSpPr>
        <p:spPr bwMode="auto">
          <a:xfrm>
            <a:off x="1143000" y="685800"/>
            <a:ext cx="4570413"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2" name="Text Box 2">
            <a:extLst>
              <a:ext uri="{FF2B5EF4-FFF2-40B4-BE49-F238E27FC236}">
                <a16:creationId xmlns:a16="http://schemas.microsoft.com/office/drawing/2014/main" id="{D27D18D5-5F8B-9EFC-C080-959B11414181}"/>
              </a:ext>
            </a:extLst>
          </p:cNvPr>
          <p:cNvSpPr>
            <a:spLocks noGrp="1" noChangeArrowheads="1"/>
          </p:cNvSpPr>
          <p:nvPr>
            <p:ph type="body" idx="1"/>
          </p:nvPr>
        </p:nvSpPr>
        <p:spPr bwMode="auto">
          <a:xfrm>
            <a:off x="914400" y="4343400"/>
            <a:ext cx="5027613" cy="41132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366997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9">
            <a:extLst>
              <a:ext uri="{FF2B5EF4-FFF2-40B4-BE49-F238E27FC236}">
                <a16:creationId xmlns:a16="http://schemas.microsoft.com/office/drawing/2014/main" id="{E0EDC9CA-5E5C-D5C6-2BF9-B6B2F60B115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fld id="{C3BFEE17-31E5-FF4F-91AF-1B71594B036D}" type="slidenum">
              <a:rPr lang="de-DE" altLang="en-GB" smtClean="0">
                <a:solidFill>
                  <a:srgbClr val="000000"/>
                </a:solidFill>
                <a:ea typeface="Arial Unicode MS" panose="020B0604020202020204" pitchFamily="34" charset="-128"/>
                <a:cs typeface="Arial Unicode MS" panose="020B0604020202020204" pitchFamily="34" charset="-128"/>
              </a:rPr>
              <a:pPr/>
              <a:t>20</a:t>
            </a:fld>
            <a:endParaRPr lang="de-DE" altLang="en-GB">
              <a:solidFill>
                <a:srgbClr val="000000"/>
              </a:solidFill>
              <a:ea typeface="Arial Unicode MS" panose="020B0604020202020204" pitchFamily="34" charset="-128"/>
              <a:cs typeface="Arial Unicode MS" panose="020B0604020202020204" pitchFamily="34" charset="-128"/>
            </a:endParaRPr>
          </a:p>
        </p:txBody>
      </p:sp>
      <p:sp>
        <p:nvSpPr>
          <p:cNvPr id="81923" name="Text Box 1">
            <a:extLst>
              <a:ext uri="{FF2B5EF4-FFF2-40B4-BE49-F238E27FC236}">
                <a16:creationId xmlns:a16="http://schemas.microsoft.com/office/drawing/2014/main" id="{DE938188-30AD-257F-B4C5-0D2DB06D33F1}"/>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81924" name="Text Box 2">
            <a:extLst>
              <a:ext uri="{FF2B5EF4-FFF2-40B4-BE49-F238E27FC236}">
                <a16:creationId xmlns:a16="http://schemas.microsoft.com/office/drawing/2014/main" id="{597F28FB-06BB-CE48-1A5E-9BB6FBAB48D2}"/>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780885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FD288139-1BD7-A233-48D7-829F5A3C0C7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8E1B848-6FCC-0248-A55A-A2193B4BA445}" type="slidenum">
              <a:rPr lang="de-DE" altLang="de-GB" sz="1400">
                <a:solidFill>
                  <a:srgbClr val="000000"/>
                </a:solidFill>
                <a:latin typeface="Times New Roman" panose="02020603050405020304" pitchFamily="18" charset="0"/>
              </a:rPr>
              <a:pPr eaLnBrk="1" hangingPunct="1"/>
              <a:t>25</a:t>
            </a:fld>
            <a:endParaRPr lang="de-DE" altLang="de-GB" sz="1400">
              <a:solidFill>
                <a:srgbClr val="000000"/>
              </a:solidFill>
              <a:latin typeface="Times New Roman" panose="02020603050405020304" pitchFamily="18" charset="0"/>
            </a:endParaRPr>
          </a:p>
        </p:txBody>
      </p:sp>
      <p:sp>
        <p:nvSpPr>
          <p:cNvPr id="56323" name="Text Box 1">
            <a:extLst>
              <a:ext uri="{FF2B5EF4-FFF2-40B4-BE49-F238E27FC236}">
                <a16:creationId xmlns:a16="http://schemas.microsoft.com/office/drawing/2014/main" id="{060860D4-25F3-F5A1-41E8-743B75A12B18}"/>
              </a:ext>
            </a:extLst>
          </p:cNvPr>
          <p:cNvSpPr>
            <a:spLocks noGrp="1" noRot="1" noChangeAspect="1" noChangeArrowheads="1"/>
          </p:cNvSpPr>
          <p:nvPr>
            <p:ph type="sldImg"/>
          </p:nvPr>
        </p:nvSpPr>
        <p:spPr>
          <a:xfrm>
            <a:off x="930275" y="747713"/>
            <a:ext cx="4919663" cy="3690937"/>
          </a:xfrm>
          <a:solidFill>
            <a:srgbClr val="FFFFFF"/>
          </a:solidFill>
          <a:ln>
            <a:solidFill>
              <a:srgbClr val="000000"/>
            </a:solidFill>
            <a:miter lim="800000"/>
            <a:headEnd/>
            <a:tailEnd/>
          </a:ln>
        </p:spPr>
      </p:sp>
      <p:sp>
        <p:nvSpPr>
          <p:cNvPr id="56324" name="Text Box 2">
            <a:extLst>
              <a:ext uri="{FF2B5EF4-FFF2-40B4-BE49-F238E27FC236}">
                <a16:creationId xmlns:a16="http://schemas.microsoft.com/office/drawing/2014/main" id="{8C6D9C57-DBB0-133C-EF67-E1C011513D88}"/>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D18FFE97-AE82-3429-9A9D-B9BFC3A5097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079E10AB-EC93-284F-B783-E181FBEF5242}" type="slidenum">
              <a:rPr lang="de-DE" altLang="de-GB" sz="1400">
                <a:solidFill>
                  <a:srgbClr val="000000"/>
                </a:solidFill>
                <a:latin typeface="Times New Roman" panose="02020603050405020304" pitchFamily="18" charset="0"/>
              </a:rPr>
              <a:pPr eaLnBrk="1" hangingPunct="1"/>
              <a:t>26</a:t>
            </a:fld>
            <a:endParaRPr lang="de-DE" altLang="de-GB" sz="1400">
              <a:solidFill>
                <a:srgbClr val="000000"/>
              </a:solidFill>
              <a:latin typeface="Times New Roman" panose="02020603050405020304" pitchFamily="18" charset="0"/>
            </a:endParaRPr>
          </a:p>
        </p:txBody>
      </p:sp>
      <p:sp>
        <p:nvSpPr>
          <p:cNvPr id="58371" name="Text Box 1">
            <a:extLst>
              <a:ext uri="{FF2B5EF4-FFF2-40B4-BE49-F238E27FC236}">
                <a16:creationId xmlns:a16="http://schemas.microsoft.com/office/drawing/2014/main" id="{310073F3-15DE-0DBB-8DDF-718EFC9B82AD}"/>
              </a:ext>
            </a:extLst>
          </p:cNvPr>
          <p:cNvSpPr>
            <a:spLocks noGrp="1" noRot="1" noChangeAspect="1" noChangeArrowheads="1"/>
          </p:cNvSpPr>
          <p:nvPr>
            <p:ph type="sldImg"/>
          </p:nvPr>
        </p:nvSpPr>
        <p:spPr>
          <a:xfrm>
            <a:off x="930275" y="747713"/>
            <a:ext cx="4919663" cy="3690937"/>
          </a:xfrm>
          <a:solidFill>
            <a:srgbClr val="FFFFFF"/>
          </a:solidFill>
          <a:ln>
            <a:solidFill>
              <a:srgbClr val="000000"/>
            </a:solidFill>
            <a:miter lim="800000"/>
            <a:headEnd/>
            <a:tailEnd/>
          </a:ln>
        </p:spPr>
      </p:sp>
      <p:sp>
        <p:nvSpPr>
          <p:cNvPr id="58372" name="Text Box 2">
            <a:extLst>
              <a:ext uri="{FF2B5EF4-FFF2-40B4-BE49-F238E27FC236}">
                <a16:creationId xmlns:a16="http://schemas.microsoft.com/office/drawing/2014/main" id="{3933E96F-BEEE-31C1-9010-73D7E6DF73CF}"/>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F133219D-8043-E328-742E-062BCBC368D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3BCD2D81-AD1C-F345-953A-93EFCC4CA97D}" type="slidenum">
              <a:rPr lang="de-DE" altLang="de-GB" sz="1400">
                <a:solidFill>
                  <a:srgbClr val="000000"/>
                </a:solidFill>
                <a:latin typeface="Times New Roman" panose="02020603050405020304" pitchFamily="18" charset="0"/>
              </a:rPr>
              <a:pPr eaLnBrk="1" hangingPunct="1"/>
              <a:t>27</a:t>
            </a:fld>
            <a:endParaRPr lang="de-DE" altLang="de-GB" sz="1400">
              <a:solidFill>
                <a:srgbClr val="000000"/>
              </a:solidFill>
              <a:latin typeface="Times New Roman" panose="02020603050405020304" pitchFamily="18" charset="0"/>
            </a:endParaRPr>
          </a:p>
        </p:txBody>
      </p:sp>
      <p:sp>
        <p:nvSpPr>
          <p:cNvPr id="60419" name="Text Box 1">
            <a:extLst>
              <a:ext uri="{FF2B5EF4-FFF2-40B4-BE49-F238E27FC236}">
                <a16:creationId xmlns:a16="http://schemas.microsoft.com/office/drawing/2014/main" id="{50693FB3-206A-F66E-2D16-884FB973F387}"/>
              </a:ext>
            </a:extLst>
          </p:cNvPr>
          <p:cNvSpPr>
            <a:spLocks noGrp="1" noRot="1" noChangeAspect="1" noChangeArrowheads="1"/>
          </p:cNvSpPr>
          <p:nvPr>
            <p:ph type="sldImg"/>
          </p:nvPr>
        </p:nvSpPr>
        <p:spPr>
          <a:xfrm>
            <a:off x="930275" y="747713"/>
            <a:ext cx="4919663" cy="3690937"/>
          </a:xfrm>
          <a:solidFill>
            <a:srgbClr val="FFFFFF"/>
          </a:solidFill>
          <a:ln>
            <a:solidFill>
              <a:srgbClr val="000000"/>
            </a:solidFill>
            <a:miter lim="800000"/>
            <a:headEnd/>
            <a:tailEnd/>
          </a:ln>
        </p:spPr>
      </p:sp>
      <p:sp>
        <p:nvSpPr>
          <p:cNvPr id="60420" name="Text Box 2">
            <a:extLst>
              <a:ext uri="{FF2B5EF4-FFF2-40B4-BE49-F238E27FC236}">
                <a16:creationId xmlns:a16="http://schemas.microsoft.com/office/drawing/2014/main" id="{EDBCD5A6-2EA4-1CC3-A693-B15D72AC9820}"/>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DD4A123D-E51D-C947-4E88-0AE25A98B63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73D1FC5F-9AB9-E044-B644-F347AE02A3D3}" type="slidenum">
              <a:rPr lang="de-DE" altLang="de-GB" sz="1400">
                <a:solidFill>
                  <a:srgbClr val="000000"/>
                </a:solidFill>
                <a:latin typeface="Times New Roman" panose="02020603050405020304" pitchFamily="18" charset="0"/>
              </a:rPr>
              <a:pPr eaLnBrk="1" hangingPunct="1"/>
              <a:t>28</a:t>
            </a:fld>
            <a:endParaRPr lang="de-DE" altLang="de-GB" sz="1400">
              <a:solidFill>
                <a:srgbClr val="000000"/>
              </a:solidFill>
              <a:latin typeface="Times New Roman" panose="02020603050405020304" pitchFamily="18" charset="0"/>
            </a:endParaRPr>
          </a:p>
        </p:txBody>
      </p:sp>
      <p:sp>
        <p:nvSpPr>
          <p:cNvPr id="62467" name="Text Box 1">
            <a:extLst>
              <a:ext uri="{FF2B5EF4-FFF2-40B4-BE49-F238E27FC236}">
                <a16:creationId xmlns:a16="http://schemas.microsoft.com/office/drawing/2014/main" id="{CB3702BB-A9FC-787D-0A09-7FD7900E1EB2}"/>
              </a:ext>
            </a:extLst>
          </p:cNvPr>
          <p:cNvSpPr>
            <a:spLocks noGrp="1" noRot="1" noChangeAspect="1" noChangeArrowheads="1"/>
          </p:cNvSpPr>
          <p:nvPr>
            <p:ph type="sldImg"/>
          </p:nvPr>
        </p:nvSpPr>
        <p:spPr>
          <a:xfrm>
            <a:off x="930275" y="747713"/>
            <a:ext cx="4919663" cy="3690937"/>
          </a:xfrm>
          <a:solidFill>
            <a:srgbClr val="FFFFFF"/>
          </a:solidFill>
          <a:ln>
            <a:solidFill>
              <a:srgbClr val="000000"/>
            </a:solidFill>
            <a:miter lim="800000"/>
            <a:headEnd/>
            <a:tailEnd/>
          </a:ln>
        </p:spPr>
      </p:sp>
      <p:sp>
        <p:nvSpPr>
          <p:cNvPr id="62468" name="Text Box 2">
            <a:extLst>
              <a:ext uri="{FF2B5EF4-FFF2-40B4-BE49-F238E27FC236}">
                <a16:creationId xmlns:a16="http://schemas.microsoft.com/office/drawing/2014/main" id="{5EB04CDD-66FE-58DA-E2B5-33BA81BEF21A}"/>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46F3F094-5691-96A4-164D-3A236F80E27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A2677C51-9271-EA48-BCE0-B06E75756877}" type="slidenum">
              <a:rPr lang="de-DE" altLang="en-US" sz="1400" smtClean="0"/>
              <a:pPr>
                <a:spcBef>
                  <a:spcPct val="0"/>
                </a:spcBef>
                <a:buClrTx/>
                <a:buFontTx/>
                <a:buNone/>
              </a:pPr>
              <a:t>29</a:t>
            </a:fld>
            <a:endParaRPr lang="de-DE" altLang="en-US" sz="1400"/>
          </a:p>
        </p:txBody>
      </p:sp>
      <p:sp>
        <p:nvSpPr>
          <p:cNvPr id="88067" name="Text Box 1">
            <a:extLst>
              <a:ext uri="{FF2B5EF4-FFF2-40B4-BE49-F238E27FC236}">
                <a16:creationId xmlns:a16="http://schemas.microsoft.com/office/drawing/2014/main" id="{4AD80BEB-64E5-E1D3-F20F-6E7EEF8E80AC}"/>
              </a:ext>
            </a:extLst>
          </p:cNvPr>
          <p:cNvSpPr>
            <a:spLocks noGrp="1" noRot="1" noChangeAspect="1" noChangeArrowheads="1" noTextEdit="1"/>
          </p:cNvSpPr>
          <p:nvPr>
            <p:ph type="sldImg"/>
          </p:nvPr>
        </p:nvSpPr>
        <p:spPr>
          <a:xfrm>
            <a:off x="930275" y="747713"/>
            <a:ext cx="4919663" cy="3690937"/>
          </a:xfrm>
          <a:solidFill>
            <a:srgbClr val="FFFFFF"/>
          </a:solidFill>
          <a:ln>
            <a:solidFill>
              <a:srgbClr val="000000"/>
            </a:solidFill>
            <a:miter lim="800000"/>
            <a:headEnd/>
            <a:tailEnd/>
          </a:ln>
        </p:spPr>
      </p:sp>
      <p:sp>
        <p:nvSpPr>
          <p:cNvPr id="88068" name="Text Box 2">
            <a:extLst>
              <a:ext uri="{FF2B5EF4-FFF2-40B4-BE49-F238E27FC236}">
                <a16:creationId xmlns:a16="http://schemas.microsoft.com/office/drawing/2014/main" id="{863F896D-2260-B0C8-DF08-755B0A0E9815}"/>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4280122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978" name="Rectangle 8">
            <a:extLst>
              <a:ext uri="{FF2B5EF4-FFF2-40B4-BE49-F238E27FC236}">
                <a16:creationId xmlns:a16="http://schemas.microsoft.com/office/drawing/2014/main" id="{4772F51C-7E55-4E02-F9E4-C4235EA0DD3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2B4D044A-BC35-2644-A779-8922B6922EF4}" type="slidenum">
              <a:rPr lang="de-DE" altLang="en-US" sz="1400" smtClean="0">
                <a:solidFill>
                  <a:srgbClr val="FFFFFF"/>
                </a:solidFill>
                <a:ea typeface="Arial Unicode MS" panose="020B0604020202020204" pitchFamily="34" charset="-128"/>
              </a:rPr>
              <a:pPr>
                <a:spcBef>
                  <a:spcPct val="0"/>
                </a:spcBef>
                <a:buClrTx/>
                <a:buFontTx/>
                <a:buNone/>
              </a:pPr>
              <a:t>30</a:t>
            </a:fld>
            <a:endParaRPr lang="de-DE" altLang="en-US" sz="1400">
              <a:solidFill>
                <a:srgbClr val="FFFFFF"/>
              </a:solidFill>
              <a:ea typeface="Arial Unicode MS" panose="020B0604020202020204" pitchFamily="34" charset="-128"/>
            </a:endParaRPr>
          </a:p>
        </p:txBody>
      </p:sp>
      <p:sp>
        <p:nvSpPr>
          <p:cNvPr id="126979" name="Text Box 1">
            <a:extLst>
              <a:ext uri="{FF2B5EF4-FFF2-40B4-BE49-F238E27FC236}">
                <a16:creationId xmlns:a16="http://schemas.microsoft.com/office/drawing/2014/main" id="{FD21C1C0-63B2-A396-03C1-3E0F09AFE0BB}"/>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29D410E6-5629-3B45-BA34-E2CB770C5C89}"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30</a:t>
            </a:fld>
            <a:endParaRPr lang="de-DE" altLang="en-US" sz="1400">
              <a:solidFill>
                <a:srgbClr val="FFFFFF"/>
              </a:solidFill>
              <a:ea typeface="Arial Unicode MS" panose="020B0604020202020204" pitchFamily="34" charset="-128"/>
            </a:endParaRPr>
          </a:p>
        </p:txBody>
      </p:sp>
      <p:sp>
        <p:nvSpPr>
          <p:cNvPr id="126980" name="Text Box 2">
            <a:extLst>
              <a:ext uri="{FF2B5EF4-FFF2-40B4-BE49-F238E27FC236}">
                <a16:creationId xmlns:a16="http://schemas.microsoft.com/office/drawing/2014/main" id="{6F817416-3985-19A0-FD8C-20D18E64ABEB}"/>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26981" name="Text Box 3">
            <a:extLst>
              <a:ext uri="{FF2B5EF4-FFF2-40B4-BE49-F238E27FC236}">
                <a16:creationId xmlns:a16="http://schemas.microsoft.com/office/drawing/2014/main" id="{023577FB-5B86-96A0-8E45-F471D094390D}"/>
              </a:ext>
            </a:extLst>
          </p:cNvPr>
          <p:cNvSpPr>
            <a:spLocks noGrp="1" noChangeArrowheads="1"/>
          </p:cNvSpPr>
          <p:nvPr>
            <p:ph type="body" idx="1"/>
          </p:nvPr>
        </p:nvSpPr>
        <p:spPr>
          <a:xfrm>
            <a:off x="677863" y="4675188"/>
            <a:ext cx="5424487"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0511654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4866" name="Rectangle 8">
            <a:extLst>
              <a:ext uri="{FF2B5EF4-FFF2-40B4-BE49-F238E27FC236}">
                <a16:creationId xmlns:a16="http://schemas.microsoft.com/office/drawing/2014/main" id="{5CDF0ABB-EE2B-48EE-BB08-24CA55A686C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fld id="{57A5A975-0D46-3E4A-95D3-A16D7A1F3668}" type="slidenum">
              <a:rPr lang="de-DE" altLang="de-GB" sz="1400">
                <a:solidFill>
                  <a:srgbClr val="000000"/>
                </a:solidFill>
                <a:latin typeface="Times New Roman" panose="02020603050405020304" pitchFamily="18" charset="0"/>
              </a:rPr>
              <a:pPr eaLnBrk="1"/>
              <a:t>31</a:t>
            </a:fld>
            <a:endParaRPr lang="de-DE" altLang="de-GB" sz="1400">
              <a:solidFill>
                <a:srgbClr val="000000"/>
              </a:solidFill>
              <a:latin typeface="Times New Roman" panose="02020603050405020304" pitchFamily="18" charset="0"/>
            </a:endParaRPr>
          </a:p>
        </p:txBody>
      </p:sp>
      <p:sp>
        <p:nvSpPr>
          <p:cNvPr id="164867" name="Text Box 1">
            <a:extLst>
              <a:ext uri="{FF2B5EF4-FFF2-40B4-BE49-F238E27FC236}">
                <a16:creationId xmlns:a16="http://schemas.microsoft.com/office/drawing/2014/main" id="{7345A0FE-B6BE-8493-BD43-EEB35963C77D}"/>
              </a:ext>
            </a:extLst>
          </p:cNvPr>
          <p:cNvSpPr txBox="1">
            <a:spLocks noChangeArrowheads="1"/>
          </p:cNvSpPr>
          <p:nvPr/>
        </p:nvSpPr>
        <p:spPr bwMode="auto">
          <a:xfrm>
            <a:off x="4278313" y="10156825"/>
            <a:ext cx="3278187"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a:buClrTx/>
              <a:buFontTx/>
              <a:buNone/>
            </a:pPr>
            <a:fld id="{A9C17BF7-14EB-FE4A-98B2-C16868FA0223}" type="slidenum">
              <a:rPr lang="de-DE" altLang="de-GB" sz="1400">
                <a:solidFill>
                  <a:srgbClr val="000000"/>
                </a:solidFill>
                <a:latin typeface="Times New Roman" panose="02020603050405020304" pitchFamily="18" charset="0"/>
              </a:rPr>
              <a:pPr algn="r" eaLnBrk="1">
                <a:buClrTx/>
                <a:buFontTx/>
                <a:buNone/>
              </a:pPr>
              <a:t>31</a:t>
            </a:fld>
            <a:endParaRPr lang="de-DE" altLang="de-GB" sz="1400">
              <a:solidFill>
                <a:srgbClr val="000000"/>
              </a:solidFill>
              <a:latin typeface="Times New Roman" panose="02020603050405020304" pitchFamily="18" charset="0"/>
            </a:endParaRPr>
          </a:p>
        </p:txBody>
      </p:sp>
      <p:sp>
        <p:nvSpPr>
          <p:cNvPr id="164868" name="Text Box 2">
            <a:extLst>
              <a:ext uri="{FF2B5EF4-FFF2-40B4-BE49-F238E27FC236}">
                <a16:creationId xmlns:a16="http://schemas.microsoft.com/office/drawing/2014/main" id="{44FBF8B9-99EB-EF0D-3D37-F45B837EDC3A}"/>
              </a:ext>
            </a:extLst>
          </p:cNvPr>
          <p:cNvSpPr>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p:spPr>
      </p:sp>
      <p:sp>
        <p:nvSpPr>
          <p:cNvPr id="164869" name="Text Box 3">
            <a:extLst>
              <a:ext uri="{FF2B5EF4-FFF2-40B4-BE49-F238E27FC236}">
                <a16:creationId xmlns:a16="http://schemas.microsoft.com/office/drawing/2014/main" id="{F3DFBEED-CF1B-7C2D-526B-DDBB85B28EB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GB"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9">
            <a:extLst>
              <a:ext uri="{FF2B5EF4-FFF2-40B4-BE49-F238E27FC236}">
                <a16:creationId xmlns:a16="http://schemas.microsoft.com/office/drawing/2014/main" id="{C7624210-BAB9-7944-B030-088DDF421D2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fld id="{FF36936D-CD89-3E44-91D3-1724E313DFC4}" type="slidenum">
              <a:rPr lang="de-DE" altLang="en-GB" smtClean="0">
                <a:solidFill>
                  <a:srgbClr val="000000"/>
                </a:solidFill>
                <a:ea typeface="Arial Unicode MS" panose="020B0604020202020204" pitchFamily="34" charset="-128"/>
                <a:cs typeface="Arial Unicode MS" panose="020B0604020202020204" pitchFamily="34" charset="-128"/>
              </a:rPr>
              <a:pPr/>
              <a:t>3</a:t>
            </a:fld>
            <a:endParaRPr lang="de-DE" altLang="en-GB">
              <a:solidFill>
                <a:srgbClr val="000000"/>
              </a:solidFill>
              <a:ea typeface="Arial Unicode MS" panose="020B0604020202020204" pitchFamily="34" charset="-128"/>
              <a:cs typeface="Arial Unicode MS" panose="020B0604020202020204" pitchFamily="34" charset="-128"/>
            </a:endParaRPr>
          </a:p>
        </p:txBody>
      </p:sp>
      <p:sp>
        <p:nvSpPr>
          <p:cNvPr id="77827" name="Text Box 1">
            <a:extLst>
              <a:ext uri="{FF2B5EF4-FFF2-40B4-BE49-F238E27FC236}">
                <a16:creationId xmlns:a16="http://schemas.microsoft.com/office/drawing/2014/main" id="{D2B45040-A8C2-49F4-7D1C-08EEC4929276}"/>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77828" name="Text Box 2">
            <a:extLst>
              <a:ext uri="{FF2B5EF4-FFF2-40B4-BE49-F238E27FC236}">
                <a16:creationId xmlns:a16="http://schemas.microsoft.com/office/drawing/2014/main" id="{EE41AE3D-02D4-82A3-2279-4A0CFFF4976B}"/>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914" name="Rectangle 8">
            <a:extLst>
              <a:ext uri="{FF2B5EF4-FFF2-40B4-BE49-F238E27FC236}">
                <a16:creationId xmlns:a16="http://schemas.microsoft.com/office/drawing/2014/main" id="{6FFADDD3-E49B-7D52-0677-E8FFA8A7126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fld id="{E2ED20AD-08C3-2547-945C-539B12E60588}" type="slidenum">
              <a:rPr lang="de-DE" altLang="de-GB" sz="1400">
                <a:solidFill>
                  <a:srgbClr val="000000"/>
                </a:solidFill>
                <a:latin typeface="Times New Roman" panose="02020603050405020304" pitchFamily="18" charset="0"/>
              </a:rPr>
              <a:pPr eaLnBrk="1"/>
              <a:t>32</a:t>
            </a:fld>
            <a:endParaRPr lang="de-DE" altLang="de-GB" sz="1400">
              <a:solidFill>
                <a:srgbClr val="000000"/>
              </a:solidFill>
              <a:latin typeface="Times New Roman" panose="02020603050405020304" pitchFamily="18" charset="0"/>
            </a:endParaRPr>
          </a:p>
        </p:txBody>
      </p:sp>
      <p:sp>
        <p:nvSpPr>
          <p:cNvPr id="166915" name="Text Box 1">
            <a:extLst>
              <a:ext uri="{FF2B5EF4-FFF2-40B4-BE49-F238E27FC236}">
                <a16:creationId xmlns:a16="http://schemas.microsoft.com/office/drawing/2014/main" id="{E5D516F9-B548-A0B0-E373-C9E594046775}"/>
              </a:ext>
            </a:extLst>
          </p:cNvPr>
          <p:cNvSpPr txBox="1">
            <a:spLocks noChangeArrowheads="1"/>
          </p:cNvSpPr>
          <p:nvPr/>
        </p:nvSpPr>
        <p:spPr bwMode="auto">
          <a:xfrm>
            <a:off x="4278313" y="10156825"/>
            <a:ext cx="3278187"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a:buClrTx/>
              <a:buFontTx/>
              <a:buNone/>
            </a:pPr>
            <a:fld id="{C72D155F-0882-F641-A2B2-9371FA363CF7}" type="slidenum">
              <a:rPr lang="de-DE" altLang="de-GB" sz="1400">
                <a:solidFill>
                  <a:srgbClr val="000000"/>
                </a:solidFill>
                <a:latin typeface="Times New Roman" panose="02020603050405020304" pitchFamily="18" charset="0"/>
              </a:rPr>
              <a:pPr algn="r" eaLnBrk="1">
                <a:buClrTx/>
                <a:buFontTx/>
                <a:buNone/>
              </a:pPr>
              <a:t>32</a:t>
            </a:fld>
            <a:endParaRPr lang="de-DE" altLang="de-GB" sz="1400">
              <a:solidFill>
                <a:srgbClr val="000000"/>
              </a:solidFill>
              <a:latin typeface="Times New Roman" panose="02020603050405020304" pitchFamily="18" charset="0"/>
            </a:endParaRPr>
          </a:p>
        </p:txBody>
      </p:sp>
      <p:sp>
        <p:nvSpPr>
          <p:cNvPr id="166916" name="Text Box 2">
            <a:extLst>
              <a:ext uri="{FF2B5EF4-FFF2-40B4-BE49-F238E27FC236}">
                <a16:creationId xmlns:a16="http://schemas.microsoft.com/office/drawing/2014/main" id="{201E8FF7-A987-85A8-D750-E97AEF66E949}"/>
              </a:ext>
            </a:extLst>
          </p:cNvPr>
          <p:cNvSpPr>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p:spPr>
      </p:sp>
      <p:sp>
        <p:nvSpPr>
          <p:cNvPr id="166917" name="Text Box 3">
            <a:extLst>
              <a:ext uri="{FF2B5EF4-FFF2-40B4-BE49-F238E27FC236}">
                <a16:creationId xmlns:a16="http://schemas.microsoft.com/office/drawing/2014/main" id="{936DD0EF-1A98-E669-CA4C-022B79786D0E}"/>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GB" altLang="de-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a:extLst>
              <a:ext uri="{FF2B5EF4-FFF2-40B4-BE49-F238E27FC236}">
                <a16:creationId xmlns:a16="http://schemas.microsoft.com/office/drawing/2014/main" id="{434D27A2-B45B-1C7B-1185-C7BEDC76AD1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6342B6C-150F-4146-9FA9-A69DA31C6204}" type="slidenum">
              <a:rPr lang="de-DE" altLang="en-US" smtClean="0"/>
              <a:pPr/>
              <a:t>33</a:t>
            </a:fld>
            <a:endParaRPr lang="de-DE" altLang="en-US"/>
          </a:p>
        </p:txBody>
      </p:sp>
      <p:sp>
        <p:nvSpPr>
          <p:cNvPr id="66563" name="Text Box 1">
            <a:extLst>
              <a:ext uri="{FF2B5EF4-FFF2-40B4-BE49-F238E27FC236}">
                <a16:creationId xmlns:a16="http://schemas.microsoft.com/office/drawing/2014/main" id="{84820F47-1613-E9CB-BF8D-AA245A9B7D4A}"/>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6564" name="Text Box 2">
            <a:extLst>
              <a:ext uri="{FF2B5EF4-FFF2-40B4-BE49-F238E27FC236}">
                <a16:creationId xmlns:a16="http://schemas.microsoft.com/office/drawing/2014/main" id="{9F15C7BE-9EF1-5874-F0B1-151FCA8EDC17}"/>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9">
            <a:extLst>
              <a:ext uri="{FF2B5EF4-FFF2-40B4-BE49-F238E27FC236}">
                <a16:creationId xmlns:a16="http://schemas.microsoft.com/office/drawing/2014/main" id="{8D214456-C7A0-B336-172C-DB3CE2FBDD2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fld id="{EBFD9A4E-507F-A44B-A0C1-C7ED60038748}" type="slidenum">
              <a:rPr lang="de-DE" altLang="en-GB" smtClean="0">
                <a:solidFill>
                  <a:srgbClr val="000000"/>
                </a:solidFill>
                <a:ea typeface="Arial Unicode MS" panose="020B0604020202020204" pitchFamily="34" charset="-128"/>
                <a:cs typeface="Arial Unicode MS" panose="020B0604020202020204" pitchFamily="34" charset="-128"/>
              </a:rPr>
              <a:pPr/>
              <a:t>4</a:t>
            </a:fld>
            <a:endParaRPr lang="de-DE" altLang="en-GB">
              <a:solidFill>
                <a:srgbClr val="000000"/>
              </a:solidFill>
              <a:ea typeface="Arial Unicode MS" panose="020B0604020202020204" pitchFamily="34" charset="-128"/>
              <a:cs typeface="Arial Unicode MS" panose="020B0604020202020204" pitchFamily="34" charset="-128"/>
            </a:endParaRPr>
          </a:p>
        </p:txBody>
      </p:sp>
      <p:sp>
        <p:nvSpPr>
          <p:cNvPr id="79875" name="Text Box 1">
            <a:extLst>
              <a:ext uri="{FF2B5EF4-FFF2-40B4-BE49-F238E27FC236}">
                <a16:creationId xmlns:a16="http://schemas.microsoft.com/office/drawing/2014/main" id="{C76992C5-D34C-D504-DC45-7EA3AD36A320}"/>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79876" name="Text Box 2">
            <a:extLst>
              <a:ext uri="{FF2B5EF4-FFF2-40B4-BE49-F238E27FC236}">
                <a16:creationId xmlns:a16="http://schemas.microsoft.com/office/drawing/2014/main" id="{042C704E-271A-DA5A-3108-6C16D6698E29}"/>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056422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11">
            <a:extLst>
              <a:ext uri="{FF2B5EF4-FFF2-40B4-BE49-F238E27FC236}">
                <a16:creationId xmlns:a16="http://schemas.microsoft.com/office/drawing/2014/main" id="{AFD23833-8987-4324-7B5D-8DE391B4CE2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D144468-1599-A044-8240-BFC40F52858F}" type="slidenum">
              <a:rPr lang="en-GB" altLang="en-US" smtClean="0">
                <a:latin typeface="Calibri" panose="020F0502020204030204" pitchFamily="34" charset="0"/>
              </a:rPr>
              <a:pPr/>
              <a:t>6</a:t>
            </a:fld>
            <a:endParaRPr lang="en-GB" altLang="en-US">
              <a:latin typeface="Calibri" panose="020F0502020204030204" pitchFamily="34" charset="0"/>
            </a:endParaRPr>
          </a:p>
        </p:txBody>
      </p:sp>
      <p:sp>
        <p:nvSpPr>
          <p:cNvPr id="23555" name="Text Box 1">
            <a:extLst>
              <a:ext uri="{FF2B5EF4-FFF2-40B4-BE49-F238E27FC236}">
                <a16:creationId xmlns:a16="http://schemas.microsoft.com/office/drawing/2014/main" id="{00754A55-1B21-BDA1-E983-750548F1B7E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6" name="Text Box 2">
            <a:extLst>
              <a:ext uri="{FF2B5EF4-FFF2-40B4-BE49-F238E27FC236}">
                <a16:creationId xmlns:a16="http://schemas.microsoft.com/office/drawing/2014/main" id="{4170C15B-ADD0-7D9A-1C26-24012D21F6F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163368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9">
            <a:extLst>
              <a:ext uri="{FF2B5EF4-FFF2-40B4-BE49-F238E27FC236}">
                <a16:creationId xmlns:a16="http://schemas.microsoft.com/office/drawing/2014/main" id="{34F14AEF-74E8-B99A-165B-25D5FDBFE7D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B3F9669-6AEB-E24E-8869-F8F415264273}" type="slidenum">
              <a:rPr lang="de-DE" altLang="en-US" smtClean="0"/>
              <a:pPr/>
              <a:t>11</a:t>
            </a:fld>
            <a:endParaRPr lang="de-DE" altLang="en-US"/>
          </a:p>
        </p:txBody>
      </p:sp>
      <p:sp>
        <p:nvSpPr>
          <p:cNvPr id="29699" name="Text Box 1">
            <a:extLst>
              <a:ext uri="{FF2B5EF4-FFF2-40B4-BE49-F238E27FC236}">
                <a16:creationId xmlns:a16="http://schemas.microsoft.com/office/drawing/2014/main" id="{A6E044A6-96EB-6FFB-9495-76D509A330E8}"/>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9700" name="Text Box 2">
            <a:extLst>
              <a:ext uri="{FF2B5EF4-FFF2-40B4-BE49-F238E27FC236}">
                <a16:creationId xmlns:a16="http://schemas.microsoft.com/office/drawing/2014/main" id="{FAF4E053-DFDC-C647-DABB-8AEB585710AA}"/>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9">
            <a:extLst>
              <a:ext uri="{FF2B5EF4-FFF2-40B4-BE49-F238E27FC236}">
                <a16:creationId xmlns:a16="http://schemas.microsoft.com/office/drawing/2014/main" id="{A766E0D3-1D29-E87B-3926-DE43BD9BA3F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0C06F13-B087-BF48-B29A-53AF68A4522A}" type="slidenum">
              <a:rPr lang="de-DE" altLang="en-US" smtClean="0"/>
              <a:pPr/>
              <a:t>13</a:t>
            </a:fld>
            <a:endParaRPr lang="de-DE" altLang="en-US"/>
          </a:p>
        </p:txBody>
      </p:sp>
      <p:sp>
        <p:nvSpPr>
          <p:cNvPr id="58371" name="Text Box 1">
            <a:extLst>
              <a:ext uri="{FF2B5EF4-FFF2-40B4-BE49-F238E27FC236}">
                <a16:creationId xmlns:a16="http://schemas.microsoft.com/office/drawing/2014/main" id="{BF7693C6-8CC2-DF75-7F15-80DB4F703B27}"/>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2" name="Text Box 2">
            <a:extLst>
              <a:ext uri="{FF2B5EF4-FFF2-40B4-BE49-F238E27FC236}">
                <a16:creationId xmlns:a16="http://schemas.microsoft.com/office/drawing/2014/main" id="{910B92EC-A988-31AD-AC2F-87CBAA5DFED4}"/>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695156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8">
            <a:extLst>
              <a:ext uri="{FF2B5EF4-FFF2-40B4-BE49-F238E27FC236}">
                <a16:creationId xmlns:a16="http://schemas.microsoft.com/office/drawing/2014/main" id="{834A5B99-FDA4-081E-6B60-3FCF539AA03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E8488BB-0A3B-384E-9D02-B72F880307B2}" type="slidenum">
              <a:rPr lang="de-DE" altLang="en-US" smtClean="0"/>
              <a:pPr/>
              <a:t>15</a:t>
            </a:fld>
            <a:endParaRPr lang="de-DE" altLang="en-US"/>
          </a:p>
        </p:txBody>
      </p:sp>
      <p:sp>
        <p:nvSpPr>
          <p:cNvPr id="49155" name="Text Box 1">
            <a:extLst>
              <a:ext uri="{FF2B5EF4-FFF2-40B4-BE49-F238E27FC236}">
                <a16:creationId xmlns:a16="http://schemas.microsoft.com/office/drawing/2014/main" id="{CCD36B03-2A69-7766-E3D4-D6CEFEC74FAC}"/>
              </a:ext>
            </a:extLst>
          </p:cNvPr>
          <p:cNvSpPr>
            <a:spLocks noGrp="1" noRot="1" noChangeAspect="1" noChangeArrowheads="1" noTextEdit="1"/>
          </p:cNvSpPr>
          <p:nvPr>
            <p:ph type="sldImg"/>
          </p:nvPr>
        </p:nvSpPr>
        <p:spPr bwMode="auto">
          <a:xfrm>
            <a:off x="930275" y="738188"/>
            <a:ext cx="4921250" cy="36909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6" name="Text Box 2">
            <a:extLst>
              <a:ext uri="{FF2B5EF4-FFF2-40B4-BE49-F238E27FC236}">
                <a16:creationId xmlns:a16="http://schemas.microsoft.com/office/drawing/2014/main" id="{A30FB32F-0B2A-5BD2-0B08-594E8ED5C294}"/>
              </a:ext>
            </a:extLst>
          </p:cNvPr>
          <p:cNvSpPr>
            <a:spLocks noGrp="1" noChangeArrowheads="1"/>
          </p:cNvSpPr>
          <p:nvPr>
            <p:ph type="body" idx="1"/>
          </p:nvPr>
        </p:nvSpPr>
        <p:spPr bwMode="auto">
          <a:xfrm>
            <a:off x="677863" y="4675188"/>
            <a:ext cx="5426075" cy="4429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797070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8">
            <a:extLst>
              <a:ext uri="{FF2B5EF4-FFF2-40B4-BE49-F238E27FC236}">
                <a16:creationId xmlns:a16="http://schemas.microsoft.com/office/drawing/2014/main" id="{392EE1EC-9D71-97E6-B569-A77B391741B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2A32587-3D44-B24F-8935-37FCF017634F}" type="slidenum">
              <a:rPr lang="de-DE" altLang="en-US" smtClean="0"/>
              <a:pPr/>
              <a:t>16</a:t>
            </a:fld>
            <a:endParaRPr lang="de-DE" altLang="en-US"/>
          </a:p>
        </p:txBody>
      </p:sp>
      <p:sp>
        <p:nvSpPr>
          <p:cNvPr id="51203" name="Text Box 1">
            <a:extLst>
              <a:ext uri="{FF2B5EF4-FFF2-40B4-BE49-F238E27FC236}">
                <a16:creationId xmlns:a16="http://schemas.microsoft.com/office/drawing/2014/main" id="{6692EA3D-D8D7-7455-3CEB-000E6CEF4DAE}"/>
              </a:ext>
            </a:extLst>
          </p:cNvPr>
          <p:cNvSpPr>
            <a:spLocks noGrp="1" noRot="1" noChangeAspect="1" noChangeArrowheads="1" noTextEdit="1"/>
          </p:cNvSpPr>
          <p:nvPr>
            <p:ph type="sldImg"/>
          </p:nvPr>
        </p:nvSpPr>
        <p:spPr bwMode="auto">
          <a:xfrm>
            <a:off x="930275" y="738188"/>
            <a:ext cx="4921250" cy="36909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4" name="Text Box 2">
            <a:extLst>
              <a:ext uri="{FF2B5EF4-FFF2-40B4-BE49-F238E27FC236}">
                <a16:creationId xmlns:a16="http://schemas.microsoft.com/office/drawing/2014/main" id="{E298B8A2-4CAF-246D-5D71-FC53CA09A1E6}"/>
              </a:ext>
            </a:extLst>
          </p:cNvPr>
          <p:cNvSpPr>
            <a:spLocks noGrp="1" noChangeArrowheads="1"/>
          </p:cNvSpPr>
          <p:nvPr>
            <p:ph type="body" idx="1"/>
          </p:nvPr>
        </p:nvSpPr>
        <p:spPr bwMode="auto">
          <a:xfrm>
            <a:off x="677863" y="4675188"/>
            <a:ext cx="5426075" cy="4429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471572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9">
            <a:extLst>
              <a:ext uri="{FF2B5EF4-FFF2-40B4-BE49-F238E27FC236}">
                <a16:creationId xmlns:a16="http://schemas.microsoft.com/office/drawing/2014/main" id="{CC5169F5-6107-0320-744C-7D69E599EB0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37931725" indent="-37474525">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91B194A-21E5-AE40-95D9-D244882E7E17}" type="slidenum">
              <a:rPr lang="de-DE" altLang="en-US" smtClean="0"/>
              <a:pPr/>
              <a:t>17</a:t>
            </a:fld>
            <a:endParaRPr lang="de-DE" altLang="en-US"/>
          </a:p>
        </p:txBody>
      </p:sp>
      <p:sp>
        <p:nvSpPr>
          <p:cNvPr id="60419" name="Text Box 1">
            <a:extLst>
              <a:ext uri="{FF2B5EF4-FFF2-40B4-BE49-F238E27FC236}">
                <a16:creationId xmlns:a16="http://schemas.microsoft.com/office/drawing/2014/main" id="{32AF5F34-4B6D-3B4B-1379-AFED45A70E4A}"/>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0420" name="Text Box 2">
            <a:extLst>
              <a:ext uri="{FF2B5EF4-FFF2-40B4-BE49-F238E27FC236}">
                <a16:creationId xmlns:a16="http://schemas.microsoft.com/office/drawing/2014/main" id="{D724DC1E-C586-B1C5-DAC8-DC774EF56B78}"/>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ct val="0"/>
              </a:spcBef>
            </a:pPr>
            <a:endParaRPr lang="en-GB"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959398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‹Nr.›</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‹Nr.›</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‹Nr.›</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05A82158-F42B-55BC-2413-4D447B83414D}"/>
              </a:ext>
            </a:extLst>
          </p:cNvPr>
          <p:cNvSpPr>
            <a:spLocks noGrp="1" noChangeArrowheads="1"/>
          </p:cNvSpPr>
          <p:nvPr>
            <p:ph type="sldNum" idx="10"/>
          </p:nvPr>
        </p:nvSpPr>
        <p:spPr>
          <a:ln/>
        </p:spPr>
        <p:txBody>
          <a:bodyPr/>
          <a:lstStyle>
            <a:lvl1pPr>
              <a:defRPr/>
            </a:lvl1pPr>
          </a:lstStyle>
          <a:p>
            <a:pPr>
              <a:defRPr/>
            </a:pPr>
            <a:fld id="{349C9373-5740-FE4F-989C-1FFDD13EC49F}" type="slidenum">
              <a:rPr lang="en-GB" altLang="de-GB"/>
              <a:pPr>
                <a:defRPr/>
              </a:pPr>
              <a:t>‹Nr.›</a:t>
            </a:fld>
            <a:endParaRPr lang="en-GB" altLang="de-GB"/>
          </a:p>
        </p:txBody>
      </p:sp>
    </p:spTree>
    <p:extLst>
      <p:ext uri="{BB962C8B-B14F-4D97-AF65-F5344CB8AC3E}">
        <p14:creationId xmlns:p14="http://schemas.microsoft.com/office/powerpoint/2010/main" val="2038178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FC6D00B6-BBBD-90FA-04B1-6033693C3241}"/>
              </a:ext>
            </a:extLst>
          </p:cNvPr>
          <p:cNvSpPr>
            <a:spLocks noGrp="1" noChangeArrowheads="1"/>
          </p:cNvSpPr>
          <p:nvPr>
            <p:ph type="sldNum" idx="10"/>
          </p:nvPr>
        </p:nvSpPr>
        <p:spPr>
          <a:ln/>
        </p:spPr>
        <p:txBody>
          <a:bodyPr/>
          <a:lstStyle>
            <a:lvl1pPr>
              <a:defRPr/>
            </a:lvl1pPr>
          </a:lstStyle>
          <a:p>
            <a:pPr>
              <a:defRPr/>
            </a:pPr>
            <a:fld id="{6FED2279-0C32-364D-AB86-B51BDEF41AEF}" type="slidenum">
              <a:rPr lang="en-GB" altLang="de-GB"/>
              <a:pPr>
                <a:defRPr/>
              </a:pPr>
              <a:t>‹Nr.›</a:t>
            </a:fld>
            <a:endParaRPr lang="en-GB" altLang="de-GB"/>
          </a:p>
        </p:txBody>
      </p:sp>
    </p:spTree>
    <p:extLst>
      <p:ext uri="{BB962C8B-B14F-4D97-AF65-F5344CB8AC3E}">
        <p14:creationId xmlns:p14="http://schemas.microsoft.com/office/powerpoint/2010/main" val="3301001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32E51249-438F-324E-B81E-19A7DD712479}"/>
              </a:ext>
            </a:extLst>
          </p:cNvPr>
          <p:cNvSpPr>
            <a:spLocks noGrp="1" noChangeArrowheads="1"/>
          </p:cNvSpPr>
          <p:nvPr>
            <p:ph type="sldNum" idx="10"/>
          </p:nvPr>
        </p:nvSpPr>
        <p:spPr>
          <a:ln/>
        </p:spPr>
        <p:txBody>
          <a:bodyPr/>
          <a:lstStyle>
            <a:lvl1pPr>
              <a:defRPr/>
            </a:lvl1pPr>
          </a:lstStyle>
          <a:p>
            <a:pPr>
              <a:defRPr/>
            </a:pPr>
            <a:fld id="{94CE0B4F-E6C9-8940-BDD5-00B925E6F122}" type="slidenum">
              <a:rPr lang="en-GB" altLang="de-GB"/>
              <a:pPr>
                <a:defRPr/>
              </a:pPr>
              <a:t>‹Nr.›</a:t>
            </a:fld>
            <a:endParaRPr lang="en-GB" altLang="de-GB"/>
          </a:p>
        </p:txBody>
      </p:sp>
    </p:spTree>
    <p:extLst>
      <p:ext uri="{BB962C8B-B14F-4D97-AF65-F5344CB8AC3E}">
        <p14:creationId xmlns:p14="http://schemas.microsoft.com/office/powerpoint/2010/main" val="2540076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6B20EF3E-0F75-9DAA-EC38-095100E4D803}"/>
              </a:ext>
            </a:extLst>
          </p:cNvPr>
          <p:cNvSpPr>
            <a:spLocks noGrp="1" noChangeArrowheads="1"/>
          </p:cNvSpPr>
          <p:nvPr>
            <p:ph type="sldNum" idx="10"/>
          </p:nvPr>
        </p:nvSpPr>
        <p:spPr>
          <a:ln/>
        </p:spPr>
        <p:txBody>
          <a:bodyPr/>
          <a:lstStyle>
            <a:lvl1pPr>
              <a:defRPr/>
            </a:lvl1pPr>
          </a:lstStyle>
          <a:p>
            <a:pPr>
              <a:defRPr/>
            </a:pPr>
            <a:fld id="{6A7AF746-71A3-B741-BDFB-67322A500DBA}" type="slidenum">
              <a:rPr lang="en-GB" altLang="de-GB"/>
              <a:pPr>
                <a:defRPr/>
              </a:pPr>
              <a:t>‹Nr.›</a:t>
            </a:fld>
            <a:endParaRPr lang="en-GB" altLang="de-GB"/>
          </a:p>
        </p:txBody>
      </p:sp>
    </p:spTree>
    <p:extLst>
      <p:ext uri="{BB962C8B-B14F-4D97-AF65-F5344CB8AC3E}">
        <p14:creationId xmlns:p14="http://schemas.microsoft.com/office/powerpoint/2010/main" val="1301391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C3C3F678-F978-39EA-DE4B-A74E82986C9E}"/>
              </a:ext>
            </a:extLst>
          </p:cNvPr>
          <p:cNvSpPr>
            <a:spLocks noGrp="1" noChangeArrowheads="1"/>
          </p:cNvSpPr>
          <p:nvPr>
            <p:ph type="sldNum" idx="10"/>
          </p:nvPr>
        </p:nvSpPr>
        <p:spPr>
          <a:ln/>
        </p:spPr>
        <p:txBody>
          <a:bodyPr/>
          <a:lstStyle>
            <a:lvl1pPr>
              <a:defRPr/>
            </a:lvl1pPr>
          </a:lstStyle>
          <a:p>
            <a:pPr>
              <a:defRPr/>
            </a:pPr>
            <a:fld id="{A156C0A7-576E-C34E-946C-410FE436BC90}" type="slidenum">
              <a:rPr lang="en-GB" altLang="de-GB"/>
              <a:pPr>
                <a:defRPr/>
              </a:pPr>
              <a:t>‹Nr.›</a:t>
            </a:fld>
            <a:endParaRPr lang="en-GB" altLang="de-GB"/>
          </a:p>
        </p:txBody>
      </p:sp>
    </p:spTree>
    <p:extLst>
      <p:ext uri="{BB962C8B-B14F-4D97-AF65-F5344CB8AC3E}">
        <p14:creationId xmlns:p14="http://schemas.microsoft.com/office/powerpoint/2010/main" val="3773988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7AC08A57-D475-0AD2-9EB5-6050A4D364E3}"/>
              </a:ext>
            </a:extLst>
          </p:cNvPr>
          <p:cNvSpPr>
            <a:spLocks noGrp="1" noChangeArrowheads="1"/>
          </p:cNvSpPr>
          <p:nvPr>
            <p:ph type="sldNum" idx="10"/>
          </p:nvPr>
        </p:nvSpPr>
        <p:spPr>
          <a:ln/>
        </p:spPr>
        <p:txBody>
          <a:bodyPr/>
          <a:lstStyle>
            <a:lvl1pPr>
              <a:defRPr/>
            </a:lvl1pPr>
          </a:lstStyle>
          <a:p>
            <a:pPr>
              <a:defRPr/>
            </a:pPr>
            <a:fld id="{B20B7609-5028-3146-AAE7-F9127CE8CD98}" type="slidenum">
              <a:rPr lang="en-GB" altLang="de-GB"/>
              <a:pPr>
                <a:defRPr/>
              </a:pPr>
              <a:t>‹Nr.›</a:t>
            </a:fld>
            <a:endParaRPr lang="en-GB" altLang="de-GB"/>
          </a:p>
        </p:txBody>
      </p:sp>
    </p:spTree>
    <p:extLst>
      <p:ext uri="{BB962C8B-B14F-4D97-AF65-F5344CB8AC3E}">
        <p14:creationId xmlns:p14="http://schemas.microsoft.com/office/powerpoint/2010/main" val="332605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5C6BC59C-AC0D-A0DE-BDA8-EDD7845DDCD9}"/>
              </a:ext>
            </a:extLst>
          </p:cNvPr>
          <p:cNvSpPr>
            <a:spLocks noGrp="1" noChangeArrowheads="1"/>
          </p:cNvSpPr>
          <p:nvPr>
            <p:ph type="sldNum" idx="10"/>
          </p:nvPr>
        </p:nvSpPr>
        <p:spPr>
          <a:ln/>
        </p:spPr>
        <p:txBody>
          <a:bodyPr/>
          <a:lstStyle>
            <a:lvl1pPr>
              <a:defRPr/>
            </a:lvl1pPr>
          </a:lstStyle>
          <a:p>
            <a:pPr>
              <a:defRPr/>
            </a:pPr>
            <a:fld id="{3DCDFC7A-B99B-A844-B82E-4A24032739A8}" type="slidenum">
              <a:rPr lang="en-GB" altLang="de-GB"/>
              <a:pPr>
                <a:defRPr/>
              </a:pPr>
              <a:t>‹Nr.›</a:t>
            </a:fld>
            <a:endParaRPr lang="en-GB" altLang="de-GB"/>
          </a:p>
        </p:txBody>
      </p:sp>
    </p:spTree>
    <p:extLst>
      <p:ext uri="{BB962C8B-B14F-4D97-AF65-F5344CB8AC3E}">
        <p14:creationId xmlns:p14="http://schemas.microsoft.com/office/powerpoint/2010/main" val="2883985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5B1223E5-2279-DACE-B3D4-4132E4DFA4F9}"/>
              </a:ext>
            </a:extLst>
          </p:cNvPr>
          <p:cNvSpPr>
            <a:spLocks noGrp="1" noChangeArrowheads="1"/>
          </p:cNvSpPr>
          <p:nvPr>
            <p:ph type="sldNum" idx="10"/>
          </p:nvPr>
        </p:nvSpPr>
        <p:spPr>
          <a:ln/>
        </p:spPr>
        <p:txBody>
          <a:bodyPr/>
          <a:lstStyle>
            <a:lvl1pPr>
              <a:defRPr/>
            </a:lvl1pPr>
          </a:lstStyle>
          <a:p>
            <a:pPr>
              <a:defRPr/>
            </a:pPr>
            <a:fld id="{2BC94ABB-3B81-E143-BB8E-2E973E284B56}" type="slidenum">
              <a:rPr lang="en-GB" altLang="de-GB"/>
              <a:pPr>
                <a:defRPr/>
              </a:pPr>
              <a:t>‹Nr.›</a:t>
            </a:fld>
            <a:endParaRPr lang="en-GB" altLang="de-GB"/>
          </a:p>
        </p:txBody>
      </p:sp>
    </p:spTree>
    <p:extLst>
      <p:ext uri="{BB962C8B-B14F-4D97-AF65-F5344CB8AC3E}">
        <p14:creationId xmlns:p14="http://schemas.microsoft.com/office/powerpoint/2010/main" val="339813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‹Nr.›</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80035E8-6D33-F8F6-4D1D-74D08178E54C}"/>
              </a:ext>
            </a:extLst>
          </p:cNvPr>
          <p:cNvSpPr>
            <a:spLocks noGrp="1" noChangeArrowheads="1"/>
          </p:cNvSpPr>
          <p:nvPr>
            <p:ph type="sldNum" idx="10"/>
          </p:nvPr>
        </p:nvSpPr>
        <p:spPr>
          <a:ln/>
        </p:spPr>
        <p:txBody>
          <a:bodyPr/>
          <a:lstStyle>
            <a:lvl1pPr>
              <a:defRPr/>
            </a:lvl1pPr>
          </a:lstStyle>
          <a:p>
            <a:pPr>
              <a:defRPr/>
            </a:pPr>
            <a:fld id="{22BBAD65-4EB8-E942-8D79-EA43D7927783}" type="slidenum">
              <a:rPr lang="en-GB" altLang="de-GB"/>
              <a:pPr>
                <a:defRPr/>
              </a:pPr>
              <a:t>‹Nr.›</a:t>
            </a:fld>
            <a:endParaRPr lang="en-GB" altLang="de-GB"/>
          </a:p>
        </p:txBody>
      </p:sp>
    </p:spTree>
    <p:extLst>
      <p:ext uri="{BB962C8B-B14F-4D97-AF65-F5344CB8AC3E}">
        <p14:creationId xmlns:p14="http://schemas.microsoft.com/office/powerpoint/2010/main" val="3267990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E2F8F5F0-6557-CB7B-42C0-D63FD4DA1C82}"/>
              </a:ext>
            </a:extLst>
          </p:cNvPr>
          <p:cNvSpPr>
            <a:spLocks noGrp="1" noChangeArrowheads="1"/>
          </p:cNvSpPr>
          <p:nvPr>
            <p:ph type="sldNum" idx="10"/>
          </p:nvPr>
        </p:nvSpPr>
        <p:spPr>
          <a:ln/>
        </p:spPr>
        <p:txBody>
          <a:bodyPr/>
          <a:lstStyle>
            <a:lvl1pPr>
              <a:defRPr/>
            </a:lvl1pPr>
          </a:lstStyle>
          <a:p>
            <a:pPr>
              <a:defRPr/>
            </a:pPr>
            <a:fld id="{C0FE5C26-1771-1B4A-B1A9-8EFB8C474440}" type="slidenum">
              <a:rPr lang="en-GB" altLang="de-GB"/>
              <a:pPr>
                <a:defRPr/>
              </a:pPr>
              <a:t>‹Nr.›</a:t>
            </a:fld>
            <a:endParaRPr lang="en-GB" altLang="de-GB"/>
          </a:p>
        </p:txBody>
      </p:sp>
    </p:spTree>
    <p:extLst>
      <p:ext uri="{BB962C8B-B14F-4D97-AF65-F5344CB8AC3E}">
        <p14:creationId xmlns:p14="http://schemas.microsoft.com/office/powerpoint/2010/main" val="655121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4D98CDEC-2E1F-F1E6-A1D0-5BB62704FFB2}"/>
              </a:ext>
            </a:extLst>
          </p:cNvPr>
          <p:cNvSpPr>
            <a:spLocks noGrp="1" noChangeArrowheads="1"/>
          </p:cNvSpPr>
          <p:nvPr>
            <p:ph type="sldNum" idx="10"/>
          </p:nvPr>
        </p:nvSpPr>
        <p:spPr>
          <a:ln/>
        </p:spPr>
        <p:txBody>
          <a:bodyPr/>
          <a:lstStyle>
            <a:lvl1pPr>
              <a:defRPr/>
            </a:lvl1pPr>
          </a:lstStyle>
          <a:p>
            <a:pPr>
              <a:defRPr/>
            </a:pPr>
            <a:fld id="{DFDEC6F0-EF0B-204B-A031-4233A839BD46}" type="slidenum">
              <a:rPr lang="en-GB" altLang="de-GB"/>
              <a:pPr>
                <a:defRPr/>
              </a:pPr>
              <a:t>‹Nr.›</a:t>
            </a:fld>
            <a:endParaRPr lang="en-GB" altLang="de-GB"/>
          </a:p>
        </p:txBody>
      </p:sp>
    </p:spTree>
    <p:extLst>
      <p:ext uri="{BB962C8B-B14F-4D97-AF65-F5344CB8AC3E}">
        <p14:creationId xmlns:p14="http://schemas.microsoft.com/office/powerpoint/2010/main" val="939642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‹Nr.›</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‹Nr.›</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‹Nr.›</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‹Nr.›</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‹Nr.›</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‹Nr.›</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‹Nr.›</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97131B1E-B9AF-2AE9-14B8-2932344E697E}"/>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804D25CA-9E7D-BE6A-9827-C9AFD429E3DC}"/>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240DCE48-8D5A-BAE6-3DD3-97BBEC28DE5D}"/>
                  </a:ext>
                </a:extLst>
              </p:cNvPr>
              <p:cNvSpPr>
                <a:spLocks noChangeArrowheads="1"/>
              </p:cNvSpPr>
              <p:nvPr/>
            </p:nvSpPr>
            <p:spPr bwMode="auto">
              <a:xfrm>
                <a:off x="1728" y="2644"/>
                <a:ext cx="2881" cy="1670"/>
              </a:xfrm>
              <a:custGeom>
                <a:avLst/>
                <a:gdLst>
                  <a:gd name="T0" fmla="*/ 2733 w 2882"/>
                  <a:gd name="T1" fmla="*/ 528 h 1671"/>
                  <a:gd name="T2" fmla="*/ 2625 w 2882"/>
                  <a:gd name="T3" fmla="*/ 484 h 1671"/>
                  <a:gd name="T4" fmla="*/ 2473 w 2882"/>
                  <a:gd name="T5" fmla="*/ 424 h 1671"/>
                  <a:gd name="T6" fmla="*/ 2196 w 2882"/>
                  <a:gd name="T7" fmla="*/ 343 h 1671"/>
                  <a:gd name="T8" fmla="*/ 1963 w 2882"/>
                  <a:gd name="T9" fmla="*/ 277 h 1671"/>
                  <a:gd name="T10" fmla="*/ 1800 w 2882"/>
                  <a:gd name="T11" fmla="*/ 212 h 1671"/>
                  <a:gd name="T12" fmla="*/ 1686 w 2882"/>
                  <a:gd name="T13" fmla="*/ 152 h 1671"/>
                  <a:gd name="T14" fmla="*/ 1621 w 2882"/>
                  <a:gd name="T15" fmla="*/ 103 h 1671"/>
                  <a:gd name="T16" fmla="*/ 1583 w 2882"/>
                  <a:gd name="T17" fmla="*/ 60 h 1671"/>
                  <a:gd name="T18" fmla="*/ 1572 w 2882"/>
                  <a:gd name="T19" fmla="*/ 27 h 1671"/>
                  <a:gd name="T20" fmla="*/ 1578 w 2882"/>
                  <a:gd name="T21" fmla="*/ 0 h 1671"/>
                  <a:gd name="T22" fmla="*/ 1550 w 2882"/>
                  <a:gd name="T23" fmla="*/ 49 h 1671"/>
                  <a:gd name="T24" fmla="*/ 1561 w 2882"/>
                  <a:gd name="T25" fmla="*/ 98 h 1671"/>
                  <a:gd name="T26" fmla="*/ 1610 w 2882"/>
                  <a:gd name="T27" fmla="*/ 141 h 1671"/>
                  <a:gd name="T28" fmla="*/ 1681 w 2882"/>
                  <a:gd name="T29" fmla="*/ 185 h 1671"/>
                  <a:gd name="T30" fmla="*/ 1784 w 2882"/>
                  <a:gd name="T31" fmla="*/ 228 h 1671"/>
                  <a:gd name="T32" fmla="*/ 2033 w 2882"/>
                  <a:gd name="T33" fmla="*/ 310 h 1671"/>
                  <a:gd name="T34" fmla="*/ 2278 w 2882"/>
                  <a:gd name="T35" fmla="*/ 381 h 1671"/>
                  <a:gd name="T36" fmla="*/ 2457 w 2882"/>
                  <a:gd name="T37" fmla="*/ 435 h 1671"/>
                  <a:gd name="T38" fmla="*/ 2598 w 2882"/>
                  <a:gd name="T39" fmla="*/ 484 h 1671"/>
                  <a:gd name="T40" fmla="*/ 2701 w 2882"/>
                  <a:gd name="T41" fmla="*/ 528 h 1671"/>
                  <a:gd name="T42" fmla="*/ 2761 w 2882"/>
                  <a:gd name="T43" fmla="*/ 560 h 1671"/>
                  <a:gd name="T44" fmla="*/ 2788 w 2882"/>
                  <a:gd name="T45" fmla="*/ 593 h 1671"/>
                  <a:gd name="T46" fmla="*/ 2788 w 2882"/>
                  <a:gd name="T47" fmla="*/ 642 h 1671"/>
                  <a:gd name="T48" fmla="*/ 2755 w 2882"/>
                  <a:gd name="T49" fmla="*/ 691 h 1671"/>
                  <a:gd name="T50" fmla="*/ 2685 w 2882"/>
                  <a:gd name="T51" fmla="*/ 735 h 1671"/>
                  <a:gd name="T52" fmla="*/ 2582 w 2882"/>
                  <a:gd name="T53" fmla="*/ 778 h 1671"/>
                  <a:gd name="T54" fmla="*/ 2451 w 2882"/>
                  <a:gd name="T55" fmla="*/ 822 h 1671"/>
                  <a:gd name="T56" fmla="*/ 2294 w 2882"/>
                  <a:gd name="T57" fmla="*/ 858 h 1671"/>
                  <a:gd name="T58" fmla="*/ 2023 w 2882"/>
                  <a:gd name="T59" fmla="*/ 923 h 1671"/>
                  <a:gd name="T60" fmla="*/ 1599 w 2882"/>
                  <a:gd name="T61" fmla="*/ 1027 h 1671"/>
                  <a:gd name="T62" fmla="*/ 1145 w 2882"/>
                  <a:gd name="T63" fmla="*/ 1157 h 1671"/>
                  <a:gd name="T64" fmla="*/ 673 w 2882"/>
                  <a:gd name="T65" fmla="*/ 1321 h 1671"/>
                  <a:gd name="T66" fmla="*/ 217 w 2882"/>
                  <a:gd name="T67" fmla="*/ 1538 h 1671"/>
                  <a:gd name="T68" fmla="*/ 353 w 2882"/>
                  <a:gd name="T69" fmla="*/ 1664 h 1671"/>
                  <a:gd name="T70" fmla="*/ 754 w 2882"/>
                  <a:gd name="T71" fmla="*/ 1462 h 1671"/>
                  <a:gd name="T72" fmla="*/ 1145 w 2882"/>
                  <a:gd name="T73" fmla="*/ 1304 h 1671"/>
                  <a:gd name="T74" fmla="*/ 1512 w 2882"/>
                  <a:gd name="T75" fmla="*/ 1179 h 1671"/>
                  <a:gd name="T76" fmla="*/ 1854 w 2882"/>
                  <a:gd name="T77" fmla="*/ 1076 h 1671"/>
                  <a:gd name="T78" fmla="*/ 2158 w 2882"/>
                  <a:gd name="T79" fmla="*/ 1000 h 1671"/>
                  <a:gd name="T80" fmla="*/ 2419 w 2882"/>
                  <a:gd name="T81" fmla="*/ 940 h 1671"/>
                  <a:gd name="T82" fmla="*/ 2619 w 2882"/>
                  <a:gd name="T83" fmla="*/ 885 h 1671"/>
                  <a:gd name="T84" fmla="*/ 2755 w 2882"/>
                  <a:gd name="T85" fmla="*/ 835 h 1671"/>
                  <a:gd name="T86" fmla="*/ 2820 w 2882"/>
                  <a:gd name="T87" fmla="*/ 794 h 1671"/>
                  <a:gd name="T88" fmla="*/ 2858 w 2882"/>
                  <a:gd name="T89" fmla="*/ 745 h 1671"/>
                  <a:gd name="T90" fmla="*/ 2875 w 2882"/>
                  <a:gd name="T91" fmla="*/ 702 h 1671"/>
                  <a:gd name="T92" fmla="*/ 2847 w 2882"/>
                  <a:gd name="T93" fmla="*/ 620 h 1671"/>
                  <a:gd name="T94" fmla="*/ 2793 w 2882"/>
                  <a:gd name="T95" fmla="*/ 560 h 1671"/>
                  <a:gd name="T96" fmla="*/ 2766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4" name="AutoShape 4">
                <a:extLst>
                  <a:ext uri="{FF2B5EF4-FFF2-40B4-BE49-F238E27FC236}">
                    <a16:creationId xmlns:a16="http://schemas.microsoft.com/office/drawing/2014/main" id="{B9F0F127-9B29-20BD-CFCC-23DF2EBDA4EB}"/>
                  </a:ext>
                </a:extLst>
              </p:cNvPr>
              <p:cNvSpPr>
                <a:spLocks noChangeArrowheads="1"/>
              </p:cNvSpPr>
              <p:nvPr/>
            </p:nvSpPr>
            <p:spPr bwMode="auto">
              <a:xfrm>
                <a:off x="4170" y="2671"/>
                <a:ext cx="1258" cy="810"/>
              </a:xfrm>
              <a:custGeom>
                <a:avLst/>
                <a:gdLst>
                  <a:gd name="T0" fmla="*/ 1252 w 1259"/>
                  <a:gd name="T1" fmla="*/ 608 h 811"/>
                  <a:gd name="T2" fmla="*/ 1241 w 1259"/>
                  <a:gd name="T3" fmla="*/ 581 h 811"/>
                  <a:gd name="T4" fmla="*/ 1230 w 1259"/>
                  <a:gd name="T5" fmla="*/ 559 h 811"/>
                  <a:gd name="T6" fmla="*/ 1209 w 1259"/>
                  <a:gd name="T7" fmla="*/ 532 h 811"/>
                  <a:gd name="T8" fmla="*/ 1181 w 1259"/>
                  <a:gd name="T9" fmla="*/ 510 h 811"/>
                  <a:gd name="T10" fmla="*/ 1116 w 1259"/>
                  <a:gd name="T11" fmla="*/ 472 h 811"/>
                  <a:gd name="T12" fmla="*/ 1035 w 1259"/>
                  <a:gd name="T13" fmla="*/ 434 h 811"/>
                  <a:gd name="T14" fmla="*/ 937 w 1259"/>
                  <a:gd name="T15" fmla="*/ 405 h 811"/>
                  <a:gd name="T16" fmla="*/ 834 w 1259"/>
                  <a:gd name="T17" fmla="*/ 381 h 811"/>
                  <a:gd name="T18" fmla="*/ 720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0 w 1259"/>
                  <a:gd name="T71" fmla="*/ 407 h 811"/>
                  <a:gd name="T72" fmla="*/ 742 w 1259"/>
                  <a:gd name="T73" fmla="*/ 428 h 811"/>
                  <a:gd name="T74" fmla="*/ 823 w 1259"/>
                  <a:gd name="T75" fmla="*/ 456 h 811"/>
                  <a:gd name="T76" fmla="*/ 894 w 1259"/>
                  <a:gd name="T77" fmla="*/ 483 h 811"/>
                  <a:gd name="T78" fmla="*/ 959 w 1259"/>
                  <a:gd name="T79" fmla="*/ 505 h 811"/>
                  <a:gd name="T80" fmla="*/ 1008 w 1259"/>
                  <a:gd name="T81" fmla="*/ 532 h 811"/>
                  <a:gd name="T82" fmla="*/ 1046 w 1259"/>
                  <a:gd name="T83" fmla="*/ 559 h 811"/>
                  <a:gd name="T84" fmla="*/ 1073 w 1259"/>
                  <a:gd name="T85" fmla="*/ 586 h 811"/>
                  <a:gd name="T86" fmla="*/ 1095 w 1259"/>
                  <a:gd name="T87" fmla="*/ 613 h 811"/>
                  <a:gd name="T88" fmla="*/ 1105 w 1259"/>
                  <a:gd name="T89" fmla="*/ 641 h 811"/>
                  <a:gd name="T90" fmla="*/ 1111 w 1259"/>
                  <a:gd name="T91" fmla="*/ 668 h 811"/>
                  <a:gd name="T92" fmla="*/ 1105 w 1259"/>
                  <a:gd name="T93" fmla="*/ 690 h 811"/>
                  <a:gd name="T94" fmla="*/ 1089 w 1259"/>
                  <a:gd name="T95" fmla="*/ 717 h 811"/>
                  <a:gd name="T96" fmla="*/ 1073 w 1259"/>
                  <a:gd name="T97" fmla="*/ 739 h 811"/>
                  <a:gd name="T98" fmla="*/ 1046 w 1259"/>
                  <a:gd name="T99" fmla="*/ 760 h 811"/>
                  <a:gd name="T100" fmla="*/ 1008 w 1259"/>
                  <a:gd name="T101" fmla="*/ 782 h 811"/>
                  <a:gd name="T102" fmla="*/ 970 w 1259"/>
                  <a:gd name="T103" fmla="*/ 804 h 811"/>
                  <a:gd name="T104" fmla="*/ 1040 w 1259"/>
                  <a:gd name="T105" fmla="*/ 782 h 811"/>
                  <a:gd name="T106" fmla="*/ 1100 w 1259"/>
                  <a:gd name="T107" fmla="*/ 760 h 811"/>
                  <a:gd name="T108" fmla="*/ 1149 w 1259"/>
                  <a:gd name="T109" fmla="*/ 739 h 811"/>
                  <a:gd name="T110" fmla="*/ 1192 w 1259"/>
                  <a:gd name="T111" fmla="*/ 717 h 811"/>
                  <a:gd name="T112" fmla="*/ 1219 w 1259"/>
                  <a:gd name="T113" fmla="*/ 695 h 811"/>
                  <a:gd name="T114" fmla="*/ 1241 w 1259"/>
                  <a:gd name="T115" fmla="*/ 668 h 811"/>
                  <a:gd name="T116" fmla="*/ 1252 w 1259"/>
                  <a:gd name="T117" fmla="*/ 641 h 811"/>
                  <a:gd name="T118" fmla="*/ 1252 w 1259"/>
                  <a:gd name="T119" fmla="*/ 608 h 811"/>
                  <a:gd name="T120" fmla="*/ 1252 w 1259"/>
                  <a:gd name="T121" fmla="*/ 608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5" name="AutoShape 5">
                <a:extLst>
                  <a:ext uri="{FF2B5EF4-FFF2-40B4-BE49-F238E27FC236}">
                    <a16:creationId xmlns:a16="http://schemas.microsoft.com/office/drawing/2014/main" id="{C23A027C-C9BB-FEB5-CB93-69E0FD9A93C5}"/>
                  </a:ext>
                </a:extLst>
              </p:cNvPr>
              <p:cNvSpPr>
                <a:spLocks noChangeArrowheads="1"/>
              </p:cNvSpPr>
              <p:nvPr/>
            </p:nvSpPr>
            <p:spPr bwMode="auto">
              <a:xfrm>
                <a:off x="2900" y="3346"/>
                <a:ext cx="2848" cy="968"/>
              </a:xfrm>
              <a:custGeom>
                <a:avLst/>
                <a:gdLst>
                  <a:gd name="T0" fmla="*/ 92 w 2849"/>
                  <a:gd name="T1" fmla="*/ 951 h 969"/>
                  <a:gd name="T2" fmla="*/ 0 w 2849"/>
                  <a:gd name="T3" fmla="*/ 962 h 969"/>
                  <a:gd name="T4" fmla="*/ 391 w 2849"/>
                  <a:gd name="T5" fmla="*/ 962 h 969"/>
                  <a:gd name="T6" fmla="*/ 434 w 2849"/>
                  <a:gd name="T7" fmla="*/ 940 h 969"/>
                  <a:gd name="T8" fmla="*/ 483 w 2849"/>
                  <a:gd name="T9" fmla="*/ 907 h 969"/>
                  <a:gd name="T10" fmla="*/ 554 w 2849"/>
                  <a:gd name="T11" fmla="*/ 869 h 969"/>
                  <a:gd name="T12" fmla="*/ 635 w 2849"/>
                  <a:gd name="T13" fmla="*/ 831 h 969"/>
                  <a:gd name="T14" fmla="*/ 727 w 2849"/>
                  <a:gd name="T15" fmla="*/ 787 h 969"/>
                  <a:gd name="T16" fmla="*/ 836 w 2849"/>
                  <a:gd name="T17" fmla="*/ 738 h 969"/>
                  <a:gd name="T18" fmla="*/ 961 w 2849"/>
                  <a:gd name="T19" fmla="*/ 689 h 969"/>
                  <a:gd name="T20" fmla="*/ 1102 w 2849"/>
                  <a:gd name="T21" fmla="*/ 635 h 969"/>
                  <a:gd name="T22" fmla="*/ 1259 w 2849"/>
                  <a:gd name="T23" fmla="*/ 575 h 969"/>
                  <a:gd name="T24" fmla="*/ 1426 w 2849"/>
                  <a:gd name="T25" fmla="*/ 515 h 969"/>
                  <a:gd name="T26" fmla="*/ 1616 w 2849"/>
                  <a:gd name="T27" fmla="*/ 462 h 969"/>
                  <a:gd name="T28" fmla="*/ 1822 w 2849"/>
                  <a:gd name="T29" fmla="*/ 403 h 969"/>
                  <a:gd name="T30" fmla="*/ 2050 w 2849"/>
                  <a:gd name="T31" fmla="*/ 343 h 969"/>
                  <a:gd name="T32" fmla="*/ 2294 w 2849"/>
                  <a:gd name="T33" fmla="*/ 283 h 969"/>
                  <a:gd name="T34" fmla="*/ 2560 w 2849"/>
                  <a:gd name="T35" fmla="*/ 223 h 969"/>
                  <a:gd name="T36" fmla="*/ 2842 w 2849"/>
                  <a:gd name="T37" fmla="*/ 163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4 w 2849"/>
                  <a:gd name="T51" fmla="*/ 120 h 969"/>
                  <a:gd name="T52" fmla="*/ 2392 w 2849"/>
                  <a:gd name="T53" fmla="*/ 147 h 969"/>
                  <a:gd name="T54" fmla="*/ 2294 w 2849"/>
                  <a:gd name="T55" fmla="*/ 169 h 969"/>
                  <a:gd name="T56" fmla="*/ 2088 w 2849"/>
                  <a:gd name="T57" fmla="*/ 223 h 969"/>
                  <a:gd name="T58" fmla="*/ 1882 w 2849"/>
                  <a:gd name="T59" fmla="*/ 277 h 969"/>
                  <a:gd name="T60" fmla="*/ 1681 w 2849"/>
                  <a:gd name="T61" fmla="*/ 326 h 969"/>
                  <a:gd name="T62" fmla="*/ 1583 w 2849"/>
                  <a:gd name="T63" fmla="*/ 354 h 969"/>
                  <a:gd name="T64" fmla="*/ 1496 w 2849"/>
                  <a:gd name="T65" fmla="*/ 381 h 969"/>
                  <a:gd name="T66" fmla="*/ 1107 w 2849"/>
                  <a:gd name="T67" fmla="*/ 499 h 969"/>
                  <a:gd name="T68" fmla="*/ 912 w 2849"/>
                  <a:gd name="T69" fmla="*/ 570 h 969"/>
                  <a:gd name="T70" fmla="*/ 727 w 2849"/>
                  <a:gd name="T71" fmla="*/ 640 h 969"/>
                  <a:gd name="T72" fmla="*/ 548 w 2849"/>
                  <a:gd name="T73" fmla="*/ 711 h 969"/>
                  <a:gd name="T74" fmla="*/ 380 w 2849"/>
                  <a:gd name="T75" fmla="*/ 787 h 969"/>
                  <a:gd name="T76" fmla="*/ 228 w 2849"/>
                  <a:gd name="T77" fmla="*/ 869 h 969"/>
                  <a:gd name="T78" fmla="*/ 92 w 2849"/>
                  <a:gd name="T79" fmla="*/ 951 h 969"/>
                  <a:gd name="T80" fmla="*/ 92 w 2849"/>
                  <a:gd name="T81" fmla="*/ 951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6" name="AutoShape 6">
                <a:extLst>
                  <a:ext uri="{FF2B5EF4-FFF2-40B4-BE49-F238E27FC236}">
                    <a16:creationId xmlns:a16="http://schemas.microsoft.com/office/drawing/2014/main" id="{CBFB60AE-C8B3-9498-3DCE-B485F07738C9}"/>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4 w 3007"/>
                  <a:gd name="T5" fmla="*/ 593 h 2085"/>
                  <a:gd name="T6" fmla="*/ 1708 w 3007"/>
                  <a:gd name="T7" fmla="*/ 670 h 2085"/>
                  <a:gd name="T8" fmla="*/ 1920 w 3007"/>
                  <a:gd name="T9" fmla="*/ 735 h 2085"/>
                  <a:gd name="T10" fmla="*/ 2148 w 3007"/>
                  <a:gd name="T11" fmla="*/ 789 h 2085"/>
                  <a:gd name="T12" fmla="*/ 2365 w 3007"/>
                  <a:gd name="T13" fmla="*/ 849 h 2085"/>
                  <a:gd name="T14" fmla="*/ 2544 w 3007"/>
                  <a:gd name="T15" fmla="*/ 920 h 2085"/>
                  <a:gd name="T16" fmla="*/ 2631 w 3007"/>
                  <a:gd name="T17" fmla="*/ 980 h 2085"/>
                  <a:gd name="T18" fmla="*/ 2669 w 3007"/>
                  <a:gd name="T19" fmla="*/ 1029 h 2085"/>
                  <a:gd name="T20" fmla="*/ 2674 w 3007"/>
                  <a:gd name="T21" fmla="*/ 1076 h 2085"/>
                  <a:gd name="T22" fmla="*/ 2658 w 3007"/>
                  <a:gd name="T23" fmla="*/ 1120 h 2085"/>
                  <a:gd name="T24" fmla="*/ 2609 w 3007"/>
                  <a:gd name="T25" fmla="*/ 1163 h 2085"/>
                  <a:gd name="T26" fmla="*/ 2538 w 3007"/>
                  <a:gd name="T27" fmla="*/ 1201 h 2085"/>
                  <a:gd name="T28" fmla="*/ 2441 w 3007"/>
                  <a:gd name="T29" fmla="*/ 1234 h 2085"/>
                  <a:gd name="T30" fmla="*/ 2321 w 3007"/>
                  <a:gd name="T31" fmla="*/ 1267 h 2085"/>
                  <a:gd name="T32" fmla="*/ 2099 w 3007"/>
                  <a:gd name="T33" fmla="*/ 1321 h 2085"/>
                  <a:gd name="T34" fmla="*/ 1735 w 3007"/>
                  <a:gd name="T35" fmla="*/ 1414 h 2085"/>
                  <a:gd name="T36" fmla="*/ 1308 w 3007"/>
                  <a:gd name="T37" fmla="*/ 1533 h 2085"/>
                  <a:gd name="T38" fmla="*/ 820 w 3007"/>
                  <a:gd name="T39" fmla="*/ 1702 h 2085"/>
                  <a:gd name="T40" fmla="*/ 282 w 3007"/>
                  <a:gd name="T41" fmla="*/ 1936 h 2085"/>
                  <a:gd name="T42" fmla="*/ 152 w 3007"/>
                  <a:gd name="T43" fmla="*/ 2078 h 2085"/>
                  <a:gd name="T44" fmla="*/ 386 w 3007"/>
                  <a:gd name="T45" fmla="*/ 1985 h 2085"/>
                  <a:gd name="T46" fmla="*/ 700 w 3007"/>
                  <a:gd name="T47" fmla="*/ 1827 h 2085"/>
                  <a:gd name="T48" fmla="*/ 1064 w 3007"/>
                  <a:gd name="T49" fmla="*/ 1686 h 2085"/>
                  <a:gd name="T50" fmla="*/ 1654 w 3007"/>
                  <a:gd name="T51" fmla="*/ 1490 h 2085"/>
                  <a:gd name="T52" fmla="*/ 1838 w 3007"/>
                  <a:gd name="T53" fmla="*/ 1435 h 2085"/>
                  <a:gd name="T54" fmla="*/ 2245 w 3007"/>
                  <a:gd name="T55" fmla="*/ 1332 h 2085"/>
                  <a:gd name="T56" fmla="*/ 2544 w 3007"/>
                  <a:gd name="T57" fmla="*/ 1256 h 2085"/>
                  <a:gd name="T58" fmla="*/ 2723 w 3007"/>
                  <a:gd name="T59" fmla="*/ 1207 h 2085"/>
                  <a:gd name="T60" fmla="*/ 2869 w 3007"/>
                  <a:gd name="T61" fmla="*/ 1163 h 2085"/>
                  <a:gd name="T62" fmla="*/ 2967 w 3007"/>
                  <a:gd name="T63" fmla="*/ 1125 h 2085"/>
                  <a:gd name="T64" fmla="*/ 3000 w 3007"/>
                  <a:gd name="T65" fmla="*/ 871 h 2085"/>
                  <a:gd name="T66" fmla="*/ 2853 w 3007"/>
                  <a:gd name="T67" fmla="*/ 844 h 2085"/>
                  <a:gd name="T68" fmla="*/ 2663 w 3007"/>
                  <a:gd name="T69" fmla="*/ 806 h 2085"/>
                  <a:gd name="T70" fmla="*/ 2451 w 3007"/>
                  <a:gd name="T71" fmla="*/ 757 h 2085"/>
                  <a:gd name="T72" fmla="*/ 2131 w 3007"/>
                  <a:gd name="T73" fmla="*/ 670 h 2085"/>
                  <a:gd name="T74" fmla="*/ 1952 w 3007"/>
                  <a:gd name="T75" fmla="*/ 604 h 2085"/>
                  <a:gd name="T76" fmla="*/ 1817 w 3007"/>
                  <a:gd name="T77" fmla="*/ 534 h 2085"/>
                  <a:gd name="T78" fmla="*/ 1762 w 3007"/>
                  <a:gd name="T79" fmla="*/ 474 h 2085"/>
                  <a:gd name="T80" fmla="*/ 1746 w 3007"/>
                  <a:gd name="T81" fmla="*/ 436 h 2085"/>
                  <a:gd name="T82" fmla="*/ 1773 w 3007"/>
                  <a:gd name="T83" fmla="*/ 381 h 2085"/>
                  <a:gd name="T84" fmla="*/ 1855 w 3007"/>
                  <a:gd name="T85" fmla="*/ 316 h 2085"/>
                  <a:gd name="T86" fmla="*/ 1979 w 3007"/>
                  <a:gd name="T87" fmla="*/ 267 h 2085"/>
                  <a:gd name="T88" fmla="*/ 2142 w 3007"/>
                  <a:gd name="T89" fmla="*/ 229 h 2085"/>
                  <a:gd name="T90" fmla="*/ 2424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78 w 3007"/>
                  <a:gd name="T101" fmla="*/ 120 h 2085"/>
                  <a:gd name="T102" fmla="*/ 2023 w 3007"/>
                  <a:gd name="T103" fmla="*/ 158 h 2085"/>
                  <a:gd name="T104" fmla="*/ 1784 w 3007"/>
                  <a:gd name="T105" fmla="*/ 202 h 2085"/>
                  <a:gd name="T106" fmla="*/ 1594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7" name="AutoShape 7">
                <a:extLst>
                  <a:ext uri="{FF2B5EF4-FFF2-40B4-BE49-F238E27FC236}">
                    <a16:creationId xmlns:a16="http://schemas.microsoft.com/office/drawing/2014/main" id="{968032F0-2BBB-32DF-4DC3-080C4FD38897}"/>
                  </a:ext>
                </a:extLst>
              </p:cNvPr>
              <p:cNvSpPr>
                <a:spLocks noChangeArrowheads="1"/>
              </p:cNvSpPr>
              <p:nvPr/>
            </p:nvSpPr>
            <p:spPr bwMode="auto">
              <a:xfrm>
                <a:off x="4501" y="2317"/>
                <a:ext cx="1247" cy="538"/>
              </a:xfrm>
              <a:custGeom>
                <a:avLst/>
                <a:gdLst>
                  <a:gd name="T0" fmla="*/ 0 w 1248"/>
                  <a:gd name="T1" fmla="*/ 325 h 539"/>
                  <a:gd name="T2" fmla="*/ 0 w 1248"/>
                  <a:gd name="T3" fmla="*/ 353 h 539"/>
                  <a:gd name="T4" fmla="*/ 5 w 1248"/>
                  <a:gd name="T5" fmla="*/ 380 h 539"/>
                  <a:gd name="T6" fmla="*/ 27 w 1248"/>
                  <a:gd name="T7" fmla="*/ 407 h 539"/>
                  <a:gd name="T8" fmla="*/ 54 w 1248"/>
                  <a:gd name="T9" fmla="*/ 429 h 539"/>
                  <a:gd name="T10" fmla="*/ 92 w 1248"/>
                  <a:gd name="T11" fmla="*/ 456 h 539"/>
                  <a:gd name="T12" fmla="*/ 141 w 1248"/>
                  <a:gd name="T13" fmla="*/ 483 h 539"/>
                  <a:gd name="T14" fmla="*/ 195 w 1248"/>
                  <a:gd name="T15" fmla="*/ 505 h 539"/>
                  <a:gd name="T16" fmla="*/ 255 w 1248"/>
                  <a:gd name="T17" fmla="*/ 532 h 539"/>
                  <a:gd name="T18" fmla="*/ 212 w 1248"/>
                  <a:gd name="T19" fmla="*/ 510 h 539"/>
                  <a:gd name="T20" fmla="*/ 179 w 1248"/>
                  <a:gd name="T21" fmla="*/ 483 h 539"/>
                  <a:gd name="T22" fmla="*/ 157 w 1248"/>
                  <a:gd name="T23" fmla="*/ 461 h 539"/>
                  <a:gd name="T24" fmla="*/ 141 w 1248"/>
                  <a:gd name="T25" fmla="*/ 440 h 539"/>
                  <a:gd name="T26" fmla="*/ 136 w 1248"/>
                  <a:gd name="T27" fmla="*/ 418 h 539"/>
                  <a:gd name="T28" fmla="*/ 136 w 1248"/>
                  <a:gd name="T29" fmla="*/ 396 h 539"/>
                  <a:gd name="T30" fmla="*/ 141 w 1248"/>
                  <a:gd name="T31" fmla="*/ 374 h 539"/>
                  <a:gd name="T32" fmla="*/ 157 w 1248"/>
                  <a:gd name="T33" fmla="*/ 358 h 539"/>
                  <a:gd name="T34" fmla="*/ 179 w 1248"/>
                  <a:gd name="T35" fmla="*/ 336 h 539"/>
                  <a:gd name="T36" fmla="*/ 201 w 1248"/>
                  <a:gd name="T37" fmla="*/ 320 h 539"/>
                  <a:gd name="T38" fmla="*/ 266 w 1248"/>
                  <a:gd name="T39" fmla="*/ 287 h 539"/>
                  <a:gd name="T40" fmla="*/ 353 w 1248"/>
                  <a:gd name="T41" fmla="*/ 262 h 539"/>
                  <a:gd name="T42" fmla="*/ 445 w 1248"/>
                  <a:gd name="T43" fmla="*/ 234 h 539"/>
                  <a:gd name="T44" fmla="*/ 554 w 1248"/>
                  <a:gd name="T45" fmla="*/ 213 h 539"/>
                  <a:gd name="T46" fmla="*/ 655 w 1248"/>
                  <a:gd name="T47" fmla="*/ 191 h 539"/>
                  <a:gd name="T48" fmla="*/ 883 w 1248"/>
                  <a:gd name="T49" fmla="*/ 153 h 539"/>
                  <a:gd name="T50" fmla="*/ 986 w 1248"/>
                  <a:gd name="T51" fmla="*/ 136 h 539"/>
                  <a:gd name="T52" fmla="*/ 1084 w 1248"/>
                  <a:gd name="T53" fmla="*/ 120 h 539"/>
                  <a:gd name="T54" fmla="*/ 1171 w 1248"/>
                  <a:gd name="T55" fmla="*/ 115 h 539"/>
                  <a:gd name="T56" fmla="*/ 1241 w 1248"/>
                  <a:gd name="T57" fmla="*/ 104 h 539"/>
                  <a:gd name="T58" fmla="*/ 1241 w 1248"/>
                  <a:gd name="T59" fmla="*/ 0 h 539"/>
                  <a:gd name="T60" fmla="*/ 1154 w 1248"/>
                  <a:gd name="T61" fmla="*/ 22 h 539"/>
                  <a:gd name="T62" fmla="*/ 1062 w 1248"/>
                  <a:gd name="T63" fmla="*/ 38 h 539"/>
                  <a:gd name="T64" fmla="*/ 867 w 1248"/>
                  <a:gd name="T65" fmla="*/ 71 h 539"/>
                  <a:gd name="T66" fmla="*/ 666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87 h 539"/>
                  <a:gd name="T84" fmla="*/ 0 w 1248"/>
                  <a:gd name="T85" fmla="*/ 325 h 539"/>
                  <a:gd name="T86" fmla="*/ 0 w 1248"/>
                  <a:gd name="T87" fmla="*/ 325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21" name="AutoShape 8">
              <a:extLst>
                <a:ext uri="{FF2B5EF4-FFF2-40B4-BE49-F238E27FC236}">
                  <a16:creationId xmlns:a16="http://schemas.microsoft.com/office/drawing/2014/main" id="{F908A7A4-3BD6-E31D-58B2-DFDAE58760DF}"/>
                </a:ext>
              </a:extLst>
            </p:cNvPr>
            <p:cNvSpPr>
              <a:spLocks noChangeArrowheads="1"/>
            </p:cNvSpPr>
            <p:nvPr/>
          </p:nvSpPr>
          <p:spPr bwMode="auto">
            <a:xfrm>
              <a:off x="3322" y="1341"/>
              <a:ext cx="1824" cy="1536"/>
            </a:xfrm>
            <a:custGeom>
              <a:avLst/>
              <a:gdLst>
                <a:gd name="T0" fmla="*/ 196 w 2296"/>
                <a:gd name="T1" fmla="*/ 1449 h 1469"/>
                <a:gd name="T2" fmla="*/ 271 w 2296"/>
                <a:gd name="T3" fmla="*/ 1382 h 1469"/>
                <a:gd name="T4" fmla="*/ 333 w 2296"/>
                <a:gd name="T5" fmla="*/ 1309 h 1469"/>
                <a:gd name="T6" fmla="*/ 382 w 2296"/>
                <a:gd name="T7" fmla="*/ 1226 h 1469"/>
                <a:gd name="T8" fmla="*/ 419 w 2296"/>
                <a:gd name="T9" fmla="*/ 1137 h 1469"/>
                <a:gd name="T10" fmla="*/ 443 w 2296"/>
                <a:gd name="T11" fmla="*/ 1032 h 1469"/>
                <a:gd name="T12" fmla="*/ 456 w 2296"/>
                <a:gd name="T13" fmla="*/ 914 h 1469"/>
                <a:gd name="T14" fmla="*/ 458 w 2296"/>
                <a:gd name="T15" fmla="*/ 766 h 1469"/>
                <a:gd name="T16" fmla="*/ 447 w 2296"/>
                <a:gd name="T17" fmla="*/ 625 h 1469"/>
                <a:gd name="T18" fmla="*/ 428 w 2296"/>
                <a:gd name="T19" fmla="*/ 498 h 1469"/>
                <a:gd name="T20" fmla="*/ 401 w 2296"/>
                <a:gd name="T21" fmla="*/ 379 h 1469"/>
                <a:gd name="T22" fmla="*/ 354 w 2296"/>
                <a:gd name="T23" fmla="*/ 214 h 1469"/>
                <a:gd name="T24" fmla="*/ 323 w 2296"/>
                <a:gd name="T25" fmla="*/ 125 h 1469"/>
                <a:gd name="T26" fmla="*/ 295 w 2296"/>
                <a:gd name="T27" fmla="*/ 58 h 1469"/>
                <a:gd name="T28" fmla="*/ 276 w 2296"/>
                <a:gd name="T29" fmla="*/ 10 h 1469"/>
                <a:gd name="T30" fmla="*/ 269 w 2296"/>
                <a:gd name="T31" fmla="*/ 0 h 1469"/>
                <a:gd name="T32" fmla="*/ 330 w 2296"/>
                <a:gd name="T33" fmla="*/ 162 h 1469"/>
                <a:gd name="T34" fmla="*/ 388 w 2296"/>
                <a:gd name="T35" fmla="*/ 349 h 1469"/>
                <a:gd name="T36" fmla="*/ 413 w 2296"/>
                <a:gd name="T37" fmla="*/ 446 h 1469"/>
                <a:gd name="T38" fmla="*/ 433 w 2296"/>
                <a:gd name="T39" fmla="*/ 549 h 1469"/>
                <a:gd name="T40" fmla="*/ 446 w 2296"/>
                <a:gd name="T41" fmla="*/ 654 h 1469"/>
                <a:gd name="T42" fmla="*/ 452 w 2296"/>
                <a:gd name="T43" fmla="*/ 766 h 1469"/>
                <a:gd name="T44" fmla="*/ 447 w 2296"/>
                <a:gd name="T45" fmla="*/ 869 h 1469"/>
                <a:gd name="T46" fmla="*/ 433 w 2296"/>
                <a:gd name="T47" fmla="*/ 959 h 1469"/>
                <a:gd name="T48" fmla="*/ 412 w 2296"/>
                <a:gd name="T49" fmla="*/ 1032 h 1469"/>
                <a:gd name="T50" fmla="*/ 384 w 2296"/>
                <a:gd name="T51" fmla="*/ 1094 h 1469"/>
                <a:gd name="T52" fmla="*/ 349 w 2296"/>
                <a:gd name="T53" fmla="*/ 1151 h 1469"/>
                <a:gd name="T54" fmla="*/ 269 w 2296"/>
                <a:gd name="T55" fmla="*/ 1239 h 1469"/>
                <a:gd name="T56" fmla="*/ 184 w 2296"/>
                <a:gd name="T57" fmla="*/ 1322 h 1469"/>
                <a:gd name="T58" fmla="*/ 103 w 2296"/>
                <a:gd name="T59" fmla="*/ 1405 h 1469"/>
                <a:gd name="T60" fmla="*/ 70 w 2296"/>
                <a:gd name="T61" fmla="*/ 1458 h 1469"/>
                <a:gd name="T62" fmla="*/ 41 w 2296"/>
                <a:gd name="T63" fmla="*/ 1509 h 1469"/>
                <a:gd name="T64" fmla="*/ 18 w 2296"/>
                <a:gd name="T65" fmla="*/ 1568 h 1469"/>
                <a:gd name="T66" fmla="*/ 5 w 2296"/>
                <a:gd name="T67" fmla="*/ 1644 h 1469"/>
                <a:gd name="T68" fmla="*/ 0 w 2296"/>
                <a:gd name="T69" fmla="*/ 1725 h 1469"/>
                <a:gd name="T70" fmla="*/ 6 w 2296"/>
                <a:gd name="T71" fmla="*/ 1813 h 1469"/>
                <a:gd name="T72" fmla="*/ 20 w 2296"/>
                <a:gd name="T73" fmla="*/ 1888 h 1469"/>
                <a:gd name="T74" fmla="*/ 40 w 2296"/>
                <a:gd name="T75" fmla="*/ 1947 h 1469"/>
                <a:gd name="T76" fmla="*/ 65 w 2296"/>
                <a:gd name="T77" fmla="*/ 2008 h 1469"/>
                <a:gd name="T78" fmla="*/ 44 w 2296"/>
                <a:gd name="T79" fmla="*/ 1931 h 1469"/>
                <a:gd name="T80" fmla="*/ 29 w 2296"/>
                <a:gd name="T81" fmla="*/ 1859 h 1469"/>
                <a:gd name="T82" fmla="*/ 24 w 2296"/>
                <a:gd name="T83" fmla="*/ 1784 h 1469"/>
                <a:gd name="T84" fmla="*/ 28 w 2296"/>
                <a:gd name="T85" fmla="*/ 1719 h 1469"/>
                <a:gd name="T86" fmla="*/ 42 w 2296"/>
                <a:gd name="T87" fmla="*/ 1651 h 1469"/>
                <a:gd name="T88" fmla="*/ 69 w 2296"/>
                <a:gd name="T89" fmla="*/ 1590 h 1469"/>
                <a:gd name="T90" fmla="*/ 106 w 2296"/>
                <a:gd name="T91" fmla="*/ 1531 h 1469"/>
                <a:gd name="T92" fmla="*/ 154 w 2296"/>
                <a:gd name="T93" fmla="*/ 1487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2" name="AutoShape 9">
              <a:extLst>
                <a:ext uri="{FF2B5EF4-FFF2-40B4-BE49-F238E27FC236}">
                  <a16:creationId xmlns:a16="http://schemas.microsoft.com/office/drawing/2014/main" id="{4328F5AB-1E59-49AE-369D-19518051DF41}"/>
                </a:ext>
              </a:extLst>
            </p:cNvPr>
            <p:cNvSpPr>
              <a:spLocks noChangeArrowheads="1"/>
            </p:cNvSpPr>
            <p:nvPr/>
          </p:nvSpPr>
          <p:spPr bwMode="auto">
            <a:xfrm>
              <a:off x="0" y="0"/>
              <a:ext cx="5757" cy="1775"/>
            </a:xfrm>
            <a:custGeom>
              <a:avLst/>
              <a:gdLst>
                <a:gd name="T0" fmla="*/ 0 w 5740"/>
                <a:gd name="T1" fmla="*/ 0 h 1906"/>
                <a:gd name="T2" fmla="*/ 0 w 5740"/>
                <a:gd name="T3" fmla="*/ 1158 h 1906"/>
                <a:gd name="T4" fmla="*/ 5859 w 5740"/>
                <a:gd name="T5" fmla="*/ 1158 h 1906"/>
                <a:gd name="T6" fmla="*/ 5859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15" name="Rectangle 10">
            <a:extLst>
              <a:ext uri="{FF2B5EF4-FFF2-40B4-BE49-F238E27FC236}">
                <a16:creationId xmlns:a16="http://schemas.microsoft.com/office/drawing/2014/main" id="{F969F350-3F3A-02F8-A0DD-6E7E739BC879}"/>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3316" name="Rectangle 11">
            <a:extLst>
              <a:ext uri="{FF2B5EF4-FFF2-40B4-BE49-F238E27FC236}">
                <a16:creationId xmlns:a16="http://schemas.microsoft.com/office/drawing/2014/main" id="{6CB0F19B-A03D-2897-04C0-6B1231F6F5E5}"/>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3317" name="Text Box 12">
            <a:extLst>
              <a:ext uri="{FF2B5EF4-FFF2-40B4-BE49-F238E27FC236}">
                <a16:creationId xmlns:a16="http://schemas.microsoft.com/office/drawing/2014/main" id="{066D0C02-EB60-3818-FAF9-393988A61879}"/>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3318" name="Text Box 13">
            <a:extLst>
              <a:ext uri="{FF2B5EF4-FFF2-40B4-BE49-F238E27FC236}">
                <a16:creationId xmlns:a16="http://schemas.microsoft.com/office/drawing/2014/main" id="{87A415EE-4A16-7FA0-2730-81E2CD85B970}"/>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062" name="Rectangle 14">
            <a:extLst>
              <a:ext uri="{FF2B5EF4-FFF2-40B4-BE49-F238E27FC236}">
                <a16:creationId xmlns:a16="http://schemas.microsoft.com/office/drawing/2014/main" id="{D629B664-356C-43F6-C5CB-22F4AD8C2552}"/>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pPr>
              <a:defRPr/>
            </a:pPr>
            <a:fld id="{5B1A3448-C87A-1140-8DB1-A27C8240BE8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8" Type="http://schemas.openxmlformats.org/officeDocument/2006/relationships/hyperlink" Target="https://de.wikipedia.org/wiki/Andrij_Tschaikowskyj" TargetMode="External"/><Relationship Id="rId13" Type="http://schemas.openxmlformats.org/officeDocument/2006/relationships/hyperlink" Target="https://de.wikipedia.org/wiki/Mychajlo_Hruschewskyj" TargetMode="External"/><Relationship Id="rId18" Type="http://schemas.openxmlformats.org/officeDocument/2006/relationships/hyperlink" Target="https://de.wikipedia.org/wiki/Filaret_Kolessa" TargetMode="External"/><Relationship Id="rId3" Type="http://schemas.openxmlformats.org/officeDocument/2006/relationships/hyperlink" Target="https://de.wikipedia.org/wiki/Mychailo_Pawlyk" TargetMode="External"/><Relationship Id="rId21" Type="http://schemas.openxmlformats.org/officeDocument/2006/relationships/hyperlink" Target="https://de.wikipedia.org/wiki/Denys_Lukijanowytsch" TargetMode="External"/><Relationship Id="rId7" Type="http://schemas.openxmlformats.org/officeDocument/2006/relationships/hyperlink" Target="https://de.wikipedia.org/wiki/Sylwestr_Lepkyj" TargetMode="External"/><Relationship Id="rId12" Type="http://schemas.openxmlformats.org/officeDocument/2006/relationships/hyperlink" Target="https://de.wikipedia.org/wiki/Ossyp_Makowej" TargetMode="External"/><Relationship Id="rId17" Type="http://schemas.openxmlformats.org/officeDocument/2006/relationships/hyperlink" Target="https://de.wikipedia.org/wiki/Iwan_Petruschewytsch" TargetMode="External"/><Relationship Id="rId2" Type="http://schemas.openxmlformats.org/officeDocument/2006/relationships/hyperlink" Target="https://de.wikipedia.org/wiki/Iwan_Kotljarewskyj" TargetMode="External"/><Relationship Id="rId16" Type="http://schemas.openxmlformats.org/officeDocument/2006/relationships/hyperlink" Target="https://de.wikipedia.org/wiki/Bohdan_Lepkyj" TargetMode="External"/><Relationship Id="rId20" Type="http://schemas.openxmlformats.org/officeDocument/2006/relationships/hyperlink" Target="https://de.wikipedia.org/wiki/Iwan_Trusch" TargetMode="External"/><Relationship Id="rId1" Type="http://schemas.openxmlformats.org/officeDocument/2006/relationships/slideLayout" Target="../slideLayouts/slideLayout7.xml"/><Relationship Id="rId6" Type="http://schemas.openxmlformats.org/officeDocument/2006/relationships/hyperlink" Target="https://de.wikipedia.org/wiki/Olha_Kobyljanska" TargetMode="External"/><Relationship Id="rId11" Type="http://schemas.openxmlformats.org/officeDocument/2006/relationships/hyperlink" Target="https://de.wikipedia.org/wiki/Wolodymyr_Hnatjuk" TargetMode="External"/><Relationship Id="rId5" Type="http://schemas.openxmlformats.org/officeDocument/2006/relationships/hyperlink" Target="https://de.wikipedia.org/wiki/Natalija_Kobrynska" TargetMode="External"/><Relationship Id="rId15" Type="http://schemas.openxmlformats.org/officeDocument/2006/relationships/hyperlink" Target="https://de.wikipedia.org/wiki/Oleksandr_Kolessa" TargetMode="External"/><Relationship Id="rId23" Type="http://schemas.openxmlformats.org/officeDocument/2006/relationships/image" Target="../media/image13.jpeg"/><Relationship Id="rId10" Type="http://schemas.openxmlformats.org/officeDocument/2006/relationships/hyperlink" Target="https://de.wikipedia.org/wiki/Iwan_Kopatsch" TargetMode="External"/><Relationship Id="rId19" Type="http://schemas.openxmlformats.org/officeDocument/2006/relationships/hyperlink" Target="https://de.wikipedia.org/wiki/Jossyp_Kyschakewytsch" TargetMode="External"/><Relationship Id="rId4" Type="http://schemas.openxmlformats.org/officeDocument/2006/relationships/hyperlink" Target="https://de.wikipedia.org/wiki/Jewhenija_Jaroschynska" TargetMode="External"/><Relationship Id="rId9" Type="http://schemas.openxmlformats.org/officeDocument/2006/relationships/hyperlink" Target="https://de.wikipedia.org/wiki/Kostjantyn_Pankiwskyj" TargetMode="External"/><Relationship Id="rId14" Type="http://schemas.openxmlformats.org/officeDocument/2006/relationships/hyperlink" Target="https://de.wikipedia.org/wiki/Iwan_Franko" TargetMode="External"/><Relationship Id="rId22" Type="http://schemas.openxmlformats.org/officeDocument/2006/relationships/hyperlink" Target="https://de.wikipedia.org/wiki/Mykola_Iwasjuk"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en.wikipedia.org/wiki/Pereyaslav"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KGNxZCODqX8"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Music/"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144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10 Peasants into …</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2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E83AEB07-4796-4DE1-AD00-6BBE342069EC}"/>
              </a:ext>
            </a:extLst>
          </p:cNvPr>
          <p:cNvSpPr txBox="1"/>
          <p:nvPr/>
        </p:nvSpPr>
        <p:spPr>
          <a:xfrm>
            <a:off x="755576" y="1988840"/>
            <a:ext cx="8083550" cy="2585323"/>
          </a:xfrm>
          <a:prstGeom prst="rect">
            <a:avLst/>
          </a:prstGeom>
          <a:noFill/>
        </p:spPr>
        <p:txBody>
          <a:bodyPr wrap="square" rtlCol="0">
            <a:spAutoFit/>
          </a:bodyPr>
          <a:lstStyle/>
          <a:p>
            <a:r>
              <a:rPr lang="de-GB" dirty="0"/>
              <a:t>For Russian authorities and for Russian nationalists – Ukrainian speaking peasants (18% of the population of the Russian Empire) were essentially Russians, sometimes called South Russians or Little Russians. In 1880 almost all of them are Russian-Orthodox, but speak Ukrainian dialects (not Russian) and have customs and traditions different from those of the Great Russians. Russian authorities and nationalists compete with Ukrainophile activists and intellectuals for the ‚souls‘ of these peasants. One can safely assume that most Ukrainian speaking peasants were nationally indifferent but had strong local and regional loyalties.</a:t>
            </a:r>
          </a:p>
        </p:txBody>
      </p:sp>
      <p:sp>
        <p:nvSpPr>
          <p:cNvPr id="3" name="Textfeld 2">
            <a:extLst>
              <a:ext uri="{FF2B5EF4-FFF2-40B4-BE49-F238E27FC236}">
                <a16:creationId xmlns:a16="http://schemas.microsoft.com/office/drawing/2014/main" id="{44657823-C496-6588-53FA-631C7E7C97B2}"/>
              </a:ext>
            </a:extLst>
          </p:cNvPr>
          <p:cNvSpPr txBox="1"/>
          <p:nvPr/>
        </p:nvSpPr>
        <p:spPr>
          <a:xfrm>
            <a:off x="2051720" y="548680"/>
            <a:ext cx="4839786" cy="369332"/>
          </a:xfrm>
          <a:prstGeom prst="rect">
            <a:avLst/>
          </a:prstGeom>
          <a:noFill/>
        </p:spPr>
        <p:txBody>
          <a:bodyPr wrap="none" rtlCol="0">
            <a:spAutoFit/>
          </a:bodyPr>
          <a:lstStyle/>
          <a:p>
            <a:r>
              <a:rPr lang="de-GB" dirty="0"/>
              <a:t>The Ukrainian problem in the Russian Empire</a:t>
            </a:r>
          </a:p>
        </p:txBody>
      </p:sp>
    </p:spTree>
    <p:extLst>
      <p:ext uri="{BB962C8B-B14F-4D97-AF65-F5344CB8AC3E}">
        <p14:creationId xmlns:p14="http://schemas.microsoft.com/office/powerpoint/2010/main" val="535122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a:extLst>
              <a:ext uri="{FF2B5EF4-FFF2-40B4-BE49-F238E27FC236}">
                <a16:creationId xmlns:a16="http://schemas.microsoft.com/office/drawing/2014/main" id="{4E74A9C8-9A3F-7839-87E8-A9A413180069}"/>
              </a:ext>
            </a:extLst>
          </p:cNvPr>
          <p:cNvSpPr txBox="1">
            <a:spLocks noChangeArrowheads="1"/>
          </p:cNvSpPr>
          <p:nvPr/>
        </p:nvSpPr>
        <p:spPr bwMode="auto">
          <a:xfrm>
            <a:off x="1908175" y="765175"/>
            <a:ext cx="7004050" cy="538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ct val="130000"/>
              </a:lnSpc>
              <a:spcBef>
                <a:spcPct val="0"/>
              </a:spcBef>
              <a:buFontTx/>
              <a:buNone/>
            </a:pPr>
            <a:r>
              <a:rPr lang="en-GB" altLang="en-US" sz="2000" b="1" dirty="0">
                <a:solidFill>
                  <a:srgbClr val="FFFFFF"/>
                </a:solidFill>
              </a:rPr>
              <a:t>What is Russification? </a:t>
            </a:r>
          </a:p>
          <a:p>
            <a:pPr eaLnBrk="1" hangingPunct="1">
              <a:lnSpc>
                <a:spcPct val="130000"/>
              </a:lnSpc>
              <a:spcBef>
                <a:spcPct val="0"/>
              </a:spcBef>
              <a:buFontTx/>
              <a:buNone/>
            </a:pPr>
            <a:r>
              <a:rPr lang="en-GB" altLang="en-US" sz="2000" dirty="0">
                <a:solidFill>
                  <a:srgbClr val="FFFFFF"/>
                </a:solidFill>
              </a:rPr>
              <a:t>Three varieties (</a:t>
            </a:r>
            <a:r>
              <a:rPr lang="en-GB" altLang="en-US" sz="2000" dirty="0" err="1">
                <a:solidFill>
                  <a:srgbClr val="FFFFFF"/>
                </a:solidFill>
              </a:rPr>
              <a:t>Thaden</a:t>
            </a:r>
            <a:r>
              <a:rPr lang="en-GB" altLang="en-US" sz="2000" dirty="0">
                <a:solidFill>
                  <a:srgbClr val="FFFFFF"/>
                </a:solidFill>
              </a:rPr>
              <a:t>)</a:t>
            </a:r>
          </a:p>
          <a:p>
            <a:pPr marL="342900" indent="-342900" eaLnBrk="1" hangingPunct="1">
              <a:lnSpc>
                <a:spcPct val="130000"/>
              </a:lnSpc>
              <a:spcBef>
                <a:spcPct val="0"/>
              </a:spcBef>
            </a:pPr>
            <a:r>
              <a:rPr lang="en-GB" altLang="en-US" sz="2000" dirty="0">
                <a:solidFill>
                  <a:srgbClr val="FFFFFF"/>
                </a:solidFill>
              </a:rPr>
              <a:t>Unplanned: certain individuals take on Russian culture and language, takes several generations</a:t>
            </a:r>
          </a:p>
          <a:p>
            <a:pPr marL="342900" indent="-342900" eaLnBrk="1" hangingPunct="1">
              <a:lnSpc>
                <a:spcPct val="130000"/>
              </a:lnSpc>
              <a:spcBef>
                <a:spcPct val="0"/>
              </a:spcBef>
            </a:pPr>
            <a:r>
              <a:rPr lang="en-GB" altLang="en-US" sz="2000" dirty="0">
                <a:solidFill>
                  <a:srgbClr val="FFFFFF"/>
                </a:solidFill>
              </a:rPr>
              <a:t>Administrative: demand by the Russian government that Russian must be used in administration everywhere in the empire</a:t>
            </a:r>
          </a:p>
          <a:p>
            <a:pPr marL="342900" indent="-342900" eaLnBrk="1" hangingPunct="1">
              <a:lnSpc>
                <a:spcPct val="130000"/>
              </a:lnSpc>
              <a:spcBef>
                <a:spcPct val="0"/>
              </a:spcBef>
            </a:pPr>
            <a:r>
              <a:rPr lang="en-GB" altLang="en-US" sz="2000" dirty="0">
                <a:solidFill>
                  <a:srgbClr val="FFFFFF"/>
                </a:solidFill>
              </a:rPr>
              <a:t>Cultural: active policy that aims to replace a population’s native culture with Russian</a:t>
            </a:r>
          </a:p>
          <a:p>
            <a:pPr eaLnBrk="1" hangingPunct="1">
              <a:spcBef>
                <a:spcPct val="0"/>
              </a:spcBef>
              <a:buFontTx/>
              <a:buNone/>
            </a:pPr>
            <a:endParaRPr lang="en-GB" altLang="en-US" sz="2000" dirty="0">
              <a:solidFill>
                <a:srgbClr val="FFFFFF"/>
              </a:solidFill>
            </a:endParaRPr>
          </a:p>
          <a:p>
            <a:pPr eaLnBrk="1" hangingPunct="1">
              <a:spcBef>
                <a:spcPct val="0"/>
              </a:spcBef>
              <a:buFontTx/>
              <a:buNone/>
            </a:pPr>
            <a:r>
              <a:rPr lang="en-GB" altLang="en-US" sz="1800" dirty="0">
                <a:solidFill>
                  <a:srgbClr val="FFFFFF"/>
                </a:solidFill>
              </a:rPr>
              <a:t>Edward C. </a:t>
            </a:r>
            <a:r>
              <a:rPr lang="en-GB" altLang="en-US" sz="1800" dirty="0" err="1">
                <a:solidFill>
                  <a:srgbClr val="FFFFFF"/>
                </a:solidFill>
              </a:rPr>
              <a:t>Thaden</a:t>
            </a:r>
            <a:r>
              <a:rPr lang="en-GB" altLang="en-US" sz="1800" dirty="0">
                <a:solidFill>
                  <a:srgbClr val="FFFFFF"/>
                </a:solidFill>
              </a:rPr>
              <a:t> et al., </a:t>
            </a:r>
            <a:r>
              <a:rPr lang="en-GB" altLang="en-US" sz="1800" i="1" dirty="0">
                <a:solidFill>
                  <a:srgbClr val="FFFFFF"/>
                </a:solidFill>
              </a:rPr>
              <a:t>Russification in the Baltic Provinces and Finland, 1855-1914</a:t>
            </a:r>
            <a:r>
              <a:rPr lang="en-GB" altLang="en-US" sz="1800" dirty="0">
                <a:solidFill>
                  <a:srgbClr val="FFFFFF"/>
                </a:solidFill>
              </a:rPr>
              <a:t> (Princeton, 1981), pp.  7-8</a:t>
            </a:r>
          </a:p>
          <a:p>
            <a:pPr eaLnBrk="1" hangingPunct="1">
              <a:spcBef>
                <a:spcPct val="0"/>
              </a:spcBef>
              <a:buFontTx/>
              <a:buNone/>
            </a:pPr>
            <a:r>
              <a:rPr lang="en-GB" altLang="en-US" sz="1800" dirty="0">
                <a:solidFill>
                  <a:srgbClr val="FFFFFF"/>
                </a:solidFill>
              </a:rPr>
              <a:t>Theodore R. Weeks, ‘</a:t>
            </a:r>
            <a:r>
              <a:rPr lang="en-GB" altLang="en-US" sz="1800" i="1" dirty="0">
                <a:solidFill>
                  <a:srgbClr val="FFFFFF"/>
                </a:solidFill>
              </a:rPr>
              <a:t>Russification</a:t>
            </a:r>
            <a:r>
              <a:rPr lang="en-GB" altLang="en-US" sz="1800" dirty="0">
                <a:solidFill>
                  <a:srgbClr val="FFFFFF"/>
                </a:solidFill>
              </a:rPr>
              <a:t>: Word and Practice 1863-1914’, in </a:t>
            </a:r>
            <a:r>
              <a:rPr lang="en-GB" altLang="en-US" sz="1800" i="1" dirty="0">
                <a:solidFill>
                  <a:srgbClr val="FFFFFF"/>
                </a:solidFill>
              </a:rPr>
              <a:t>Proceedings of the American Philosophical Society</a:t>
            </a:r>
            <a:r>
              <a:rPr lang="en-GB" altLang="en-US" sz="1800" dirty="0">
                <a:solidFill>
                  <a:srgbClr val="FFFFFF"/>
                </a:solidFill>
              </a:rPr>
              <a:t> Vol 148, No. 4, December 2004, pp. 473-474</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126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1126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126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1126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fill="hold" nodeType="clickEffect">
                                  <p:stCondLst>
                                    <p:cond delay="0"/>
                                  </p:stCondLst>
                                  <p:childTnLst>
                                    <p:set>
                                      <p:cBhvr additive="repl">
                                        <p:cTn id="22" dur="1" fill="hold">
                                          <p:stCondLst>
                                            <p:cond delay="0"/>
                                          </p:stCondLst>
                                        </p:cTn>
                                        <p:tgtEl>
                                          <p:spTgt spid="1126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fill="hold" nodeType="clickEffect">
                                  <p:stCondLst>
                                    <p:cond delay="0"/>
                                  </p:stCondLst>
                                  <p:childTnLst>
                                    <p:set>
                                      <p:cBhvr additive="repl">
                                        <p:cTn id="26" dur="1" fill="hold">
                                          <p:stCondLst>
                                            <p:cond delay="0"/>
                                          </p:stCondLst>
                                        </p:cTn>
                                        <p:tgtEl>
                                          <p:spTgt spid="11265">
                                            <p:txEl>
                                              <p:pRg st="6" end="6"/>
                                            </p:txEl>
                                          </p:spTgt>
                                        </p:tgtEl>
                                        <p:attrNameLst>
                                          <p:attrName>style.visibility</p:attrName>
                                        </p:attrNameLst>
                                      </p:cBhvr>
                                      <p:to>
                                        <p:strVal val="visible"/>
                                      </p:to>
                                    </p:set>
                                  </p:childTnLst>
                                </p:cTn>
                              </p:par>
                              <p:par>
                                <p:cTn id="27" presetID="1" presetClass="entr" fill="hold" nodeType="withEffect">
                                  <p:stCondLst>
                                    <p:cond delay="0"/>
                                  </p:stCondLst>
                                  <p:childTnLst>
                                    <p:set>
                                      <p:cBhvr additive="repl">
                                        <p:cTn id="28" dur="1" fill="hold">
                                          <p:stCondLst>
                                            <p:cond delay="0"/>
                                          </p:stCondLst>
                                        </p:cTn>
                                        <p:tgtEl>
                                          <p:spTgt spid="1126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87CC64A-57AF-BFDC-3738-FBA6F6B770AE}"/>
              </a:ext>
            </a:extLst>
          </p:cNvPr>
          <p:cNvSpPr txBox="1"/>
          <p:nvPr/>
        </p:nvSpPr>
        <p:spPr>
          <a:xfrm>
            <a:off x="611560" y="1628800"/>
            <a:ext cx="7992888" cy="2585323"/>
          </a:xfrm>
          <a:prstGeom prst="rect">
            <a:avLst/>
          </a:prstGeom>
          <a:noFill/>
        </p:spPr>
        <p:txBody>
          <a:bodyPr wrap="square" rtlCol="0">
            <a:spAutoFit/>
          </a:bodyPr>
          <a:lstStyle/>
          <a:p>
            <a:r>
              <a:rPr lang="de-GB" dirty="0"/>
              <a:t>In the Russian Empire, imperial authorities, Russian nationalists, and Ukrainophiles were united in their efforts to reduce Polish influence. The sharp social conflict between Ukrainian peasants and Polish estate owners made any attempts of Polish nationalists to ‚acquire‘ Ukrainian speaking peasants for the Polish nation doomed to fail. There was also the language barrier and the identification of Polish culture with the culture of the ‚masters‘ and the religious difference. Poles were Roman-Catholics – Ukrainians Russian-Orthodox (in the Russian Empire after the dissolution of the Uniate Church in 1839) or Uniate or Greek-Orthodox (in Austria-Hungary.</a:t>
            </a:r>
          </a:p>
        </p:txBody>
      </p:sp>
      <p:sp>
        <p:nvSpPr>
          <p:cNvPr id="3" name="Textfeld 2">
            <a:extLst>
              <a:ext uri="{FF2B5EF4-FFF2-40B4-BE49-F238E27FC236}">
                <a16:creationId xmlns:a16="http://schemas.microsoft.com/office/drawing/2014/main" id="{AB029FFB-D431-B05C-3F75-4FD5FC37D30C}"/>
              </a:ext>
            </a:extLst>
          </p:cNvPr>
          <p:cNvSpPr txBox="1"/>
          <p:nvPr/>
        </p:nvSpPr>
        <p:spPr>
          <a:xfrm>
            <a:off x="665018" y="4667002"/>
            <a:ext cx="7939429" cy="1477328"/>
          </a:xfrm>
          <a:prstGeom prst="rect">
            <a:avLst/>
          </a:prstGeom>
          <a:noFill/>
        </p:spPr>
        <p:txBody>
          <a:bodyPr wrap="square" rtlCol="0">
            <a:spAutoFit/>
          </a:bodyPr>
          <a:lstStyle/>
          <a:p>
            <a:r>
              <a:rPr lang="de-GB" dirty="0"/>
              <a:t>Towards Lithuanian-speaking peasants the Russian authorities pursued a flexible policy. They did not necessarily try to Russify them (they were Baltic, not Eastern Slavs) but to reduce the Polish influence. The authorities did that by supporting the Lithuanian language (including school education) against the Polish language.</a:t>
            </a:r>
          </a:p>
        </p:txBody>
      </p:sp>
      <p:sp>
        <p:nvSpPr>
          <p:cNvPr id="4" name="Textfeld 3">
            <a:extLst>
              <a:ext uri="{FF2B5EF4-FFF2-40B4-BE49-F238E27FC236}">
                <a16:creationId xmlns:a16="http://schemas.microsoft.com/office/drawing/2014/main" id="{6FBCAD1C-A4B0-D4D2-BA94-A31B4F251E56}"/>
              </a:ext>
            </a:extLst>
          </p:cNvPr>
          <p:cNvSpPr txBox="1"/>
          <p:nvPr/>
        </p:nvSpPr>
        <p:spPr>
          <a:xfrm>
            <a:off x="2496710" y="469127"/>
            <a:ext cx="5083443" cy="369332"/>
          </a:xfrm>
          <a:prstGeom prst="rect">
            <a:avLst/>
          </a:prstGeom>
          <a:noFill/>
        </p:spPr>
        <p:txBody>
          <a:bodyPr wrap="none" rtlCol="0">
            <a:spAutoFit/>
          </a:bodyPr>
          <a:lstStyle/>
          <a:p>
            <a:r>
              <a:rPr lang="de-GB" dirty="0"/>
              <a:t>The Ukrainian question and the Polish question </a:t>
            </a:r>
          </a:p>
        </p:txBody>
      </p:sp>
    </p:spTree>
    <p:extLst>
      <p:ext uri="{BB962C8B-B14F-4D97-AF65-F5344CB8AC3E}">
        <p14:creationId xmlns:p14="http://schemas.microsoft.com/office/powerpoint/2010/main" val="727971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 Box 1">
            <a:extLst>
              <a:ext uri="{FF2B5EF4-FFF2-40B4-BE49-F238E27FC236}">
                <a16:creationId xmlns:a16="http://schemas.microsoft.com/office/drawing/2014/main" id="{F0A47529-FAE6-AFFA-910C-AECEE0EDAD8D}"/>
              </a:ext>
            </a:extLst>
          </p:cNvPr>
          <p:cNvSpPr txBox="1">
            <a:spLocks noChangeArrowheads="1"/>
          </p:cNvSpPr>
          <p:nvPr/>
        </p:nvSpPr>
        <p:spPr bwMode="auto">
          <a:xfrm>
            <a:off x="4479925" y="1884363"/>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GB" altLang="en-US" sz="1800"/>
          </a:p>
        </p:txBody>
      </p:sp>
      <p:sp>
        <p:nvSpPr>
          <p:cNvPr id="57346" name="Text Box 2">
            <a:extLst>
              <a:ext uri="{FF2B5EF4-FFF2-40B4-BE49-F238E27FC236}">
                <a16:creationId xmlns:a16="http://schemas.microsoft.com/office/drawing/2014/main" id="{51BEB6D5-57E8-6BD5-414C-D6CFED74E756}"/>
              </a:ext>
            </a:extLst>
          </p:cNvPr>
          <p:cNvSpPr txBox="1">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en-US" sz="4000">
                <a:solidFill>
                  <a:srgbClr val="CCFFFF"/>
                </a:solidFill>
              </a:rPr>
              <a:t>Ukrainians in the Russian Empire</a:t>
            </a:r>
          </a:p>
        </p:txBody>
      </p:sp>
      <p:sp>
        <p:nvSpPr>
          <p:cNvPr id="57347" name="Text Box 3">
            <a:extLst>
              <a:ext uri="{FF2B5EF4-FFF2-40B4-BE49-F238E27FC236}">
                <a16:creationId xmlns:a16="http://schemas.microsoft.com/office/drawing/2014/main" id="{6E0E65FD-C424-8233-5D11-E2D50BC4ED79}"/>
              </a:ext>
            </a:extLst>
          </p:cNvPr>
          <p:cNvSpPr txBox="1">
            <a:spLocks noChangeArrowheads="1"/>
          </p:cNvSpPr>
          <p:nvPr/>
        </p:nvSpPr>
        <p:spPr bwMode="auto">
          <a:xfrm>
            <a:off x="395288" y="1628775"/>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38138" indent="-338138">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ct val="90000"/>
              </a:lnSpc>
              <a:spcBef>
                <a:spcPts val="700"/>
              </a:spcBef>
              <a:buClr>
                <a:srgbClr val="FFFFFF"/>
              </a:buClr>
            </a:pPr>
            <a:r>
              <a:rPr lang="en-GB" altLang="en-US" sz="2800">
                <a:solidFill>
                  <a:srgbClr val="FFFFFF"/>
                </a:solidFill>
              </a:rPr>
              <a:t>Assimilation</a:t>
            </a:r>
          </a:p>
          <a:p>
            <a:pPr eaLnBrk="1" hangingPunct="1">
              <a:lnSpc>
                <a:spcPct val="90000"/>
              </a:lnSpc>
              <a:spcBef>
                <a:spcPts val="700"/>
              </a:spcBef>
              <a:buClr>
                <a:srgbClr val="FFFFFF"/>
              </a:buClr>
            </a:pPr>
            <a:r>
              <a:rPr lang="en-GB" altLang="en-US" sz="2800">
                <a:solidFill>
                  <a:srgbClr val="FFFFFF"/>
                </a:solidFill>
              </a:rPr>
              <a:t>“Little Russians”</a:t>
            </a:r>
          </a:p>
          <a:p>
            <a:pPr eaLnBrk="1" hangingPunct="1">
              <a:lnSpc>
                <a:spcPct val="90000"/>
              </a:lnSpc>
              <a:spcBef>
                <a:spcPts val="700"/>
              </a:spcBef>
              <a:buClr>
                <a:srgbClr val="FFFFFF"/>
              </a:buClr>
            </a:pPr>
            <a:r>
              <a:rPr lang="en-GB" altLang="en-US" sz="2800">
                <a:solidFill>
                  <a:srgbClr val="FFFFFF"/>
                </a:solidFill>
              </a:rPr>
              <a:t>Valuev Decree and Ems Ukaz</a:t>
            </a:r>
          </a:p>
          <a:p>
            <a:pPr eaLnBrk="1" hangingPunct="1">
              <a:lnSpc>
                <a:spcPct val="90000"/>
              </a:lnSpc>
              <a:spcBef>
                <a:spcPts val="700"/>
              </a:spcBef>
              <a:buClr>
                <a:srgbClr val="FFFFFF"/>
              </a:buClr>
            </a:pPr>
            <a:r>
              <a:rPr lang="en-GB" altLang="en-US" sz="2800">
                <a:solidFill>
                  <a:srgbClr val="FFFFFF"/>
                </a:solidFill>
              </a:rPr>
              <a:t>Orthodox faith</a:t>
            </a:r>
          </a:p>
          <a:p>
            <a:pPr eaLnBrk="1" hangingPunct="1">
              <a:lnSpc>
                <a:spcPct val="90000"/>
              </a:lnSpc>
              <a:spcBef>
                <a:spcPts val="700"/>
              </a:spcBef>
              <a:buClr>
                <a:srgbClr val="FFFFFF"/>
              </a:buClr>
            </a:pPr>
            <a:r>
              <a:rPr lang="en-GB" altLang="en-US" sz="2800">
                <a:solidFill>
                  <a:srgbClr val="FFFFFF"/>
                </a:solidFill>
              </a:rPr>
              <a:t>Attraction of Russian culture</a:t>
            </a:r>
          </a:p>
          <a:p>
            <a:pPr eaLnBrk="1" hangingPunct="1">
              <a:lnSpc>
                <a:spcPct val="90000"/>
              </a:lnSpc>
              <a:spcBef>
                <a:spcPts val="700"/>
              </a:spcBef>
              <a:buClr>
                <a:srgbClr val="FFFFFF"/>
              </a:buClr>
            </a:pPr>
            <a:r>
              <a:rPr lang="en-GB" altLang="en-US" sz="2800">
                <a:solidFill>
                  <a:srgbClr val="FFFFFF"/>
                </a:solidFill>
              </a:rPr>
              <a:t>Upward mobility - chances</a:t>
            </a:r>
          </a:p>
        </p:txBody>
      </p:sp>
      <p:sp>
        <p:nvSpPr>
          <p:cNvPr id="57348" name="Text Box 4">
            <a:extLst>
              <a:ext uri="{FF2B5EF4-FFF2-40B4-BE49-F238E27FC236}">
                <a16:creationId xmlns:a16="http://schemas.microsoft.com/office/drawing/2014/main" id="{A64C64E8-43BE-25A3-8976-F23EC9D7FF17}"/>
              </a:ext>
            </a:extLst>
          </p:cNvPr>
          <p:cNvSpPr txBox="1">
            <a:spLocks noChangeArrowheads="1"/>
          </p:cNvSpPr>
          <p:nvPr/>
        </p:nvSpPr>
        <p:spPr bwMode="auto">
          <a:xfrm>
            <a:off x="4649788" y="1619250"/>
            <a:ext cx="3810000"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38138" indent="-338138">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ct val="90000"/>
              </a:lnSpc>
              <a:spcBef>
                <a:spcPts val="700"/>
              </a:spcBef>
              <a:buClr>
                <a:srgbClr val="FFFFFF"/>
              </a:buClr>
            </a:pPr>
            <a:r>
              <a:rPr lang="en-GB" altLang="en-US" sz="2800">
                <a:solidFill>
                  <a:srgbClr val="FFFFFF"/>
                </a:solidFill>
              </a:rPr>
              <a:t>Ukrainian nationalism</a:t>
            </a:r>
          </a:p>
          <a:p>
            <a:pPr eaLnBrk="1" hangingPunct="1">
              <a:lnSpc>
                <a:spcPct val="90000"/>
              </a:lnSpc>
              <a:spcBef>
                <a:spcPts val="700"/>
              </a:spcBef>
              <a:buClr>
                <a:srgbClr val="FFFFFF"/>
              </a:buClr>
            </a:pPr>
            <a:r>
              <a:rPr lang="en-GB" altLang="en-US" sz="2800">
                <a:solidFill>
                  <a:srgbClr val="FFFFFF"/>
                </a:solidFill>
              </a:rPr>
              <a:t>Ethnicity and historical traditions</a:t>
            </a:r>
          </a:p>
          <a:p>
            <a:pPr eaLnBrk="1" hangingPunct="1">
              <a:lnSpc>
                <a:spcPct val="90000"/>
              </a:lnSpc>
              <a:spcBef>
                <a:spcPts val="700"/>
              </a:spcBef>
              <a:buClr>
                <a:srgbClr val="FFFFFF"/>
              </a:buClr>
            </a:pPr>
            <a:r>
              <a:rPr lang="en-GB" altLang="en-US" sz="2800">
                <a:solidFill>
                  <a:srgbClr val="FFFFFF"/>
                </a:solidFill>
              </a:rPr>
              <a:t>Small group of pro-Ukrainian noblemen</a:t>
            </a:r>
          </a:p>
          <a:p>
            <a:pPr eaLnBrk="1" hangingPunct="1">
              <a:lnSpc>
                <a:spcPct val="90000"/>
              </a:lnSpc>
              <a:spcBef>
                <a:spcPts val="700"/>
              </a:spcBef>
              <a:buClr>
                <a:srgbClr val="FFFFFF"/>
              </a:buClr>
            </a:pPr>
            <a:r>
              <a:rPr lang="en-GB" altLang="en-US" sz="2800">
                <a:solidFill>
                  <a:srgbClr val="FFFFFF"/>
                </a:solidFill>
              </a:rPr>
              <a:t>Ukrainian language and literature</a:t>
            </a:r>
          </a:p>
          <a:p>
            <a:pPr eaLnBrk="1" hangingPunct="1">
              <a:lnSpc>
                <a:spcPct val="90000"/>
              </a:lnSpc>
              <a:spcBef>
                <a:spcPts val="700"/>
              </a:spcBef>
              <a:buClr>
                <a:srgbClr val="FFFFFF"/>
              </a:buClr>
            </a:pPr>
            <a:r>
              <a:rPr lang="en-GB" altLang="en-US" sz="2800">
                <a:solidFill>
                  <a:srgbClr val="FFFFFF"/>
                </a:solidFill>
              </a:rPr>
              <a:t>Partial coincidence of social and ethnic boundaries</a:t>
            </a:r>
          </a:p>
        </p:txBody>
      </p:sp>
    </p:spTree>
    <p:extLst>
      <p:ext uri="{BB962C8B-B14F-4D97-AF65-F5344CB8AC3E}">
        <p14:creationId xmlns:p14="http://schemas.microsoft.com/office/powerpoint/2010/main" val="284513403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60BB1491-B65C-19C1-9489-71987617EB5A}"/>
              </a:ext>
            </a:extLst>
          </p:cNvPr>
          <p:cNvSpPr>
            <a:spLocks noGrp="1"/>
          </p:cNvSpPr>
          <p:nvPr>
            <p:ph type="title"/>
          </p:nvPr>
        </p:nvSpPr>
        <p:spPr/>
        <p:txBody>
          <a:bodyPr/>
          <a:lstStyle/>
          <a:p>
            <a:pPr eaLnBrk="1" hangingPunct="1"/>
            <a:endParaRPr lang="en-GB" altLang="en-US">
              <a:ea typeface="ＭＳ Ｐゴシック" panose="020B0600070205080204" pitchFamily="34" charset="-128"/>
            </a:endParaRPr>
          </a:p>
        </p:txBody>
      </p:sp>
      <p:sp>
        <p:nvSpPr>
          <p:cNvPr id="16386" name="Content Placeholder 2">
            <a:extLst>
              <a:ext uri="{FF2B5EF4-FFF2-40B4-BE49-F238E27FC236}">
                <a16:creationId xmlns:a16="http://schemas.microsoft.com/office/drawing/2014/main" id="{DAF1CE96-B016-EF17-B91C-FA4F5BB89980}"/>
              </a:ext>
            </a:extLst>
          </p:cNvPr>
          <p:cNvSpPr>
            <a:spLocks noGrp="1"/>
          </p:cNvSpPr>
          <p:nvPr>
            <p:ph idx="1"/>
          </p:nvPr>
        </p:nvSpPr>
        <p:spPr/>
        <p:txBody>
          <a:bodyPr/>
          <a:lstStyle/>
          <a:p>
            <a:pPr marL="514350" indent="-514350" eaLnBrk="1" hangingPunct="1">
              <a:buFont typeface="Arial" panose="020B0604020202020204" pitchFamily="34" charset="0"/>
              <a:buAutoNum type="arabicPeriod"/>
            </a:pPr>
            <a:r>
              <a:rPr lang="en-GB" altLang="en-US" dirty="0">
                <a:solidFill>
                  <a:srgbClr val="FFFFFF"/>
                </a:solidFill>
                <a:ea typeface="ＭＳ Ｐゴシック" panose="020B0600070205080204" pitchFamily="34" charset="-128"/>
              </a:rPr>
              <a:t>Introduction</a:t>
            </a: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Phase B (</a:t>
            </a:r>
            <a:r>
              <a:rPr lang="en-GB" altLang="en-US" dirty="0" err="1">
                <a:ea typeface="ＭＳ Ｐゴシック" panose="020B0600070205080204" pitchFamily="34" charset="-128"/>
              </a:rPr>
              <a:t>Hroch</a:t>
            </a:r>
            <a:r>
              <a:rPr lang="en-GB" altLang="en-US" dirty="0">
                <a:ea typeface="ＭＳ Ｐゴシック" panose="020B0600070205080204" pitchFamily="34" charset="-128"/>
              </a:rPr>
              <a:t>) of Ukrainian Nation Building: 1840 to 1880</a:t>
            </a:r>
            <a:endParaRPr lang="en-GB" altLang="en-US" dirty="0">
              <a:solidFill>
                <a:srgbClr val="FFFFFF"/>
              </a:solidFill>
              <a:ea typeface="ＭＳ Ｐゴシック" panose="020B0600070205080204" pitchFamily="34" charset="-128"/>
            </a:endParaRP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Reaching out to the peasantry</a:t>
            </a: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Phase B/C in Austria Hungary: East Galicia as Ukrainian and Polish Piedmont</a:t>
            </a:r>
            <a:endParaRPr lang="en-GB" altLang="en-US" dirty="0">
              <a:solidFill>
                <a:srgbClr val="FFFFFF"/>
              </a:solidFill>
              <a:ea typeface="ＭＳ Ｐゴシック" panose="020B0600070205080204" pitchFamily="34" charset="-128"/>
            </a:endParaRPr>
          </a:p>
          <a:p>
            <a:pPr marL="514350" indent="-514350" eaLnBrk="1" hangingPunct="1">
              <a:buFont typeface="Arial" panose="020B0604020202020204" pitchFamily="34" charset="0"/>
              <a:buAutoNum type="arabicPeriod"/>
            </a:pPr>
            <a:r>
              <a:rPr lang="en-GB" altLang="en-US" dirty="0">
                <a:solidFill>
                  <a:srgbClr val="FFFFFF"/>
                </a:solidFill>
                <a:ea typeface="ＭＳ Ｐゴシック" panose="020B0600070205080204" pitchFamily="34" charset="-128"/>
              </a:rPr>
              <a:t>Conclusion</a:t>
            </a:r>
          </a:p>
        </p:txBody>
      </p:sp>
    </p:spTree>
    <p:extLst>
      <p:ext uri="{BB962C8B-B14F-4D97-AF65-F5344CB8AC3E}">
        <p14:creationId xmlns:p14="http://schemas.microsoft.com/office/powerpoint/2010/main" val="1951880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
            <a:extLst>
              <a:ext uri="{FF2B5EF4-FFF2-40B4-BE49-F238E27FC236}">
                <a16:creationId xmlns:a16="http://schemas.microsoft.com/office/drawing/2014/main" id="{19B1C61D-C8B7-AB04-4C3E-CCB8669E06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94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777938718"/>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1">
            <a:extLst>
              <a:ext uri="{FF2B5EF4-FFF2-40B4-BE49-F238E27FC236}">
                <a16:creationId xmlns:a16="http://schemas.microsoft.com/office/drawing/2014/main" id="{FE7E2D19-E389-0F0C-B1BF-2EE99E9A02B8}"/>
              </a:ext>
            </a:extLst>
          </p:cNvPr>
          <p:cNvSpPr txBox="1">
            <a:spLocks noChangeArrowheads="1"/>
          </p:cNvSpPr>
          <p:nvPr/>
        </p:nvSpPr>
        <p:spPr bwMode="auto">
          <a:xfrm>
            <a:off x="1619250" y="260350"/>
            <a:ext cx="6135688"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a:solidFill>
                  <a:srgbClr val="FFFFFF"/>
                </a:solidFill>
              </a:rPr>
              <a:t>Austrian Crownland Galicia and Lodomeria, 1910</a:t>
            </a:r>
          </a:p>
          <a:p>
            <a:pPr eaLnBrk="1" hangingPunct="1">
              <a:spcBef>
                <a:spcPct val="0"/>
              </a:spcBef>
              <a:buFontTx/>
              <a:buNone/>
            </a:pPr>
            <a:r>
              <a:rPr lang="en-GB" altLang="en-US" sz="1800" b="1">
                <a:solidFill>
                  <a:srgbClr val="FFFFFF"/>
                </a:solidFill>
              </a:rPr>
              <a:t>Population: 8 Million</a:t>
            </a:r>
          </a:p>
          <a:p>
            <a:pPr eaLnBrk="1" hangingPunct="1">
              <a:spcBef>
                <a:spcPct val="0"/>
              </a:spcBef>
              <a:buFontTx/>
              <a:buNone/>
            </a:pPr>
            <a:endParaRPr lang="en-GB" altLang="en-US" sz="1800" b="1">
              <a:solidFill>
                <a:srgbClr val="FFFFFF"/>
              </a:solidFill>
            </a:endParaRPr>
          </a:p>
        </p:txBody>
      </p:sp>
      <p:graphicFrame>
        <p:nvGraphicFramePr>
          <p:cNvPr id="29698" name="Group 2">
            <a:extLst>
              <a:ext uri="{FF2B5EF4-FFF2-40B4-BE49-F238E27FC236}">
                <a16:creationId xmlns:a16="http://schemas.microsoft.com/office/drawing/2014/main" id="{FCB036FA-41EE-EAF8-1110-2072C3D11E1F}"/>
              </a:ext>
            </a:extLst>
          </p:cNvPr>
          <p:cNvGraphicFramePr>
            <a:graphicFrameLocks noGrp="1"/>
          </p:cNvGraphicFramePr>
          <p:nvPr/>
        </p:nvGraphicFramePr>
        <p:xfrm>
          <a:off x="323850" y="1052513"/>
          <a:ext cx="8426450" cy="5545138"/>
        </p:xfrm>
        <a:graphic>
          <a:graphicData uri="http://schemas.openxmlformats.org/drawingml/2006/table">
            <a:tbl>
              <a:tblPr/>
              <a:tblGrid>
                <a:gridCol w="2443163">
                  <a:extLst>
                    <a:ext uri="{9D8B030D-6E8A-4147-A177-3AD203B41FA5}">
                      <a16:colId xmlns:a16="http://schemas.microsoft.com/office/drawing/2014/main" val="20000"/>
                    </a:ext>
                  </a:extLst>
                </a:gridCol>
                <a:gridCol w="1271587">
                  <a:extLst>
                    <a:ext uri="{9D8B030D-6E8A-4147-A177-3AD203B41FA5}">
                      <a16:colId xmlns:a16="http://schemas.microsoft.com/office/drawing/2014/main" val="20001"/>
                    </a:ext>
                  </a:extLst>
                </a:gridCol>
                <a:gridCol w="723900">
                  <a:extLst>
                    <a:ext uri="{9D8B030D-6E8A-4147-A177-3AD203B41FA5}">
                      <a16:colId xmlns:a16="http://schemas.microsoft.com/office/drawing/2014/main" val="20002"/>
                    </a:ext>
                  </a:extLst>
                </a:gridCol>
                <a:gridCol w="1271588">
                  <a:extLst>
                    <a:ext uri="{9D8B030D-6E8A-4147-A177-3AD203B41FA5}">
                      <a16:colId xmlns:a16="http://schemas.microsoft.com/office/drawing/2014/main" val="20003"/>
                    </a:ext>
                  </a:extLst>
                </a:gridCol>
                <a:gridCol w="722312">
                  <a:extLst>
                    <a:ext uri="{9D8B030D-6E8A-4147-A177-3AD203B41FA5}">
                      <a16:colId xmlns:a16="http://schemas.microsoft.com/office/drawing/2014/main" val="20004"/>
                    </a:ext>
                  </a:extLst>
                </a:gridCol>
                <a:gridCol w="1271588">
                  <a:extLst>
                    <a:ext uri="{9D8B030D-6E8A-4147-A177-3AD203B41FA5}">
                      <a16:colId xmlns:a16="http://schemas.microsoft.com/office/drawing/2014/main" val="20005"/>
                    </a:ext>
                  </a:extLst>
                </a:gridCol>
                <a:gridCol w="722312">
                  <a:extLst>
                    <a:ext uri="{9D8B030D-6E8A-4147-A177-3AD203B41FA5}">
                      <a16:colId xmlns:a16="http://schemas.microsoft.com/office/drawing/2014/main" val="20006"/>
                    </a:ext>
                  </a:extLst>
                </a:gridCol>
              </a:tblGrid>
              <a:tr h="1517649">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l" defTabSz="449263" rtl="0" eaLnBrk="0" fontAlgn="base" latinLnBrk="0" hangingPunct="0">
                        <a:lnSpc>
                          <a:spcPct val="93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de-DE" altLang="en-US" sz="2000" b="0" i="0" u="none" strike="noStrike" cap="none" normalizeH="0" baseline="0" dirty="0">
                        <a:ln>
                          <a:noFill/>
                        </a:ln>
                        <a:solidFill>
                          <a:srgbClr val="FFFFFF"/>
                        </a:solidFill>
                        <a:effectLst/>
                        <a:latin typeface="Arial" charset="0"/>
                        <a:ea typeface="ＭＳ Ｐゴシック" charset="-128"/>
                      </a:endParaRP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FF"/>
                          </a:solidFill>
                          <a:effectLst/>
                          <a:latin typeface="Times New Roman" charset="0"/>
                          <a:ea typeface="ＭＳ Ｐゴシック" charset="-128"/>
                        </a:rPr>
                        <a:t>West </a:t>
                      </a:r>
                      <a:r>
                        <a:rPr kumimoji="0" lang="de-DE" altLang="en-US" sz="2000" b="0" i="0" u="none" strike="noStrike" cap="none" normalizeH="0" baseline="0" dirty="0" err="1">
                          <a:ln>
                            <a:noFill/>
                          </a:ln>
                          <a:solidFill>
                            <a:srgbClr val="FFFFFF"/>
                          </a:solidFill>
                          <a:effectLst/>
                          <a:latin typeface="Times New Roman" charset="0"/>
                          <a:ea typeface="ＭＳ Ｐゴシック" charset="-128"/>
                        </a:rPr>
                        <a:t>Galicia</a:t>
                      </a:r>
                      <a:endParaRPr kumimoji="0" lang="de-DE" altLang="en-US" sz="2000" b="0" i="0" u="none" strike="noStrike" cap="none" normalizeH="0" baseline="0" dirty="0">
                        <a:ln>
                          <a:noFill/>
                        </a:ln>
                        <a:solidFill>
                          <a:srgbClr val="FFFFFF"/>
                        </a:solidFill>
                        <a:effectLst/>
                        <a:latin typeface="Times New Roman" charset="0"/>
                        <a:ea typeface="ＭＳ Ｐゴシック" charset="-128"/>
                      </a:endParaRPr>
                    </a:p>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FF"/>
                          </a:solidFill>
                          <a:effectLst/>
                          <a:latin typeface="Times New Roman" charset="0"/>
                          <a:ea typeface="ＭＳ Ｐゴシック" charset="-128"/>
                        </a:rPr>
                        <a:t>in %</a:t>
                      </a:r>
                    </a:p>
                  </a:txBody>
                  <a:tcPr marL="90000" marR="90000" marT="64440" marB="46800" horzOverflow="overflow">
                    <a:lnL w="5760" cap="flat" cmpd="sng" algn="ctr">
                      <a:solidFill>
                        <a:srgbClr val="000000"/>
                      </a:solidFill>
                      <a:prstDash val="solid"/>
                      <a:round/>
                      <a:headEnd type="none" w="med" len="med"/>
                      <a:tailEnd type="none" w="med" len="med"/>
                    </a:lnL>
                    <a:lnR>
                      <a:noFill/>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East Galicia</a:t>
                      </a:r>
                    </a:p>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in %</a:t>
                      </a:r>
                    </a:p>
                  </a:txBody>
                  <a:tcPr marL="90000" marR="90000" marT="64440" marB="46800" horzOverflow="overflow">
                    <a:lnL>
                      <a:noFill/>
                    </a:lnL>
                    <a:lnR>
                      <a:noFill/>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just"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Together</a:t>
                      </a:r>
                    </a:p>
                  </a:txBody>
                  <a:tcPr marL="90000" marR="90000" marT="64440" marB="46800" horzOverflow="overflow">
                    <a:lnL>
                      <a:noFill/>
                    </a:lnL>
                    <a:lnR>
                      <a:noFill/>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804863">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just"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Roman-</a:t>
                      </a:r>
                      <a:r>
                        <a:rPr kumimoji="0" lang="de-DE" altLang="en-US" sz="2000" b="0" i="0" u="none" strike="noStrike" cap="none" normalizeH="0" baseline="0" dirty="0" err="1">
                          <a:ln>
                            <a:noFill/>
                          </a:ln>
                          <a:solidFill>
                            <a:srgbClr val="FFFF00"/>
                          </a:solidFill>
                          <a:effectLst/>
                          <a:latin typeface="Times New Roman" charset="0"/>
                          <a:ea typeface="ＭＳ Ｐゴシック" charset="-128"/>
                        </a:rPr>
                        <a:t>Catholic</a:t>
                      </a:r>
                      <a:endParaRPr kumimoji="0" lang="de-DE" altLang="en-US" sz="2000" b="0" i="0" u="none" strike="noStrike" cap="none" normalizeH="0" baseline="0" dirty="0">
                        <a:ln>
                          <a:noFill/>
                        </a:ln>
                        <a:solidFill>
                          <a:srgbClr val="FFFF00"/>
                        </a:solidFill>
                        <a:effectLst/>
                        <a:latin typeface="Times New Roman" charset="0"/>
                        <a:ea typeface="ＭＳ Ｐゴシック" charset="-128"/>
                      </a:endParaRP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2,381,940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88.6</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a:noFill/>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1,349,630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25.3</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a:noFill/>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3,731,570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00"/>
                          </a:solidFill>
                          <a:effectLst/>
                          <a:latin typeface="Times New Roman" charset="0"/>
                          <a:ea typeface="ＭＳ Ｐゴシック" charset="-128"/>
                        </a:rPr>
                        <a:t>46.5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a:noFill/>
                    </a:lnT>
                    <a:lnB w="576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04863">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just"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Greek-Catholic</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FF"/>
                          </a:solidFill>
                          <a:effectLst/>
                          <a:latin typeface="Times New Roman" charset="0"/>
                          <a:ea typeface="ＭＳ Ｐゴシック" charset="-128"/>
                        </a:rPr>
                        <a:t>86,585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3.2</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3,294,420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61.7</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3,381,005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42.1</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06450">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just"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Jewish</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213,173</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7.9</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658,722</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12.4</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871,895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10.9</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04863">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just"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Protestant</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7,953</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0.3</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30,371</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0.6</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28,324</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0.5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806450">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just"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Orthodox</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165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0.0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2,680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0.0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a:ln>
                            <a:noFill/>
                          </a:ln>
                          <a:solidFill>
                            <a:srgbClr val="FFFFFF"/>
                          </a:solidFill>
                          <a:effectLst/>
                          <a:latin typeface="Times New Roman" charset="0"/>
                          <a:ea typeface="ＭＳ Ｐゴシック" charset="-128"/>
                        </a:rPr>
                        <a:t>2,845</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charset="0"/>
                          <a:ea typeface="ＭＳ Ｐゴシック" charset="-128"/>
                        </a:defRPr>
                      </a:lvl1pPr>
                      <a:lvl2pPr marL="37931725" indent="-37474525" defTabSz="449263">
                        <a:spcBef>
                          <a:spcPct val="20000"/>
                        </a:spcBef>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charset="0"/>
                          <a:ea typeface="ＭＳ Ｐゴシック" charset="-128"/>
                        </a:defRPr>
                      </a:lvl2pPr>
                      <a:lvl3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charset="0"/>
                          <a:ea typeface="ＭＳ Ｐゴシック" charset="-128"/>
                        </a:defRPr>
                      </a:lvl3pPr>
                      <a:lvl4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4pPr>
                      <a:lvl5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5pPr>
                      <a:lvl6pPr marL="4572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6pPr>
                      <a:lvl7pPr marL="9144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7pPr>
                      <a:lvl8pPr marL="13716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8pPr>
                      <a:lvl9pPr marL="1828800" fontAlgn="base">
                        <a:spcBef>
                          <a:spcPct val="2000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Calibri" charset="0"/>
                          <a:ea typeface="ＭＳ Ｐゴシック" charset="-128"/>
                        </a:defRPr>
                      </a:lvl9pPr>
                    </a:lstStyle>
                    <a:p>
                      <a:pPr marL="0" marR="0" lvl="0" indent="0" algn="r" defTabSz="449263" rtl="0" eaLnBrk="0"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rgbClr val="FFFFFF"/>
                          </a:solidFill>
                          <a:effectLst/>
                          <a:latin typeface="Times New Roman" charset="0"/>
                          <a:ea typeface="ＭＳ Ｐゴシック" charset="-128"/>
                        </a:rPr>
                        <a:t>0.0</a:t>
                      </a:r>
                    </a:p>
                  </a:txBody>
                  <a:tcPr marL="90000" marR="90000" marT="64440" marB="46800"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37785327"/>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1">
            <a:extLst>
              <a:ext uri="{FF2B5EF4-FFF2-40B4-BE49-F238E27FC236}">
                <a16:creationId xmlns:a16="http://schemas.microsoft.com/office/drawing/2014/main" id="{93B18FE4-3612-07DE-AEE5-81B309BDB6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657475"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9394" name="Picture 2">
            <a:extLst>
              <a:ext uri="{FF2B5EF4-FFF2-40B4-BE49-F238E27FC236}">
                <a16:creationId xmlns:a16="http://schemas.microsoft.com/office/drawing/2014/main" id="{C87C4421-1E82-86CB-B794-3B7BD197CD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1113" y="93663"/>
            <a:ext cx="4629150"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9395" name="Picture 3">
            <a:extLst>
              <a:ext uri="{FF2B5EF4-FFF2-40B4-BE49-F238E27FC236}">
                <a16:creationId xmlns:a16="http://schemas.microsoft.com/office/drawing/2014/main" id="{E3DCE08B-7402-9ADB-093F-AC9250835D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2750" y="3303588"/>
            <a:ext cx="4675188"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9396" name="Picture 1">
            <a:extLst>
              <a:ext uri="{FF2B5EF4-FFF2-40B4-BE49-F238E27FC236}">
                <a16:creationId xmlns:a16="http://schemas.microsoft.com/office/drawing/2014/main" id="{6075449C-0F8D-99E0-4461-CD3377B98EF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143375"/>
            <a:ext cx="3938588"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48949447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ext Box 1">
            <a:extLst>
              <a:ext uri="{FF2B5EF4-FFF2-40B4-BE49-F238E27FC236}">
                <a16:creationId xmlns:a16="http://schemas.microsoft.com/office/drawing/2014/main" id="{449405E1-3886-CAC0-9F8B-257E9188CBB5}"/>
              </a:ext>
            </a:extLst>
          </p:cNvPr>
          <p:cNvSpPr txBox="1">
            <a:spLocks noChangeArrowheads="1"/>
          </p:cNvSpPr>
          <p:nvPr/>
        </p:nvSpPr>
        <p:spPr bwMode="auto">
          <a:xfrm>
            <a:off x="468313" y="2603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4400" dirty="0">
                <a:solidFill>
                  <a:srgbClr val="CCFFFF"/>
                </a:solidFill>
                <a:ea typeface="Arial Unicode MS" panose="020B0604020202020204" pitchFamily="34" charset="-128"/>
              </a:rPr>
              <a:t>Phase B/C in Galicia</a:t>
            </a:r>
          </a:p>
        </p:txBody>
      </p:sp>
      <p:sp>
        <p:nvSpPr>
          <p:cNvPr id="80898" name="Text Box 2">
            <a:extLst>
              <a:ext uri="{FF2B5EF4-FFF2-40B4-BE49-F238E27FC236}">
                <a16:creationId xmlns:a16="http://schemas.microsoft.com/office/drawing/2014/main" id="{09B2E5C5-F051-C797-474D-43F9742763B0}"/>
              </a:ext>
            </a:extLst>
          </p:cNvPr>
          <p:cNvSpPr txBox="1">
            <a:spLocks noChangeArrowheads="1"/>
          </p:cNvSpPr>
          <p:nvPr/>
        </p:nvSpPr>
        <p:spPr bwMode="auto">
          <a:xfrm>
            <a:off x="251520" y="1268412"/>
            <a:ext cx="8712967" cy="1143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1848 Supreme Ruthenian Council</a:t>
            </a: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Competition between Old-Ruthenians, </a:t>
            </a:r>
            <a:r>
              <a:rPr lang="en-GB" altLang="en-GB" sz="2000" dirty="0" err="1">
                <a:solidFill>
                  <a:srgbClr val="FFFFFF"/>
                </a:solidFill>
                <a:ea typeface="Arial Unicode MS" panose="020B0604020202020204" pitchFamily="34" charset="-128"/>
              </a:rPr>
              <a:t>Ukrainophiles</a:t>
            </a:r>
            <a:r>
              <a:rPr lang="en-GB" altLang="en-GB" sz="2000" dirty="0">
                <a:solidFill>
                  <a:srgbClr val="FFFFFF"/>
                </a:solidFill>
                <a:ea typeface="Arial Unicode MS" panose="020B0604020202020204" pitchFamily="34" charset="-128"/>
              </a:rPr>
              <a:t>, Russophiles, </a:t>
            </a:r>
            <a:r>
              <a:rPr lang="en-GB" altLang="en-GB" sz="2000" dirty="0" err="1">
                <a:solidFill>
                  <a:srgbClr val="FFFFFF"/>
                </a:solidFill>
                <a:ea typeface="Arial Unicode MS" panose="020B0604020202020204" pitchFamily="34" charset="-128"/>
              </a:rPr>
              <a:t>Polonophiles</a:t>
            </a:r>
            <a:endParaRPr lang="en-GB" altLang="en-GB" sz="2000" dirty="0">
              <a:solidFill>
                <a:srgbClr val="FFFFFF"/>
              </a:solidFill>
              <a:ea typeface="Arial Unicode MS" panose="020B0604020202020204" pitchFamily="34" charset="-128"/>
            </a:endParaRPr>
          </a:p>
          <a:p>
            <a:pPr marL="0" indent="0" eaLnBrk="1" hangingPunct="1">
              <a:spcBef>
                <a:spcPts val="800"/>
              </a:spcBef>
              <a:buClr>
                <a:srgbClr val="FFFFFF"/>
              </a:buClr>
              <a:buSzPct val="100000"/>
            </a:pPr>
            <a:endParaRPr lang="en-GB" altLang="en-GB" sz="2000" dirty="0">
              <a:solidFill>
                <a:srgbClr val="FFFFFF"/>
              </a:solidFill>
              <a:ea typeface="Arial Unicode MS" panose="020B0604020202020204" pitchFamily="34" charset="-128"/>
            </a:endParaRPr>
          </a:p>
        </p:txBody>
      </p:sp>
      <p:sp>
        <p:nvSpPr>
          <p:cNvPr id="2" name="Text Box 1">
            <a:extLst>
              <a:ext uri="{FF2B5EF4-FFF2-40B4-BE49-F238E27FC236}">
                <a16:creationId xmlns:a16="http://schemas.microsoft.com/office/drawing/2014/main" id="{9ADFF8AB-A37A-D3B8-FF73-F43733609DAE}"/>
              </a:ext>
            </a:extLst>
          </p:cNvPr>
          <p:cNvSpPr txBox="1">
            <a:spLocks noChangeArrowheads="1"/>
          </p:cNvSpPr>
          <p:nvPr/>
        </p:nvSpPr>
        <p:spPr bwMode="auto">
          <a:xfrm>
            <a:off x="-36512" y="3284079"/>
            <a:ext cx="8229600" cy="49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GB" altLang="en-US" sz="1800" dirty="0">
                <a:solidFill>
                  <a:srgbClr val="CCFFFF"/>
                </a:solidFill>
              </a:rPr>
              <a:t>Options for Ukrainian speakers in Galicia</a:t>
            </a:r>
          </a:p>
        </p:txBody>
      </p:sp>
      <p:sp>
        <p:nvSpPr>
          <p:cNvPr id="3" name="Text Box 2">
            <a:extLst>
              <a:ext uri="{FF2B5EF4-FFF2-40B4-BE49-F238E27FC236}">
                <a16:creationId xmlns:a16="http://schemas.microsoft.com/office/drawing/2014/main" id="{654FD221-86DE-F3F7-2E4B-C0A5F6158957}"/>
              </a:ext>
            </a:extLst>
          </p:cNvPr>
          <p:cNvSpPr txBox="1">
            <a:spLocks noChangeArrowheads="1"/>
          </p:cNvSpPr>
          <p:nvPr/>
        </p:nvSpPr>
        <p:spPr bwMode="auto">
          <a:xfrm>
            <a:off x="1187624" y="3674170"/>
            <a:ext cx="8229600" cy="187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38138" indent="-338138">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ts val="800"/>
              </a:spcBef>
              <a:buClr>
                <a:srgbClr val="FFFFFF"/>
              </a:buClr>
            </a:pPr>
            <a:r>
              <a:rPr lang="en-GB" altLang="en-US" sz="1800" dirty="0">
                <a:solidFill>
                  <a:srgbClr val="FFFFFF"/>
                </a:solidFill>
              </a:rPr>
              <a:t>Polish option – “</a:t>
            </a:r>
            <a:r>
              <a:rPr lang="en-GB" altLang="en-US" sz="1800" dirty="0" err="1">
                <a:solidFill>
                  <a:srgbClr val="FFFFFF"/>
                </a:solidFill>
              </a:rPr>
              <a:t>gente</a:t>
            </a:r>
            <a:r>
              <a:rPr lang="en-GB" altLang="en-US" sz="1800" dirty="0">
                <a:solidFill>
                  <a:srgbClr val="FFFFFF"/>
                </a:solidFill>
              </a:rPr>
              <a:t> </a:t>
            </a:r>
            <a:r>
              <a:rPr lang="en-GB" altLang="en-US" sz="1800" dirty="0" err="1">
                <a:solidFill>
                  <a:srgbClr val="FFFFFF"/>
                </a:solidFill>
              </a:rPr>
              <a:t>ruthenus</a:t>
            </a:r>
            <a:r>
              <a:rPr lang="en-GB" altLang="en-US" sz="1800" dirty="0">
                <a:solidFill>
                  <a:srgbClr val="FFFFFF"/>
                </a:solidFill>
              </a:rPr>
              <a:t>, </a:t>
            </a:r>
            <a:r>
              <a:rPr lang="en-GB" altLang="en-US" sz="1800" dirty="0" err="1">
                <a:solidFill>
                  <a:srgbClr val="FFFFFF"/>
                </a:solidFill>
              </a:rPr>
              <a:t>natione</a:t>
            </a:r>
            <a:r>
              <a:rPr lang="en-GB" altLang="en-US" sz="1800" dirty="0">
                <a:solidFill>
                  <a:srgbClr val="FFFFFF"/>
                </a:solidFill>
              </a:rPr>
              <a:t> </a:t>
            </a:r>
            <a:r>
              <a:rPr lang="en-GB" altLang="en-US" sz="1800" dirty="0" err="1">
                <a:solidFill>
                  <a:srgbClr val="FFFFFF"/>
                </a:solidFill>
              </a:rPr>
              <a:t>polonus</a:t>
            </a:r>
            <a:r>
              <a:rPr lang="en-GB" altLang="en-US" sz="1800" dirty="0">
                <a:solidFill>
                  <a:srgbClr val="FFFFFF"/>
                </a:solidFill>
              </a:rPr>
              <a:t>”</a:t>
            </a:r>
          </a:p>
          <a:p>
            <a:pPr eaLnBrk="1" hangingPunct="1">
              <a:spcBef>
                <a:spcPts val="800"/>
              </a:spcBef>
              <a:buClr>
                <a:srgbClr val="FFFFFF"/>
              </a:buClr>
            </a:pPr>
            <a:r>
              <a:rPr lang="en-GB" altLang="en-US" sz="1800" dirty="0">
                <a:solidFill>
                  <a:srgbClr val="FFFFFF"/>
                </a:solidFill>
              </a:rPr>
              <a:t>Ruthenian option – “</a:t>
            </a:r>
            <a:r>
              <a:rPr lang="en-GB" altLang="en-US" sz="1800" dirty="0" err="1">
                <a:solidFill>
                  <a:srgbClr val="FFFFFF"/>
                </a:solidFill>
              </a:rPr>
              <a:t>Rusyny</a:t>
            </a:r>
            <a:r>
              <a:rPr lang="en-GB" altLang="en-US" sz="1800" dirty="0">
                <a:solidFill>
                  <a:srgbClr val="FFFFFF"/>
                </a:solidFill>
              </a:rPr>
              <a:t>”</a:t>
            </a:r>
          </a:p>
          <a:p>
            <a:pPr eaLnBrk="1" hangingPunct="1">
              <a:spcBef>
                <a:spcPts val="800"/>
              </a:spcBef>
              <a:buClr>
                <a:srgbClr val="FFFFFF"/>
              </a:buClr>
            </a:pPr>
            <a:r>
              <a:rPr lang="en-GB" altLang="en-US" sz="1800" dirty="0">
                <a:solidFill>
                  <a:srgbClr val="FFFFFF"/>
                </a:solidFill>
              </a:rPr>
              <a:t>Russian option – Russophiles</a:t>
            </a:r>
          </a:p>
          <a:p>
            <a:pPr eaLnBrk="1" hangingPunct="1">
              <a:spcBef>
                <a:spcPts val="800"/>
              </a:spcBef>
              <a:buClr>
                <a:srgbClr val="FFFFFF"/>
              </a:buClr>
            </a:pPr>
            <a:r>
              <a:rPr lang="en-GB" altLang="en-US" sz="1800" dirty="0">
                <a:solidFill>
                  <a:srgbClr val="FFFFFF"/>
                </a:solidFill>
              </a:rPr>
              <a:t>Ukrainian option – </a:t>
            </a:r>
            <a:r>
              <a:rPr lang="en-GB" altLang="en-US" sz="1800" dirty="0" err="1">
                <a:solidFill>
                  <a:srgbClr val="FFFFFF"/>
                </a:solidFill>
              </a:rPr>
              <a:t>Ukrainophiles</a:t>
            </a:r>
            <a:r>
              <a:rPr lang="en-GB" altLang="en-US" sz="1800" dirty="0">
                <a:solidFill>
                  <a:srgbClr val="FFFFFF"/>
                </a:solidFill>
              </a:rPr>
              <a:t> </a:t>
            </a:r>
          </a:p>
          <a:p>
            <a:pPr eaLnBrk="1" hangingPunct="1">
              <a:spcBef>
                <a:spcPts val="800"/>
              </a:spcBef>
              <a:buClr>
                <a:srgbClr val="FFFFFF"/>
              </a:buClr>
            </a:pPr>
            <a:r>
              <a:rPr lang="en-GB" altLang="en-US" sz="1800" dirty="0">
                <a:solidFill>
                  <a:srgbClr val="FFFFFF"/>
                </a:solidFill>
              </a:rPr>
              <a:t>(</a:t>
            </a:r>
            <a:r>
              <a:rPr lang="en-GB" altLang="en-US" sz="1800" dirty="0" err="1">
                <a:solidFill>
                  <a:srgbClr val="FFFFFF"/>
                </a:solidFill>
              </a:rPr>
              <a:t>Panruthenian</a:t>
            </a:r>
            <a:r>
              <a:rPr lang="en-GB" altLang="en-US" sz="1800" dirty="0">
                <a:solidFill>
                  <a:srgbClr val="FFFFFF"/>
                </a:solidFill>
              </a:rPr>
              <a:t> option) – including Belarusians</a:t>
            </a:r>
          </a:p>
          <a:p>
            <a:pPr eaLnBrk="1" hangingPunct="1">
              <a:spcBef>
                <a:spcPts val="800"/>
              </a:spcBef>
              <a:buFontTx/>
              <a:buNone/>
            </a:pPr>
            <a:endParaRPr lang="en-GB" altLang="en-US" sz="1800" dirty="0">
              <a:solidFill>
                <a:srgbClr val="FFFFFF"/>
              </a:solidFill>
            </a:endParaRPr>
          </a:p>
        </p:txBody>
      </p:sp>
      <p:sp>
        <p:nvSpPr>
          <p:cNvPr id="4" name="Text Box 3">
            <a:extLst>
              <a:ext uri="{FF2B5EF4-FFF2-40B4-BE49-F238E27FC236}">
                <a16:creationId xmlns:a16="http://schemas.microsoft.com/office/drawing/2014/main" id="{18C09ABA-3AC8-AC08-6732-579581E81C6C}"/>
              </a:ext>
            </a:extLst>
          </p:cNvPr>
          <p:cNvSpPr txBox="1">
            <a:spLocks noChangeArrowheads="1"/>
          </p:cNvSpPr>
          <p:nvPr/>
        </p:nvSpPr>
        <p:spPr bwMode="auto">
          <a:xfrm>
            <a:off x="273050" y="5805264"/>
            <a:ext cx="8424863" cy="92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dirty="0">
                <a:solidFill>
                  <a:srgbClr val="FFFFFF"/>
                </a:solidFill>
              </a:rPr>
              <a:t>John-Paul </a:t>
            </a:r>
            <a:r>
              <a:rPr lang="en-GB" altLang="en-US" sz="1800" dirty="0" err="1">
                <a:solidFill>
                  <a:srgbClr val="FFFFFF"/>
                </a:solidFill>
              </a:rPr>
              <a:t>Himka</a:t>
            </a:r>
            <a:r>
              <a:rPr lang="en-GB" altLang="en-US" sz="1800" dirty="0">
                <a:solidFill>
                  <a:srgbClr val="FFFFFF"/>
                </a:solidFill>
              </a:rPr>
              <a:t>, ‘The Construction of Nationality in Galician Rus’: Icarian Flights in Almost All Directions’, in Ronald Grigor Suny and Michael D. Kennedy (eds.), </a:t>
            </a:r>
            <a:r>
              <a:rPr lang="en-GB" altLang="en-US" sz="1800" i="1" dirty="0">
                <a:solidFill>
                  <a:srgbClr val="FFFFFF"/>
                </a:solidFill>
              </a:rPr>
              <a:t>Intellectuals and the Articulation of the Nation</a:t>
            </a:r>
            <a:r>
              <a:rPr lang="en-GB" altLang="en-US" sz="1800" dirty="0">
                <a:solidFill>
                  <a:srgbClr val="FFFFFF"/>
                </a:solidFill>
              </a:rPr>
              <a:t> (Ann Arbor, 1999), pp. 109-64. </a:t>
            </a:r>
          </a:p>
        </p:txBody>
      </p:sp>
    </p:spTree>
    <p:extLst>
      <p:ext uri="{BB962C8B-B14F-4D97-AF65-F5344CB8AC3E}">
        <p14:creationId xmlns:p14="http://schemas.microsoft.com/office/powerpoint/2010/main" val="2512953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3">
                                            <p:txEl>
                                              <p:pRg st="0" end="0"/>
                                            </p:txEl>
                                          </p:spTgt>
                                        </p:tgtEl>
                                        <p:attrNameLst>
                                          <p:attrName>style.visibility</p:attrName>
                                        </p:attrNameLst>
                                      </p:cBhvr>
                                      <p:to>
                                        <p:strVal val="visible"/>
                                      </p:to>
                                    </p:set>
                                    <p:animEffect transition="in" filter="blinds(horizontal)">
                                      <p:cBhvr additive="repl">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3">
                                            <p:txEl>
                                              <p:pRg st="1" end="1"/>
                                            </p:txEl>
                                          </p:spTgt>
                                        </p:tgtEl>
                                        <p:attrNameLst>
                                          <p:attrName>style.visibility</p:attrName>
                                        </p:attrNameLst>
                                      </p:cBhvr>
                                      <p:to>
                                        <p:strVal val="visible"/>
                                      </p:to>
                                    </p:set>
                                    <p:animEffect transition="in" filter="blinds(horizontal)">
                                      <p:cBhvr additive="repl">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3">
                                            <p:txEl>
                                              <p:pRg st="2" end="2"/>
                                            </p:txEl>
                                          </p:spTgt>
                                        </p:tgtEl>
                                        <p:attrNameLst>
                                          <p:attrName>style.visibility</p:attrName>
                                        </p:attrNameLst>
                                      </p:cBhvr>
                                      <p:to>
                                        <p:strVal val="visible"/>
                                      </p:to>
                                    </p:set>
                                    <p:animEffect transition="in" filter="blinds(horizontal)">
                                      <p:cBhvr additive="repl">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3">
                                            <p:txEl>
                                              <p:pRg st="3" end="3"/>
                                            </p:txEl>
                                          </p:spTgt>
                                        </p:tgtEl>
                                        <p:attrNameLst>
                                          <p:attrName>style.visibility</p:attrName>
                                        </p:attrNameLst>
                                      </p:cBhvr>
                                      <p:to>
                                        <p:strVal val="visible"/>
                                      </p:to>
                                    </p:set>
                                    <p:animEffect transition="in" filter="blinds(horizontal)">
                                      <p:cBhvr additive="repl">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3">
                                            <p:txEl>
                                              <p:pRg st="4" end="4"/>
                                            </p:txEl>
                                          </p:spTgt>
                                        </p:tgtEl>
                                        <p:attrNameLst>
                                          <p:attrName>style.visibility</p:attrName>
                                        </p:attrNameLst>
                                      </p:cBhvr>
                                      <p:to>
                                        <p:strVal val="visible"/>
                                      </p:to>
                                    </p:set>
                                    <p:animEffect transition="in" filter="blinds(horizontal)">
                                      <p:cBhvr additive="repl">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 Box 1">
            <a:extLst>
              <a:ext uri="{FF2B5EF4-FFF2-40B4-BE49-F238E27FC236}">
                <a16:creationId xmlns:a16="http://schemas.microsoft.com/office/drawing/2014/main" id="{7F8CDBF0-2F4E-6CA1-1ADD-4ACC0CC3D094}"/>
              </a:ext>
            </a:extLst>
          </p:cNvPr>
          <p:cNvSpPr txBox="1">
            <a:spLocks noChangeArrowheads="1"/>
          </p:cNvSpPr>
          <p:nvPr/>
        </p:nvSpPr>
        <p:spPr bwMode="auto">
          <a:xfrm>
            <a:off x="2843808" y="73163"/>
            <a:ext cx="384175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de-DE" altLang="en-US" sz="2400" dirty="0">
                <a:solidFill>
                  <a:srgbClr val="FFFFFF"/>
                </a:solidFill>
              </a:rPr>
              <a:t>Austria-</a:t>
            </a:r>
            <a:r>
              <a:rPr lang="de-DE" altLang="en-US" sz="2400" dirty="0" err="1">
                <a:solidFill>
                  <a:srgbClr val="FFFFFF"/>
                </a:solidFill>
              </a:rPr>
              <a:t>Hungary</a:t>
            </a:r>
            <a:r>
              <a:rPr lang="de-DE" altLang="en-US" sz="2400" dirty="0">
                <a:solidFill>
                  <a:srgbClr val="FFFFFF"/>
                </a:solidFill>
              </a:rPr>
              <a:t> after 1867</a:t>
            </a:r>
          </a:p>
        </p:txBody>
      </p:sp>
      <p:sp>
        <p:nvSpPr>
          <p:cNvPr id="52226" name="Text Box 2">
            <a:extLst>
              <a:ext uri="{FF2B5EF4-FFF2-40B4-BE49-F238E27FC236}">
                <a16:creationId xmlns:a16="http://schemas.microsoft.com/office/drawing/2014/main" id="{44A57F07-4864-4678-3CE1-F179419D15BD}"/>
              </a:ext>
            </a:extLst>
          </p:cNvPr>
          <p:cNvSpPr txBox="1">
            <a:spLocks noChangeArrowheads="1"/>
          </p:cNvSpPr>
          <p:nvPr/>
        </p:nvSpPr>
        <p:spPr bwMode="auto">
          <a:xfrm>
            <a:off x="323850" y="842824"/>
            <a:ext cx="8496300" cy="594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741363" indent="-2841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SzPct val="45000"/>
              <a:buFont typeface="Wingdings" pitchFamily="2" charset="2"/>
              <a:buNone/>
            </a:pPr>
            <a:r>
              <a:rPr lang="de-DE" altLang="en-US" sz="2000" dirty="0" err="1">
                <a:solidFill>
                  <a:srgbClr val="FFFFFF"/>
                </a:solidFill>
              </a:rPr>
              <a:t>Crownland</a:t>
            </a:r>
            <a:r>
              <a:rPr lang="de-DE" altLang="en-US" sz="2000" dirty="0">
                <a:solidFill>
                  <a:srgbClr val="FFFFFF"/>
                </a:solidFill>
              </a:rPr>
              <a:t> </a:t>
            </a:r>
            <a:r>
              <a:rPr lang="de-DE" altLang="en-US" sz="2000" dirty="0" err="1">
                <a:solidFill>
                  <a:srgbClr val="FFFFFF"/>
                </a:solidFill>
              </a:rPr>
              <a:t>Galicia</a:t>
            </a:r>
            <a:r>
              <a:rPr lang="de-DE" altLang="en-US" sz="2000" dirty="0">
                <a:solidFill>
                  <a:srgbClr val="FFFFFF"/>
                </a:solidFill>
              </a:rPr>
              <a:t> and </a:t>
            </a:r>
            <a:r>
              <a:rPr lang="de-DE" altLang="en-US" sz="2000" dirty="0" err="1">
                <a:solidFill>
                  <a:srgbClr val="FFFFFF"/>
                </a:solidFill>
              </a:rPr>
              <a:t>Lodomeria</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elite</a:t>
            </a:r>
            <a:r>
              <a:rPr lang="de-DE" altLang="en-US" sz="2000" dirty="0">
                <a:solidFill>
                  <a:srgbClr val="FFFFFF"/>
                </a:solidFill>
              </a:rPr>
              <a:t> </a:t>
            </a:r>
            <a:r>
              <a:rPr lang="de-DE" altLang="en-US" sz="2000" dirty="0" err="1">
                <a:solidFill>
                  <a:srgbClr val="FFFFFF"/>
                </a:solidFill>
              </a:rPr>
              <a:t>profits</a:t>
            </a:r>
            <a:r>
              <a:rPr lang="de-DE" altLang="en-US" sz="2000" dirty="0">
                <a:solidFill>
                  <a:srgbClr val="FFFFFF"/>
                </a:solidFill>
              </a:rPr>
              <a:t> </a:t>
            </a:r>
            <a:r>
              <a:rPr lang="de-DE" altLang="en-US" sz="2000" dirty="0" err="1">
                <a:solidFill>
                  <a:srgbClr val="FFFFFF"/>
                </a:solidFill>
              </a:rPr>
              <a:t>from</a:t>
            </a:r>
            <a:r>
              <a:rPr lang="de-DE" altLang="en-US" sz="2000" dirty="0">
                <a:solidFill>
                  <a:srgbClr val="FFFFFF"/>
                </a:solidFill>
              </a:rPr>
              <a:t> imperial </a:t>
            </a:r>
            <a:r>
              <a:rPr lang="de-DE" altLang="en-US" sz="2000" dirty="0" err="1">
                <a:solidFill>
                  <a:srgbClr val="FFFFFF"/>
                </a:solidFill>
              </a:rPr>
              <a:t>reforms</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a:solidFill>
                  <a:srgbClr val="FFFFFF"/>
                </a:solidFill>
              </a:rPr>
              <a:t>Close </a:t>
            </a:r>
            <a:r>
              <a:rPr lang="de-DE" altLang="en-US" sz="2000" dirty="0" err="1">
                <a:solidFill>
                  <a:srgbClr val="FFFFFF"/>
                </a:solidFill>
              </a:rPr>
              <a:t>cooperation</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Austrian </a:t>
            </a:r>
            <a:r>
              <a:rPr lang="de-DE" altLang="en-US" sz="2000" dirty="0" err="1">
                <a:solidFill>
                  <a:srgbClr val="FFFFFF"/>
                </a:solidFill>
              </a:rPr>
              <a:t>authorities</a:t>
            </a:r>
            <a:r>
              <a:rPr lang="de-DE" altLang="en-US" sz="2000" dirty="0">
                <a:solidFill>
                  <a:srgbClr val="FFFFFF"/>
                </a:solidFill>
              </a:rPr>
              <a:t> </a:t>
            </a:r>
            <a:r>
              <a:rPr lang="de-DE" altLang="en-US" sz="2000" dirty="0" err="1">
                <a:solidFill>
                  <a:srgbClr val="FFFFFF"/>
                </a:solidFill>
              </a:rPr>
              <a:t>with</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elites</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err="1">
                <a:solidFill>
                  <a:srgbClr val="FFFFFF"/>
                </a:solidFill>
              </a:rPr>
              <a:t>Social</a:t>
            </a:r>
            <a:r>
              <a:rPr lang="de-DE" altLang="en-US" sz="2000" dirty="0">
                <a:solidFill>
                  <a:srgbClr val="FFFFFF"/>
                </a:solidFill>
              </a:rPr>
              <a:t>, </a:t>
            </a:r>
            <a:r>
              <a:rPr lang="de-DE" altLang="en-US" sz="2000" dirty="0" err="1">
                <a:solidFill>
                  <a:srgbClr val="FFFFFF"/>
                </a:solidFill>
              </a:rPr>
              <a:t>political</a:t>
            </a:r>
            <a:r>
              <a:rPr lang="de-DE" altLang="en-US" sz="2000" dirty="0">
                <a:solidFill>
                  <a:srgbClr val="FFFFFF"/>
                </a:solidFill>
              </a:rPr>
              <a:t>, </a:t>
            </a:r>
            <a:r>
              <a:rPr lang="de-DE" altLang="en-US" sz="2000" dirty="0" err="1">
                <a:solidFill>
                  <a:srgbClr val="FFFFFF"/>
                </a:solidFill>
              </a:rPr>
              <a:t>economic</a:t>
            </a:r>
            <a:r>
              <a:rPr lang="de-DE" altLang="en-US" sz="2000" dirty="0">
                <a:solidFill>
                  <a:srgbClr val="FFFFFF"/>
                </a:solidFill>
              </a:rPr>
              <a:t> and </a:t>
            </a:r>
            <a:r>
              <a:rPr lang="de-DE" altLang="en-US" sz="2000" dirty="0" err="1">
                <a:solidFill>
                  <a:srgbClr val="FFFFFF"/>
                </a:solidFill>
              </a:rPr>
              <a:t>cultural</a:t>
            </a:r>
            <a:r>
              <a:rPr lang="de-DE" altLang="en-US" sz="2000" dirty="0">
                <a:solidFill>
                  <a:srgbClr val="FFFFFF"/>
                </a:solidFill>
              </a:rPr>
              <a:t> </a:t>
            </a:r>
            <a:r>
              <a:rPr lang="de-DE" altLang="en-US" sz="2000" dirty="0" err="1">
                <a:solidFill>
                  <a:srgbClr val="FFFFFF"/>
                </a:solidFill>
              </a:rPr>
              <a:t>dominance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Poles</a:t>
            </a:r>
          </a:p>
          <a:p>
            <a:pPr lvl="1" eaLnBrk="1" hangingPunct="1">
              <a:spcBef>
                <a:spcPct val="0"/>
              </a:spcBef>
              <a:buSzPct val="45000"/>
              <a:buFont typeface="Wingdings" pitchFamily="2" charset="2"/>
              <a:buChar char=""/>
            </a:pPr>
            <a:r>
              <a:rPr lang="de-DE" altLang="en-US" sz="2000" dirty="0" err="1">
                <a:solidFill>
                  <a:srgbClr val="FFFFFF"/>
                </a:solidFill>
              </a:rPr>
              <a:t>Polonisation</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administration</a:t>
            </a:r>
            <a:r>
              <a:rPr lang="de-DE" altLang="en-US" sz="2000" dirty="0">
                <a:solidFill>
                  <a:srgbClr val="FFFFFF"/>
                </a:solidFill>
              </a:rPr>
              <a:t>, </a:t>
            </a:r>
            <a:r>
              <a:rPr lang="de-DE" altLang="en-US" sz="2000" dirty="0" err="1">
                <a:solidFill>
                  <a:srgbClr val="FFFFFF"/>
                </a:solidFill>
              </a:rPr>
              <a:t>education</a:t>
            </a:r>
            <a:r>
              <a:rPr lang="de-DE" altLang="en-US" sz="2000" dirty="0">
                <a:solidFill>
                  <a:srgbClr val="FFFFFF"/>
                </a:solidFill>
              </a:rPr>
              <a:t> – but </a:t>
            </a:r>
            <a:r>
              <a:rPr lang="de-DE" altLang="en-US" sz="2000" dirty="0" err="1">
                <a:solidFill>
                  <a:srgbClr val="FFFFFF"/>
                </a:solidFill>
              </a:rPr>
              <a:t>some</a:t>
            </a:r>
            <a:r>
              <a:rPr lang="de-DE" altLang="en-US" sz="2000" dirty="0">
                <a:solidFill>
                  <a:srgbClr val="FFFFFF"/>
                </a:solidFill>
              </a:rPr>
              <a:t> </a:t>
            </a:r>
            <a:r>
              <a:rPr lang="de-DE" altLang="en-US" sz="2000" dirty="0" err="1">
                <a:solidFill>
                  <a:srgbClr val="FFFFFF"/>
                </a:solidFill>
              </a:rPr>
              <a:t>protection</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a:t>
            </a:r>
            <a:r>
              <a:rPr lang="de-DE" altLang="en-US" sz="2000" dirty="0" err="1">
                <a:solidFill>
                  <a:srgbClr val="FFFFFF"/>
                </a:solidFill>
              </a:rPr>
              <a:t>Ruthenians</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err="1">
                <a:solidFill>
                  <a:srgbClr val="FFFFFF"/>
                </a:solidFill>
              </a:rPr>
              <a:t>Dominance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language</a:t>
            </a:r>
            <a:r>
              <a:rPr lang="de-DE" altLang="en-US" sz="2000" dirty="0">
                <a:solidFill>
                  <a:srgbClr val="FFFFFF"/>
                </a:solidFill>
              </a:rPr>
              <a:t> in </a:t>
            </a:r>
            <a:r>
              <a:rPr lang="de-DE" altLang="en-US" sz="2000" dirty="0" err="1">
                <a:solidFill>
                  <a:srgbClr val="FFFFFF"/>
                </a:solidFill>
              </a:rPr>
              <a:t>universities</a:t>
            </a:r>
            <a:r>
              <a:rPr lang="de-DE" altLang="en-US" sz="2000" dirty="0">
                <a:solidFill>
                  <a:srgbClr val="FFFFFF"/>
                </a:solidFill>
              </a:rPr>
              <a:t> in </a:t>
            </a:r>
            <a:r>
              <a:rPr lang="de-DE" altLang="en-US" sz="2000" dirty="0" err="1">
                <a:solidFill>
                  <a:srgbClr val="FFFFFF"/>
                </a:solidFill>
              </a:rPr>
              <a:t>Cracow</a:t>
            </a:r>
            <a:r>
              <a:rPr lang="de-DE" altLang="en-US" sz="2000" dirty="0">
                <a:solidFill>
                  <a:srgbClr val="FFFFFF"/>
                </a:solidFill>
              </a:rPr>
              <a:t> and </a:t>
            </a:r>
            <a:r>
              <a:rPr lang="de-DE" altLang="en-US" sz="2000" dirty="0" err="1">
                <a:solidFill>
                  <a:srgbClr val="FFFFFF"/>
                </a:solidFill>
              </a:rPr>
              <a:t>Lwów</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a:solidFill>
                  <a:srgbClr val="FFFFFF"/>
                </a:solidFill>
              </a:rPr>
              <a:t>Modern </a:t>
            </a:r>
            <a:r>
              <a:rPr lang="de-DE" altLang="en-US" sz="2000" dirty="0" err="1">
                <a:solidFill>
                  <a:srgbClr val="FFFFFF"/>
                </a:solidFill>
              </a:rPr>
              <a:t>political</a:t>
            </a:r>
            <a:r>
              <a:rPr lang="de-DE" altLang="en-US" sz="2000" dirty="0">
                <a:solidFill>
                  <a:srgbClr val="FFFFFF"/>
                </a:solidFill>
              </a:rPr>
              <a:t> </a:t>
            </a:r>
            <a:r>
              <a:rPr lang="de-DE" altLang="en-US" sz="2000" dirty="0" err="1">
                <a:solidFill>
                  <a:srgbClr val="FFFFFF"/>
                </a:solidFill>
              </a:rPr>
              <a:t>parties</a:t>
            </a:r>
            <a:r>
              <a:rPr lang="de-DE" altLang="en-US" sz="2000" dirty="0">
                <a:solidFill>
                  <a:srgbClr val="FFFFFF"/>
                </a:solidFill>
              </a:rPr>
              <a:t> </a:t>
            </a:r>
            <a:r>
              <a:rPr lang="de-DE" altLang="en-US" sz="2000" dirty="0" err="1">
                <a:solidFill>
                  <a:srgbClr val="FFFFFF"/>
                </a:solidFill>
              </a:rPr>
              <a:t>develop</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and </a:t>
            </a:r>
            <a:r>
              <a:rPr lang="de-DE" altLang="en-US" sz="2000" dirty="0" err="1">
                <a:solidFill>
                  <a:srgbClr val="FFFFFF"/>
                </a:solidFill>
              </a:rPr>
              <a:t>Ukrainian</a:t>
            </a:r>
            <a:r>
              <a:rPr lang="de-DE" altLang="en-US" sz="2000" dirty="0">
                <a:solidFill>
                  <a:srgbClr val="FFFFFF"/>
                </a:solidFill>
              </a:rPr>
              <a:t>)</a:t>
            </a:r>
          </a:p>
          <a:p>
            <a:pPr lvl="1" eaLnBrk="1" hangingPunct="1">
              <a:spcBef>
                <a:spcPct val="0"/>
              </a:spcBef>
              <a:buSzPct val="45000"/>
              <a:buFont typeface="Wingdings" pitchFamily="2" charset="2"/>
              <a:buChar char=""/>
            </a:pPr>
            <a:r>
              <a:rPr lang="de-DE" altLang="en-US" sz="2000" dirty="0" err="1">
                <a:solidFill>
                  <a:srgbClr val="FFFFFF"/>
                </a:solidFill>
              </a:rPr>
              <a:t>Hundreds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and </a:t>
            </a:r>
            <a:r>
              <a:rPr lang="de-DE" altLang="en-US" sz="2000" dirty="0" err="1">
                <a:solidFill>
                  <a:srgbClr val="FFFFFF"/>
                </a:solidFill>
              </a:rPr>
              <a:t>Ukrainian</a:t>
            </a:r>
            <a:r>
              <a:rPr lang="de-DE" altLang="en-US" sz="2000" dirty="0">
                <a:solidFill>
                  <a:srgbClr val="FFFFFF"/>
                </a:solidFill>
              </a:rPr>
              <a:t> </a:t>
            </a:r>
            <a:r>
              <a:rPr lang="de-DE" altLang="en-US" sz="2000" dirty="0" err="1">
                <a:solidFill>
                  <a:srgbClr val="FFFFFF"/>
                </a:solidFill>
              </a:rPr>
              <a:t>newspapers</a:t>
            </a:r>
            <a:r>
              <a:rPr lang="de-DE" altLang="en-US" sz="2000" dirty="0">
                <a:solidFill>
                  <a:srgbClr val="FFFFFF"/>
                </a:solidFill>
              </a:rPr>
              <a:t> and </a:t>
            </a:r>
            <a:r>
              <a:rPr lang="de-DE" altLang="en-US" sz="2000" dirty="0" err="1">
                <a:solidFill>
                  <a:srgbClr val="FFFFFF"/>
                </a:solidFill>
              </a:rPr>
              <a:t>journals</a:t>
            </a:r>
            <a:r>
              <a:rPr lang="de-DE" altLang="en-US" sz="2000" dirty="0">
                <a:solidFill>
                  <a:srgbClr val="FFFFFF"/>
                </a:solidFill>
              </a:rPr>
              <a:t>, </a:t>
            </a:r>
            <a:r>
              <a:rPr lang="de-DE" altLang="en-US" sz="2000" dirty="0" err="1">
                <a:solidFill>
                  <a:srgbClr val="FFFFFF"/>
                </a:solidFill>
              </a:rPr>
              <a:t>thousands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books</a:t>
            </a:r>
            <a:r>
              <a:rPr lang="de-DE" altLang="en-US" sz="2000" dirty="0">
                <a:solidFill>
                  <a:srgbClr val="FFFFFF"/>
                </a:solidFill>
              </a:rPr>
              <a:t> </a:t>
            </a:r>
            <a:r>
              <a:rPr lang="de-DE" altLang="en-US" sz="2000" dirty="0" err="1">
                <a:solidFill>
                  <a:srgbClr val="FFFFFF"/>
                </a:solidFill>
              </a:rPr>
              <a:t>are</a:t>
            </a:r>
            <a:r>
              <a:rPr lang="de-DE" altLang="en-US" sz="2000" dirty="0">
                <a:solidFill>
                  <a:srgbClr val="FFFFFF"/>
                </a:solidFill>
              </a:rPr>
              <a:t> </a:t>
            </a:r>
            <a:r>
              <a:rPr lang="de-DE" altLang="en-US" sz="2000" dirty="0" err="1">
                <a:solidFill>
                  <a:srgbClr val="FFFFFF"/>
                </a:solidFill>
              </a:rPr>
              <a:t>published</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politicians</a:t>
            </a:r>
            <a:r>
              <a:rPr lang="de-DE" altLang="en-US" sz="2000" dirty="0">
                <a:solidFill>
                  <a:srgbClr val="FFFFFF"/>
                </a:solidFill>
              </a:rPr>
              <a:t> (</a:t>
            </a: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club</a:t>
            </a:r>
            <a:r>
              <a:rPr lang="de-DE" altLang="en-US" sz="2000" dirty="0">
                <a:solidFill>
                  <a:srgbClr val="FFFFFF"/>
                </a:solidFill>
              </a:rPr>
              <a:t> in Austrian </a:t>
            </a:r>
            <a:r>
              <a:rPr lang="de-DE" altLang="en-US" sz="2000" dirty="0" err="1">
                <a:solidFill>
                  <a:srgbClr val="FFFFFF"/>
                </a:solidFill>
              </a:rPr>
              <a:t>parliament</a:t>
            </a:r>
            <a:r>
              <a:rPr lang="de-DE" altLang="en-US" sz="2000" dirty="0">
                <a:solidFill>
                  <a:srgbClr val="FFFFFF"/>
                </a:solidFill>
              </a:rPr>
              <a:t>) </a:t>
            </a:r>
            <a:r>
              <a:rPr lang="de-DE" altLang="en-US" sz="2000" dirty="0" err="1">
                <a:solidFill>
                  <a:srgbClr val="FFFFFF"/>
                </a:solidFill>
              </a:rPr>
              <a:t>very</a:t>
            </a:r>
            <a:r>
              <a:rPr lang="de-DE" altLang="en-US" sz="2000" dirty="0">
                <a:solidFill>
                  <a:srgbClr val="FFFFFF"/>
                </a:solidFill>
              </a:rPr>
              <a:t> </a:t>
            </a:r>
            <a:r>
              <a:rPr lang="de-DE" altLang="en-US" sz="2000" dirty="0" err="1">
                <a:solidFill>
                  <a:srgbClr val="FFFFFF"/>
                </a:solidFill>
              </a:rPr>
              <a:t>influential</a:t>
            </a:r>
            <a:r>
              <a:rPr lang="de-DE" altLang="en-US" sz="2000" dirty="0">
                <a:solidFill>
                  <a:srgbClr val="FFFFFF"/>
                </a:solidFill>
              </a:rPr>
              <a:t>, but also </a:t>
            </a:r>
            <a:r>
              <a:rPr lang="de-DE" altLang="en-US" sz="2000" dirty="0" err="1">
                <a:solidFill>
                  <a:srgbClr val="FFFFFF"/>
                </a:solidFill>
              </a:rPr>
              <a:t>Ukrainians</a:t>
            </a:r>
            <a:r>
              <a:rPr lang="de-DE" altLang="en-US" sz="2000" dirty="0">
                <a:solidFill>
                  <a:srgbClr val="FFFFFF"/>
                </a:solidFill>
              </a:rPr>
              <a:t> </a:t>
            </a:r>
            <a:r>
              <a:rPr lang="de-DE" altLang="en-US" sz="2000" dirty="0" err="1">
                <a:solidFill>
                  <a:srgbClr val="FFFFFF"/>
                </a:solidFill>
              </a:rPr>
              <a:t>represented</a:t>
            </a:r>
            <a:r>
              <a:rPr lang="de-DE" altLang="en-US" sz="2000" dirty="0">
                <a:solidFill>
                  <a:srgbClr val="FFFFFF"/>
                </a:solidFill>
              </a:rPr>
              <a:t> in </a:t>
            </a:r>
            <a:r>
              <a:rPr lang="de-DE" altLang="en-US" sz="2000" dirty="0" err="1">
                <a:solidFill>
                  <a:srgbClr val="FFFFFF"/>
                </a:solidFill>
              </a:rPr>
              <a:t>parliament</a:t>
            </a:r>
            <a:r>
              <a:rPr lang="de-DE" altLang="en-US" sz="2000" dirty="0">
                <a:solidFill>
                  <a:srgbClr val="FFFFFF"/>
                </a:solidFill>
              </a:rPr>
              <a:t> and </a:t>
            </a:r>
            <a:r>
              <a:rPr lang="de-DE" altLang="en-US" sz="2000" dirty="0" err="1">
                <a:solidFill>
                  <a:srgbClr val="FFFFFF"/>
                </a:solidFill>
              </a:rPr>
              <a:t>diet</a:t>
            </a:r>
            <a:endParaRPr lang="de-DE" altLang="en-US" sz="2000" dirty="0">
              <a:solidFill>
                <a:srgbClr val="FFFFFF"/>
              </a:solidFill>
            </a:endParaRPr>
          </a:p>
          <a:p>
            <a:pPr lvl="1" eaLnBrk="1" hangingPunct="1">
              <a:spcBef>
                <a:spcPct val="0"/>
              </a:spcBef>
              <a:buSzPct val="45000"/>
              <a:buFont typeface="Wingdings" pitchFamily="2" charset="2"/>
              <a:buChar char=""/>
            </a:pPr>
            <a:r>
              <a:rPr lang="de-DE" altLang="en-US" sz="2000" dirty="0" err="1">
                <a:solidFill>
                  <a:srgbClr val="FFFFFF"/>
                </a:solidFill>
              </a:rPr>
              <a:t>Polish</a:t>
            </a:r>
            <a:r>
              <a:rPr lang="de-DE" altLang="en-US" sz="2000" dirty="0">
                <a:solidFill>
                  <a:srgbClr val="FFFFFF"/>
                </a:solidFill>
              </a:rPr>
              <a:t> </a:t>
            </a:r>
            <a:r>
              <a:rPr lang="de-DE" altLang="en-US" sz="2000" dirty="0" err="1">
                <a:solidFill>
                  <a:srgbClr val="FFFFFF"/>
                </a:solidFill>
              </a:rPr>
              <a:t>ministers</a:t>
            </a:r>
            <a:r>
              <a:rPr lang="de-DE" altLang="en-US" sz="2000" dirty="0">
                <a:solidFill>
                  <a:srgbClr val="FFFFFF"/>
                </a:solidFill>
              </a:rPr>
              <a:t> and </a:t>
            </a:r>
            <a:r>
              <a:rPr lang="de-DE" altLang="en-US" sz="2000" dirty="0" err="1">
                <a:solidFill>
                  <a:srgbClr val="FFFFFF"/>
                </a:solidFill>
              </a:rPr>
              <a:t>gouvernors</a:t>
            </a:r>
            <a:r>
              <a:rPr lang="de-DE" altLang="en-US" sz="2000" dirty="0">
                <a:solidFill>
                  <a:srgbClr val="FFFFFF"/>
                </a:solidFill>
              </a:rPr>
              <a:t>, </a:t>
            </a:r>
            <a:r>
              <a:rPr lang="de-DE" altLang="en-US" sz="2000" dirty="0" err="1">
                <a:solidFill>
                  <a:srgbClr val="FFFFFF"/>
                </a:solidFill>
              </a:rPr>
              <a:t>Ukrainians</a:t>
            </a:r>
            <a:r>
              <a:rPr lang="de-DE" altLang="en-US" sz="2000" dirty="0">
                <a:solidFill>
                  <a:srgbClr val="FFFFFF"/>
                </a:solidFill>
              </a:rPr>
              <a:t> in Austrian </a:t>
            </a:r>
            <a:r>
              <a:rPr lang="de-DE" altLang="en-US" sz="2000" dirty="0" err="1">
                <a:solidFill>
                  <a:srgbClr val="FFFFFF"/>
                </a:solidFill>
              </a:rPr>
              <a:t>civil</a:t>
            </a:r>
            <a:r>
              <a:rPr lang="de-DE" altLang="en-US" sz="2000" dirty="0">
                <a:solidFill>
                  <a:srgbClr val="FFFFFF"/>
                </a:solidFill>
              </a:rPr>
              <a:t> </a:t>
            </a:r>
            <a:r>
              <a:rPr lang="de-DE" altLang="en-US" sz="2000" dirty="0" err="1">
                <a:solidFill>
                  <a:srgbClr val="FFFFFF"/>
                </a:solidFill>
              </a:rPr>
              <a:t>service</a:t>
            </a:r>
            <a:r>
              <a:rPr lang="de-DE" altLang="en-US" sz="2000" dirty="0">
                <a:solidFill>
                  <a:srgbClr val="FFFFFF"/>
                </a:solidFill>
              </a:rPr>
              <a:t> and </a:t>
            </a:r>
            <a:r>
              <a:rPr lang="de-DE" altLang="en-US" sz="2000" dirty="0" err="1">
                <a:solidFill>
                  <a:srgbClr val="FFFFFF"/>
                </a:solidFill>
              </a:rPr>
              <a:t>some</a:t>
            </a:r>
            <a:r>
              <a:rPr lang="de-DE" altLang="en-US" sz="2000" dirty="0">
                <a:solidFill>
                  <a:srgbClr val="FFFFFF"/>
                </a:solidFill>
              </a:rPr>
              <a:t> </a:t>
            </a:r>
            <a:r>
              <a:rPr lang="de-DE" altLang="en-US" sz="2000" dirty="0" err="1">
                <a:solidFill>
                  <a:srgbClr val="FFFFFF"/>
                </a:solidFill>
              </a:rPr>
              <a:t>Ukrainian</a:t>
            </a:r>
            <a:r>
              <a:rPr lang="de-DE" altLang="en-US" sz="2000" dirty="0">
                <a:solidFill>
                  <a:srgbClr val="FFFFFF"/>
                </a:solidFill>
              </a:rPr>
              <a:t> </a:t>
            </a:r>
            <a:r>
              <a:rPr lang="de-DE" altLang="en-US" sz="2000" dirty="0" err="1">
                <a:solidFill>
                  <a:srgbClr val="FFFFFF"/>
                </a:solidFill>
              </a:rPr>
              <a:t>professors</a:t>
            </a:r>
            <a:r>
              <a:rPr lang="de-DE" altLang="en-US" sz="2000" dirty="0">
                <a:solidFill>
                  <a:srgbClr val="FFFFFF"/>
                </a:solidFill>
              </a:rPr>
              <a:t> at </a:t>
            </a:r>
            <a:r>
              <a:rPr lang="de-DE" altLang="en-US" sz="2000" dirty="0" err="1">
                <a:solidFill>
                  <a:srgbClr val="FFFFFF"/>
                </a:solidFill>
              </a:rPr>
              <a:t>Lviv</a:t>
            </a:r>
            <a:r>
              <a:rPr lang="de-DE" altLang="en-US" sz="2000" dirty="0">
                <a:solidFill>
                  <a:srgbClr val="FFFFFF"/>
                </a:solidFill>
              </a:rPr>
              <a:t> Univers</a:t>
            </a:r>
            <a:r>
              <a:rPr lang="de-DE" altLang="en-US" sz="2400" dirty="0">
                <a:solidFill>
                  <a:srgbClr val="FFFFFF"/>
                </a:solidFill>
              </a:rPr>
              <a:t>ity</a:t>
            </a:r>
          </a:p>
          <a:p>
            <a:pPr lvl="1" eaLnBrk="1" hangingPunct="1">
              <a:spcBef>
                <a:spcPct val="0"/>
              </a:spcBef>
              <a:buSzPct val="45000"/>
              <a:buFont typeface="Wingdings" pitchFamily="2" charset="2"/>
              <a:buNone/>
            </a:pPr>
            <a:r>
              <a:rPr lang="de-DE" altLang="en-US" sz="2400" dirty="0" err="1">
                <a:solidFill>
                  <a:srgbClr val="FFFFFF"/>
                </a:solidFill>
              </a:rPr>
              <a:t>Galicia</a:t>
            </a:r>
            <a:r>
              <a:rPr lang="de-DE" altLang="en-US" sz="2400" dirty="0">
                <a:solidFill>
                  <a:srgbClr val="FFFFFF"/>
                </a:solidFill>
              </a:rPr>
              <a:t> –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Polish</a:t>
            </a:r>
            <a:r>
              <a:rPr lang="de-DE" altLang="en-US" sz="2400" dirty="0">
                <a:solidFill>
                  <a:srgbClr val="FFFFFF"/>
                </a:solidFill>
              </a:rPr>
              <a:t> and </a:t>
            </a:r>
            <a:r>
              <a:rPr lang="de-DE" altLang="en-US" sz="2400" dirty="0" err="1">
                <a:solidFill>
                  <a:srgbClr val="FFFFFF"/>
                </a:solidFill>
              </a:rPr>
              <a:t>the</a:t>
            </a:r>
            <a:r>
              <a:rPr lang="de-DE" altLang="en-US" sz="2400" dirty="0">
                <a:solidFill>
                  <a:srgbClr val="FFFFFF"/>
                </a:solidFill>
              </a:rPr>
              <a:t> </a:t>
            </a:r>
            <a:r>
              <a:rPr lang="de-DE" altLang="en-US" sz="2400" dirty="0" err="1">
                <a:solidFill>
                  <a:srgbClr val="FFFFFF"/>
                </a:solidFill>
              </a:rPr>
              <a:t>Ukrainian</a:t>
            </a:r>
            <a:r>
              <a:rPr lang="de-DE" altLang="en-US" sz="2400" dirty="0">
                <a:solidFill>
                  <a:srgbClr val="FFFFFF"/>
                </a:solidFill>
              </a:rPr>
              <a:t> Piedmont</a:t>
            </a:r>
          </a:p>
        </p:txBody>
      </p:sp>
    </p:spTree>
    <p:extLst>
      <p:ext uri="{BB962C8B-B14F-4D97-AF65-F5344CB8AC3E}">
        <p14:creationId xmlns:p14="http://schemas.microsoft.com/office/powerpoint/2010/main" val="303202541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60BB1491-B65C-19C1-9489-71987617EB5A}"/>
              </a:ext>
            </a:extLst>
          </p:cNvPr>
          <p:cNvSpPr>
            <a:spLocks noGrp="1"/>
          </p:cNvSpPr>
          <p:nvPr>
            <p:ph type="title"/>
          </p:nvPr>
        </p:nvSpPr>
        <p:spPr/>
        <p:txBody>
          <a:bodyPr/>
          <a:lstStyle/>
          <a:p>
            <a:pPr eaLnBrk="1" hangingPunct="1"/>
            <a:endParaRPr lang="en-GB" altLang="en-US">
              <a:ea typeface="ＭＳ Ｐゴシック" panose="020B0600070205080204" pitchFamily="34" charset="-128"/>
            </a:endParaRPr>
          </a:p>
        </p:txBody>
      </p:sp>
      <p:sp>
        <p:nvSpPr>
          <p:cNvPr id="16386" name="Content Placeholder 2">
            <a:extLst>
              <a:ext uri="{FF2B5EF4-FFF2-40B4-BE49-F238E27FC236}">
                <a16:creationId xmlns:a16="http://schemas.microsoft.com/office/drawing/2014/main" id="{DAF1CE96-B016-EF17-B91C-FA4F5BB89980}"/>
              </a:ext>
            </a:extLst>
          </p:cNvPr>
          <p:cNvSpPr>
            <a:spLocks noGrp="1"/>
          </p:cNvSpPr>
          <p:nvPr>
            <p:ph idx="1"/>
          </p:nvPr>
        </p:nvSpPr>
        <p:spPr/>
        <p:txBody>
          <a:bodyPr/>
          <a:lstStyle/>
          <a:p>
            <a:pPr marL="514350" indent="-514350" eaLnBrk="1" hangingPunct="1">
              <a:buFont typeface="Arial" panose="020B0604020202020204" pitchFamily="34" charset="0"/>
              <a:buAutoNum type="arabicPeriod"/>
            </a:pPr>
            <a:r>
              <a:rPr lang="en-GB" altLang="en-US" dirty="0">
                <a:solidFill>
                  <a:srgbClr val="FFFFFF"/>
                </a:solidFill>
                <a:ea typeface="ＭＳ Ｐゴシック" panose="020B0600070205080204" pitchFamily="34" charset="-128"/>
              </a:rPr>
              <a:t>Introduction</a:t>
            </a: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Phase B (</a:t>
            </a:r>
            <a:r>
              <a:rPr lang="en-GB" altLang="en-US" dirty="0" err="1">
                <a:ea typeface="ＭＳ Ｐゴシック" panose="020B0600070205080204" pitchFamily="34" charset="-128"/>
              </a:rPr>
              <a:t>Hroch</a:t>
            </a:r>
            <a:r>
              <a:rPr lang="en-GB" altLang="en-US" dirty="0">
                <a:ea typeface="ＭＳ Ｐゴシック" panose="020B0600070205080204" pitchFamily="34" charset="-128"/>
              </a:rPr>
              <a:t>) of Ukrainian Nation Building: 1840 to 1880</a:t>
            </a:r>
            <a:endParaRPr lang="en-GB" altLang="en-US" dirty="0">
              <a:solidFill>
                <a:srgbClr val="FFFFFF"/>
              </a:solidFill>
              <a:ea typeface="ＭＳ Ｐゴシック" panose="020B0600070205080204" pitchFamily="34" charset="-128"/>
            </a:endParaRP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Reaching out to the peasantry</a:t>
            </a: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Phase B/C in Austria Hungary: Galicia as Ukrainian and Polish Piedmont</a:t>
            </a:r>
            <a:endParaRPr lang="en-GB" altLang="en-US" dirty="0">
              <a:solidFill>
                <a:srgbClr val="FFFFFF"/>
              </a:solidFill>
              <a:ea typeface="ＭＳ Ｐゴシック" panose="020B0600070205080204" pitchFamily="34" charset="-128"/>
            </a:endParaRPr>
          </a:p>
          <a:p>
            <a:pPr marL="514350" indent="-514350" eaLnBrk="1" hangingPunct="1">
              <a:buFont typeface="Arial" panose="020B0604020202020204" pitchFamily="34" charset="0"/>
              <a:buAutoNum type="arabicPeriod"/>
            </a:pPr>
            <a:r>
              <a:rPr lang="en-GB" altLang="en-US" dirty="0">
                <a:solidFill>
                  <a:srgbClr val="FFFFFF"/>
                </a:solidFill>
                <a:ea typeface="ＭＳ Ｐゴシック" panose="020B0600070205080204" pitchFamily="34" charset="-128"/>
              </a:rPr>
              <a:t>Conclusion</a:t>
            </a:r>
          </a:p>
        </p:txBody>
      </p:sp>
    </p:spTree>
    <p:extLst>
      <p:ext uri="{BB962C8B-B14F-4D97-AF65-F5344CB8AC3E}">
        <p14:creationId xmlns:p14="http://schemas.microsoft.com/office/powerpoint/2010/main" val="3341247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ext Box 1">
            <a:extLst>
              <a:ext uri="{FF2B5EF4-FFF2-40B4-BE49-F238E27FC236}">
                <a16:creationId xmlns:a16="http://schemas.microsoft.com/office/drawing/2014/main" id="{449405E1-3886-CAC0-9F8B-257E9188CBB5}"/>
              </a:ext>
            </a:extLst>
          </p:cNvPr>
          <p:cNvSpPr txBox="1">
            <a:spLocks noChangeArrowheads="1"/>
          </p:cNvSpPr>
          <p:nvPr/>
        </p:nvSpPr>
        <p:spPr bwMode="auto">
          <a:xfrm>
            <a:off x="468313" y="2603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4400" dirty="0">
                <a:solidFill>
                  <a:srgbClr val="CCFFFF"/>
                </a:solidFill>
                <a:ea typeface="Arial Unicode MS" panose="020B0604020202020204" pitchFamily="34" charset="-128"/>
              </a:rPr>
              <a:t>Phase B/C in Galicia</a:t>
            </a:r>
          </a:p>
        </p:txBody>
      </p:sp>
      <p:sp>
        <p:nvSpPr>
          <p:cNvPr id="80898" name="Text Box 2">
            <a:extLst>
              <a:ext uri="{FF2B5EF4-FFF2-40B4-BE49-F238E27FC236}">
                <a16:creationId xmlns:a16="http://schemas.microsoft.com/office/drawing/2014/main" id="{09B2E5C5-F051-C797-474D-43F9742763B0}"/>
              </a:ext>
            </a:extLst>
          </p:cNvPr>
          <p:cNvSpPr txBox="1">
            <a:spLocks noChangeArrowheads="1"/>
          </p:cNvSpPr>
          <p:nvPr/>
        </p:nvSpPr>
        <p:spPr bwMode="auto">
          <a:xfrm>
            <a:off x="251520" y="1268412"/>
            <a:ext cx="8712967" cy="558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1848 Supreme Ruthenian Council</a:t>
            </a: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Competition between Old-Ruthenians, </a:t>
            </a:r>
            <a:r>
              <a:rPr lang="en-GB" altLang="en-GB" sz="2000" dirty="0" err="1">
                <a:solidFill>
                  <a:srgbClr val="FFFFFF"/>
                </a:solidFill>
                <a:ea typeface="Arial Unicode MS" panose="020B0604020202020204" pitchFamily="34" charset="-128"/>
              </a:rPr>
              <a:t>Ukrainophiles</a:t>
            </a:r>
            <a:r>
              <a:rPr lang="en-GB" altLang="en-GB" sz="2000" dirty="0">
                <a:solidFill>
                  <a:srgbClr val="FFFFFF"/>
                </a:solidFill>
                <a:ea typeface="Arial Unicode MS" panose="020B0604020202020204" pitchFamily="34" charset="-128"/>
              </a:rPr>
              <a:t>, Russophiles, </a:t>
            </a:r>
            <a:r>
              <a:rPr lang="en-GB" altLang="en-GB" sz="2000" dirty="0" err="1">
                <a:solidFill>
                  <a:srgbClr val="FFFFFF"/>
                </a:solidFill>
                <a:ea typeface="Arial Unicode MS" panose="020B0604020202020204" pitchFamily="34" charset="-128"/>
              </a:rPr>
              <a:t>Polonophiles</a:t>
            </a:r>
            <a:endParaRPr lang="en-GB" altLang="en-GB" sz="2000" dirty="0">
              <a:solidFill>
                <a:srgbClr val="FFFFFF"/>
              </a:solidFill>
              <a:ea typeface="Arial Unicode MS" panose="020B0604020202020204" pitchFamily="34" charset="-128"/>
            </a:endParaRP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 Reading Clubs (</a:t>
            </a:r>
            <a:r>
              <a:rPr lang="en-GB" altLang="en-GB" sz="2000" dirty="0" err="1">
                <a:solidFill>
                  <a:srgbClr val="FFFFFF"/>
                </a:solidFill>
                <a:ea typeface="Arial Unicode MS" panose="020B0604020202020204" pitchFamily="34" charset="-128"/>
              </a:rPr>
              <a:t>Prosvita</a:t>
            </a:r>
            <a:r>
              <a:rPr lang="en-GB" altLang="en-GB" sz="2000" dirty="0">
                <a:solidFill>
                  <a:srgbClr val="FFFFFF"/>
                </a:solidFill>
                <a:ea typeface="Arial Unicode MS" panose="020B0604020202020204" pitchFamily="34" charset="-128"/>
              </a:rPr>
              <a:t> – </a:t>
            </a:r>
            <a:r>
              <a:rPr lang="en-GB" altLang="en-GB" sz="2000" dirty="0" err="1">
                <a:solidFill>
                  <a:srgbClr val="FFFFFF"/>
                </a:solidFill>
                <a:ea typeface="Arial Unicode MS" panose="020B0604020202020204" pitchFamily="34" charset="-128"/>
              </a:rPr>
              <a:t>Ukrainophiles</a:t>
            </a:r>
            <a:r>
              <a:rPr lang="en-GB" altLang="en-GB" sz="2000" dirty="0">
                <a:solidFill>
                  <a:srgbClr val="FFFFFF"/>
                </a:solidFill>
                <a:ea typeface="Arial Unicode MS" panose="020B0604020202020204" pitchFamily="34" charset="-128"/>
              </a:rPr>
              <a:t> and </a:t>
            </a:r>
            <a:r>
              <a:rPr lang="en-GB" altLang="en-GB" sz="2000" dirty="0" err="1">
                <a:solidFill>
                  <a:srgbClr val="FFFFFF"/>
                </a:solidFill>
                <a:ea typeface="Arial Unicode MS" panose="020B0604020202020204" pitchFamily="34" charset="-128"/>
              </a:rPr>
              <a:t>Kachkovsky</a:t>
            </a:r>
            <a:r>
              <a:rPr lang="en-GB" altLang="en-GB" sz="2000" dirty="0">
                <a:solidFill>
                  <a:srgbClr val="FFFFFF"/>
                </a:solidFill>
                <a:ea typeface="Arial Unicode MS" panose="020B0604020202020204" pitchFamily="34" charset="-128"/>
              </a:rPr>
              <a:t> Society - Russophiles) in Galicia</a:t>
            </a: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Co-operative movement in Galicia</a:t>
            </a: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Emergence of a secular elite</a:t>
            </a: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Ruthenian-Ukrainian parties (since 1890s)</a:t>
            </a:r>
          </a:p>
          <a:p>
            <a:pPr eaLnBrk="1" hangingPunct="1">
              <a:spcBef>
                <a:spcPts val="800"/>
              </a:spcBef>
              <a:buClr>
                <a:srgbClr val="FFFFFF"/>
              </a:buClr>
              <a:buSzPct val="100000"/>
              <a:buFont typeface="Arial" panose="020B0604020202020204" pitchFamily="34" charset="0"/>
              <a:buChar char="•"/>
            </a:pPr>
            <a:r>
              <a:rPr lang="en-GB" altLang="en-GB" sz="2000" dirty="0">
                <a:solidFill>
                  <a:srgbClr val="FFFFFF"/>
                </a:solidFill>
                <a:ea typeface="Arial Unicode MS" panose="020B0604020202020204" pitchFamily="34" charset="-128"/>
              </a:rPr>
              <a:t>Ruthenians/Ukrainians represented in Austrian parliament and in Galician Diet </a:t>
            </a:r>
          </a:p>
        </p:txBody>
      </p:sp>
    </p:spTree>
    <p:extLst>
      <p:ext uri="{BB962C8B-B14F-4D97-AF65-F5344CB8AC3E}">
        <p14:creationId xmlns:p14="http://schemas.microsoft.com/office/powerpoint/2010/main" val="131428886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Володимир_Антонович._Volodymyr_Antonovych.jpg">
            <a:extLst>
              <a:ext uri="{FF2B5EF4-FFF2-40B4-BE49-F238E27FC236}">
                <a16:creationId xmlns:a16="http://schemas.microsoft.com/office/drawing/2014/main" id="{406A28EA-3B2D-FC10-5183-C3C3EEE0ADE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684" y="0"/>
            <a:ext cx="2934280"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6">
            <a:extLst>
              <a:ext uri="{FF2B5EF4-FFF2-40B4-BE49-F238E27FC236}">
                <a16:creationId xmlns:a16="http://schemas.microsoft.com/office/drawing/2014/main" id="{142BDDC0-F001-72A5-44D6-32173C326CD5}"/>
              </a:ext>
            </a:extLst>
          </p:cNvPr>
          <p:cNvSpPr txBox="1">
            <a:spLocks noChangeArrowheads="1"/>
          </p:cNvSpPr>
          <p:nvPr/>
        </p:nvSpPr>
        <p:spPr bwMode="auto">
          <a:xfrm>
            <a:off x="-43855" y="3820122"/>
            <a:ext cx="259019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a:t>Volodymyr </a:t>
            </a:r>
            <a:r>
              <a:rPr lang="en-US" altLang="en-GB" sz="1400" dirty="0" err="1"/>
              <a:t>Antonovych</a:t>
            </a:r>
            <a:br>
              <a:rPr lang="en-US" altLang="en-GB" sz="1400" dirty="0"/>
            </a:br>
            <a:r>
              <a:rPr lang="en-US" altLang="en-GB" sz="1400" dirty="0"/>
              <a:t>1834-1908</a:t>
            </a:r>
          </a:p>
          <a:p>
            <a:pPr algn="ctr"/>
            <a:r>
              <a:rPr lang="en-US" altLang="en-GB" sz="1400" dirty="0"/>
              <a:t>* In </a:t>
            </a:r>
            <a:r>
              <a:rPr lang="en-US" altLang="en-GB" sz="1400" dirty="0" err="1"/>
              <a:t>Makhnivka</a:t>
            </a:r>
            <a:r>
              <a:rPr lang="en-US" altLang="en-GB" sz="1400" dirty="0"/>
              <a:t> (Kyiv/Kiev)</a:t>
            </a:r>
          </a:p>
          <a:p>
            <a:pPr algn="ctr"/>
            <a:r>
              <a:rPr lang="en-US" altLang="en-GB" sz="1400" dirty="0"/>
              <a:t>Family: impoverished Polish gentry</a:t>
            </a:r>
          </a:p>
          <a:p>
            <a:pPr algn="ctr"/>
            <a:r>
              <a:rPr lang="en-US" altLang="en-GB" sz="1400" dirty="0"/>
              <a:t>Historian, Professor at Kyiv/Kiev University</a:t>
            </a:r>
          </a:p>
          <a:p>
            <a:pPr algn="ctr"/>
            <a:r>
              <a:rPr lang="en-US" altLang="en-GB" sz="1400" dirty="0"/>
              <a:t>Populist and ‘peasant-lover’</a:t>
            </a:r>
          </a:p>
        </p:txBody>
      </p:sp>
      <p:pic>
        <p:nvPicPr>
          <p:cNvPr id="4" name="Picture 7" descr="Hrushevskyi_Mykhailo_XX.jpg">
            <a:extLst>
              <a:ext uri="{FF2B5EF4-FFF2-40B4-BE49-F238E27FC236}">
                <a16:creationId xmlns:a16="http://schemas.microsoft.com/office/drawing/2014/main" id="{A616B4AC-3EB4-A4A6-B16B-A732ED7173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43566" y="18916"/>
            <a:ext cx="2314001"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8">
            <a:extLst>
              <a:ext uri="{FF2B5EF4-FFF2-40B4-BE49-F238E27FC236}">
                <a16:creationId xmlns:a16="http://schemas.microsoft.com/office/drawing/2014/main" id="{C5BC67BF-5805-80FF-E667-060C6DAA8648}"/>
              </a:ext>
            </a:extLst>
          </p:cNvPr>
          <p:cNvSpPr txBox="1">
            <a:spLocks noChangeArrowheads="1"/>
          </p:cNvSpPr>
          <p:nvPr/>
        </p:nvSpPr>
        <p:spPr bwMode="auto">
          <a:xfrm>
            <a:off x="2934280" y="3750997"/>
            <a:ext cx="266429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err="1"/>
              <a:t>Mykhailo</a:t>
            </a:r>
            <a:r>
              <a:rPr lang="en-US" altLang="en-GB" sz="1400" dirty="0"/>
              <a:t> </a:t>
            </a:r>
            <a:r>
              <a:rPr lang="en-US" altLang="en-GB" sz="1400" dirty="0" err="1"/>
              <a:t>Hrushevs</a:t>
            </a:r>
            <a:r>
              <a:rPr lang="en-US" altLang="en-US" sz="1400" dirty="0" err="1"/>
              <a:t>’</a:t>
            </a:r>
            <a:r>
              <a:rPr lang="en-US" altLang="en-GB" sz="1400" dirty="0" err="1"/>
              <a:t>kyj</a:t>
            </a:r>
            <a:br>
              <a:rPr lang="en-US" altLang="en-GB" sz="1400" dirty="0"/>
            </a:br>
            <a:r>
              <a:rPr lang="en-US" altLang="en-GB" sz="1400" dirty="0"/>
              <a:t>1866-1934</a:t>
            </a:r>
          </a:p>
          <a:p>
            <a:pPr algn="ctr"/>
            <a:r>
              <a:rPr lang="en-US" altLang="en-GB" sz="1400" dirty="0"/>
              <a:t>* In </a:t>
            </a:r>
            <a:r>
              <a:rPr lang="en-US" altLang="en-GB" sz="1400" dirty="0" err="1"/>
              <a:t>Chełm</a:t>
            </a:r>
            <a:r>
              <a:rPr lang="en-US" altLang="en-GB" sz="1400" dirty="0"/>
              <a:t> (Russian Empire)</a:t>
            </a:r>
          </a:p>
          <a:p>
            <a:pPr algn="ctr"/>
            <a:r>
              <a:rPr lang="en-US" altLang="en-GB" sz="1400" dirty="0"/>
              <a:t>Father: University professor, family priests and parish servants</a:t>
            </a:r>
          </a:p>
          <a:p>
            <a:pPr algn="ctr"/>
            <a:r>
              <a:rPr lang="en-US" altLang="en-GB" sz="1400" dirty="0"/>
              <a:t>Historian, Professor in Lemberg, politician and head of first Ukrainian state 1918/19</a:t>
            </a:r>
          </a:p>
        </p:txBody>
      </p:sp>
      <p:pic>
        <p:nvPicPr>
          <p:cNvPr id="6" name="Grafik 5">
            <a:extLst>
              <a:ext uri="{FF2B5EF4-FFF2-40B4-BE49-F238E27FC236}">
                <a16:creationId xmlns:a16="http://schemas.microsoft.com/office/drawing/2014/main" id="{BA9A02BD-84A5-F2EA-B1FA-2B69014B515D}"/>
              </a:ext>
            </a:extLst>
          </p:cNvPr>
          <p:cNvPicPr>
            <a:picLocks noChangeAspect="1"/>
          </p:cNvPicPr>
          <p:nvPr/>
        </p:nvPicPr>
        <p:blipFill>
          <a:blip r:embed="rId4"/>
          <a:stretch>
            <a:fillRect/>
          </a:stretch>
        </p:blipFill>
        <p:spPr>
          <a:xfrm>
            <a:off x="5940169" y="24176"/>
            <a:ext cx="2921228" cy="3664813"/>
          </a:xfrm>
          <a:prstGeom prst="rect">
            <a:avLst/>
          </a:prstGeom>
        </p:spPr>
      </p:pic>
      <p:sp>
        <p:nvSpPr>
          <p:cNvPr id="7" name="Textfeld 6">
            <a:extLst>
              <a:ext uri="{FF2B5EF4-FFF2-40B4-BE49-F238E27FC236}">
                <a16:creationId xmlns:a16="http://schemas.microsoft.com/office/drawing/2014/main" id="{331578C1-A2B8-5A0F-D626-470C7884EDC5}"/>
              </a:ext>
            </a:extLst>
          </p:cNvPr>
          <p:cNvSpPr txBox="1"/>
          <p:nvPr/>
        </p:nvSpPr>
        <p:spPr>
          <a:xfrm>
            <a:off x="5657567" y="3750997"/>
            <a:ext cx="3486433" cy="2031325"/>
          </a:xfrm>
          <a:prstGeom prst="rect">
            <a:avLst/>
          </a:prstGeom>
          <a:noFill/>
        </p:spPr>
        <p:txBody>
          <a:bodyPr wrap="square" rtlCol="0">
            <a:spAutoFit/>
          </a:bodyPr>
          <a:lstStyle/>
          <a:p>
            <a:pPr algn="ctr"/>
            <a:r>
              <a:rPr lang="de-GB" sz="1400" dirty="0"/>
              <a:t>Ivan Franko</a:t>
            </a:r>
          </a:p>
          <a:p>
            <a:pPr algn="ctr"/>
            <a:r>
              <a:rPr lang="de-GB" sz="1400" dirty="0"/>
              <a:t>1856-1916</a:t>
            </a:r>
          </a:p>
          <a:p>
            <a:r>
              <a:rPr lang="de-DE" sz="1400" dirty="0"/>
              <a:t>* I</a:t>
            </a:r>
            <a:r>
              <a:rPr lang="de-GB" sz="1400" dirty="0"/>
              <a:t>n Nahujevychi (Galicia)</a:t>
            </a:r>
          </a:p>
          <a:p>
            <a:pPr algn="ctr"/>
            <a:r>
              <a:rPr lang="de-DE" sz="1400" dirty="0"/>
              <a:t>W</a:t>
            </a:r>
            <a:r>
              <a:rPr lang="de-GB" sz="1400" dirty="0"/>
              <a:t>riter, journalist, translator, and politician</a:t>
            </a:r>
          </a:p>
          <a:p>
            <a:pPr algn="ctr"/>
            <a:r>
              <a:rPr lang="de-GB" sz="1400" dirty="0"/>
              <a:t>Father: Blacksmith of German origin</a:t>
            </a:r>
          </a:p>
          <a:p>
            <a:pPr algn="ctr"/>
            <a:r>
              <a:rPr lang="de-GB" sz="1400" dirty="0"/>
              <a:t>Mother: poor Ruthenian-Polish noblewoman</a:t>
            </a:r>
          </a:p>
          <a:p>
            <a:r>
              <a:rPr lang="de-GB" sz="1400" dirty="0"/>
              <a:t>Socialist and Ukrainophile, spent time in Austrian prison</a:t>
            </a:r>
          </a:p>
        </p:txBody>
      </p:sp>
    </p:spTree>
    <p:extLst>
      <p:ext uri="{BB962C8B-B14F-4D97-AF65-F5344CB8AC3E}">
        <p14:creationId xmlns:p14="http://schemas.microsoft.com/office/powerpoint/2010/main" val="30397689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2418B4A-D7A4-DB67-445C-52E67B6431D6}"/>
              </a:ext>
            </a:extLst>
          </p:cNvPr>
          <p:cNvSpPr txBox="1"/>
          <p:nvPr/>
        </p:nvSpPr>
        <p:spPr>
          <a:xfrm>
            <a:off x="10484" y="3448278"/>
            <a:ext cx="2448272" cy="2246769"/>
          </a:xfrm>
          <a:prstGeom prst="rect">
            <a:avLst/>
          </a:prstGeom>
          <a:noFill/>
        </p:spPr>
        <p:txBody>
          <a:bodyPr wrap="square" rtlCol="0">
            <a:spAutoFit/>
          </a:bodyPr>
          <a:lstStyle/>
          <a:p>
            <a:pPr algn="ctr"/>
            <a:r>
              <a:rPr lang="de-GB" sz="1400" dirty="0"/>
              <a:t>Lesya Ukrainka (Larysa Kosach)</a:t>
            </a:r>
          </a:p>
          <a:p>
            <a:pPr algn="ctr"/>
            <a:r>
              <a:rPr lang="de-GB" sz="1400" dirty="0"/>
              <a:t>1871-1913</a:t>
            </a:r>
          </a:p>
          <a:p>
            <a:r>
              <a:rPr lang="de-GB" sz="1400" dirty="0"/>
              <a:t>* </a:t>
            </a:r>
            <a:r>
              <a:rPr lang="de-DE" sz="1400" dirty="0"/>
              <a:t>I</a:t>
            </a:r>
            <a:r>
              <a:rPr lang="de-GB" sz="1400" dirty="0"/>
              <a:t>n Novohrad-Volynskyi (Russian Empire)</a:t>
            </a:r>
          </a:p>
          <a:p>
            <a:r>
              <a:rPr lang="de-GB" sz="1400" dirty="0"/>
              <a:t>Politician, feminist, author</a:t>
            </a:r>
          </a:p>
          <a:p>
            <a:r>
              <a:rPr lang="de-GB" sz="1400" dirty="0"/>
              <a:t>Mother: writer and publisher Olena Pchilka</a:t>
            </a:r>
          </a:p>
          <a:p>
            <a:r>
              <a:rPr lang="de-GB" sz="1400" dirty="0"/>
              <a:t>Father: noble Ruthenian</a:t>
            </a:r>
          </a:p>
          <a:p>
            <a:r>
              <a:rPr lang="de-GB" sz="1400" dirty="0"/>
              <a:t>Niece of Drahomanov</a:t>
            </a:r>
          </a:p>
        </p:txBody>
      </p:sp>
      <p:pic>
        <p:nvPicPr>
          <p:cNvPr id="3" name="Grafik 2">
            <a:extLst>
              <a:ext uri="{FF2B5EF4-FFF2-40B4-BE49-F238E27FC236}">
                <a16:creationId xmlns:a16="http://schemas.microsoft.com/office/drawing/2014/main" id="{FB105720-33CA-86E2-98D7-CFFC88AB8CC5}"/>
              </a:ext>
            </a:extLst>
          </p:cNvPr>
          <p:cNvPicPr>
            <a:picLocks noChangeAspect="1"/>
          </p:cNvPicPr>
          <p:nvPr/>
        </p:nvPicPr>
        <p:blipFill>
          <a:blip r:embed="rId2"/>
          <a:stretch>
            <a:fillRect/>
          </a:stretch>
        </p:blipFill>
        <p:spPr>
          <a:xfrm>
            <a:off x="10266" y="0"/>
            <a:ext cx="2155371" cy="3429000"/>
          </a:xfrm>
          <a:prstGeom prst="rect">
            <a:avLst/>
          </a:prstGeom>
        </p:spPr>
      </p:pic>
      <p:pic>
        <p:nvPicPr>
          <p:cNvPr id="5" name="Grafik 4">
            <a:extLst>
              <a:ext uri="{FF2B5EF4-FFF2-40B4-BE49-F238E27FC236}">
                <a16:creationId xmlns:a16="http://schemas.microsoft.com/office/drawing/2014/main" id="{9CFFA31E-2766-2FC5-3428-04311803CF62}"/>
              </a:ext>
            </a:extLst>
          </p:cNvPr>
          <p:cNvPicPr>
            <a:picLocks noChangeAspect="1"/>
          </p:cNvPicPr>
          <p:nvPr/>
        </p:nvPicPr>
        <p:blipFill>
          <a:blip r:embed="rId3"/>
          <a:stretch>
            <a:fillRect/>
          </a:stretch>
        </p:blipFill>
        <p:spPr>
          <a:xfrm>
            <a:off x="2179236" y="10922"/>
            <a:ext cx="2392764" cy="3429000"/>
          </a:xfrm>
          <a:prstGeom prst="rect">
            <a:avLst/>
          </a:prstGeom>
        </p:spPr>
      </p:pic>
      <p:sp>
        <p:nvSpPr>
          <p:cNvPr id="6" name="Textfeld 5">
            <a:extLst>
              <a:ext uri="{FF2B5EF4-FFF2-40B4-BE49-F238E27FC236}">
                <a16:creationId xmlns:a16="http://schemas.microsoft.com/office/drawing/2014/main" id="{FAF9D0F6-C0B0-5A66-2087-ED42E6F8CEA8}"/>
              </a:ext>
            </a:extLst>
          </p:cNvPr>
          <p:cNvSpPr txBox="1"/>
          <p:nvPr/>
        </p:nvSpPr>
        <p:spPr>
          <a:xfrm>
            <a:off x="2179236" y="3489715"/>
            <a:ext cx="2521013" cy="1600438"/>
          </a:xfrm>
          <a:prstGeom prst="rect">
            <a:avLst/>
          </a:prstGeom>
          <a:noFill/>
        </p:spPr>
        <p:txBody>
          <a:bodyPr wrap="square" rtlCol="0">
            <a:spAutoFit/>
          </a:bodyPr>
          <a:lstStyle/>
          <a:p>
            <a:pPr algn="ctr"/>
            <a:r>
              <a:rPr lang="de-GB" sz="1400" dirty="0"/>
              <a:t>Olena Pchilka (Olha Kosach, née Drahomanova</a:t>
            </a:r>
          </a:p>
          <a:p>
            <a:pPr algn="ctr"/>
            <a:r>
              <a:rPr lang="de-GB" sz="1400" dirty="0"/>
              <a:t>1849-1930</a:t>
            </a:r>
          </a:p>
          <a:p>
            <a:r>
              <a:rPr lang="de-GB" sz="1400" dirty="0"/>
              <a:t>* </a:t>
            </a:r>
            <a:r>
              <a:rPr lang="de-DE" sz="1400" dirty="0"/>
              <a:t>I</a:t>
            </a:r>
            <a:r>
              <a:rPr lang="de-GB" sz="1400" dirty="0"/>
              <a:t>n Hadiach (Poltava)</a:t>
            </a:r>
          </a:p>
          <a:p>
            <a:r>
              <a:rPr lang="de-GB" sz="1400" dirty="0"/>
              <a:t>Publisher, translator, ethnographer, feminist</a:t>
            </a:r>
          </a:p>
          <a:p>
            <a:pPr algn="ctr"/>
            <a:r>
              <a:rPr lang="de-GB" sz="1400" dirty="0"/>
              <a:t>Family: local gentry</a:t>
            </a:r>
          </a:p>
        </p:txBody>
      </p:sp>
      <p:pic>
        <p:nvPicPr>
          <p:cNvPr id="7" name="Grafik 6">
            <a:extLst>
              <a:ext uri="{FF2B5EF4-FFF2-40B4-BE49-F238E27FC236}">
                <a16:creationId xmlns:a16="http://schemas.microsoft.com/office/drawing/2014/main" id="{6AED1BF7-1F18-4E51-F0CB-9505E69119BF}"/>
              </a:ext>
            </a:extLst>
          </p:cNvPr>
          <p:cNvPicPr>
            <a:picLocks noChangeAspect="1"/>
          </p:cNvPicPr>
          <p:nvPr/>
        </p:nvPicPr>
        <p:blipFill>
          <a:blip r:embed="rId4"/>
          <a:stretch>
            <a:fillRect/>
          </a:stretch>
        </p:blipFill>
        <p:spPr>
          <a:xfrm>
            <a:off x="6726164" y="0"/>
            <a:ext cx="2417836" cy="3439922"/>
          </a:xfrm>
          <a:prstGeom prst="rect">
            <a:avLst/>
          </a:prstGeom>
        </p:spPr>
      </p:pic>
      <p:sp>
        <p:nvSpPr>
          <p:cNvPr id="8" name="Textfeld 7">
            <a:extLst>
              <a:ext uri="{FF2B5EF4-FFF2-40B4-BE49-F238E27FC236}">
                <a16:creationId xmlns:a16="http://schemas.microsoft.com/office/drawing/2014/main" id="{64FBC239-AFF5-652A-FB2D-62540B09F03D}"/>
              </a:ext>
            </a:extLst>
          </p:cNvPr>
          <p:cNvSpPr txBox="1"/>
          <p:nvPr/>
        </p:nvSpPr>
        <p:spPr>
          <a:xfrm>
            <a:off x="6444208" y="3489715"/>
            <a:ext cx="2878541" cy="1384995"/>
          </a:xfrm>
          <a:prstGeom prst="rect">
            <a:avLst/>
          </a:prstGeom>
          <a:noFill/>
        </p:spPr>
        <p:txBody>
          <a:bodyPr wrap="square" rtlCol="0">
            <a:spAutoFit/>
          </a:bodyPr>
          <a:lstStyle/>
          <a:p>
            <a:pPr algn="ctr"/>
            <a:r>
              <a:rPr lang="de-GB" sz="1400" dirty="0"/>
              <a:t>Nataliya Kobrynska (Nataliya Ozarkevych)</a:t>
            </a:r>
          </a:p>
          <a:p>
            <a:pPr algn="ctr"/>
            <a:r>
              <a:rPr lang="de-GB" sz="1400" dirty="0"/>
              <a:t>1851-1920</a:t>
            </a:r>
          </a:p>
          <a:p>
            <a:pPr algn="ctr"/>
            <a:r>
              <a:rPr lang="de-GB" sz="1400" dirty="0"/>
              <a:t>* </a:t>
            </a:r>
            <a:r>
              <a:rPr lang="de-DE" sz="1400" dirty="0"/>
              <a:t>I</a:t>
            </a:r>
            <a:r>
              <a:rPr lang="de-GB" sz="1400" dirty="0"/>
              <a:t>n Beleluia (Galicia)</a:t>
            </a:r>
          </a:p>
          <a:p>
            <a:pPr algn="ctr"/>
            <a:r>
              <a:rPr lang="de-GB" sz="1400" dirty="0"/>
              <a:t>Father: parish priest</a:t>
            </a:r>
          </a:p>
          <a:p>
            <a:pPr algn="ctr"/>
            <a:r>
              <a:rPr lang="de-DE" sz="1400" dirty="0"/>
              <a:t>W</a:t>
            </a:r>
            <a:r>
              <a:rPr lang="de-GB" sz="1400" dirty="0"/>
              <a:t>riter, socialist, feminist</a:t>
            </a:r>
          </a:p>
        </p:txBody>
      </p:sp>
      <p:pic>
        <p:nvPicPr>
          <p:cNvPr id="9" name="Grafik 8">
            <a:extLst>
              <a:ext uri="{FF2B5EF4-FFF2-40B4-BE49-F238E27FC236}">
                <a16:creationId xmlns:a16="http://schemas.microsoft.com/office/drawing/2014/main" id="{1128B8EC-211E-937E-FCB6-5FA7D846EC20}"/>
              </a:ext>
            </a:extLst>
          </p:cNvPr>
          <p:cNvPicPr>
            <a:picLocks noChangeAspect="1"/>
          </p:cNvPicPr>
          <p:nvPr/>
        </p:nvPicPr>
        <p:blipFill>
          <a:blip r:embed="rId5"/>
          <a:stretch>
            <a:fillRect/>
          </a:stretch>
        </p:blipFill>
        <p:spPr>
          <a:xfrm>
            <a:off x="4535924" y="10922"/>
            <a:ext cx="2202761" cy="3418078"/>
          </a:xfrm>
          <a:prstGeom prst="rect">
            <a:avLst/>
          </a:prstGeom>
        </p:spPr>
      </p:pic>
      <p:sp>
        <p:nvSpPr>
          <p:cNvPr id="10" name="Textfeld 9">
            <a:extLst>
              <a:ext uri="{FF2B5EF4-FFF2-40B4-BE49-F238E27FC236}">
                <a16:creationId xmlns:a16="http://schemas.microsoft.com/office/drawing/2014/main" id="{D6F0129A-936F-654E-F8FD-A51FC84C2293}"/>
              </a:ext>
            </a:extLst>
          </p:cNvPr>
          <p:cNvSpPr txBox="1"/>
          <p:nvPr/>
        </p:nvSpPr>
        <p:spPr>
          <a:xfrm>
            <a:off x="4627509" y="3489714"/>
            <a:ext cx="2111176" cy="1384995"/>
          </a:xfrm>
          <a:prstGeom prst="rect">
            <a:avLst/>
          </a:prstGeom>
          <a:noFill/>
        </p:spPr>
        <p:txBody>
          <a:bodyPr wrap="square" rtlCol="0">
            <a:spAutoFit/>
          </a:bodyPr>
          <a:lstStyle/>
          <a:p>
            <a:pPr algn="ctr"/>
            <a:r>
              <a:rPr lang="de-GB" sz="1400" dirty="0"/>
              <a:t>Olena Zirka (Olha Kosach-Kryvniuk)</a:t>
            </a:r>
          </a:p>
          <a:p>
            <a:pPr algn="ctr"/>
            <a:r>
              <a:rPr lang="de-GB" sz="1400" dirty="0"/>
              <a:t>1877-1945</a:t>
            </a:r>
          </a:p>
          <a:p>
            <a:r>
              <a:rPr lang="de-GB" sz="1400" dirty="0"/>
              <a:t>* </a:t>
            </a:r>
            <a:r>
              <a:rPr lang="de-DE" sz="1400" dirty="0"/>
              <a:t>I</a:t>
            </a:r>
            <a:r>
              <a:rPr lang="de-GB" sz="1400" dirty="0"/>
              <a:t>n Novohrad-Volynskyi</a:t>
            </a:r>
          </a:p>
          <a:p>
            <a:r>
              <a:rPr lang="de-GB" sz="1400" dirty="0"/>
              <a:t>Translator, writer, physician, feminist</a:t>
            </a:r>
          </a:p>
        </p:txBody>
      </p:sp>
    </p:spTree>
    <p:extLst>
      <p:ext uri="{BB962C8B-B14F-4D97-AF65-F5344CB8AC3E}">
        <p14:creationId xmlns:p14="http://schemas.microsoft.com/office/powerpoint/2010/main" val="1630235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CBE745C8-4532-DB1F-5E43-5141C60753AD}"/>
              </a:ext>
            </a:extLst>
          </p:cNvPr>
          <p:cNvSpPr txBox="1"/>
          <p:nvPr/>
        </p:nvSpPr>
        <p:spPr>
          <a:xfrm>
            <a:off x="179512" y="4869160"/>
            <a:ext cx="9073008" cy="1860535"/>
          </a:xfrm>
          <a:prstGeom prst="rect">
            <a:avLst/>
          </a:prstGeom>
          <a:noFill/>
        </p:spPr>
        <p:txBody>
          <a:bodyPr wrap="square">
            <a:spAutoFit/>
          </a:bodyPr>
          <a:lstStyle/>
          <a:p>
            <a:r>
              <a:rPr lang="de-DE" sz="1400" b="1" i="0" u="none" strike="noStrike" dirty="0">
                <a:effectLst/>
                <a:latin typeface="Arial" panose="020B0604020202020204" pitchFamily="34" charset="0"/>
              </a:rPr>
              <a:t>Deutsch: </a:t>
            </a:r>
            <a:r>
              <a:rPr lang="de-DE" sz="1400" b="0" i="0" u="none" strike="noStrike" dirty="0">
                <a:effectLst/>
                <a:latin typeface="Arial" panose="020B0604020202020204" pitchFamily="34" charset="0"/>
              </a:rPr>
              <a:t>Mitglieder des Kongresses der ukrainischen Schriftsteller anlässlich des 100. Jahrestages der Veröffentlichung der „Aeneis“ von </a:t>
            </a:r>
            <a:r>
              <a:rPr lang="de-DE" sz="1400" b="0" i="0" u="none" strike="noStrike" dirty="0">
                <a:effectLst/>
                <a:latin typeface="Arial" panose="020B0604020202020204" pitchFamily="34" charset="0"/>
                <a:hlinkClick r:id="rId2" tooltip="de:Iwan Kotljarewskyj">
                  <a:extLst>
                    <a:ext uri="{A12FA001-AC4F-418D-AE19-62706E023703}">
                      <ahyp:hlinkClr xmlns:ahyp="http://schemas.microsoft.com/office/drawing/2018/hyperlinkcolor" val="tx"/>
                    </a:ext>
                  </a:extLst>
                </a:hlinkClick>
              </a:rPr>
              <a:t>Iwan Kotljarewskyj</a:t>
            </a:r>
            <a:r>
              <a:rPr lang="de-DE" sz="1400" b="0" i="0" u="none" strike="noStrike" dirty="0">
                <a:effectLst/>
                <a:latin typeface="Arial" panose="020B0604020202020204" pitchFamily="34" charset="0"/>
              </a:rPr>
              <a:t>, Lwiw, 31. Oktober 1898. Von links nach rechts: </a:t>
            </a:r>
            <a:br>
              <a:rPr lang="de-DE" sz="1400" dirty="0"/>
            </a:br>
            <a:r>
              <a:rPr lang="de-DE" sz="1400" b="0" i="0" u="none" strike="noStrike" dirty="0">
                <a:effectLst/>
                <a:latin typeface="Arial" panose="020B0604020202020204" pitchFamily="34" charset="0"/>
              </a:rPr>
              <a:t>1. (untere) Reihe: </a:t>
            </a:r>
            <a:r>
              <a:rPr lang="de-DE" sz="1400" b="0" i="0" u="none" strike="noStrike" dirty="0">
                <a:effectLst/>
                <a:latin typeface="Arial" panose="020B0604020202020204" pitchFamily="34" charset="0"/>
                <a:hlinkClick r:id="rId3" tooltip="de:Mychailo Pawlyk">
                  <a:extLst>
                    <a:ext uri="{A12FA001-AC4F-418D-AE19-62706E023703}">
                      <ahyp:hlinkClr xmlns:ahyp="http://schemas.microsoft.com/office/drawing/2018/hyperlinkcolor" val="tx"/>
                    </a:ext>
                  </a:extLst>
                </a:hlinkClick>
              </a:rPr>
              <a:t>Mychailo Pawlyk</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4" tooltip="de:Jewhenija Jaroschynska">
                  <a:extLst>
                    <a:ext uri="{A12FA001-AC4F-418D-AE19-62706E023703}">
                      <ahyp:hlinkClr xmlns:ahyp="http://schemas.microsoft.com/office/drawing/2018/hyperlinkcolor" val="tx"/>
                    </a:ext>
                  </a:extLst>
                </a:hlinkClick>
              </a:rPr>
              <a:t>Jewhenija Jaroschynska</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5" tooltip="de:Natalija Kobrynska">
                  <a:extLst>
                    <a:ext uri="{A12FA001-AC4F-418D-AE19-62706E023703}">
                      <ahyp:hlinkClr xmlns:ahyp="http://schemas.microsoft.com/office/drawing/2018/hyperlinkcolor" val="tx"/>
                    </a:ext>
                  </a:extLst>
                </a:hlinkClick>
              </a:rPr>
              <a:t>Natalija Kobrynska</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6" tooltip="de:Olha Kobyljanska">
                  <a:extLst>
                    <a:ext uri="{A12FA001-AC4F-418D-AE19-62706E023703}">
                      <ahyp:hlinkClr xmlns:ahyp="http://schemas.microsoft.com/office/drawing/2018/hyperlinkcolor" val="tx"/>
                    </a:ext>
                  </a:extLst>
                </a:hlinkClick>
              </a:rPr>
              <a:t>Olha Kobyljanska</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7" tooltip="de:Sylwestr Lepkyj">
                  <a:extLst>
                    <a:ext uri="{A12FA001-AC4F-418D-AE19-62706E023703}">
                      <ahyp:hlinkClr xmlns:ahyp="http://schemas.microsoft.com/office/drawing/2018/hyperlinkcolor" val="tx"/>
                    </a:ext>
                  </a:extLst>
                </a:hlinkClick>
              </a:rPr>
              <a:t>Sylwestr Lepkyj</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8" tooltip="de:Andrij Tschaikowskyj">
                  <a:extLst>
                    <a:ext uri="{A12FA001-AC4F-418D-AE19-62706E023703}">
                      <ahyp:hlinkClr xmlns:ahyp="http://schemas.microsoft.com/office/drawing/2018/hyperlinkcolor" val="tx"/>
                    </a:ext>
                  </a:extLst>
                </a:hlinkClick>
              </a:rPr>
              <a:t>Andrij Tschaikowskyj</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9" tooltip="de:Kostjantyn Pankiwskyj">
                  <a:extLst>
                    <a:ext uri="{A12FA001-AC4F-418D-AE19-62706E023703}">
                      <ahyp:hlinkClr xmlns:ahyp="http://schemas.microsoft.com/office/drawing/2018/hyperlinkcolor" val="tx"/>
                    </a:ext>
                  </a:extLst>
                </a:hlinkClick>
              </a:rPr>
              <a:t>Kostjantyn Pankiwskyj</a:t>
            </a:r>
            <a:r>
              <a:rPr lang="de-DE" sz="1400" b="0" i="0" u="none" strike="noStrike" dirty="0">
                <a:effectLst/>
                <a:latin typeface="Arial" panose="020B0604020202020204" pitchFamily="34" charset="0"/>
              </a:rPr>
              <a:t> </a:t>
            </a:r>
            <a:br>
              <a:rPr lang="de-DE" sz="1400" dirty="0"/>
            </a:br>
            <a:r>
              <a:rPr lang="de-DE" sz="1400" b="0" i="0" u="none" strike="noStrike" dirty="0">
                <a:effectLst/>
                <a:latin typeface="Arial" panose="020B0604020202020204" pitchFamily="34" charset="0"/>
              </a:rPr>
              <a:t>2. Reihe: </a:t>
            </a:r>
            <a:r>
              <a:rPr lang="de-DE" sz="1400" b="0" i="0" u="none" strike="noStrike" dirty="0">
                <a:effectLst/>
                <a:latin typeface="Arial" panose="020B0604020202020204" pitchFamily="34" charset="0"/>
                <a:hlinkClick r:id="rId10" tooltip="de:Iwan Kopatsch">
                  <a:extLst>
                    <a:ext uri="{A12FA001-AC4F-418D-AE19-62706E023703}">
                      <ahyp:hlinkClr xmlns:ahyp="http://schemas.microsoft.com/office/drawing/2018/hyperlinkcolor" val="tx"/>
                    </a:ext>
                  </a:extLst>
                </a:hlinkClick>
              </a:rPr>
              <a:t>Iwan Kopatsch</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1" tooltip="de:Wolodymyr Hnatjuk">
                  <a:extLst>
                    <a:ext uri="{A12FA001-AC4F-418D-AE19-62706E023703}">
                      <ahyp:hlinkClr xmlns:ahyp="http://schemas.microsoft.com/office/drawing/2018/hyperlinkcolor" val="tx"/>
                    </a:ext>
                  </a:extLst>
                </a:hlinkClick>
              </a:rPr>
              <a:t>Wolodymyr Hnatjuk</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2" tooltip="de:Ossyp Makowej">
                  <a:extLst>
                    <a:ext uri="{A12FA001-AC4F-418D-AE19-62706E023703}">
                      <ahyp:hlinkClr xmlns:ahyp="http://schemas.microsoft.com/office/drawing/2018/hyperlinkcolor" val="tx"/>
                    </a:ext>
                  </a:extLst>
                </a:hlinkClick>
              </a:rPr>
              <a:t>Ossyp Makowej</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3" tooltip="de:Mychajlo Hruschewskyj">
                  <a:extLst>
                    <a:ext uri="{A12FA001-AC4F-418D-AE19-62706E023703}">
                      <ahyp:hlinkClr xmlns:ahyp="http://schemas.microsoft.com/office/drawing/2018/hyperlinkcolor" val="tx"/>
                    </a:ext>
                  </a:extLst>
                </a:hlinkClick>
              </a:rPr>
              <a:t>Mychajlo Hruschewskyj</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4" tooltip="de:Iwan Franko">
                  <a:extLst>
                    <a:ext uri="{A12FA001-AC4F-418D-AE19-62706E023703}">
                      <ahyp:hlinkClr xmlns:ahyp="http://schemas.microsoft.com/office/drawing/2018/hyperlinkcolor" val="tx"/>
                    </a:ext>
                  </a:extLst>
                </a:hlinkClick>
              </a:rPr>
              <a:t>Iwan Franko</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5" tooltip="de:Oleksandr Kolessa">
                  <a:extLst>
                    <a:ext uri="{A12FA001-AC4F-418D-AE19-62706E023703}">
                      <ahyp:hlinkClr xmlns:ahyp="http://schemas.microsoft.com/office/drawing/2018/hyperlinkcolor" val="tx"/>
                    </a:ext>
                  </a:extLst>
                </a:hlinkClick>
              </a:rPr>
              <a:t>Oleksandr Kolessa</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6" tooltip="de:Bohdan Lepkyj">
                  <a:extLst>
                    <a:ext uri="{A12FA001-AC4F-418D-AE19-62706E023703}">
                      <ahyp:hlinkClr xmlns:ahyp="http://schemas.microsoft.com/office/drawing/2018/hyperlinkcolor" val="tx"/>
                    </a:ext>
                  </a:extLst>
                </a:hlinkClick>
              </a:rPr>
              <a:t>Bohdan Lepkyj</a:t>
            </a:r>
            <a:r>
              <a:rPr lang="de-DE" sz="1400" b="0" i="0" u="none" strike="noStrike" dirty="0">
                <a:effectLst/>
                <a:latin typeface="Arial" panose="020B0604020202020204" pitchFamily="34" charset="0"/>
              </a:rPr>
              <a:t> </a:t>
            </a:r>
            <a:br>
              <a:rPr lang="de-DE" sz="1400" dirty="0"/>
            </a:br>
            <a:r>
              <a:rPr lang="de-DE" sz="1400" b="0" i="0" u="none" strike="noStrike" dirty="0">
                <a:effectLst/>
                <a:latin typeface="Arial" panose="020B0604020202020204" pitchFamily="34" charset="0"/>
              </a:rPr>
              <a:t>3. (oben) Reihe: </a:t>
            </a:r>
            <a:r>
              <a:rPr lang="de-DE" sz="1400" b="0" i="0" u="none" strike="noStrike" dirty="0">
                <a:effectLst/>
                <a:latin typeface="Arial" panose="020B0604020202020204" pitchFamily="34" charset="0"/>
                <a:hlinkClick r:id="rId17" tooltip="de:Iwan Petruschewytsch">
                  <a:extLst>
                    <a:ext uri="{A12FA001-AC4F-418D-AE19-62706E023703}">
                      <ahyp:hlinkClr xmlns:ahyp="http://schemas.microsoft.com/office/drawing/2018/hyperlinkcolor" val="tx"/>
                    </a:ext>
                  </a:extLst>
                </a:hlinkClick>
              </a:rPr>
              <a:t>Iwan Petruschewytsch</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8" tooltip="de:Filaret Kolessa">
                  <a:extLst>
                    <a:ext uri="{A12FA001-AC4F-418D-AE19-62706E023703}">
                      <ahyp:hlinkClr xmlns:ahyp="http://schemas.microsoft.com/office/drawing/2018/hyperlinkcolor" val="tx"/>
                    </a:ext>
                  </a:extLst>
                </a:hlinkClick>
              </a:rPr>
              <a:t>Filaret Kolessa</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19" tooltip="de:Jossyp Kyschakewytsch">
                  <a:extLst>
                    <a:ext uri="{A12FA001-AC4F-418D-AE19-62706E023703}">
                      <ahyp:hlinkClr xmlns:ahyp="http://schemas.microsoft.com/office/drawing/2018/hyperlinkcolor" val="tx"/>
                    </a:ext>
                  </a:extLst>
                </a:hlinkClick>
              </a:rPr>
              <a:t>Jossyp Kyschakewytsch</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20" tooltip="de:Iwan Trusch">
                  <a:extLst>
                    <a:ext uri="{A12FA001-AC4F-418D-AE19-62706E023703}">
                      <ahyp:hlinkClr xmlns:ahyp="http://schemas.microsoft.com/office/drawing/2018/hyperlinkcolor" val="tx"/>
                    </a:ext>
                  </a:extLst>
                </a:hlinkClick>
              </a:rPr>
              <a:t>Iwan Trusch</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21" tooltip="de:Denys Lukijanowytsch">
                  <a:extLst>
                    <a:ext uri="{A12FA001-AC4F-418D-AE19-62706E023703}">
                      <ahyp:hlinkClr xmlns:ahyp="http://schemas.microsoft.com/office/drawing/2018/hyperlinkcolor" val="tx"/>
                    </a:ext>
                  </a:extLst>
                </a:hlinkClick>
              </a:rPr>
              <a:t>Denys Lukijanowytsch</a:t>
            </a:r>
            <a:r>
              <a:rPr lang="de-DE" sz="1400" b="0" i="0" u="none" strike="noStrike" dirty="0">
                <a:effectLst/>
                <a:latin typeface="Arial" panose="020B0604020202020204" pitchFamily="34" charset="0"/>
              </a:rPr>
              <a:t>, </a:t>
            </a:r>
            <a:r>
              <a:rPr lang="de-DE" sz="1400" b="0" i="0" u="none" strike="noStrike" dirty="0">
                <a:effectLst/>
                <a:latin typeface="Arial" panose="020B0604020202020204" pitchFamily="34" charset="0"/>
                <a:hlinkClick r:id="rId22" tooltip="de:Mykola Iwasjuk">
                  <a:extLst>
                    <a:ext uri="{A12FA001-AC4F-418D-AE19-62706E023703}">
                      <ahyp:hlinkClr xmlns:ahyp="http://schemas.microsoft.com/office/drawing/2018/hyperlinkcolor" val="tx"/>
                    </a:ext>
                  </a:extLst>
                </a:hlinkClick>
              </a:rPr>
              <a:t>Mykola Iwasjuk</a:t>
            </a:r>
            <a:endParaRPr lang="de-GB" sz="1400" dirty="0"/>
          </a:p>
        </p:txBody>
      </p:sp>
      <p:pic>
        <p:nvPicPr>
          <p:cNvPr id="5" name="Grafik 4" descr="Ein Bild, das Kleidung, Person, posieren, Lächeln enthält.&#10;&#10;Automatisch generierte Beschreibung">
            <a:extLst>
              <a:ext uri="{FF2B5EF4-FFF2-40B4-BE49-F238E27FC236}">
                <a16:creationId xmlns:a16="http://schemas.microsoft.com/office/drawing/2014/main" id="{B0D99A77-B3A2-F4ED-A437-D3EC712F9037}"/>
              </a:ext>
            </a:extLst>
          </p:cNvPr>
          <p:cNvPicPr>
            <a:picLocks noChangeAspect="1"/>
          </p:cNvPicPr>
          <p:nvPr/>
        </p:nvPicPr>
        <p:blipFill>
          <a:blip r:embed="rId23"/>
          <a:stretch>
            <a:fillRect/>
          </a:stretch>
        </p:blipFill>
        <p:spPr>
          <a:xfrm>
            <a:off x="1189856" y="-10529"/>
            <a:ext cx="6764288" cy="4676871"/>
          </a:xfrm>
          <a:prstGeom prst="rect">
            <a:avLst/>
          </a:prstGeom>
        </p:spPr>
      </p:pic>
    </p:spTree>
    <p:extLst>
      <p:ext uri="{BB962C8B-B14F-4D97-AF65-F5344CB8AC3E}">
        <p14:creationId xmlns:p14="http://schemas.microsoft.com/office/powerpoint/2010/main" val="497538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4AD7FC14-8177-3E67-E4C6-255F638E5F0C}"/>
              </a:ext>
            </a:extLst>
          </p:cNvPr>
          <p:cNvSpPr txBox="1"/>
          <p:nvPr/>
        </p:nvSpPr>
        <p:spPr>
          <a:xfrm>
            <a:off x="683568" y="2564904"/>
            <a:ext cx="8352928" cy="2031325"/>
          </a:xfrm>
          <a:prstGeom prst="rect">
            <a:avLst/>
          </a:prstGeom>
          <a:noFill/>
        </p:spPr>
        <p:txBody>
          <a:bodyPr wrap="square" rtlCol="0">
            <a:spAutoFit/>
          </a:bodyPr>
          <a:lstStyle/>
          <a:p>
            <a:r>
              <a:rPr lang="de-GB" dirty="0"/>
              <a:t>Polish nationalists and activists focused in their attempt to make peasants into Poles on the Polish-speaking, Catholic peasantry. Wherever possibly they created Polish cooperatives, education socities and Polish-language schools and  used many other cultural activities to reach out to the peasants – to make them Polish.</a:t>
            </a:r>
          </a:p>
          <a:p>
            <a:r>
              <a:rPr lang="de-GB" dirty="0"/>
              <a:t>They also attempted to appeal to Ruthenian peasants but were not very successful.</a:t>
            </a:r>
          </a:p>
        </p:txBody>
      </p:sp>
    </p:spTree>
    <p:extLst>
      <p:ext uri="{BB962C8B-B14F-4D97-AF65-F5344CB8AC3E}">
        <p14:creationId xmlns:p14="http://schemas.microsoft.com/office/powerpoint/2010/main" val="1436213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
            <a:extLst>
              <a:ext uri="{FF2B5EF4-FFF2-40B4-BE49-F238E27FC236}">
                <a16:creationId xmlns:a16="http://schemas.microsoft.com/office/drawing/2014/main" id="{A4FE3ACF-7EB3-17B8-6A90-A491DD5F8E3C}"/>
              </a:ext>
            </a:extLst>
          </p:cNvPr>
          <p:cNvSpPr>
            <a:spLocks noGrp="1" noChangeArrowheads="1"/>
          </p:cNvSpPr>
          <p:nvPr>
            <p:ph type="title"/>
          </p:nvPr>
        </p:nvSpPr>
        <p:spPr>
          <a:xfrm>
            <a:off x="457200" y="187325"/>
            <a:ext cx="8229600" cy="520700"/>
          </a:xfrm>
        </p:spPr>
        <p:txBody>
          <a:bodyPr lIns="90000" tIns="46800" rIns="90000" bIns="46800"/>
          <a:lstStyle/>
          <a:p>
            <a:pPr eaLnBrk="1">
              <a:lnSpc>
                <a:spcPct val="100000"/>
              </a:lnSpc>
              <a:buClrTx/>
              <a:buSzPct val="45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de-GB" sz="2800">
                <a:ea typeface="ＭＳ Ｐゴシック" panose="020B0600070205080204" pitchFamily="34" charset="-128"/>
              </a:rPr>
              <a:t>Case study: The Prosvita society</a:t>
            </a:r>
          </a:p>
        </p:txBody>
      </p:sp>
      <p:sp>
        <p:nvSpPr>
          <p:cNvPr id="55299" name="Rectangle 2">
            <a:extLst>
              <a:ext uri="{FF2B5EF4-FFF2-40B4-BE49-F238E27FC236}">
                <a16:creationId xmlns:a16="http://schemas.microsoft.com/office/drawing/2014/main" id="{AA318A26-6CAB-4138-D847-15396EF16883}"/>
              </a:ext>
            </a:extLst>
          </p:cNvPr>
          <p:cNvSpPr>
            <a:spLocks noGrp="1" noChangeArrowheads="1"/>
          </p:cNvSpPr>
          <p:nvPr>
            <p:ph type="body" idx="1"/>
          </p:nvPr>
        </p:nvSpPr>
        <p:spPr>
          <a:xfrm>
            <a:off x="0" y="836613"/>
            <a:ext cx="9144000" cy="6330950"/>
          </a:xfrm>
        </p:spPr>
        <p:txBody>
          <a:bodyPr lIns="90000" tIns="46800" rIns="90000" bIns="46800"/>
          <a:lstStyle/>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1</a:t>
            </a:r>
            <a:r>
              <a:rPr lang="en-GB" altLang="de-GB" sz="2400" baseline="30000">
                <a:ea typeface="ＭＳ Ｐゴシック" panose="020B0600070205080204" pitchFamily="34" charset="-128"/>
              </a:rPr>
              <a:t>st</a:t>
            </a:r>
            <a:r>
              <a:rPr lang="en-GB" altLang="de-GB" sz="2400">
                <a:ea typeface="ＭＳ Ｐゴシック" panose="020B0600070205080204" pitchFamily="34" charset="-128"/>
              </a:rPr>
              <a:t> Prosvita society founded in Lviv in 1868, mostly intellectuals</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Educative and cultured society to </a:t>
            </a:r>
            <a:r>
              <a:rPr lang="ja-JP" altLang="en-GB" sz="2400">
                <a:ea typeface="ＭＳ Ｐゴシック" panose="020B0600070205080204" pitchFamily="34" charset="-128"/>
              </a:rPr>
              <a:t>‘</a:t>
            </a:r>
            <a:r>
              <a:rPr lang="en-GB" altLang="ja-JP" sz="2400">
                <a:ea typeface="ＭＳ Ｐゴシック" panose="020B0600070205080204" pitchFamily="34" charset="-128"/>
              </a:rPr>
              <a:t>know and edify the people</a:t>
            </a:r>
            <a:r>
              <a:rPr lang="ja-JP" altLang="en-GB" sz="2400">
                <a:ea typeface="ＭＳ Ｐゴシック" panose="020B0600070205080204" pitchFamily="34" charset="-128"/>
              </a:rPr>
              <a:t>’</a:t>
            </a:r>
            <a:r>
              <a:rPr lang="en-GB" altLang="ja-JP" sz="2400">
                <a:ea typeface="ＭＳ Ｐゴシック" panose="020B0600070205080204" pitchFamily="34" charset="-128"/>
              </a:rPr>
              <a:t>. </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to </a:t>
            </a:r>
            <a:r>
              <a:rPr lang="ja-JP" altLang="en-GB" sz="2400">
                <a:ea typeface="ＭＳ Ｐゴシック" panose="020B0600070205080204" pitchFamily="34" charset="-128"/>
              </a:rPr>
              <a:t>‘</a:t>
            </a:r>
            <a:r>
              <a:rPr lang="en-GB" altLang="ja-JP" sz="2400">
                <a:ea typeface="ＭＳ Ｐゴシック" panose="020B0600070205080204" pitchFamily="34" charset="-128"/>
              </a:rPr>
              <a:t>collect and publish all the fruits of oral folk literature.</a:t>
            </a:r>
            <a:r>
              <a:rPr lang="ja-JP" altLang="en-GB" sz="2400">
                <a:ea typeface="ＭＳ Ｐゴシック" panose="020B0600070205080204" pitchFamily="34" charset="-128"/>
              </a:rPr>
              <a:t>’</a:t>
            </a:r>
            <a:r>
              <a:rPr lang="en-GB" altLang="ja-JP" sz="2400">
                <a:ea typeface="ＭＳ Ｐゴシック" panose="020B0600070205080204" pitchFamily="34" charset="-128"/>
              </a:rPr>
              <a:t> </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(1870)  to promote education among the Ruthenian (Ukrainian) people by means of popular publications in the vernacular and the organisation of county committees </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in 1876: the admission fee was abolished, annual dues were drastically reduced, and all members received a free popular booklet each month </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In 1881–5 there were 320 reading rooms in Galicia under the care of Prosvita, but unconnected</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Between 1891 and 1914 the number of reading rooms within Prosvita increased from 5 to 2,944, and the number of branches from 7 to 77 </a:t>
            </a:r>
          </a:p>
          <a:p>
            <a:pPr marL="430213" indent="-323850" eaLnBrk="1">
              <a:lnSpc>
                <a:spcPct val="80000"/>
              </a:lnSpc>
              <a:spcBef>
                <a:spcPts val="6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en-GB" altLang="de-GB" sz="2400">
                <a:ea typeface="ＭＳ Ｐゴシック" panose="020B0600070205080204" pitchFamily="34" charset="-128"/>
              </a:rPr>
              <a:t>In 1914, 75% of the cities, towns, and villages in Galicia had a reading room, and 20% of the province's Ukrainian population belonged to Prosvita </a:t>
            </a:r>
          </a:p>
          <a:p>
            <a:pPr marL="430213" indent="-323850" eaLnBrk="1">
              <a:lnSpc>
                <a:spcPct val="80000"/>
              </a:lnSpc>
              <a:spcBef>
                <a:spcPts val="600"/>
              </a:spcBef>
              <a:spcAft>
                <a:spcPct val="0"/>
              </a:spcAft>
              <a:buClrTx/>
              <a:buSzPct val="45000"/>
              <a:buFontTx/>
              <a:buNone/>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endParaRPr lang="en-GB" altLang="de-GB" sz="2400">
              <a:ea typeface="ＭＳ Ｐゴシック" panose="020B0600070205080204" pitchFamily="34" charset="-128"/>
            </a:endParaRPr>
          </a:p>
          <a:p>
            <a:pPr marL="430213" indent="-323850" eaLnBrk="1">
              <a:lnSpc>
                <a:spcPct val="80000"/>
              </a:lnSpc>
              <a:spcBef>
                <a:spcPts val="600"/>
              </a:spcBef>
              <a:spcAft>
                <a:spcPct val="0"/>
              </a:spcAft>
              <a:buClrTx/>
              <a:buSzPct val="45000"/>
              <a:buFontTx/>
              <a:buNone/>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endParaRPr lang="en-GB" altLang="de-GB" sz="2400">
              <a:ea typeface="ＭＳ Ｐゴシック" panose="020B0600070205080204" pitchFamily="34" charset="-128"/>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a:extLst>
              <a:ext uri="{FF2B5EF4-FFF2-40B4-BE49-F238E27FC236}">
                <a16:creationId xmlns:a16="http://schemas.microsoft.com/office/drawing/2014/main" id="{23D0E20B-CBE9-EE4F-4DD6-8F335FCADE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33500"/>
            <a:ext cx="9144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1">
            <a:extLst>
              <a:ext uri="{FF2B5EF4-FFF2-40B4-BE49-F238E27FC236}">
                <a16:creationId xmlns:a16="http://schemas.microsoft.com/office/drawing/2014/main" id="{6E2CC401-D030-E94A-9557-14B383D828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13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14338" name="Group 2">
            <a:extLst>
              <a:ext uri="{FF2B5EF4-FFF2-40B4-BE49-F238E27FC236}">
                <a16:creationId xmlns:a16="http://schemas.microsoft.com/office/drawing/2014/main" id="{850499DF-119B-F8F6-ED3D-B7986EF7EBA7}"/>
              </a:ext>
            </a:extLst>
          </p:cNvPr>
          <p:cNvGraphicFramePr>
            <a:graphicFrameLocks noGrp="1"/>
          </p:cNvGraphicFramePr>
          <p:nvPr/>
        </p:nvGraphicFramePr>
        <p:xfrm>
          <a:off x="2044700" y="-1295400"/>
          <a:ext cx="5056188" cy="9448800"/>
        </p:xfrm>
        <a:graphic>
          <a:graphicData uri="http://schemas.openxmlformats.org/drawingml/2006/table">
            <a:tbl>
              <a:tblPr/>
              <a:tblGrid>
                <a:gridCol w="5056188">
                  <a:extLst>
                    <a:ext uri="{9D8B030D-6E8A-4147-A177-3AD203B41FA5}">
                      <a16:colId xmlns:a16="http://schemas.microsoft.com/office/drawing/2014/main" val="3018500854"/>
                    </a:ext>
                  </a:extLst>
                </a:gridCol>
              </a:tblGrid>
              <a:tr h="581025">
                <a:tc>
                  <a:txBody>
                    <a:bodyPr/>
                    <a:lstStyle>
                      <a:lvl1pPr eaLnBrk="0" hangingPunct="0">
                        <a:lnSpc>
                          <a:spcPct val="93000"/>
                        </a:lnSpc>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7000"/>
                        </a:lnSpc>
                        <a:spcBef>
                          <a:spcPct val="0"/>
                        </a:spcBef>
                        <a:spcAft>
                          <a:spcPct val="0"/>
                        </a:spcAft>
                        <a:buClrTx/>
                        <a:buSzPct val="7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de-GB" sz="1000" b="1" i="1" u="none" strike="noStrike" cap="none" normalizeH="0" baseline="0">
                          <a:ln>
                            <a:noFill/>
                          </a:ln>
                          <a:solidFill>
                            <a:srgbClr val="FFFFFF"/>
                          </a:solidFill>
                          <a:effectLst/>
                          <a:latin typeface="Arial" panose="020B0604020202020204" pitchFamily="34" charset="0"/>
                          <a:ea typeface="ＭＳ Ｐゴシック" panose="020B0600070205080204" pitchFamily="34" charset="-128"/>
                        </a:rPr>
                        <a:t>Ukrainian Society of Prosvita</a:t>
                      </a:r>
                    </a:p>
                  </a:txBody>
                  <a:tcPr marL="90000" marR="90000" marT="72180" marB="4680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248300717"/>
                  </a:ext>
                </a:extLst>
              </a:tr>
              <a:tr h="8867775">
                <a:tc>
                  <a:txBody>
                    <a:bodyPr/>
                    <a:lstStyle>
                      <a:lvl1pPr eaLnBrk="0" hangingPunct="0">
                        <a:lnSpc>
                          <a:spcPct val="93000"/>
                        </a:lnSpc>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ＭＳ Ｐゴシック" panose="020B0600070205080204" pitchFamily="34" charset="-128"/>
                        </a:defRPr>
                      </a:lvl1pPr>
                      <a:lvl2pPr marL="37931725" indent="-37474525" eaLnBrk="0" hangingPunct="0">
                        <a:lnSpc>
                          <a:spcPct val="93000"/>
                        </a:lnSpc>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lnSpc>
                          <a:spcPct val="93000"/>
                        </a:lnSpc>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lnSpc>
                          <a:spcPct val="93000"/>
                        </a:lnSpc>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lnSpc>
                          <a:spcPct val="93000"/>
                        </a:lnSpc>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6000"/>
                        </a:lnSpc>
                        <a:spcBef>
                          <a:spcPts val="700"/>
                        </a:spcBef>
                        <a:spcAft>
                          <a:spcPct val="0"/>
                        </a:spcAft>
                        <a:buClrTx/>
                        <a:buSzPct val="7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de-DE" altLang="de-GB" sz="2800" b="0" i="0" u="none" strike="noStrike" cap="none" normalizeH="0" baseline="0">
                        <a:ln>
                          <a:noFill/>
                        </a:ln>
                        <a:solidFill>
                          <a:srgbClr val="FFFFFF"/>
                        </a:solidFill>
                        <a:effectLst>
                          <a:outerShdw blurRad="38100" dist="38100" dir="2700000" algn="tl">
                            <a:srgbClr val="C0C0C0"/>
                          </a:outerShdw>
                        </a:effectLst>
                        <a:latin typeface="Garamond" panose="02020404030301010803" pitchFamily="18" charset="0"/>
                        <a:ea typeface="ＭＳ Ｐゴシック" panose="020B0600070205080204" pitchFamily="34" charset="-128"/>
                      </a:endParaRPr>
                    </a:p>
                  </a:txBody>
                  <a:tcPr marL="90000" marR="90000" marT="121031" marB="4680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19272992"/>
                  </a:ext>
                </a:extLst>
              </a:tr>
            </a:tbl>
          </a:graphicData>
        </a:graphic>
      </p:graphicFrame>
      <p:sp>
        <p:nvSpPr>
          <p:cNvPr id="59398" name="Text Box 5">
            <a:extLst>
              <a:ext uri="{FF2B5EF4-FFF2-40B4-BE49-F238E27FC236}">
                <a16:creationId xmlns:a16="http://schemas.microsoft.com/office/drawing/2014/main" id="{0008CD35-C02B-70C6-98A8-0CF477D72B40}"/>
              </a:ext>
            </a:extLst>
          </p:cNvPr>
          <p:cNvSpPr txBox="1">
            <a:spLocks noChangeArrowheads="1"/>
          </p:cNvSpPr>
          <p:nvPr/>
        </p:nvSpPr>
        <p:spPr bwMode="auto">
          <a:xfrm>
            <a:off x="1403350" y="6308725"/>
            <a:ext cx="6119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spcBef>
                <a:spcPts val="1125"/>
              </a:spcBef>
              <a:buClrTx/>
              <a:buFontTx/>
              <a:buNone/>
            </a:pPr>
            <a:r>
              <a:rPr lang="en-GB" altLang="de-GB" sz="1800" b="1" i="1">
                <a:solidFill>
                  <a:srgbClr val="FFFFFF"/>
                </a:solidFill>
              </a:rPr>
              <a:t>Meeting of the Ukrainian Society of Prosvita</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a:extLst>
              <a:ext uri="{FF2B5EF4-FFF2-40B4-BE49-F238E27FC236}">
                <a16:creationId xmlns:a16="http://schemas.microsoft.com/office/drawing/2014/main" id="{EB4EB281-BA91-2E45-AFBB-F84BE57D179A}"/>
              </a:ext>
            </a:extLst>
          </p:cNvPr>
          <p:cNvSpPr txBox="1">
            <a:spLocks noChangeArrowheads="1"/>
          </p:cNvSpPr>
          <p:nvPr/>
        </p:nvSpPr>
        <p:spPr bwMode="auto">
          <a:xfrm>
            <a:off x="1476375" y="6216650"/>
            <a:ext cx="611981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spcBef>
                <a:spcPts val="1125"/>
              </a:spcBef>
              <a:buClrTx/>
              <a:buFontTx/>
              <a:buNone/>
            </a:pPr>
            <a:r>
              <a:rPr lang="en-GB" altLang="de-GB" sz="1800" b="1" i="1">
                <a:solidFill>
                  <a:srgbClr val="FFFFFF"/>
                </a:solidFill>
              </a:rPr>
              <a:t>Members of the Ukrainian Society of Prosvita in Kamenyca in 1934)</a:t>
            </a:r>
          </a:p>
        </p:txBody>
      </p:sp>
      <p:pic>
        <p:nvPicPr>
          <p:cNvPr id="61443" name="Picture 2">
            <a:extLst>
              <a:ext uri="{FF2B5EF4-FFF2-40B4-BE49-F238E27FC236}">
                <a16:creationId xmlns:a16="http://schemas.microsoft.com/office/drawing/2014/main" id="{4E79684E-BB70-4573-B2DB-7598D17DAF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8913"/>
            <a:ext cx="9144000" cy="565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1">
            <a:extLst>
              <a:ext uri="{FF2B5EF4-FFF2-40B4-BE49-F238E27FC236}">
                <a16:creationId xmlns:a16="http://schemas.microsoft.com/office/drawing/2014/main" id="{43D487A6-31FD-9B1C-3417-B5DDC08ABFEC}"/>
              </a:ext>
            </a:extLst>
          </p:cNvPr>
          <p:cNvSpPr txBox="1">
            <a:spLocks noChangeArrowheads="1"/>
          </p:cNvSpPr>
          <p:nvPr/>
        </p:nvSpPr>
        <p:spPr bwMode="auto">
          <a:xfrm>
            <a:off x="323850" y="908050"/>
            <a:ext cx="4411663"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800" b="1"/>
              <a:t>Testament" (</a:t>
            </a:r>
            <a:r>
              <a:rPr lang="en-GB" altLang="en-US" sz="1800" b="1" i="1"/>
              <a:t>Zapovit</a:t>
            </a:r>
            <a:r>
              <a:rPr lang="ja-JP" altLang="en-GB" sz="1800" b="1" i="1"/>
              <a:t>’</a:t>
            </a:r>
            <a:r>
              <a:rPr lang="en-GB" altLang="ja-JP" sz="1800" b="1"/>
              <a:t>)</a:t>
            </a:r>
          </a:p>
          <a:p>
            <a:pPr eaLnBrk="1" hangingPunct="1">
              <a:lnSpc>
                <a:spcPct val="100000"/>
              </a:lnSpc>
              <a:spcAft>
                <a:spcPct val="0"/>
              </a:spcAft>
              <a:buClrTx/>
              <a:buFontTx/>
              <a:buNone/>
            </a:pPr>
            <a:r>
              <a:rPr lang="en-GB" altLang="en-US" sz="1800"/>
              <a:t>When I die, bury</a:t>
            </a:r>
            <a:br>
              <a:rPr lang="en-GB" altLang="en-US" sz="1800"/>
            </a:br>
            <a:r>
              <a:rPr lang="en-GB" altLang="en-US" sz="1800"/>
              <a:t>Me in a grave,</a:t>
            </a:r>
            <a:br>
              <a:rPr lang="en-GB" altLang="en-US" sz="1800"/>
            </a:br>
            <a:r>
              <a:rPr lang="en-GB" altLang="en-US" sz="1800"/>
              <a:t>Among the wide steppes,</a:t>
            </a:r>
            <a:br>
              <a:rPr lang="en-GB" altLang="en-US" sz="1800"/>
            </a:br>
            <a:r>
              <a:rPr lang="en-GB" altLang="en-US" sz="1800"/>
              <a:t>In my beloved Ukraine,</a:t>
            </a:r>
            <a:br>
              <a:rPr lang="en-GB" altLang="en-US" sz="1800"/>
            </a:br>
            <a:r>
              <a:rPr lang="en-GB" altLang="en-US" sz="1800"/>
              <a:t>So that the wide-brimmed plains,</a:t>
            </a:r>
            <a:br>
              <a:rPr lang="en-GB" altLang="en-US" sz="1800"/>
            </a:br>
            <a:r>
              <a:rPr lang="en-GB" altLang="en-US" sz="1800"/>
              <a:t>And the Dnieper, and steep slopes</a:t>
            </a:r>
            <a:br>
              <a:rPr lang="en-GB" altLang="en-US" sz="1800"/>
            </a:br>
            <a:r>
              <a:rPr lang="en-GB" altLang="en-US" sz="1800"/>
              <a:t>There could be seen, could be heard,</a:t>
            </a:r>
            <a:br>
              <a:rPr lang="en-GB" altLang="en-US" sz="1800"/>
            </a:br>
            <a:r>
              <a:rPr lang="en-GB" altLang="en-US" sz="1800"/>
              <a:t>How the wailing wail.</a:t>
            </a:r>
            <a:br>
              <a:rPr lang="en-GB" altLang="en-US" sz="1800"/>
            </a:br>
            <a:r>
              <a:rPr lang="en-GB" altLang="en-US" sz="1800"/>
              <a:t>When from Ukraine is carried</a:t>
            </a:r>
            <a:br>
              <a:rPr lang="en-GB" altLang="en-US" sz="1800"/>
            </a:br>
            <a:r>
              <a:rPr lang="en-GB" altLang="en-US" sz="1800"/>
              <a:t>Into the blue sea</a:t>
            </a:r>
            <a:br>
              <a:rPr lang="en-GB" altLang="en-US" sz="1800"/>
            </a:br>
            <a:r>
              <a:rPr lang="en-GB" altLang="en-US" sz="1800"/>
              <a:t>The blood of the enemy. . . then I</a:t>
            </a:r>
            <a:br>
              <a:rPr lang="en-GB" altLang="en-US" sz="1800"/>
            </a:br>
            <a:r>
              <a:rPr lang="en-GB" altLang="en-US" sz="1800"/>
              <a:t>And the plains and hills—</a:t>
            </a:r>
            <a:br>
              <a:rPr lang="en-GB" altLang="en-US" sz="1800"/>
            </a:br>
            <a:endParaRPr lang="en-GB" altLang="en-US" sz="1800"/>
          </a:p>
        </p:txBody>
      </p:sp>
      <p:sp>
        <p:nvSpPr>
          <p:cNvPr id="87043" name="Text Box 2">
            <a:extLst>
              <a:ext uri="{FF2B5EF4-FFF2-40B4-BE49-F238E27FC236}">
                <a16:creationId xmlns:a16="http://schemas.microsoft.com/office/drawing/2014/main" id="{7EFA3989-77D3-9CF4-13DC-1B3738D11AFC}"/>
              </a:ext>
            </a:extLst>
          </p:cNvPr>
          <p:cNvSpPr txBox="1">
            <a:spLocks noChangeArrowheads="1"/>
          </p:cNvSpPr>
          <p:nvPr/>
        </p:nvSpPr>
        <p:spPr bwMode="auto">
          <a:xfrm>
            <a:off x="5148263" y="981075"/>
            <a:ext cx="3621087" cy="420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endParaRPr lang="en-GB" altLang="en-US" sz="1800"/>
          </a:p>
          <a:p>
            <a:pPr eaLnBrk="1" hangingPunct="1">
              <a:lnSpc>
                <a:spcPct val="100000"/>
              </a:lnSpc>
              <a:spcAft>
                <a:spcPct val="0"/>
              </a:spcAft>
              <a:buClrTx/>
              <a:buFontTx/>
              <a:buNone/>
            </a:pPr>
            <a:r>
              <a:rPr lang="en-GB" altLang="en-US" sz="1800"/>
              <a:t>Will drop everything and bow</a:t>
            </a:r>
            <a:br>
              <a:rPr lang="en-GB" altLang="en-US" sz="1800"/>
            </a:br>
            <a:r>
              <a:rPr lang="en-GB" altLang="en-US" sz="1800"/>
              <a:t>To God Himself</a:t>
            </a:r>
            <a:br>
              <a:rPr lang="en-GB" altLang="en-US" sz="1800"/>
            </a:br>
            <a:r>
              <a:rPr lang="en-GB" altLang="en-US" sz="1800"/>
              <a:t>Praying. . . until then</a:t>
            </a:r>
            <a:br>
              <a:rPr lang="en-GB" altLang="en-US" sz="1800"/>
            </a:br>
            <a:r>
              <a:rPr lang="en-GB" altLang="en-US" sz="1800"/>
              <a:t>God I do not know.</a:t>
            </a:r>
            <a:br>
              <a:rPr lang="en-GB" altLang="en-US" sz="1800"/>
            </a:br>
            <a:r>
              <a:rPr lang="en-GB" altLang="en-US" sz="1800"/>
              <a:t>Bury me and arise,</a:t>
            </a:r>
            <a:br>
              <a:rPr lang="en-GB" altLang="en-US" sz="1800"/>
            </a:br>
            <a:r>
              <a:rPr lang="en-GB" altLang="en-US" sz="1800"/>
              <a:t>Break your chains,</a:t>
            </a:r>
            <a:br>
              <a:rPr lang="en-GB" altLang="en-US" sz="1800"/>
            </a:br>
            <a:r>
              <a:rPr lang="en-GB" altLang="en-US" sz="1800"/>
              <a:t>And with the enemy's evil blood</a:t>
            </a:r>
            <a:br>
              <a:rPr lang="en-GB" altLang="en-US" sz="1800"/>
            </a:br>
            <a:r>
              <a:rPr lang="en-GB" altLang="en-US" sz="1800"/>
              <a:t>Baptize freedom.</a:t>
            </a:r>
            <a:br>
              <a:rPr lang="en-GB" altLang="en-US" sz="1800"/>
            </a:br>
            <a:r>
              <a:rPr lang="en-GB" altLang="en-US" sz="1800"/>
              <a:t>And myself in a big family,</a:t>
            </a:r>
            <a:br>
              <a:rPr lang="en-GB" altLang="en-US" sz="1800"/>
            </a:br>
            <a:r>
              <a:rPr lang="en-GB" altLang="en-US" sz="1800"/>
              <a:t>In a family free, new,</a:t>
            </a:r>
            <a:br>
              <a:rPr lang="en-GB" altLang="en-US" sz="1800"/>
            </a:br>
            <a:r>
              <a:rPr lang="en-GB" altLang="en-US" sz="1800"/>
              <a:t>Don't forget to remember</a:t>
            </a:r>
            <a:br>
              <a:rPr lang="en-GB" altLang="en-US" sz="1800"/>
            </a:br>
            <a:r>
              <a:rPr lang="en-GB" altLang="en-US" sz="1800"/>
              <a:t>With a pleasant quiet word.</a:t>
            </a:r>
          </a:p>
          <a:p>
            <a:pPr eaLnBrk="1" hangingPunct="1">
              <a:lnSpc>
                <a:spcPct val="100000"/>
              </a:lnSpc>
              <a:spcAft>
                <a:spcPct val="0"/>
              </a:spcAft>
              <a:buClrTx/>
              <a:buFontTx/>
              <a:buNone/>
            </a:pPr>
            <a:r>
              <a:rPr lang="en-GB" altLang="en-US" sz="1800" i="1"/>
              <a:t>24 December 1845, </a:t>
            </a:r>
            <a:r>
              <a:rPr lang="en-GB" altLang="en-US" sz="1800" i="1">
                <a:solidFill>
                  <a:srgbClr val="CCCCFF"/>
                </a:solidFill>
                <a:hlinkClick r:id="rId3"/>
              </a:rPr>
              <a:t>Pereyaslav</a:t>
            </a:r>
          </a:p>
          <a:p>
            <a:pPr eaLnBrk="1" hangingPunct="1">
              <a:lnSpc>
                <a:spcPct val="100000"/>
              </a:lnSpc>
              <a:spcAft>
                <a:spcPct val="0"/>
              </a:spcAft>
              <a:buClrTx/>
              <a:buFontTx/>
              <a:buNone/>
            </a:pPr>
            <a:endParaRPr lang="en-GB" altLang="en-US" sz="1800" i="1">
              <a:solidFill>
                <a:srgbClr val="FFCC00"/>
              </a:solidFill>
            </a:endParaRPr>
          </a:p>
        </p:txBody>
      </p:sp>
    </p:spTree>
    <p:extLst>
      <p:ext uri="{BB962C8B-B14F-4D97-AF65-F5344CB8AC3E}">
        <p14:creationId xmlns:p14="http://schemas.microsoft.com/office/powerpoint/2010/main" val="234426288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ext Box 1">
            <a:extLst>
              <a:ext uri="{FF2B5EF4-FFF2-40B4-BE49-F238E27FC236}">
                <a16:creationId xmlns:a16="http://schemas.microsoft.com/office/drawing/2014/main" id="{F61A2307-7DB4-6884-43B1-C3FD6290B359}"/>
              </a:ext>
            </a:extLst>
          </p:cNvPr>
          <p:cNvSpPr txBox="1">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de-DE" altLang="en-GB" sz="2000" dirty="0">
                <a:solidFill>
                  <a:srgbClr val="CCFFFF"/>
                </a:solidFill>
                <a:ea typeface="Arial Unicode MS" panose="020B0604020202020204" pitchFamily="34" charset="-128"/>
              </a:rPr>
              <a:t>Phase A (In </a:t>
            </a:r>
            <a:r>
              <a:rPr lang="de-DE" altLang="en-GB" sz="2000" dirty="0" err="1">
                <a:ea typeface="Arial Unicode MS" panose="020B0604020202020204" pitchFamily="34" charset="-128"/>
              </a:rPr>
              <a:t>white</a:t>
            </a:r>
            <a:r>
              <a:rPr lang="de-DE" altLang="en-GB" sz="2000" dirty="0">
                <a:solidFill>
                  <a:srgbClr val="CCFFFF"/>
                </a:solidFill>
                <a:ea typeface="Arial Unicode MS" panose="020B0604020202020204" pitchFamily="34" charset="-128"/>
              </a:rPr>
              <a:t> </a:t>
            </a:r>
            <a:r>
              <a:rPr lang="de-DE" altLang="en-GB" sz="2000" dirty="0" err="1">
                <a:solidFill>
                  <a:srgbClr val="CCFFFF"/>
                </a:solidFill>
                <a:ea typeface="Arial Unicode MS" panose="020B0604020202020204" pitchFamily="34" charset="-128"/>
              </a:rPr>
              <a:t>Ukrainophile</a:t>
            </a:r>
            <a:r>
              <a:rPr lang="de-DE" altLang="en-GB" sz="2000" dirty="0">
                <a:solidFill>
                  <a:srgbClr val="CCFFFF"/>
                </a:solidFill>
                <a:ea typeface="Arial Unicode MS" panose="020B0604020202020204" pitchFamily="34" charset="-128"/>
              </a:rPr>
              <a:t> </a:t>
            </a:r>
            <a:r>
              <a:rPr lang="de-DE" altLang="en-GB" sz="2000" dirty="0" err="1">
                <a:solidFill>
                  <a:srgbClr val="CCFFFF"/>
                </a:solidFill>
                <a:ea typeface="Arial Unicode MS" panose="020B0604020202020204" pitchFamily="34" charset="-128"/>
              </a:rPr>
              <a:t>activities</a:t>
            </a:r>
            <a:r>
              <a:rPr lang="de-DE" altLang="en-GB" sz="2000" dirty="0">
                <a:solidFill>
                  <a:srgbClr val="CCFFFF"/>
                </a:solidFill>
                <a:ea typeface="Arial Unicode MS" panose="020B0604020202020204" pitchFamily="34" charset="-128"/>
              </a:rPr>
              <a:t> in </a:t>
            </a:r>
            <a:r>
              <a:rPr lang="de-DE" altLang="en-GB" sz="2000" dirty="0" err="1">
                <a:solidFill>
                  <a:srgbClr val="CCFFFF"/>
                </a:solidFill>
                <a:ea typeface="Arial Unicode MS" panose="020B0604020202020204" pitchFamily="34" charset="-128"/>
              </a:rPr>
              <a:t>the</a:t>
            </a:r>
            <a:r>
              <a:rPr lang="de-DE" altLang="en-GB" sz="2000" dirty="0">
                <a:solidFill>
                  <a:srgbClr val="CCFFFF"/>
                </a:solidFill>
                <a:ea typeface="Arial Unicode MS" panose="020B0604020202020204" pitchFamily="34" charset="-128"/>
              </a:rPr>
              <a:t> </a:t>
            </a:r>
            <a:r>
              <a:rPr lang="de-DE" altLang="en-GB" sz="2000" dirty="0" err="1">
                <a:solidFill>
                  <a:srgbClr val="CCFFFF"/>
                </a:solidFill>
                <a:ea typeface="Arial Unicode MS" panose="020B0604020202020204" pitchFamily="34" charset="-128"/>
              </a:rPr>
              <a:t>Russian</a:t>
            </a:r>
            <a:r>
              <a:rPr lang="de-DE" altLang="en-GB" sz="2000" dirty="0">
                <a:solidFill>
                  <a:srgbClr val="CCFFFF"/>
                </a:solidFill>
                <a:ea typeface="Arial Unicode MS" panose="020B0604020202020204" pitchFamily="34" charset="-128"/>
              </a:rPr>
              <a:t> Empire, in </a:t>
            </a:r>
            <a:r>
              <a:rPr lang="de-DE" altLang="en-GB" sz="2000" dirty="0" err="1">
                <a:solidFill>
                  <a:srgbClr val="FFFF00"/>
                </a:solidFill>
                <a:ea typeface="Arial Unicode MS" panose="020B0604020202020204" pitchFamily="34" charset="-128"/>
              </a:rPr>
              <a:t>yellow</a:t>
            </a:r>
            <a:r>
              <a:rPr lang="de-DE" altLang="en-GB" sz="2000" dirty="0">
                <a:solidFill>
                  <a:srgbClr val="CCFFFF"/>
                </a:solidFill>
                <a:ea typeface="Arial Unicode MS" panose="020B0604020202020204" pitchFamily="34" charset="-128"/>
              </a:rPr>
              <a:t> such </a:t>
            </a:r>
            <a:r>
              <a:rPr lang="de-DE" altLang="en-GB" sz="2000" dirty="0" err="1">
                <a:solidFill>
                  <a:srgbClr val="CCFFFF"/>
                </a:solidFill>
                <a:ea typeface="Arial Unicode MS" panose="020B0604020202020204" pitchFamily="34" charset="-128"/>
              </a:rPr>
              <a:t>activities</a:t>
            </a:r>
            <a:r>
              <a:rPr lang="de-DE" altLang="en-GB" sz="2000" dirty="0">
                <a:solidFill>
                  <a:srgbClr val="CCFFFF"/>
                </a:solidFill>
                <a:ea typeface="Arial Unicode MS" panose="020B0604020202020204" pitchFamily="34" charset="-128"/>
              </a:rPr>
              <a:t> in </a:t>
            </a:r>
            <a:r>
              <a:rPr lang="de-DE" altLang="en-GB" sz="2000" dirty="0" err="1">
                <a:solidFill>
                  <a:srgbClr val="CCFFFF"/>
                </a:solidFill>
                <a:ea typeface="Arial Unicode MS" panose="020B0604020202020204" pitchFamily="34" charset="-128"/>
              </a:rPr>
              <a:t>the</a:t>
            </a:r>
            <a:r>
              <a:rPr lang="de-DE" altLang="en-GB" sz="2000" dirty="0">
                <a:solidFill>
                  <a:srgbClr val="CCFFFF"/>
                </a:solidFill>
                <a:ea typeface="Arial Unicode MS" panose="020B0604020202020204" pitchFamily="34" charset="-128"/>
              </a:rPr>
              <a:t> Austrian Empire/ Austria-</a:t>
            </a:r>
            <a:r>
              <a:rPr lang="de-DE" altLang="en-GB" sz="2000" dirty="0" err="1">
                <a:solidFill>
                  <a:srgbClr val="CCFFFF"/>
                </a:solidFill>
                <a:ea typeface="Arial Unicode MS" panose="020B0604020202020204" pitchFamily="34" charset="-128"/>
              </a:rPr>
              <a:t>Hungary</a:t>
            </a:r>
            <a:r>
              <a:rPr lang="de-DE" altLang="en-GB" sz="2000" dirty="0">
                <a:solidFill>
                  <a:srgbClr val="CCFFFF"/>
                </a:solidFill>
                <a:ea typeface="Arial Unicode MS" panose="020B0604020202020204" pitchFamily="34" charset="-128"/>
              </a:rPr>
              <a:t>, in </a:t>
            </a:r>
            <a:r>
              <a:rPr lang="de-DE" altLang="en-GB" sz="2000" dirty="0">
                <a:solidFill>
                  <a:srgbClr val="FFC000"/>
                </a:solidFill>
                <a:ea typeface="Arial Unicode MS" panose="020B0604020202020204" pitchFamily="34" charset="-128"/>
              </a:rPr>
              <a:t>orange</a:t>
            </a:r>
            <a:r>
              <a:rPr lang="de-DE" altLang="en-GB" sz="2000" dirty="0">
                <a:solidFill>
                  <a:srgbClr val="CCFFFF"/>
                </a:solidFill>
                <a:ea typeface="Arial Unicode MS" panose="020B0604020202020204" pitchFamily="34" charset="-128"/>
              </a:rPr>
              <a:t> </a:t>
            </a:r>
            <a:r>
              <a:rPr lang="de-DE" altLang="en-GB" sz="2000" dirty="0" err="1">
                <a:solidFill>
                  <a:srgbClr val="CCFFFF"/>
                </a:solidFill>
                <a:ea typeface="Arial Unicode MS" panose="020B0604020202020204" pitchFamily="34" charset="-128"/>
              </a:rPr>
              <a:t>actions</a:t>
            </a:r>
            <a:r>
              <a:rPr lang="de-DE" altLang="en-GB" sz="2000" dirty="0">
                <a:solidFill>
                  <a:srgbClr val="CCFFFF"/>
                </a:solidFill>
                <a:ea typeface="Arial Unicode MS" panose="020B0604020202020204" pitchFamily="34" charset="-128"/>
              </a:rPr>
              <a:t> </a:t>
            </a:r>
            <a:r>
              <a:rPr lang="de-DE" altLang="en-GB" sz="2000" dirty="0" err="1">
                <a:solidFill>
                  <a:srgbClr val="CCFFFF"/>
                </a:solidFill>
                <a:ea typeface="Arial Unicode MS" panose="020B0604020202020204" pitchFamily="34" charset="-128"/>
              </a:rPr>
              <a:t>of</a:t>
            </a:r>
            <a:r>
              <a:rPr lang="de-DE" altLang="en-GB" sz="2000" dirty="0">
                <a:solidFill>
                  <a:srgbClr val="CCFFFF"/>
                </a:solidFill>
                <a:ea typeface="Arial Unicode MS" panose="020B0604020202020204" pitchFamily="34" charset="-128"/>
              </a:rPr>
              <a:t> </a:t>
            </a:r>
            <a:r>
              <a:rPr lang="de-DE" altLang="en-GB" sz="2000" dirty="0" err="1">
                <a:solidFill>
                  <a:srgbClr val="CCFFFF"/>
                </a:solidFill>
                <a:ea typeface="Arial Unicode MS" panose="020B0604020202020204" pitchFamily="34" charset="-128"/>
              </a:rPr>
              <a:t>Russian</a:t>
            </a:r>
            <a:r>
              <a:rPr lang="de-DE" altLang="en-GB" sz="2000" dirty="0">
                <a:solidFill>
                  <a:srgbClr val="CCFFFF"/>
                </a:solidFill>
                <a:ea typeface="Arial Unicode MS" panose="020B0604020202020204" pitchFamily="34" charset="-128"/>
              </a:rPr>
              <a:t> imperial </a:t>
            </a:r>
            <a:r>
              <a:rPr lang="de-DE" altLang="en-GB" sz="2000" dirty="0" err="1">
                <a:solidFill>
                  <a:srgbClr val="CCFFFF"/>
                </a:solidFill>
                <a:ea typeface="Arial Unicode MS" panose="020B0604020202020204" pitchFamily="34" charset="-128"/>
              </a:rPr>
              <a:t>authorities</a:t>
            </a:r>
            <a:r>
              <a:rPr lang="de-DE" altLang="en-GB" sz="2000" dirty="0">
                <a:solidFill>
                  <a:srgbClr val="CCFFFF"/>
                </a:solidFill>
                <a:ea typeface="Arial Unicode MS" panose="020B0604020202020204" pitchFamily="34" charset="-128"/>
              </a:rPr>
              <a:t>, in </a:t>
            </a:r>
            <a:r>
              <a:rPr lang="de-DE" altLang="en-GB" sz="2000" dirty="0" err="1">
                <a:solidFill>
                  <a:srgbClr val="FF0000"/>
                </a:solidFill>
                <a:ea typeface="Arial Unicode MS" panose="020B0604020202020204" pitchFamily="34" charset="-128"/>
              </a:rPr>
              <a:t>red</a:t>
            </a:r>
            <a:r>
              <a:rPr lang="de-DE" altLang="en-GB" sz="2000" dirty="0">
                <a:solidFill>
                  <a:srgbClr val="FF0000"/>
                </a:solidFill>
                <a:ea typeface="Arial Unicode MS" panose="020B0604020202020204" pitchFamily="34" charset="-128"/>
              </a:rPr>
              <a:t> </a:t>
            </a:r>
            <a:r>
              <a:rPr lang="de-DE" altLang="en-GB" sz="2000" dirty="0" err="1">
                <a:ea typeface="Arial Unicode MS" panose="020B0604020202020204" pitchFamily="34" charset="-128"/>
              </a:rPr>
              <a:t>Polish</a:t>
            </a:r>
            <a:r>
              <a:rPr lang="de-DE" altLang="en-GB" sz="2000" dirty="0">
                <a:ea typeface="Arial Unicode MS" panose="020B0604020202020204" pitchFamily="34" charset="-128"/>
              </a:rPr>
              <a:t> </a:t>
            </a:r>
            <a:r>
              <a:rPr lang="de-DE" altLang="en-GB" sz="2000" dirty="0" err="1">
                <a:ea typeface="Arial Unicode MS" panose="020B0604020202020204" pitchFamily="34" charset="-128"/>
              </a:rPr>
              <a:t>actions</a:t>
            </a:r>
            <a:endParaRPr lang="de-DE" altLang="en-GB" sz="2000" dirty="0">
              <a:ea typeface="Arial Unicode MS" panose="020B0604020202020204" pitchFamily="34" charset="-128"/>
            </a:endParaRPr>
          </a:p>
        </p:txBody>
      </p:sp>
      <p:sp>
        <p:nvSpPr>
          <p:cNvPr id="8194" name="Text Box 2">
            <a:extLst>
              <a:ext uri="{FF2B5EF4-FFF2-40B4-BE49-F238E27FC236}">
                <a16:creationId xmlns:a16="http://schemas.microsoft.com/office/drawing/2014/main" id="{9BE7CF8F-D4B9-DF85-895D-8279EC79269B}"/>
              </a:ext>
            </a:extLst>
          </p:cNvPr>
          <p:cNvSpPr txBox="1">
            <a:spLocks noChangeArrowheads="1"/>
          </p:cNvSpPr>
          <p:nvPr/>
        </p:nvSpPr>
        <p:spPr bwMode="auto">
          <a:xfrm>
            <a:off x="755576" y="1435894"/>
            <a:ext cx="8229600" cy="4853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1798 Ivan </a:t>
            </a:r>
            <a:r>
              <a:rPr lang="en-GB" altLang="en-GB" sz="2000" dirty="0" err="1">
                <a:solidFill>
                  <a:srgbClr val="FFFFFF"/>
                </a:solidFill>
                <a:ea typeface="Arial Unicode MS" panose="020B0604020202020204" pitchFamily="34" charset="-128"/>
              </a:rPr>
              <a:t>Kotlyarevsky</a:t>
            </a:r>
            <a:r>
              <a:rPr lang="en-GB" altLang="en-GB" sz="2000" dirty="0">
                <a:solidFill>
                  <a:srgbClr val="FFFFFF"/>
                </a:solidFill>
                <a:ea typeface="Arial Unicode MS" panose="020B0604020202020204" pitchFamily="34" charset="-128"/>
              </a:rPr>
              <a:t> publishes </a:t>
            </a:r>
            <a:r>
              <a:rPr lang="ja-JP" altLang="en-GB" sz="2000">
                <a:solidFill>
                  <a:srgbClr val="FFFFFF"/>
                </a:solidFill>
                <a:ea typeface="Arial Unicode MS" panose="020B0604020202020204" pitchFamily="34" charset="-128"/>
              </a:rPr>
              <a:t>“</a:t>
            </a:r>
            <a:r>
              <a:rPr lang="en-GB" altLang="ja-JP" sz="2000" dirty="0" err="1">
                <a:solidFill>
                  <a:srgbClr val="FFFFFF"/>
                </a:solidFill>
                <a:ea typeface="Arial Unicode MS" panose="020B0604020202020204" pitchFamily="34" charset="-128"/>
              </a:rPr>
              <a:t>Eneyida</a:t>
            </a:r>
            <a:r>
              <a:rPr lang="ja-JP" altLang="en-GB" sz="2000">
                <a:solidFill>
                  <a:srgbClr val="FFFFFF"/>
                </a:solidFill>
                <a:ea typeface="Arial Unicode MS" panose="020B0604020202020204" pitchFamily="34" charset="-128"/>
              </a:rPr>
              <a:t>”</a:t>
            </a:r>
            <a:r>
              <a:rPr lang="en-GB" altLang="ja-JP" sz="2000" dirty="0">
                <a:solidFill>
                  <a:srgbClr val="FFFFFF"/>
                </a:solidFill>
                <a:ea typeface="Arial Unicode MS" panose="020B0604020202020204" pitchFamily="34" charset="-128"/>
              </a:rPr>
              <a:t> (in the vernacular,</a:t>
            </a:r>
            <a:br>
              <a:rPr lang="en-GB" altLang="ja-JP" sz="2000" dirty="0">
                <a:solidFill>
                  <a:srgbClr val="FFFFFF"/>
                </a:solidFill>
                <a:ea typeface="Arial Unicode MS" panose="020B0604020202020204" pitchFamily="34" charset="-128"/>
              </a:rPr>
            </a:br>
            <a:r>
              <a:rPr lang="en-GB" altLang="ja-JP" sz="2000" dirty="0">
                <a:solidFill>
                  <a:srgbClr val="FFFFFF"/>
                </a:solidFill>
                <a:ea typeface="Arial Unicode MS" panose="020B0604020202020204" pitchFamily="34" charset="-128"/>
              </a:rPr>
              <a:t> i.e. script based on spoken Ukrainian)</a:t>
            </a:r>
          </a:p>
          <a:p>
            <a:pPr eaLnBrk="1" hangingPunct="1">
              <a:lnSpc>
                <a:spcPct val="90000"/>
              </a:lnSpc>
              <a:spcBef>
                <a:spcPts val="1100"/>
              </a:spcBef>
              <a:buSzPct val="100000"/>
            </a:pPr>
            <a:r>
              <a:rPr lang="en-GB" altLang="ja-JP" sz="2000" dirty="0">
                <a:solidFill>
                  <a:srgbClr val="FFC000"/>
                </a:solidFill>
                <a:ea typeface="Arial Unicode MS" panose="020B0604020202020204" pitchFamily="34" charset="-128"/>
              </a:rPr>
              <a:t>1804/5 Foundation of University of </a:t>
            </a:r>
            <a:r>
              <a:rPr lang="en-GB" altLang="ja-JP" sz="2000" dirty="0" err="1">
                <a:solidFill>
                  <a:srgbClr val="FFC000"/>
                </a:solidFill>
                <a:ea typeface="Arial Unicode MS" panose="020B0604020202020204" pitchFamily="34" charset="-128"/>
              </a:rPr>
              <a:t>Kharkiv</a:t>
            </a:r>
            <a:r>
              <a:rPr lang="en-GB" altLang="ja-JP" sz="2000" dirty="0">
                <a:solidFill>
                  <a:srgbClr val="FFC000"/>
                </a:solidFill>
                <a:ea typeface="Arial Unicode MS" panose="020B0604020202020204" pitchFamily="34" charset="-128"/>
              </a:rPr>
              <a:t> in Sloboda Ukraine</a:t>
            </a:r>
          </a:p>
          <a:p>
            <a:pPr eaLnBrk="1" hangingPunct="1">
              <a:lnSpc>
                <a:spcPct val="90000"/>
              </a:lnSpc>
              <a:spcBef>
                <a:spcPts val="1100"/>
              </a:spcBef>
              <a:buSzPct val="100000"/>
            </a:pPr>
            <a:r>
              <a:rPr lang="en-GB" altLang="ja-JP" sz="2000" dirty="0">
                <a:solidFill>
                  <a:srgbClr val="FFFFFF"/>
                </a:solidFill>
                <a:ea typeface="Arial Unicode MS" panose="020B0604020202020204" pitchFamily="34" charset="-128"/>
              </a:rPr>
              <a:t>1819 Appearance of </a:t>
            </a:r>
            <a:r>
              <a:rPr lang="en-GB" altLang="ja-JP" sz="2000" dirty="0" err="1">
                <a:solidFill>
                  <a:srgbClr val="FFFFFF"/>
                </a:solidFill>
                <a:ea typeface="Arial Unicode MS" panose="020B0604020202020204" pitchFamily="34" charset="-128"/>
              </a:rPr>
              <a:t>Natalka</a:t>
            </a:r>
            <a:r>
              <a:rPr lang="en-GB" altLang="ja-JP" sz="2000" dirty="0">
                <a:solidFill>
                  <a:srgbClr val="FFFFFF"/>
                </a:solidFill>
                <a:ea typeface="Arial Unicode MS" panose="020B0604020202020204" pitchFamily="34" charset="-128"/>
              </a:rPr>
              <a:t> </a:t>
            </a:r>
            <a:r>
              <a:rPr lang="en-GB" altLang="ja-JP" sz="2000" dirty="0" err="1">
                <a:solidFill>
                  <a:srgbClr val="FFFFFF"/>
                </a:solidFill>
                <a:ea typeface="Arial Unicode MS" panose="020B0604020202020204" pitchFamily="34" charset="-128"/>
              </a:rPr>
              <a:t>Poltavka</a:t>
            </a:r>
            <a:endParaRPr lang="en-GB" altLang="ja-JP" sz="2000" dirty="0">
              <a:solidFill>
                <a:srgbClr val="FFFFFF"/>
              </a:solidFill>
              <a:ea typeface="Arial Unicode MS" panose="020B0604020202020204" pitchFamily="34" charset="-128"/>
            </a:endParaRP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1823-1825 Secret Brotherhood of Slavs</a:t>
            </a:r>
          </a:p>
          <a:p>
            <a:pPr eaLnBrk="1" hangingPunct="1">
              <a:lnSpc>
                <a:spcPct val="90000"/>
              </a:lnSpc>
              <a:spcBef>
                <a:spcPts val="1100"/>
              </a:spcBef>
              <a:buSzPct val="100000"/>
            </a:pPr>
            <a:r>
              <a:rPr lang="en-GB" altLang="en-GB" sz="2000" dirty="0">
                <a:solidFill>
                  <a:srgbClr val="FF0000"/>
                </a:solidFill>
                <a:ea typeface="Arial Unicode MS" panose="020B0604020202020204" pitchFamily="34" charset="-128"/>
              </a:rPr>
              <a:t>1830 November Uprising in Poland</a:t>
            </a:r>
          </a:p>
          <a:p>
            <a:pPr eaLnBrk="1" hangingPunct="1">
              <a:lnSpc>
                <a:spcPct val="90000"/>
              </a:lnSpc>
              <a:spcBef>
                <a:spcPts val="1100"/>
              </a:spcBef>
              <a:buSzPct val="100000"/>
            </a:pPr>
            <a:r>
              <a:rPr lang="en-GB" altLang="en-GB" sz="2000" dirty="0">
                <a:solidFill>
                  <a:srgbClr val="FFC000"/>
                </a:solidFill>
                <a:ea typeface="Arial Unicode MS" panose="020B0604020202020204" pitchFamily="34" charset="-128"/>
              </a:rPr>
              <a:t>1834 Founding of the University of Kyiv (Russian)</a:t>
            </a:r>
          </a:p>
          <a:p>
            <a:pPr eaLnBrk="1" hangingPunct="1">
              <a:lnSpc>
                <a:spcPct val="90000"/>
              </a:lnSpc>
              <a:spcBef>
                <a:spcPts val="1100"/>
              </a:spcBef>
              <a:buSzPct val="100000"/>
            </a:pPr>
            <a:r>
              <a:rPr lang="en-GB" altLang="en-GB" sz="2000" dirty="0">
                <a:solidFill>
                  <a:srgbClr val="FFFF00"/>
                </a:solidFill>
                <a:ea typeface="Arial Unicode MS" panose="020B0604020202020204" pitchFamily="34" charset="-128"/>
              </a:rPr>
              <a:t>1837 Appearance of </a:t>
            </a:r>
            <a:r>
              <a:rPr lang="ja-JP" altLang="en-GB" sz="2000">
                <a:solidFill>
                  <a:srgbClr val="FFFF00"/>
                </a:solidFill>
                <a:ea typeface="Arial Unicode MS" panose="020B0604020202020204" pitchFamily="34" charset="-128"/>
              </a:rPr>
              <a:t>“</a:t>
            </a:r>
            <a:r>
              <a:rPr lang="en-GB" altLang="ja-JP" sz="2000" dirty="0" err="1">
                <a:solidFill>
                  <a:srgbClr val="FFFF00"/>
                </a:solidFill>
                <a:ea typeface="Arial Unicode MS" panose="020B0604020202020204" pitchFamily="34" charset="-128"/>
              </a:rPr>
              <a:t>Dnister</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Rusalkas</a:t>
            </a:r>
            <a:r>
              <a:rPr lang="ja-JP" altLang="en-GB" sz="2000">
                <a:solidFill>
                  <a:srgbClr val="FFFF00"/>
                </a:solidFill>
                <a:ea typeface="Arial Unicode MS" panose="020B0604020202020204" pitchFamily="34" charset="-128"/>
              </a:rPr>
              <a:t>”</a:t>
            </a:r>
            <a:r>
              <a:rPr lang="en-GB" altLang="ja-JP" sz="2000" dirty="0">
                <a:solidFill>
                  <a:srgbClr val="FFFF00"/>
                </a:solidFill>
                <a:ea typeface="Arial Unicode MS" panose="020B0604020202020204" pitchFamily="34" charset="-128"/>
              </a:rPr>
              <a:t> (Ruthenian Triad: </a:t>
            </a:r>
            <a:r>
              <a:rPr lang="en-GB" altLang="ja-JP" sz="2000" dirty="0" err="1">
                <a:solidFill>
                  <a:srgbClr val="FFFF00"/>
                </a:solidFill>
                <a:ea typeface="Arial Unicode MS" panose="020B0604020202020204" pitchFamily="34" charset="-128"/>
              </a:rPr>
              <a:t>Markiian</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Shashkevych</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Yakiv</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Holovatsky</a:t>
            </a:r>
            <a:r>
              <a:rPr lang="en-GB" altLang="ja-JP" sz="2000" dirty="0">
                <a:solidFill>
                  <a:srgbClr val="FFFF00"/>
                </a:solidFill>
                <a:ea typeface="Arial Unicode MS" panose="020B0604020202020204" pitchFamily="34" charset="-128"/>
              </a:rPr>
              <a:t>, and Ivan </a:t>
            </a:r>
            <a:r>
              <a:rPr lang="en-GB" altLang="ja-JP" sz="2000" dirty="0" err="1">
                <a:solidFill>
                  <a:srgbClr val="FFFF00"/>
                </a:solidFill>
                <a:ea typeface="Arial Unicode MS" panose="020B0604020202020204" pitchFamily="34" charset="-128"/>
              </a:rPr>
              <a:t>Vahylevych</a:t>
            </a:r>
            <a:r>
              <a:rPr lang="en-GB" altLang="ja-JP" sz="2000" dirty="0">
                <a:solidFill>
                  <a:srgbClr val="FFFF00"/>
                </a:solidFill>
                <a:ea typeface="Arial Unicode MS" panose="020B0604020202020204" pitchFamily="34" charset="-128"/>
              </a:rPr>
              <a:t>) </a:t>
            </a:r>
          </a:p>
          <a:p>
            <a:pPr eaLnBrk="1" hangingPunct="1">
              <a:lnSpc>
                <a:spcPct val="90000"/>
              </a:lnSpc>
              <a:spcBef>
                <a:spcPts val="1100"/>
              </a:spcBef>
              <a:buSzPct val="100000"/>
            </a:pPr>
            <a:r>
              <a:rPr lang="en-GB" altLang="en-GB" sz="2000" dirty="0">
                <a:solidFill>
                  <a:srgbClr val="FFC000"/>
                </a:solidFill>
                <a:ea typeface="Arial Unicode MS" panose="020B0604020202020204" pitchFamily="34" charset="-128"/>
              </a:rPr>
              <a:t>1839 Dissolution of Uniate Church in Russian Empire</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1840 </a:t>
            </a:r>
            <a:r>
              <a:rPr lang="en-GB" altLang="en-GB" sz="2000" dirty="0" err="1">
                <a:solidFill>
                  <a:srgbClr val="FFFFFF"/>
                </a:solidFill>
                <a:ea typeface="Arial Unicode MS" panose="020B0604020202020204" pitchFamily="34" charset="-128"/>
              </a:rPr>
              <a:t>Taras</a:t>
            </a:r>
            <a:r>
              <a:rPr lang="en-GB" altLang="en-GB" sz="2000" dirty="0">
                <a:solidFill>
                  <a:srgbClr val="FFFFFF"/>
                </a:solidFill>
                <a:ea typeface="Arial Unicode MS" panose="020B0604020202020204" pitchFamily="34" charset="-128"/>
              </a:rPr>
              <a:t> Shevchenko publishes </a:t>
            </a:r>
            <a:r>
              <a:rPr lang="ja-JP" altLang="en-GB" sz="2000">
                <a:solidFill>
                  <a:srgbClr val="FFFFFF"/>
                </a:solidFill>
                <a:ea typeface="Arial Unicode MS" panose="020B0604020202020204" pitchFamily="34" charset="-128"/>
              </a:rPr>
              <a:t>“</a:t>
            </a:r>
            <a:r>
              <a:rPr lang="en-GB" altLang="ja-JP" sz="2000" dirty="0">
                <a:solidFill>
                  <a:srgbClr val="FFFFFF"/>
                </a:solidFill>
                <a:ea typeface="Arial Unicode MS" panose="020B0604020202020204" pitchFamily="34" charset="-128"/>
              </a:rPr>
              <a:t>Kobzar</a:t>
            </a:r>
            <a:r>
              <a:rPr lang="ja-JP" altLang="en-GB" sz="2000">
                <a:solidFill>
                  <a:srgbClr val="FFFFFF"/>
                </a:solidFill>
                <a:ea typeface="Arial Unicode MS" panose="020B0604020202020204" pitchFamily="34" charset="-128"/>
              </a:rPr>
              <a:t>”</a:t>
            </a:r>
            <a:r>
              <a:rPr lang="en-GB" altLang="ja-JP" sz="2000" dirty="0">
                <a:solidFill>
                  <a:srgbClr val="FFFFFF"/>
                </a:solidFill>
                <a:ea typeface="Arial Unicode MS" panose="020B0604020202020204" pitchFamily="34" charset="-128"/>
              </a:rPr>
              <a:t> – </a:t>
            </a:r>
            <a:r>
              <a:rPr lang="en-GB" altLang="ja-JP" sz="2000" b="1" dirty="0">
                <a:ea typeface="Arial Unicode MS" panose="020B0604020202020204" pitchFamily="34" charset="-128"/>
              </a:rPr>
              <a:t>Transition to Phase B</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1846/47 Brotherhood of </a:t>
            </a:r>
            <a:r>
              <a:rPr lang="en-GB" altLang="en-GB" sz="2000" dirty="0" err="1">
                <a:solidFill>
                  <a:srgbClr val="FFFFFF"/>
                </a:solidFill>
                <a:ea typeface="Arial Unicode MS" panose="020B0604020202020204" pitchFamily="34" charset="-128"/>
              </a:rPr>
              <a:t>Sts</a:t>
            </a:r>
            <a:r>
              <a:rPr lang="en-GB" altLang="en-GB" sz="2000" dirty="0">
                <a:solidFill>
                  <a:srgbClr val="FFFFFF"/>
                </a:solidFill>
                <a:ea typeface="Arial Unicode MS" panose="020B0604020202020204" pitchFamily="34" charset="-128"/>
              </a:rPr>
              <a:t>. Cyril-Methodius (Kyiv)</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8194"/>
                                        </p:tgtEl>
                                        <p:attrNameLst>
                                          <p:attrName>style.visibility</p:attrName>
                                        </p:attrNameLst>
                                      </p:cBhvr>
                                      <p:to>
                                        <p:strVal val="visible"/>
                                      </p:to>
                                    </p:set>
                                    <p:animEffect transition="in" filter="blinds(horizontal)">
                                      <p:cBhvr additive="repl">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8194">
                                            <p:txEl>
                                              <p:pRg st="0" end="0"/>
                                            </p:txEl>
                                          </p:spTgt>
                                        </p:tgtEl>
                                        <p:attrNameLst>
                                          <p:attrName>style.visibility</p:attrName>
                                        </p:attrNameLst>
                                      </p:cBhvr>
                                      <p:to>
                                        <p:strVal val="visible"/>
                                      </p:to>
                                    </p:set>
                                    <p:animEffect transition="in" filter="blinds(horizontal)">
                                      <p:cBhvr additive="repl">
                                        <p:cTn id="12" dur="500"/>
                                        <p:tgtEl>
                                          <p:spTgt spid="819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8194">
                                            <p:txEl>
                                              <p:pRg st="1" end="1"/>
                                            </p:txEl>
                                          </p:spTgt>
                                        </p:tgtEl>
                                        <p:attrNameLst>
                                          <p:attrName>style.visibility</p:attrName>
                                        </p:attrNameLst>
                                      </p:cBhvr>
                                      <p:to>
                                        <p:strVal val="visible"/>
                                      </p:to>
                                    </p:set>
                                    <p:animEffect transition="in" filter="blinds(horizontal)">
                                      <p:cBhvr additive="repl">
                                        <p:cTn id="17" dur="500"/>
                                        <p:tgtEl>
                                          <p:spTgt spid="819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8194">
                                            <p:txEl>
                                              <p:pRg st="2" end="2"/>
                                            </p:txEl>
                                          </p:spTgt>
                                        </p:tgtEl>
                                        <p:attrNameLst>
                                          <p:attrName>style.visibility</p:attrName>
                                        </p:attrNameLst>
                                      </p:cBhvr>
                                      <p:to>
                                        <p:strVal val="visible"/>
                                      </p:to>
                                    </p:set>
                                    <p:animEffect transition="in" filter="blinds(horizontal)">
                                      <p:cBhvr additive="repl">
                                        <p:cTn id="22" dur="500"/>
                                        <p:tgtEl>
                                          <p:spTgt spid="8194">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8194">
                                            <p:txEl>
                                              <p:pRg st="3" end="3"/>
                                            </p:txEl>
                                          </p:spTgt>
                                        </p:tgtEl>
                                        <p:attrNameLst>
                                          <p:attrName>style.visibility</p:attrName>
                                        </p:attrNameLst>
                                      </p:cBhvr>
                                      <p:to>
                                        <p:strVal val="visible"/>
                                      </p:to>
                                    </p:set>
                                    <p:animEffect transition="in" filter="blinds(horizontal)">
                                      <p:cBhvr additive="repl">
                                        <p:cTn id="27" dur="500"/>
                                        <p:tgtEl>
                                          <p:spTgt spid="819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additive="repl">
                                        <p:cTn id="31" dur="1" fill="hold">
                                          <p:stCondLst>
                                            <p:cond delay="0"/>
                                          </p:stCondLst>
                                        </p:cTn>
                                        <p:tgtEl>
                                          <p:spTgt spid="8194">
                                            <p:txEl>
                                              <p:pRg st="4" end="4"/>
                                            </p:txEl>
                                          </p:spTgt>
                                        </p:tgtEl>
                                        <p:attrNameLst>
                                          <p:attrName>style.visibility</p:attrName>
                                        </p:attrNameLst>
                                      </p:cBhvr>
                                      <p:to>
                                        <p:strVal val="visible"/>
                                      </p:to>
                                    </p:set>
                                    <p:animEffect transition="in" filter="blinds(horizontal)">
                                      <p:cBhvr additive="repl">
                                        <p:cTn id="32" dur="500"/>
                                        <p:tgtEl>
                                          <p:spTgt spid="8194">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additive="repl">
                                        <p:cTn id="36" dur="1" fill="hold">
                                          <p:stCondLst>
                                            <p:cond delay="0"/>
                                          </p:stCondLst>
                                        </p:cTn>
                                        <p:tgtEl>
                                          <p:spTgt spid="8194">
                                            <p:txEl>
                                              <p:pRg st="5" end="5"/>
                                            </p:txEl>
                                          </p:spTgt>
                                        </p:tgtEl>
                                        <p:attrNameLst>
                                          <p:attrName>style.visibility</p:attrName>
                                        </p:attrNameLst>
                                      </p:cBhvr>
                                      <p:to>
                                        <p:strVal val="visible"/>
                                      </p:to>
                                    </p:set>
                                    <p:animEffect transition="in" filter="blinds(horizontal)">
                                      <p:cBhvr additive="repl">
                                        <p:cTn id="37" dur="500"/>
                                        <p:tgtEl>
                                          <p:spTgt spid="8194">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additive="repl">
                                        <p:cTn id="41" dur="1" fill="hold">
                                          <p:stCondLst>
                                            <p:cond delay="0"/>
                                          </p:stCondLst>
                                        </p:cTn>
                                        <p:tgtEl>
                                          <p:spTgt spid="8194">
                                            <p:txEl>
                                              <p:pRg st="6" end="6"/>
                                            </p:txEl>
                                          </p:spTgt>
                                        </p:tgtEl>
                                        <p:attrNameLst>
                                          <p:attrName>style.visibility</p:attrName>
                                        </p:attrNameLst>
                                      </p:cBhvr>
                                      <p:to>
                                        <p:strVal val="visible"/>
                                      </p:to>
                                    </p:set>
                                    <p:animEffect transition="in" filter="blinds(horizontal)">
                                      <p:cBhvr additive="repl">
                                        <p:cTn id="42" dur="500"/>
                                        <p:tgtEl>
                                          <p:spTgt spid="819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additive="repl">
                                        <p:cTn id="46" dur="1" fill="hold">
                                          <p:stCondLst>
                                            <p:cond delay="0"/>
                                          </p:stCondLst>
                                        </p:cTn>
                                        <p:tgtEl>
                                          <p:spTgt spid="8194">
                                            <p:txEl>
                                              <p:pRg st="7" end="7"/>
                                            </p:txEl>
                                          </p:spTgt>
                                        </p:tgtEl>
                                        <p:attrNameLst>
                                          <p:attrName>style.visibility</p:attrName>
                                        </p:attrNameLst>
                                      </p:cBhvr>
                                      <p:to>
                                        <p:strVal val="visible"/>
                                      </p:to>
                                    </p:set>
                                    <p:animEffect transition="in" filter="blinds(horizontal)">
                                      <p:cBhvr additive="repl">
                                        <p:cTn id="47" dur="500"/>
                                        <p:tgtEl>
                                          <p:spTgt spid="8194">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additive="repl">
                                        <p:cTn id="51" dur="1" fill="hold">
                                          <p:stCondLst>
                                            <p:cond delay="0"/>
                                          </p:stCondLst>
                                        </p:cTn>
                                        <p:tgtEl>
                                          <p:spTgt spid="8194">
                                            <p:txEl>
                                              <p:pRg st="8" end="8"/>
                                            </p:txEl>
                                          </p:spTgt>
                                        </p:tgtEl>
                                        <p:attrNameLst>
                                          <p:attrName>style.visibility</p:attrName>
                                        </p:attrNameLst>
                                      </p:cBhvr>
                                      <p:to>
                                        <p:strVal val="visible"/>
                                      </p:to>
                                    </p:set>
                                    <p:animEffect transition="in" filter="blinds(horizontal)">
                                      <p:cBhvr additive="repl">
                                        <p:cTn id="52" dur="500"/>
                                        <p:tgtEl>
                                          <p:spTgt spid="8194">
                                            <p:txEl>
                                              <p:pRg st="8" end="8"/>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additive="repl">
                                        <p:cTn id="56" dur="1" fill="hold">
                                          <p:stCondLst>
                                            <p:cond delay="0"/>
                                          </p:stCondLst>
                                        </p:cTn>
                                        <p:tgtEl>
                                          <p:spTgt spid="8194">
                                            <p:txEl>
                                              <p:pRg st="9" end="9"/>
                                            </p:txEl>
                                          </p:spTgt>
                                        </p:tgtEl>
                                        <p:attrNameLst>
                                          <p:attrName>style.visibility</p:attrName>
                                        </p:attrNameLst>
                                      </p:cBhvr>
                                      <p:to>
                                        <p:strVal val="visible"/>
                                      </p:to>
                                    </p:set>
                                    <p:animEffect transition="in" filter="blinds(horizontal)">
                                      <p:cBhvr additive="repl">
                                        <p:cTn id="57" dur="500"/>
                                        <p:tgtEl>
                                          <p:spTgt spid="819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1">
            <a:extLst>
              <a:ext uri="{FF2B5EF4-FFF2-40B4-BE49-F238E27FC236}">
                <a16:creationId xmlns:a16="http://schemas.microsoft.com/office/drawing/2014/main" id="{16A5D509-3790-FFDB-40A1-9EF8C47B823F}"/>
              </a:ext>
            </a:extLst>
          </p:cNvPr>
          <p:cNvSpPr>
            <a:spLocks noChangeArrowheads="1"/>
          </p:cNvSpPr>
          <p:nvPr/>
        </p:nvSpPr>
        <p:spPr bwMode="auto">
          <a:xfrm>
            <a:off x="179388" y="180975"/>
            <a:ext cx="87852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1400" b="1" dirty="0"/>
              <a:t>National </a:t>
            </a:r>
            <a:r>
              <a:rPr lang="de-DE" altLang="en-US" sz="1400" b="1" dirty="0" err="1"/>
              <a:t>anthem</a:t>
            </a:r>
            <a:r>
              <a:rPr lang="de-DE" altLang="en-US" sz="1400" b="1" dirty="0"/>
              <a:t> (</a:t>
            </a:r>
            <a:r>
              <a:rPr lang="de-DE" altLang="en-US" sz="1400" b="1" dirty="0" err="1"/>
              <a:t>today</a:t>
            </a:r>
            <a:r>
              <a:rPr lang="de-DE" altLang="en-US" sz="1400" b="1" dirty="0"/>
              <a:t> </a:t>
            </a:r>
            <a:r>
              <a:rPr lang="de-DE" altLang="en-US" sz="1400" b="1" dirty="0" err="1"/>
              <a:t>only</a:t>
            </a:r>
            <a:r>
              <a:rPr lang="de-DE" altLang="en-US" sz="1400" b="1" dirty="0"/>
              <a:t> </a:t>
            </a:r>
            <a:r>
              <a:rPr lang="de-DE" altLang="en-US" sz="1400" b="1" dirty="0" err="1"/>
              <a:t>the</a:t>
            </a:r>
            <a:r>
              <a:rPr lang="de-DE" altLang="en-US" sz="1400" b="1" dirty="0"/>
              <a:t> </a:t>
            </a:r>
            <a:r>
              <a:rPr lang="de-DE" altLang="en-US" sz="1400" b="1" dirty="0" err="1"/>
              <a:t>first</a:t>
            </a:r>
            <a:r>
              <a:rPr lang="de-DE" altLang="en-US" sz="1400" b="1" dirty="0"/>
              <a:t> 6 </a:t>
            </a:r>
            <a:r>
              <a:rPr lang="de-DE" altLang="en-US" sz="1400" b="1" dirty="0" err="1"/>
              <a:t>lines</a:t>
            </a:r>
            <a:r>
              <a:rPr lang="de-DE" altLang="en-US" sz="1400" b="1" dirty="0"/>
              <a:t>) "</a:t>
            </a:r>
            <a:r>
              <a:rPr lang="de-DE" altLang="en-US" sz="1400" b="1" dirty="0" err="1"/>
              <a:t>Shche</a:t>
            </a:r>
            <a:r>
              <a:rPr lang="de-DE" altLang="en-US" sz="1400" b="1" dirty="0"/>
              <a:t> ne </a:t>
            </a:r>
            <a:r>
              <a:rPr lang="de-DE" altLang="en-US" sz="1400" b="1" dirty="0" err="1"/>
              <a:t>vmerla</a:t>
            </a:r>
            <a:r>
              <a:rPr lang="de-DE" altLang="en-US" sz="1400" b="1" dirty="0"/>
              <a:t> </a:t>
            </a:r>
            <a:r>
              <a:rPr lang="de-DE" altLang="en-US" sz="1400" b="1" dirty="0" err="1"/>
              <a:t>Ukraina</a:t>
            </a:r>
            <a:r>
              <a:rPr lang="de-DE" altLang="en-US" sz="1400" b="1" dirty="0"/>
              <a:t>" (</a:t>
            </a:r>
            <a:r>
              <a:rPr lang="de-DE" altLang="en-US" sz="1400" b="1" dirty="0" err="1"/>
              <a:t>Ukraine's</a:t>
            </a:r>
            <a:r>
              <a:rPr lang="de-DE" altLang="en-US" sz="1400" b="1" dirty="0"/>
              <a:t> Glory </a:t>
            </a:r>
            <a:r>
              <a:rPr lang="de-DE" altLang="en-US" sz="1400" b="1" dirty="0" err="1"/>
              <a:t>Has</a:t>
            </a:r>
            <a:r>
              <a:rPr lang="de-DE" altLang="en-US" sz="1400" b="1" dirty="0"/>
              <a:t> Not </a:t>
            </a:r>
            <a:r>
              <a:rPr lang="de-DE" altLang="en-US" sz="1400" b="1" dirty="0" err="1"/>
              <a:t>Perished</a:t>
            </a:r>
            <a:r>
              <a:rPr lang="de-DE" altLang="en-US" sz="1400" b="1" dirty="0"/>
              <a:t>) </a:t>
            </a:r>
          </a:p>
          <a:p>
            <a:pPr algn="ctr" eaLnBrk="1">
              <a:lnSpc>
                <a:spcPct val="100000"/>
              </a:lnSpc>
              <a:spcAft>
                <a:spcPct val="0"/>
              </a:spcAft>
              <a:buClrTx/>
              <a:buFontTx/>
              <a:buNone/>
            </a:pPr>
            <a:r>
              <a:rPr lang="de-DE" altLang="en-US" sz="1400" i="1" dirty="0"/>
              <a:t>Words </a:t>
            </a:r>
            <a:r>
              <a:rPr lang="de-DE" altLang="en-US" sz="1400" i="1" dirty="0" err="1"/>
              <a:t>by</a:t>
            </a:r>
            <a:r>
              <a:rPr lang="de-DE" altLang="en-US" sz="1400" i="1" dirty="0"/>
              <a:t>: </a:t>
            </a:r>
            <a:r>
              <a:rPr lang="de-DE" altLang="en-US" sz="1400" dirty="0"/>
              <a:t>Paul </a:t>
            </a:r>
            <a:r>
              <a:rPr lang="de-DE" altLang="en-US" sz="1400" dirty="0" err="1"/>
              <a:t>Chubynskyi</a:t>
            </a:r>
            <a:r>
              <a:rPr lang="de-DE" altLang="en-US" sz="1400"/>
              <a:t> (1862)</a:t>
            </a:r>
            <a:br>
              <a:rPr lang="de-DE" altLang="en-US" sz="1400"/>
            </a:br>
            <a:r>
              <a:rPr lang="de-DE" altLang="en-US" sz="1400" i="1">
                <a:hlinkClick r:id="rId3"/>
              </a:rPr>
              <a:t>Musi</a:t>
            </a:r>
            <a:r>
              <a:rPr lang="de-DE" altLang="en-US" sz="1400" i="1">
                <a:hlinkClick r:id="rId4" action="ppaction://hlinkfile"/>
              </a:rPr>
              <a:t>c</a:t>
            </a:r>
            <a:r>
              <a:rPr lang="de-DE" altLang="en-US" sz="1400" i="1"/>
              <a:t> </a:t>
            </a:r>
            <a:r>
              <a:rPr lang="de-DE" altLang="en-US" sz="1400" i="1" dirty="0" err="1"/>
              <a:t>by</a:t>
            </a:r>
            <a:r>
              <a:rPr lang="de-DE" altLang="en-US" sz="1400" i="1" dirty="0"/>
              <a:t>: </a:t>
            </a:r>
            <a:r>
              <a:rPr lang="de-DE" altLang="en-US" sz="1400" dirty="0"/>
              <a:t>Mikhail </a:t>
            </a:r>
            <a:r>
              <a:rPr lang="de-DE" altLang="en-US" sz="1400" dirty="0" err="1"/>
              <a:t>Verbytskyi</a:t>
            </a:r>
            <a:r>
              <a:rPr lang="de-DE" altLang="en-US" sz="1400" dirty="0"/>
              <a:t> </a:t>
            </a:r>
            <a:br>
              <a:rPr lang="de-DE" altLang="en-US" sz="1400" dirty="0"/>
            </a:br>
            <a:r>
              <a:rPr lang="de-DE" altLang="en-US" sz="1400" i="1" dirty="0" err="1"/>
              <a:t>Adopted</a:t>
            </a:r>
            <a:r>
              <a:rPr lang="de-DE" altLang="en-US" sz="1400" i="1" dirty="0"/>
              <a:t>: </a:t>
            </a:r>
            <a:r>
              <a:rPr lang="de-DE" altLang="en-US" sz="1400" dirty="0"/>
              <a:t>1917, </a:t>
            </a:r>
            <a:r>
              <a:rPr lang="de-DE" altLang="en-US" sz="1400" dirty="0" err="1"/>
              <a:t>abolished</a:t>
            </a:r>
            <a:r>
              <a:rPr lang="de-DE" altLang="en-US" sz="1400" dirty="0"/>
              <a:t> 1920, </a:t>
            </a:r>
            <a:r>
              <a:rPr lang="de-DE" altLang="en-US" sz="1400" dirty="0" err="1"/>
              <a:t>restored</a:t>
            </a:r>
            <a:r>
              <a:rPr lang="de-DE" altLang="en-US" sz="1400" dirty="0"/>
              <a:t> 1991</a:t>
            </a:r>
          </a:p>
          <a:p>
            <a:pPr algn="ctr" eaLnBrk="1">
              <a:lnSpc>
                <a:spcPct val="100000"/>
              </a:lnSpc>
              <a:spcAft>
                <a:spcPct val="0"/>
              </a:spcAft>
              <a:buClrTx/>
              <a:buFontTx/>
              <a:buNone/>
            </a:pPr>
            <a:endParaRPr lang="de-DE" altLang="en-US" sz="1400" dirty="0"/>
          </a:p>
        </p:txBody>
      </p:sp>
      <p:graphicFrame>
        <p:nvGraphicFramePr>
          <p:cNvPr id="28674" name="Group 2">
            <a:extLst>
              <a:ext uri="{FF2B5EF4-FFF2-40B4-BE49-F238E27FC236}">
                <a16:creationId xmlns:a16="http://schemas.microsoft.com/office/drawing/2014/main" id="{024835BB-ED85-192F-3068-F504A82BBF95}"/>
              </a:ext>
            </a:extLst>
          </p:cNvPr>
          <p:cNvGraphicFramePr>
            <a:graphicFrameLocks noGrp="1"/>
          </p:cNvGraphicFramePr>
          <p:nvPr/>
        </p:nvGraphicFramePr>
        <p:xfrm>
          <a:off x="395288" y="1628775"/>
          <a:ext cx="8501062" cy="4321175"/>
        </p:xfrm>
        <a:graphic>
          <a:graphicData uri="http://schemas.openxmlformats.org/drawingml/2006/table">
            <a:tbl>
              <a:tblPr/>
              <a:tblGrid>
                <a:gridCol w="3960812">
                  <a:extLst>
                    <a:ext uri="{9D8B030D-6E8A-4147-A177-3AD203B41FA5}">
                      <a16:colId xmlns:a16="http://schemas.microsoft.com/office/drawing/2014/main" val="20000"/>
                    </a:ext>
                  </a:extLst>
                </a:gridCol>
                <a:gridCol w="4540250">
                  <a:extLst>
                    <a:ext uri="{9D8B030D-6E8A-4147-A177-3AD203B41FA5}">
                      <a16:colId xmlns:a16="http://schemas.microsoft.com/office/drawing/2014/main" val="20001"/>
                    </a:ext>
                  </a:extLst>
                </a:gridCol>
              </a:tblGrid>
              <a:tr h="4321175">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Ще не вмерла Україна, і слава, і воля, </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Ще нам, браття молодії, усміхнеться доля. Згинуть наші вороженьки, як роса на сонці, Запануєм і ми, браття, у своїй сторонці.</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Приспів Душу, тіло ми положим за нашу свободу. І покажем, що ми, браття, козацького роду.</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Станем, браття, в бій кровавий від Сяну до Дону В ріднім краю панувати не дамо нікому;Чорне море ще всміхнеться, дід Дніпро зрадіє, Ще у нашій Україні доленька наспіє.</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Приспів завзяття, праця щира свого ще докаже, Ще ся волі в Україні піснь гучна розляже, За Карпати відоб’ється, згомонить степами, України слава стане поміж народами. </a:t>
                      </a:r>
                    </a:p>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txBody>
                  <a:tcPr marL="90000" marR="90000" marT="11808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a:spcAft>
                          <a:spcPts val="1288"/>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spcAft>
                          <a:spcPts val="102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spcAft>
                          <a:spcPts val="775"/>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spcAft>
                          <a:spcPts val="51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ts val="2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Ukraine has not perished, neither her glory, nor freedom,</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Upon us, fellow--Ukrainians, fate shall smile once more.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Our enemies will vanish, like dew in the morning sun,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we too shall dwell, brothers, in a free land of our own.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 lay down our souls and bodies to attain our freedom,</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we'll show that we, brothers, are of the Cossack nation.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We'll stand together for freedom, from the Sian to the Don,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We will not allow others to rule in our motherland.</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The Black Sea will smile and grandfather Dnipro will rejoice,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For in our own Ukraine fortune shall flourish again.</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Our persistence and our sincere toils will be rewarded,</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And freedom's song will resound throughout all of Ukraine.</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Echoing off the Carpathians, and rumbling across the steppes,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Ukraine's fame and glory will be known among all nations.</a:t>
                      </a:r>
                    </a:p>
                    <a:p>
                      <a:pPr marL="0" marR="0" lvl="0" indent="0" algn="l" defTabSz="449263" rtl="0" eaLnBrk="1" fontAlgn="base" latinLnBrk="0" hangingPunct="0">
                        <a:lnSpc>
                          <a:spcPct val="8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1400" b="0" i="0" u="none" strike="noStrike" cap="none" normalizeH="0" baseline="0">
                          <a:ln>
                            <a:noFill/>
                          </a:ln>
                          <a:solidFill>
                            <a:srgbClr val="FFFFFF"/>
                          </a:solidFill>
                          <a:effectLst/>
                          <a:latin typeface="Times New Roman" panose="02020603050405020304" pitchFamily="18" charset="0"/>
                          <a:ea typeface="Arial Unicode MS" panose="020B0604020202020204" pitchFamily="34" charset="-128"/>
                          <a:cs typeface="Arial Unicode MS" panose="020B0604020202020204" pitchFamily="34" charset="-128"/>
                        </a:rPr>
                        <a:t>CHORUS</a:t>
                      </a:r>
                    </a:p>
                  </a:txBody>
                  <a:tcPr marL="90000" marR="90000" marT="118080" marB="46800" horzOverflow="overflow">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25962" name="Rectangle 12">
            <a:extLst>
              <a:ext uri="{FF2B5EF4-FFF2-40B4-BE49-F238E27FC236}">
                <a16:creationId xmlns:a16="http://schemas.microsoft.com/office/drawing/2014/main" id="{2625BBA8-E167-25C3-425C-B46DF26F9888}"/>
              </a:ext>
            </a:extLst>
          </p:cNvPr>
          <p:cNvSpPr>
            <a:spLocks noChangeArrowheads="1"/>
          </p:cNvSpPr>
          <p:nvPr/>
        </p:nvSpPr>
        <p:spPr bwMode="auto">
          <a:xfrm>
            <a:off x="612775" y="6367463"/>
            <a:ext cx="50974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1400">
                <a:latin typeface="Times New Roman" panose="02020603050405020304" pitchFamily="18" charset="0"/>
              </a:rPr>
              <a:t>1st line (before 2003): Shche ne vmerla Ukrajina, ni slava, ni volja, </a:t>
            </a:r>
          </a:p>
          <a:p>
            <a:pPr eaLnBrk="1">
              <a:lnSpc>
                <a:spcPct val="100000"/>
              </a:lnSpc>
              <a:spcAft>
                <a:spcPct val="0"/>
              </a:spcAft>
              <a:buClrTx/>
              <a:buFontTx/>
              <a:buNone/>
            </a:pPr>
            <a:r>
              <a:rPr lang="de-DE" altLang="en-US" sz="1400">
                <a:latin typeface="Times New Roman" panose="02020603050405020304" pitchFamily="18" charset="0"/>
              </a:rPr>
              <a:t>1st line (after 2003): Shche ne vmerla Ukrajini i slava, i volja</a:t>
            </a:r>
            <a:r>
              <a:rPr lang="de-DE" altLang="en-US" sz="1200"/>
              <a:t>, </a:t>
            </a:r>
          </a:p>
        </p:txBody>
      </p:sp>
    </p:spTree>
    <p:extLst>
      <p:ext uri="{BB962C8B-B14F-4D97-AF65-F5344CB8AC3E}">
        <p14:creationId xmlns:p14="http://schemas.microsoft.com/office/powerpoint/2010/main" val="2180100644"/>
      </p:ext>
    </p:extLst>
  </p:cSld>
  <p:clrMapOvr>
    <a:masterClrMapping/>
  </p:clrMapOvr>
  <p:transition spd="med"/>
  <p:timing>
    <p:tnLst>
      <p:par>
        <p:cTn id="1" dur="indefinite" restart="never" nodeType="tmRoot">
          <p:childTnLst>
            <p:par>
              <p:cTn id="2" fill="hold" nodeType="interactiveSeq"/>
            </p:par>
            <p:seq concurrent="1" nextAc="seek">
              <p:cTn id="3" dur="indefinite" nodeType="mainSeq"/>
              <p:prevCondLst>
                <p:cond evt="onPrev" delay="0">
                  <p:tgtEl>
                    <p:sldTgt/>
                  </p:tgtEl>
                </p:cond>
              </p:prevCondLst>
              <p:nextCondLst>
                <p:cond evt="onNext" delay="0">
                  <p:tgtEl>
                    <p:sldTgt/>
                  </p:tgtEl>
                </p:cond>
              </p:nextCondLst>
            </p:seq>
            <p:par>
              <p:cTn id="4" fill="hold" nodeType="interactiveSeq">
                <p:stCondLst>
                  <p:cond delay="0"/>
                </p:stCondLst>
                <p:childTnLst>
                  <p:par>
                    <p:cTn id="5" fill="hold">
                      <p:childTnLst>
                        <p:par>
                          <p:cTn id="6" fill="hold">
                            <p:stCondLst>
                              <p:cond delay="0"/>
                            </p:stCondLst>
                            <p:childTnLst>
                              <p:par>
                                <p:cTn id="7" presetID="1" presetClass="mediacall" fill="hold" nodeType="clickEffect">
                                  <p:stCondLst>
                                    <p:cond delay="0"/>
                                  </p:stCondLst>
                                  <p:childTnLst>
                                    <p:par>
                                      <p:cTn id="8"/>
                                    </p:par>
                                  </p:childTnLst>
                                </p:cTn>
                              </p:par>
                            </p:childTnLst>
                          </p:cTn>
                        </p:par>
                      </p:childTnLst>
                    </p:cTn>
                  </p:par>
                </p:childTnLst>
              </p:cTn>
            </p:par>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2" name="Picture 1">
            <a:extLst>
              <a:ext uri="{FF2B5EF4-FFF2-40B4-BE49-F238E27FC236}">
                <a16:creationId xmlns:a16="http://schemas.microsoft.com/office/drawing/2014/main" id="{43A399ED-0500-EAE2-97D2-4972ACA33A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7200"/>
            <a:ext cx="9144000" cy="624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0" name="Picture 1">
            <a:extLst>
              <a:ext uri="{FF2B5EF4-FFF2-40B4-BE49-F238E27FC236}">
                <a16:creationId xmlns:a16="http://schemas.microsoft.com/office/drawing/2014/main" id="{1B394212-44C6-0C3C-8CF9-F3075D7CC9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4800"/>
            <a:ext cx="9144000"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65891" name="Rectangle 2">
            <a:extLst>
              <a:ext uri="{FF2B5EF4-FFF2-40B4-BE49-F238E27FC236}">
                <a16:creationId xmlns:a16="http://schemas.microsoft.com/office/drawing/2014/main" id="{F05679C4-ACDA-F468-BA54-7833BD6C761F}"/>
              </a:ext>
            </a:extLst>
          </p:cNvPr>
          <p:cNvSpPr>
            <a:spLocks noChangeArrowheads="1"/>
          </p:cNvSpPr>
          <p:nvPr/>
        </p:nvSpPr>
        <p:spPr bwMode="auto">
          <a:xfrm>
            <a:off x="1158875" y="6019800"/>
            <a:ext cx="70754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lnSpc>
                <a:spcPct val="930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lnSpc>
                <a:spcPct val="100000"/>
              </a:lnSpc>
              <a:buClrTx/>
              <a:buFontTx/>
              <a:buNone/>
            </a:pPr>
            <a:r>
              <a:rPr lang="de-DE" altLang="de-GB" sz="1600">
                <a:solidFill>
                  <a:srgbClr val="FFFFFF"/>
                </a:solidFill>
                <a:latin typeface="Times New Roman" panose="02020603050405020304" pitchFamily="18" charset="0"/>
              </a:rPr>
              <a:t>Ilja Repin: The letter of the Zaporizhian cossacks to Sultan Mahmud IV (1880-1891)</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ext Box 1">
            <a:extLst>
              <a:ext uri="{FF2B5EF4-FFF2-40B4-BE49-F238E27FC236}">
                <a16:creationId xmlns:a16="http://schemas.microsoft.com/office/drawing/2014/main" id="{1FD7F67E-687F-3529-8F30-BBAB8670C5C6}"/>
              </a:ext>
            </a:extLst>
          </p:cNvPr>
          <p:cNvSpPr txBox="1">
            <a:spLocks noChangeArrowheads="1"/>
          </p:cNvSpPr>
          <p:nvPr/>
        </p:nvSpPr>
        <p:spPr bwMode="auto">
          <a:xfrm>
            <a:off x="0" y="260350"/>
            <a:ext cx="914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a:solidFill>
                  <a:srgbClr val="FFFFFF"/>
                </a:solidFill>
              </a:rPr>
              <a:t>The Making of the Ukrainian Nation</a:t>
            </a:r>
          </a:p>
        </p:txBody>
      </p:sp>
      <p:sp>
        <p:nvSpPr>
          <p:cNvPr id="36866" name="Text Box 2">
            <a:extLst>
              <a:ext uri="{FF2B5EF4-FFF2-40B4-BE49-F238E27FC236}">
                <a16:creationId xmlns:a16="http://schemas.microsoft.com/office/drawing/2014/main" id="{09172219-6BF8-8E9F-6266-65203273C15F}"/>
              </a:ext>
            </a:extLst>
          </p:cNvPr>
          <p:cNvSpPr txBox="1">
            <a:spLocks noChangeArrowheads="1"/>
          </p:cNvSpPr>
          <p:nvPr/>
        </p:nvSpPr>
        <p:spPr bwMode="auto">
          <a:xfrm>
            <a:off x="250825" y="981075"/>
            <a:ext cx="4105275" cy="624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000">
                <a:solidFill>
                  <a:srgbClr val="FFFFFF"/>
                </a:solidFill>
              </a:rPr>
              <a:t>PRO </a:t>
            </a:r>
          </a:p>
          <a:p>
            <a:pPr eaLnBrk="1" hangingPunct="1">
              <a:spcBef>
                <a:spcPct val="0"/>
              </a:spcBef>
              <a:buClr>
                <a:srgbClr val="FFFFFF"/>
              </a:buClr>
            </a:pPr>
            <a:r>
              <a:rPr lang="en-GB" altLang="en-US" sz="2000">
                <a:solidFill>
                  <a:srgbClr val="FFFFFF"/>
                </a:solidFill>
              </a:rPr>
              <a:t> Ukrainian language and literature in the vernacular since 1798</a:t>
            </a:r>
          </a:p>
          <a:p>
            <a:pPr eaLnBrk="1" hangingPunct="1">
              <a:spcBef>
                <a:spcPct val="0"/>
              </a:spcBef>
              <a:buClr>
                <a:srgbClr val="FFFFFF"/>
              </a:buClr>
            </a:pPr>
            <a:r>
              <a:rPr lang="en-GB" altLang="en-US" sz="2000">
                <a:solidFill>
                  <a:srgbClr val="FFFFFF"/>
                </a:solidFill>
              </a:rPr>
              <a:t> Greek-Catholic faith in Galicia a barrier to assimilation by the Polish nation</a:t>
            </a:r>
          </a:p>
          <a:p>
            <a:pPr eaLnBrk="1" hangingPunct="1">
              <a:spcBef>
                <a:spcPct val="0"/>
              </a:spcBef>
              <a:buClr>
                <a:srgbClr val="FFFFFF"/>
              </a:buClr>
            </a:pPr>
            <a:r>
              <a:rPr lang="en-GB" altLang="en-US" sz="2000">
                <a:solidFill>
                  <a:srgbClr val="FFFFFF"/>
                </a:solidFill>
              </a:rPr>
              <a:t> Common history until the 17</a:t>
            </a:r>
            <a:r>
              <a:rPr lang="en-GB" altLang="en-US" sz="2000" baseline="30000">
                <a:solidFill>
                  <a:srgbClr val="FFFFFF"/>
                </a:solidFill>
              </a:rPr>
              <a:t>th</a:t>
            </a:r>
            <a:r>
              <a:rPr lang="en-GB" altLang="en-US" sz="2000">
                <a:solidFill>
                  <a:srgbClr val="FFFFFF"/>
                </a:solidFill>
              </a:rPr>
              <a:t> c.</a:t>
            </a:r>
          </a:p>
          <a:p>
            <a:pPr eaLnBrk="1" hangingPunct="1">
              <a:spcBef>
                <a:spcPct val="0"/>
              </a:spcBef>
              <a:buClr>
                <a:srgbClr val="FFFFFF"/>
              </a:buClr>
            </a:pPr>
            <a:r>
              <a:rPr lang="en-GB" altLang="en-US" sz="2000">
                <a:solidFill>
                  <a:srgbClr val="FFFFFF"/>
                </a:solidFill>
              </a:rPr>
              <a:t> Social antagonism to Polish/Polonised  or Russian/Russified overlords</a:t>
            </a:r>
          </a:p>
          <a:p>
            <a:pPr eaLnBrk="1" hangingPunct="1">
              <a:spcBef>
                <a:spcPct val="0"/>
              </a:spcBef>
              <a:buClr>
                <a:srgbClr val="FFFFFF"/>
              </a:buClr>
            </a:pPr>
            <a:r>
              <a:rPr lang="en-GB" altLang="en-US" sz="2000">
                <a:solidFill>
                  <a:srgbClr val="FFFFFF"/>
                </a:solidFill>
              </a:rPr>
              <a:t> Cossack autonomy in early modern Europe and short period of independence</a:t>
            </a:r>
          </a:p>
          <a:p>
            <a:pPr eaLnBrk="1" hangingPunct="1">
              <a:spcBef>
                <a:spcPct val="0"/>
              </a:spcBef>
              <a:buClr>
                <a:srgbClr val="FFFFFF"/>
              </a:buClr>
            </a:pPr>
            <a:r>
              <a:rPr lang="en-GB" altLang="en-US" sz="2000">
                <a:solidFill>
                  <a:srgbClr val="FFFFFF"/>
                </a:solidFill>
              </a:rPr>
              <a:t> Cultural bonds: similar traditions, costumes, songs and so on</a:t>
            </a:r>
          </a:p>
          <a:p>
            <a:pPr eaLnBrk="1" hangingPunct="1">
              <a:spcBef>
                <a:spcPct val="0"/>
              </a:spcBef>
              <a:buClr>
                <a:srgbClr val="FFFFFF"/>
              </a:buClr>
            </a:pPr>
            <a:r>
              <a:rPr lang="en-GB" altLang="en-US" sz="2000">
                <a:solidFill>
                  <a:srgbClr val="FFFFFF"/>
                </a:solidFill>
              </a:rPr>
              <a:t> Children of Orthodox and Uniate Priests – core of educated national elite</a:t>
            </a:r>
          </a:p>
          <a:p>
            <a:pPr eaLnBrk="1" hangingPunct="1">
              <a:spcBef>
                <a:spcPct val="0"/>
              </a:spcBef>
              <a:buFontTx/>
              <a:buNone/>
            </a:pPr>
            <a:endParaRPr lang="en-GB" altLang="en-US" sz="2000">
              <a:solidFill>
                <a:srgbClr val="FFFFFF"/>
              </a:solidFill>
            </a:endParaRPr>
          </a:p>
          <a:p>
            <a:pPr eaLnBrk="1" hangingPunct="1">
              <a:spcBef>
                <a:spcPct val="0"/>
              </a:spcBef>
              <a:buFontTx/>
              <a:buNone/>
            </a:pPr>
            <a:endParaRPr lang="en-GB" altLang="en-US" sz="2000">
              <a:solidFill>
                <a:srgbClr val="FFFFFF"/>
              </a:solidFill>
            </a:endParaRPr>
          </a:p>
        </p:txBody>
      </p:sp>
      <p:sp>
        <p:nvSpPr>
          <p:cNvPr id="36867" name="Text Box 3">
            <a:extLst>
              <a:ext uri="{FF2B5EF4-FFF2-40B4-BE49-F238E27FC236}">
                <a16:creationId xmlns:a16="http://schemas.microsoft.com/office/drawing/2014/main" id="{6995524E-32F5-2AFF-8D32-462E19801ADD}"/>
              </a:ext>
            </a:extLst>
          </p:cNvPr>
          <p:cNvSpPr txBox="1">
            <a:spLocks noChangeArrowheads="1"/>
          </p:cNvSpPr>
          <p:nvPr/>
        </p:nvSpPr>
        <p:spPr bwMode="auto">
          <a:xfrm>
            <a:off x="4356100" y="692150"/>
            <a:ext cx="4787900" cy="649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000">
                <a:solidFill>
                  <a:srgbClr val="FFFFFF"/>
                </a:solidFill>
              </a:rPr>
              <a:t>CONTRA </a:t>
            </a:r>
          </a:p>
          <a:p>
            <a:pPr eaLnBrk="1" hangingPunct="1">
              <a:spcBef>
                <a:spcPct val="0"/>
              </a:spcBef>
              <a:buClr>
                <a:srgbClr val="FFFFFF"/>
              </a:buClr>
            </a:pPr>
            <a:r>
              <a:rPr lang="en-GB" altLang="en-US" sz="2000">
                <a:solidFill>
                  <a:srgbClr val="FFFFFF"/>
                </a:solidFill>
              </a:rPr>
              <a:t> Ukrainian language not yet a fully developed “high language”, Russian and Polish available as alternative languages for higher education</a:t>
            </a:r>
          </a:p>
          <a:p>
            <a:pPr eaLnBrk="1" hangingPunct="1">
              <a:spcBef>
                <a:spcPct val="0"/>
              </a:spcBef>
              <a:buClr>
                <a:srgbClr val="FFFFFF"/>
              </a:buClr>
            </a:pPr>
            <a:r>
              <a:rPr lang="en-GB" altLang="en-US" sz="2000">
                <a:solidFill>
                  <a:srgbClr val="FFFFFF"/>
                </a:solidFill>
              </a:rPr>
              <a:t> Since 1667/1772 Eastern part has common history with Russia, Western part with Poland/Austria and Hungary</a:t>
            </a:r>
          </a:p>
          <a:p>
            <a:pPr eaLnBrk="1" hangingPunct="1">
              <a:spcBef>
                <a:spcPct val="0"/>
              </a:spcBef>
              <a:buClr>
                <a:srgbClr val="FFFFFF"/>
              </a:buClr>
            </a:pPr>
            <a:r>
              <a:rPr lang="en-GB" altLang="en-US" sz="2000">
                <a:solidFill>
                  <a:srgbClr val="FFFFFF"/>
                </a:solidFill>
              </a:rPr>
              <a:t> traditional elites have become Russians or Poles</a:t>
            </a:r>
          </a:p>
          <a:p>
            <a:pPr eaLnBrk="1" hangingPunct="1">
              <a:spcBef>
                <a:spcPct val="0"/>
              </a:spcBef>
              <a:buClr>
                <a:srgbClr val="FFFFFF"/>
              </a:buClr>
            </a:pPr>
            <a:r>
              <a:rPr lang="en-GB" altLang="en-US" sz="2000">
                <a:solidFill>
                  <a:srgbClr val="FFFFFF"/>
                </a:solidFill>
              </a:rPr>
              <a:t> no uncontested Ukrainian state in history </a:t>
            </a:r>
          </a:p>
          <a:p>
            <a:pPr eaLnBrk="1" hangingPunct="1">
              <a:spcBef>
                <a:spcPct val="0"/>
              </a:spcBef>
              <a:buClr>
                <a:srgbClr val="FFFFFF"/>
              </a:buClr>
            </a:pPr>
            <a:r>
              <a:rPr lang="en-GB" altLang="en-US" sz="2000">
                <a:solidFill>
                  <a:srgbClr val="FFFFFF"/>
                </a:solidFill>
              </a:rPr>
              <a:t> Potential members of the nation live in different empires as non-dominant ethnic groups</a:t>
            </a:r>
          </a:p>
          <a:p>
            <a:pPr eaLnBrk="1" hangingPunct="1">
              <a:spcBef>
                <a:spcPct val="0"/>
              </a:spcBef>
              <a:buClr>
                <a:srgbClr val="FFFFFF"/>
              </a:buClr>
            </a:pPr>
            <a:r>
              <a:rPr lang="en-GB" altLang="en-US" sz="2000">
                <a:solidFill>
                  <a:srgbClr val="FFFFFF"/>
                </a:solidFill>
              </a:rPr>
              <a:t> Opportunities for educated Ukrainians in Russian Empire</a:t>
            </a:r>
          </a:p>
          <a:p>
            <a:pPr eaLnBrk="1" hangingPunct="1">
              <a:spcBef>
                <a:spcPct val="0"/>
              </a:spcBef>
              <a:buClr>
                <a:srgbClr val="FFFFFF"/>
              </a:buClr>
            </a:pPr>
            <a:r>
              <a:rPr lang="en-GB" altLang="en-US" sz="2000">
                <a:solidFill>
                  <a:srgbClr val="FFFFFF"/>
                </a:solidFill>
              </a:rPr>
              <a:t> almost no middle class</a:t>
            </a:r>
          </a:p>
          <a:p>
            <a:pPr eaLnBrk="1" hangingPunct="1">
              <a:spcBef>
                <a:spcPct val="0"/>
              </a:spcBef>
              <a:buClr>
                <a:srgbClr val="FFFFFF"/>
              </a:buClr>
            </a:pPr>
            <a:r>
              <a:rPr lang="en-GB" altLang="en-US" sz="2000">
                <a:solidFill>
                  <a:srgbClr val="FFFFFF"/>
                </a:solidFill>
              </a:rPr>
              <a:t> Different religious denominations</a:t>
            </a:r>
          </a:p>
          <a:p>
            <a:pPr eaLnBrk="1" hangingPunct="1">
              <a:spcBef>
                <a:spcPct val="0"/>
              </a:spcBef>
              <a:buClr>
                <a:srgbClr val="FFFFFF"/>
              </a:buClr>
            </a:pPr>
            <a:r>
              <a:rPr lang="en-GB" altLang="en-US" sz="2000">
                <a:solidFill>
                  <a:srgbClr val="FFFFFF"/>
                </a:solidFill>
              </a:rPr>
              <a:t> Politics of Russification/Polonisation</a:t>
            </a:r>
          </a:p>
          <a:p>
            <a:pPr eaLnBrk="1" hangingPunct="1">
              <a:spcBef>
                <a:spcPct val="0"/>
              </a:spcBef>
              <a:buFontTx/>
              <a:buNone/>
            </a:pPr>
            <a:endParaRPr lang="en-GB" altLang="en-US" sz="200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3686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368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ext Box 1">
            <a:extLst>
              <a:ext uri="{FF2B5EF4-FFF2-40B4-BE49-F238E27FC236}">
                <a16:creationId xmlns:a16="http://schemas.microsoft.com/office/drawing/2014/main" id="{DB457601-65AF-11F5-C11C-66FA274B218A}"/>
              </a:ext>
            </a:extLst>
          </p:cNvPr>
          <p:cNvSpPr txBox="1">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de-DE" altLang="en-GB" sz="4000" dirty="0">
                <a:solidFill>
                  <a:srgbClr val="CCFFFF"/>
                </a:solidFill>
                <a:ea typeface="Arial Unicode MS" panose="020B0604020202020204" pitchFamily="34" charset="-128"/>
              </a:rPr>
              <a:t>Phase B</a:t>
            </a:r>
          </a:p>
        </p:txBody>
      </p:sp>
      <p:sp>
        <p:nvSpPr>
          <p:cNvPr id="10242" name="Text Box 2">
            <a:extLst>
              <a:ext uri="{FF2B5EF4-FFF2-40B4-BE49-F238E27FC236}">
                <a16:creationId xmlns:a16="http://schemas.microsoft.com/office/drawing/2014/main" id="{AF39D9B8-16DF-8EFB-5FBB-DB5CA129334A}"/>
              </a:ext>
            </a:extLst>
          </p:cNvPr>
          <p:cNvSpPr txBox="1">
            <a:spLocks noChangeArrowheads="1"/>
          </p:cNvSpPr>
          <p:nvPr/>
        </p:nvSpPr>
        <p:spPr bwMode="auto">
          <a:xfrm>
            <a:off x="468313" y="981075"/>
            <a:ext cx="7920037"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lnSpc>
                <a:spcPct val="80000"/>
              </a:lnSpc>
              <a:spcBef>
                <a:spcPts val="450"/>
              </a:spcBef>
              <a:buSzPct val="100000"/>
            </a:pPr>
            <a:endParaRPr lang="en-GB" altLang="en-GB" sz="2400" dirty="0">
              <a:solidFill>
                <a:srgbClr val="FFFFFF"/>
              </a:solidFill>
              <a:ea typeface="Arial Unicode MS" panose="020B0604020202020204" pitchFamily="34" charset="-128"/>
            </a:endParaRPr>
          </a:p>
          <a:p>
            <a:pPr eaLnBrk="1" hangingPunct="1">
              <a:lnSpc>
                <a:spcPct val="80000"/>
              </a:lnSpc>
              <a:spcBef>
                <a:spcPts val="1200"/>
              </a:spcBef>
              <a:buSzPct val="100000"/>
            </a:pPr>
            <a:r>
              <a:rPr lang="en-GB" altLang="en-GB" sz="2400" dirty="0">
                <a:solidFill>
                  <a:srgbClr val="FFFF00"/>
                </a:solidFill>
                <a:ea typeface="Arial Unicode MS" panose="020B0604020202020204" pitchFamily="34" charset="-128"/>
              </a:rPr>
              <a:t>1848 Liberation of peasants in Galicia</a:t>
            </a:r>
          </a:p>
          <a:p>
            <a:pPr eaLnBrk="1" hangingPunct="1">
              <a:lnSpc>
                <a:spcPct val="80000"/>
              </a:lnSpc>
              <a:spcBef>
                <a:spcPts val="1200"/>
              </a:spcBef>
              <a:buSzPct val="100000"/>
            </a:pPr>
            <a:r>
              <a:rPr lang="en-GB" altLang="en-GB" sz="2400" dirty="0">
                <a:solidFill>
                  <a:srgbClr val="FFFF00"/>
                </a:solidFill>
                <a:ea typeface="Arial Unicode MS" panose="020B0604020202020204" pitchFamily="34" charset="-128"/>
              </a:rPr>
              <a:t>1848 Supreme Ruthenian Council in Lemberg/</a:t>
            </a:r>
            <a:r>
              <a:rPr lang="en-GB" altLang="en-GB" sz="2400" dirty="0" err="1">
                <a:solidFill>
                  <a:srgbClr val="FFFF00"/>
                </a:solidFill>
                <a:ea typeface="Arial Unicode MS" panose="020B0604020202020204" pitchFamily="34" charset="-128"/>
              </a:rPr>
              <a:t>Lviv</a:t>
            </a:r>
            <a:endParaRPr lang="en-GB" altLang="en-GB" sz="2400" dirty="0">
              <a:solidFill>
                <a:srgbClr val="FFFF00"/>
              </a:solidFill>
              <a:ea typeface="Arial Unicode MS" panose="020B0604020202020204" pitchFamily="34" charset="-128"/>
            </a:endParaRPr>
          </a:p>
          <a:p>
            <a:pPr eaLnBrk="1" hangingPunct="1">
              <a:lnSpc>
                <a:spcPct val="90000"/>
              </a:lnSpc>
              <a:spcBef>
                <a:spcPts val="1200"/>
              </a:spcBef>
              <a:buSzPct val="100000"/>
            </a:pPr>
            <a:r>
              <a:rPr lang="en-GB" altLang="en-GB" sz="2400" dirty="0">
                <a:solidFill>
                  <a:srgbClr val="FFFFFF"/>
                </a:solidFill>
                <a:ea typeface="Arial Unicode MS" panose="020B0604020202020204" pitchFamily="34" charset="-128"/>
              </a:rPr>
              <a:t>In 1850s first </a:t>
            </a:r>
            <a:r>
              <a:rPr lang="en-GB" altLang="en-GB" sz="2400" dirty="0" err="1">
                <a:solidFill>
                  <a:srgbClr val="FFFFFF"/>
                </a:solidFill>
                <a:ea typeface="Arial Unicode MS" panose="020B0604020202020204" pitchFamily="34" charset="-128"/>
              </a:rPr>
              <a:t>Hromada</a:t>
            </a:r>
            <a:r>
              <a:rPr lang="en-GB" altLang="en-GB" sz="2400" dirty="0">
                <a:solidFill>
                  <a:srgbClr val="FFFFFF"/>
                </a:solidFill>
                <a:ea typeface="Arial Unicode MS" panose="020B0604020202020204" pitchFamily="34" charset="-128"/>
              </a:rPr>
              <a:t> in St. Petersburg, </a:t>
            </a:r>
            <a:r>
              <a:rPr lang="en-GB" altLang="en-US" sz="2400" dirty="0"/>
              <a:t>secret Ukrainian education and culture societies (</a:t>
            </a:r>
            <a:r>
              <a:rPr lang="en-GB" altLang="en-US" sz="2400" dirty="0" err="1"/>
              <a:t>Hromada</a:t>
            </a:r>
            <a:r>
              <a:rPr lang="en-GB" altLang="en-US" sz="2400" dirty="0"/>
              <a:t>) in the Ukrainian provinces of Russian Empire</a:t>
            </a:r>
            <a:r>
              <a:rPr lang="en-GB" altLang="en-GB" sz="2400" dirty="0">
                <a:solidFill>
                  <a:srgbClr val="FFFFFF"/>
                </a:solidFill>
                <a:ea typeface="Arial Unicode MS" panose="020B0604020202020204" pitchFamily="34" charset="-128"/>
              </a:rPr>
              <a:t>– private Sunday Schools in Right-Bank Ukraine (in Ukrainian)</a:t>
            </a:r>
          </a:p>
          <a:p>
            <a:pPr eaLnBrk="1" hangingPunct="1">
              <a:lnSpc>
                <a:spcPct val="90000"/>
              </a:lnSpc>
              <a:spcBef>
                <a:spcPts val="1200"/>
              </a:spcBef>
              <a:buSzPct val="100000"/>
            </a:pPr>
            <a:r>
              <a:rPr lang="en-GB" altLang="en-GB" sz="2400" dirty="0">
                <a:solidFill>
                  <a:srgbClr val="FFC000"/>
                </a:solidFill>
                <a:ea typeface="Arial Unicode MS" panose="020B0604020202020204" pitchFamily="34" charset="-128"/>
              </a:rPr>
              <a:t>1861 Emancipation of serfs in the Russian Empire</a:t>
            </a:r>
          </a:p>
          <a:p>
            <a:pPr eaLnBrk="1" hangingPunct="1">
              <a:lnSpc>
                <a:spcPct val="80000"/>
              </a:lnSpc>
              <a:spcBef>
                <a:spcPts val="1200"/>
              </a:spcBef>
              <a:buSzPct val="100000"/>
            </a:pPr>
            <a:r>
              <a:rPr lang="en-GB" altLang="en-GB" sz="2400" dirty="0">
                <a:solidFill>
                  <a:srgbClr val="FFC000"/>
                </a:solidFill>
                <a:ea typeface="Arial Unicode MS" panose="020B0604020202020204" pitchFamily="34" charset="-128"/>
              </a:rPr>
              <a:t>1861 ff: Railways in Ukraine, industrialization of the Donbas, iron ore mining in </a:t>
            </a:r>
            <a:r>
              <a:rPr lang="en-GB" altLang="en-GB" sz="2400" dirty="0" err="1">
                <a:solidFill>
                  <a:srgbClr val="FFC000"/>
                </a:solidFill>
                <a:ea typeface="Arial Unicode MS" panose="020B0604020202020204" pitchFamily="34" charset="-128"/>
              </a:rPr>
              <a:t>Kryviy</a:t>
            </a:r>
            <a:r>
              <a:rPr lang="en-GB" altLang="en-GB" sz="2400" dirty="0">
                <a:solidFill>
                  <a:srgbClr val="FFC000"/>
                </a:solidFill>
                <a:ea typeface="Arial Unicode MS" panose="020B0604020202020204" pitchFamily="34" charset="-128"/>
              </a:rPr>
              <a:t> </a:t>
            </a:r>
            <a:r>
              <a:rPr lang="en-GB" altLang="en-GB" sz="2400" dirty="0" err="1">
                <a:solidFill>
                  <a:srgbClr val="FFC000"/>
                </a:solidFill>
                <a:ea typeface="Arial Unicode MS" panose="020B0604020202020204" pitchFamily="34" charset="-128"/>
              </a:rPr>
              <a:t>Rih</a:t>
            </a:r>
            <a:endParaRPr lang="en-GB" altLang="en-GB" sz="2400" dirty="0">
              <a:solidFill>
                <a:srgbClr val="FFC000"/>
              </a:solidFill>
              <a:ea typeface="Arial Unicode MS" panose="020B0604020202020204" pitchFamily="34" charset="-128"/>
            </a:endParaRPr>
          </a:p>
          <a:p>
            <a:pPr eaLnBrk="1" hangingPunct="1">
              <a:lnSpc>
                <a:spcPct val="80000"/>
              </a:lnSpc>
              <a:spcBef>
                <a:spcPts val="1200"/>
              </a:spcBef>
              <a:buSzPct val="100000"/>
            </a:pPr>
            <a:r>
              <a:rPr lang="en-GB" altLang="en-GB" sz="2400" dirty="0">
                <a:solidFill>
                  <a:srgbClr val="FF0000"/>
                </a:solidFill>
                <a:ea typeface="Arial Unicode MS" panose="020B0604020202020204" pitchFamily="34" charset="-128"/>
              </a:rPr>
              <a:t>1863 Polish January Uprising in the Russian Empire</a:t>
            </a:r>
          </a:p>
          <a:p>
            <a:pPr eaLnBrk="1" hangingPunct="1">
              <a:lnSpc>
                <a:spcPct val="80000"/>
              </a:lnSpc>
              <a:spcBef>
                <a:spcPts val="1200"/>
              </a:spcBef>
              <a:buSzPct val="100000"/>
            </a:pPr>
            <a:r>
              <a:rPr lang="en-GB" altLang="en-GB" sz="2400" dirty="0">
                <a:solidFill>
                  <a:srgbClr val="FFC000"/>
                </a:solidFill>
                <a:ea typeface="Arial Unicode MS" panose="020B0604020202020204" pitchFamily="34" charset="-128"/>
              </a:rPr>
              <a:t>1863 Use of Ukrainian language prohibited by Russian government (</a:t>
            </a:r>
            <a:r>
              <a:rPr lang="en-GB" altLang="en-GB" sz="2400" dirty="0" err="1">
                <a:solidFill>
                  <a:srgbClr val="FFC000"/>
                </a:solidFill>
                <a:ea typeface="Arial Unicode MS" panose="020B0604020202020204" pitchFamily="34" charset="-128"/>
              </a:rPr>
              <a:t>Valuev</a:t>
            </a:r>
            <a:r>
              <a:rPr lang="en-GB" altLang="en-GB" sz="2400" dirty="0">
                <a:solidFill>
                  <a:srgbClr val="FFC000"/>
                </a:solidFill>
                <a:ea typeface="Arial Unicode MS" panose="020B0604020202020204" pitchFamily="34" charset="-128"/>
              </a:rPr>
              <a:t> Decree)</a:t>
            </a:r>
          </a:p>
          <a:p>
            <a:pPr eaLnBrk="1" hangingPunct="1">
              <a:lnSpc>
                <a:spcPct val="80000"/>
              </a:lnSpc>
              <a:spcBef>
                <a:spcPts val="1200"/>
              </a:spcBef>
              <a:buSzPct val="100000"/>
            </a:pPr>
            <a:r>
              <a:rPr lang="en-GB" altLang="en-GB" sz="2400" dirty="0">
                <a:solidFill>
                  <a:srgbClr val="FFC000"/>
                </a:solidFill>
                <a:ea typeface="Arial Unicode MS" panose="020B0604020202020204" pitchFamily="34" charset="-128"/>
              </a:rPr>
              <a:t>1876 in the </a:t>
            </a:r>
            <a:r>
              <a:rPr lang="en-GB" altLang="en-GB" sz="2400" dirty="0" err="1">
                <a:solidFill>
                  <a:srgbClr val="FFC000"/>
                </a:solidFill>
                <a:ea typeface="Arial Unicode MS" panose="020B0604020202020204" pitchFamily="34" charset="-128"/>
              </a:rPr>
              <a:t>Ukas</a:t>
            </a:r>
            <a:r>
              <a:rPr lang="en-GB" altLang="en-GB" sz="2400" dirty="0">
                <a:solidFill>
                  <a:srgbClr val="FFC000"/>
                </a:solidFill>
                <a:ea typeface="Arial Unicode MS" panose="020B0604020202020204" pitchFamily="34" charset="-128"/>
              </a:rPr>
              <a:t> of Ems prohibition confirmed</a:t>
            </a:r>
          </a:p>
        </p:txBody>
      </p:sp>
    </p:spTree>
    <p:extLst>
      <p:ext uri="{BB962C8B-B14F-4D97-AF65-F5344CB8AC3E}">
        <p14:creationId xmlns:p14="http://schemas.microsoft.com/office/powerpoint/2010/main" val="169502335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24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4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42">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4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feld 1">
            <a:extLst>
              <a:ext uri="{FF2B5EF4-FFF2-40B4-BE49-F238E27FC236}">
                <a16:creationId xmlns:a16="http://schemas.microsoft.com/office/drawing/2014/main" id="{A147B3A4-F25C-7219-EDA7-71E12AC4809A}"/>
              </a:ext>
            </a:extLst>
          </p:cNvPr>
          <p:cNvSpPr txBox="1">
            <a:spLocks noChangeArrowheads="1"/>
          </p:cNvSpPr>
          <p:nvPr/>
        </p:nvSpPr>
        <p:spPr bwMode="auto">
          <a:xfrm>
            <a:off x="467544" y="188640"/>
            <a:ext cx="8352160"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endParaRPr lang="de-GB" altLang="de-GB" dirty="0"/>
          </a:p>
          <a:p>
            <a:r>
              <a:rPr lang="de-GB" altLang="de-GB" b="1" dirty="0"/>
              <a:t>Valuev Circular (1863)</a:t>
            </a:r>
          </a:p>
          <a:p>
            <a:r>
              <a:rPr lang="de-GB" altLang="de-GB" dirty="0"/>
              <a:t>Religious and secular writings in Ukrainian are not allowed to be published in the Russian Empire. </a:t>
            </a:r>
          </a:p>
          <a:p>
            <a:r>
              <a:rPr lang="de-DE" altLang="de-GB" dirty="0" err="1"/>
              <a:t>Kiev</a:t>
            </a:r>
            <a:r>
              <a:rPr lang="de-DE" altLang="de-GB" dirty="0"/>
              <a:t> </a:t>
            </a:r>
            <a:r>
              <a:rPr lang="de-DE" altLang="de-GB" dirty="0" err="1"/>
              <a:t>Censorship</a:t>
            </a:r>
            <a:r>
              <a:rPr lang="de-DE" altLang="de-GB" dirty="0"/>
              <a:t> Committee: ‘</a:t>
            </a:r>
            <a:r>
              <a:rPr lang="de-DE" altLang="de-GB" dirty="0" err="1"/>
              <a:t>the</a:t>
            </a:r>
            <a:r>
              <a:rPr lang="de-DE" altLang="de-GB" dirty="0"/>
              <a:t> </a:t>
            </a:r>
            <a:r>
              <a:rPr lang="de-DE" altLang="de-GB" dirty="0" err="1"/>
              <a:t>Ukrainian</a:t>
            </a:r>
            <a:r>
              <a:rPr lang="de-DE" altLang="de-GB" dirty="0"/>
              <a:t> </a:t>
            </a:r>
            <a:r>
              <a:rPr lang="de-DE" altLang="de-GB" dirty="0" err="1"/>
              <a:t>language</a:t>
            </a:r>
            <a:r>
              <a:rPr lang="de-DE" altLang="de-GB" dirty="0"/>
              <a:t> </a:t>
            </a:r>
            <a:r>
              <a:rPr lang="de-DE" altLang="de-GB" dirty="0" err="1"/>
              <a:t>never</a:t>
            </a:r>
            <a:r>
              <a:rPr lang="de-DE" altLang="de-GB" dirty="0"/>
              <a:t> </a:t>
            </a:r>
            <a:r>
              <a:rPr lang="de-DE" altLang="de-GB" dirty="0" err="1"/>
              <a:t>existed</a:t>
            </a:r>
            <a:r>
              <a:rPr lang="de-DE" altLang="de-GB" dirty="0"/>
              <a:t>, </a:t>
            </a:r>
            <a:r>
              <a:rPr lang="de-DE" altLang="de-GB" dirty="0" err="1"/>
              <a:t>does</a:t>
            </a:r>
            <a:r>
              <a:rPr lang="de-DE" altLang="de-GB" dirty="0"/>
              <a:t> not </a:t>
            </a:r>
            <a:r>
              <a:rPr lang="de-DE" altLang="de-GB" dirty="0" err="1"/>
              <a:t>exist</a:t>
            </a:r>
            <a:r>
              <a:rPr lang="de-DE" altLang="de-GB" dirty="0"/>
              <a:t>, and </a:t>
            </a:r>
            <a:r>
              <a:rPr lang="de-DE" altLang="de-GB" dirty="0" err="1"/>
              <a:t>shall</a:t>
            </a:r>
            <a:r>
              <a:rPr lang="de-DE" altLang="de-GB" dirty="0"/>
              <a:t> </a:t>
            </a:r>
            <a:r>
              <a:rPr lang="de-DE" altLang="de-GB" dirty="0" err="1"/>
              <a:t>never</a:t>
            </a:r>
            <a:r>
              <a:rPr lang="de-DE" altLang="de-GB" dirty="0"/>
              <a:t> </a:t>
            </a:r>
            <a:r>
              <a:rPr lang="de-DE" altLang="de-GB" dirty="0" err="1"/>
              <a:t>exist</a:t>
            </a:r>
            <a:r>
              <a:rPr lang="de-DE" altLang="de-GB" dirty="0"/>
              <a:t>‘</a:t>
            </a:r>
          </a:p>
          <a:p>
            <a:pPr eaLnBrk="1" hangingPunct="1"/>
            <a:endParaRPr lang="en-GB" altLang="en-US" dirty="0"/>
          </a:p>
          <a:p>
            <a:pPr eaLnBrk="1" hangingPunct="1"/>
            <a:r>
              <a:rPr lang="en-GB" altLang="en-US" b="1" dirty="0"/>
              <a:t>Ems </a:t>
            </a:r>
            <a:r>
              <a:rPr lang="en-GB" altLang="en-US" b="1" dirty="0" err="1"/>
              <a:t>Ukas</a:t>
            </a:r>
            <a:r>
              <a:rPr lang="en-GB" altLang="en-US" b="1" dirty="0"/>
              <a:t> (1876)</a:t>
            </a:r>
            <a:r>
              <a:rPr lang="en-GB" altLang="en-US" dirty="0"/>
              <a:t> </a:t>
            </a:r>
          </a:p>
          <a:p>
            <a:pPr algn="just" eaLnBrk="1" hangingPunct="1"/>
            <a:r>
              <a:rPr lang="en-GB" altLang="en-US" sz="1600" dirty="0"/>
              <a:t>‘The importation into the Russian Empire, without special permission of the Central Censorship over Printing, of all books and pamphlets in the Little Russian dialect, published abroad, is forbidden.</a:t>
            </a:r>
          </a:p>
          <a:p>
            <a:pPr algn="just" eaLnBrk="1" hangingPunct="1"/>
            <a:r>
              <a:rPr lang="en-GB" altLang="en-US" sz="1600" dirty="0"/>
              <a:t>The printing and publishing in the Empire of original works and translations in this dialect is forbidden with the exception of (a) historical documents and monuments; (b) works of belles </a:t>
            </a:r>
            <a:r>
              <a:rPr lang="en-GB" altLang="en-US" sz="1600" dirty="0" err="1"/>
              <a:t>lettres</a:t>
            </a:r>
            <a:r>
              <a:rPr lang="en-GB" altLang="en-US" sz="1600" dirty="0"/>
              <a:t> but with the provision that in the documents the orthography of the originals be retained; in works of belles </a:t>
            </a:r>
            <a:r>
              <a:rPr lang="en-GB" altLang="en-US" sz="1600" dirty="0" err="1"/>
              <a:t>lettres</a:t>
            </a:r>
            <a:r>
              <a:rPr lang="en-GB" altLang="en-US" sz="1600" dirty="0"/>
              <a:t> no deviations from the accepted Russian orthography are permitted and permission for their printing may be given only by the Central Censorship over Printing. </a:t>
            </a:r>
          </a:p>
          <a:p>
            <a:pPr algn="just" eaLnBrk="1" hangingPunct="1"/>
            <a:r>
              <a:rPr lang="en-GB" altLang="en-US" sz="1600" dirty="0"/>
              <a:t>All theatrical performances and lectures in the Little Russian dialect, as well as the printing of text to musical notes, are forbidden.*</a:t>
            </a:r>
          </a:p>
          <a:p>
            <a:pPr eaLnBrk="1" hangingPunct="1"/>
            <a:endParaRPr lang="en-GB" altLang="en-US" dirty="0"/>
          </a:p>
          <a:p>
            <a:endParaRPr lang="en-GB" altLang="en-US" dirty="0"/>
          </a:p>
          <a:p>
            <a:endParaRPr lang="de-GB" altLang="de-GB" dirty="0"/>
          </a:p>
        </p:txBody>
      </p:sp>
    </p:spTree>
    <p:extLst>
      <p:ext uri="{BB962C8B-B14F-4D97-AF65-F5344CB8AC3E}">
        <p14:creationId xmlns:p14="http://schemas.microsoft.com/office/powerpoint/2010/main" val="3179032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a:extLst>
              <a:ext uri="{FF2B5EF4-FFF2-40B4-BE49-F238E27FC236}">
                <a16:creationId xmlns:a16="http://schemas.microsoft.com/office/drawing/2014/main" id="{582198D5-425F-6FD4-58E2-E3F707707ACB}"/>
              </a:ext>
            </a:extLst>
          </p:cNvPr>
          <p:cNvSpPr txBox="1">
            <a:spLocks noChangeArrowheads="1"/>
          </p:cNvSpPr>
          <p:nvPr/>
        </p:nvSpPr>
        <p:spPr bwMode="auto">
          <a:xfrm>
            <a:off x="1403350" y="404813"/>
            <a:ext cx="6121400"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de-DE" altLang="en-US" sz="2800">
                <a:solidFill>
                  <a:srgbClr val="FFFFFF"/>
                </a:solidFill>
              </a:rPr>
              <a:t>Major Ethnic Groups in the Russian Empire 1897 (125,640,000)</a:t>
            </a:r>
          </a:p>
        </p:txBody>
      </p:sp>
      <p:sp>
        <p:nvSpPr>
          <p:cNvPr id="22530" name="Text Box 2">
            <a:extLst>
              <a:ext uri="{FF2B5EF4-FFF2-40B4-BE49-F238E27FC236}">
                <a16:creationId xmlns:a16="http://schemas.microsoft.com/office/drawing/2014/main" id="{FEB7F7DB-3526-B28A-F0C5-CF27776307B5}"/>
              </a:ext>
            </a:extLst>
          </p:cNvPr>
          <p:cNvSpPr txBox="1">
            <a:spLocks noChangeArrowheads="1"/>
          </p:cNvSpPr>
          <p:nvPr/>
        </p:nvSpPr>
        <p:spPr bwMode="auto">
          <a:xfrm>
            <a:off x="611188" y="1557338"/>
            <a:ext cx="8312150"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6688" algn="l"/>
                <a:tab pos="10779125" algn="l"/>
                <a:tab pos="10780713" algn="l"/>
              </a:tabLst>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2400">
                <a:solidFill>
                  <a:srgbClr val="FFFFFF"/>
                </a:solidFill>
              </a:rPr>
              <a:t>Russians					44.31%</a:t>
            </a:r>
          </a:p>
          <a:p>
            <a:pPr eaLnBrk="1" hangingPunct="1">
              <a:spcBef>
                <a:spcPct val="0"/>
              </a:spcBef>
              <a:buFontTx/>
              <a:buNone/>
            </a:pPr>
            <a:r>
              <a:rPr lang="en-GB" altLang="en-US" sz="2400">
                <a:solidFill>
                  <a:srgbClr val="FFFFFF"/>
                </a:solidFill>
              </a:rPr>
              <a:t>Ukrainians					17.81%</a:t>
            </a:r>
          </a:p>
          <a:p>
            <a:pPr eaLnBrk="1" hangingPunct="1">
              <a:spcBef>
                <a:spcPct val="0"/>
              </a:spcBef>
              <a:buFontTx/>
              <a:buNone/>
            </a:pPr>
            <a:r>
              <a:rPr lang="en-GB" altLang="en-US" sz="2400">
                <a:solidFill>
                  <a:srgbClr val="FFFFFF"/>
                </a:solidFill>
              </a:rPr>
              <a:t>Belarusians	 		 	  	  4.68%</a:t>
            </a:r>
          </a:p>
          <a:p>
            <a:pPr eaLnBrk="1" hangingPunct="1">
              <a:spcBef>
                <a:spcPct val="0"/>
              </a:spcBef>
              <a:buFontTx/>
              <a:buNone/>
            </a:pPr>
            <a:r>
              <a:rPr lang="en-GB" altLang="en-US" sz="2400">
                <a:solidFill>
                  <a:srgbClr val="FFFFFF"/>
                </a:solidFill>
              </a:rPr>
              <a:t>Poles					 	  6.31%</a:t>
            </a:r>
          </a:p>
          <a:p>
            <a:pPr eaLnBrk="1" hangingPunct="1">
              <a:spcBef>
                <a:spcPct val="0"/>
              </a:spcBef>
              <a:buFontTx/>
              <a:buNone/>
            </a:pPr>
            <a:r>
              <a:rPr lang="en-GB" altLang="en-US" sz="2400">
                <a:solidFill>
                  <a:srgbClr val="FFFFFF"/>
                </a:solidFill>
              </a:rPr>
              <a:t>Jews					 	  4.03%</a:t>
            </a:r>
          </a:p>
          <a:p>
            <a:pPr eaLnBrk="1" hangingPunct="1">
              <a:spcBef>
                <a:spcPct val="0"/>
              </a:spcBef>
              <a:buFontTx/>
              <a:buNone/>
            </a:pPr>
            <a:r>
              <a:rPr lang="en-GB" altLang="en-US" sz="2400">
                <a:solidFill>
                  <a:srgbClr val="FFFFFF"/>
                </a:solidFill>
              </a:rPr>
              <a:t>Other ethnic groups in the West	  	  4.47%</a:t>
            </a:r>
          </a:p>
          <a:p>
            <a:pPr eaLnBrk="1" hangingPunct="1">
              <a:spcBef>
                <a:spcPct val="0"/>
              </a:spcBef>
              <a:buFontTx/>
              <a:buNone/>
            </a:pPr>
            <a:r>
              <a:rPr lang="en-GB" altLang="en-US" sz="2400">
                <a:solidFill>
                  <a:srgbClr val="FFFFFF"/>
                </a:solidFill>
              </a:rPr>
              <a:t>Ethnic groups in the North	  	  	  0.42%</a:t>
            </a:r>
          </a:p>
          <a:p>
            <a:pPr eaLnBrk="1" hangingPunct="1">
              <a:spcBef>
                <a:spcPct val="0"/>
              </a:spcBef>
              <a:buFontTx/>
              <a:buNone/>
            </a:pPr>
            <a:r>
              <a:rPr lang="en-GB" altLang="en-US" sz="2400">
                <a:solidFill>
                  <a:srgbClr val="FFFFFF"/>
                </a:solidFill>
              </a:rPr>
              <a:t>Ethnic groups Volga/Ural	 	  	  5.85%</a:t>
            </a:r>
          </a:p>
          <a:p>
            <a:pPr eaLnBrk="1" hangingPunct="1">
              <a:spcBef>
                <a:spcPct val="0"/>
              </a:spcBef>
              <a:buFontTx/>
              <a:buNone/>
            </a:pPr>
            <a:r>
              <a:rPr lang="en-GB" altLang="en-US" sz="2400">
                <a:solidFill>
                  <a:srgbClr val="FFFFFF"/>
                </a:solidFill>
              </a:rPr>
              <a:t>Ethnic groups in Siberia	  	  	  0.99%</a:t>
            </a:r>
          </a:p>
          <a:p>
            <a:pPr eaLnBrk="1" hangingPunct="1">
              <a:spcBef>
                <a:spcPct val="0"/>
              </a:spcBef>
              <a:buFontTx/>
              <a:buNone/>
            </a:pPr>
            <a:r>
              <a:rPr lang="en-GB" altLang="en-US" sz="2400">
                <a:solidFill>
                  <a:srgbClr val="FFFFFF"/>
                </a:solidFill>
              </a:rPr>
              <a:t>Ethnic groups in the Steppe	     	  	  1.99%</a:t>
            </a:r>
          </a:p>
          <a:p>
            <a:pPr eaLnBrk="1" hangingPunct="1">
              <a:spcBef>
                <a:spcPct val="0"/>
              </a:spcBef>
              <a:buFontTx/>
              <a:buNone/>
            </a:pPr>
            <a:r>
              <a:rPr lang="en-GB" altLang="en-US" sz="2400">
                <a:solidFill>
                  <a:srgbClr val="FFFFFF"/>
                </a:solidFill>
              </a:rPr>
              <a:t>Ethnic groups in the Transcaucasia 	 	  3.53%</a:t>
            </a:r>
          </a:p>
          <a:p>
            <a:pPr eaLnBrk="1" hangingPunct="1">
              <a:spcBef>
                <a:spcPct val="0"/>
              </a:spcBef>
              <a:buFontTx/>
              <a:buNone/>
            </a:pPr>
            <a:r>
              <a:rPr lang="en-GB" altLang="en-US" sz="2400">
                <a:solidFill>
                  <a:srgbClr val="FFFFFF"/>
                </a:solidFill>
              </a:rPr>
              <a:t>Ethnic groups in the Caucasus	   	  1.05%</a:t>
            </a:r>
          </a:p>
          <a:p>
            <a:pPr eaLnBrk="1" hangingPunct="1">
              <a:spcBef>
                <a:spcPct val="0"/>
              </a:spcBef>
              <a:buFontTx/>
              <a:buNone/>
            </a:pPr>
            <a:r>
              <a:rPr lang="en-GB" altLang="en-US" sz="2400">
                <a:solidFill>
                  <a:srgbClr val="FFFFFF"/>
                </a:solidFill>
              </a:rPr>
              <a:t>Ethnic groups in Central Asia		  	  5.69%</a:t>
            </a:r>
          </a:p>
          <a:p>
            <a:pPr eaLnBrk="1" hangingPunct="1">
              <a:spcBef>
                <a:spcPct val="0"/>
              </a:spcBef>
              <a:buFontTx/>
              <a:buNone/>
            </a:pPr>
            <a:r>
              <a:rPr lang="en-GB" altLang="en-US" sz="2400">
                <a:solidFill>
                  <a:srgbClr val="FFFFFF"/>
                </a:solidFill>
              </a:rPr>
              <a:t>Diaspora groups (1.43% Germans)	  	  1.91%</a:t>
            </a:r>
          </a:p>
        </p:txBody>
      </p:sp>
    </p:spTree>
    <p:extLst>
      <p:ext uri="{BB962C8B-B14F-4D97-AF65-F5344CB8AC3E}">
        <p14:creationId xmlns:p14="http://schemas.microsoft.com/office/powerpoint/2010/main" val="217636101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60BB1491-B65C-19C1-9489-71987617EB5A}"/>
              </a:ext>
            </a:extLst>
          </p:cNvPr>
          <p:cNvSpPr>
            <a:spLocks noGrp="1"/>
          </p:cNvSpPr>
          <p:nvPr>
            <p:ph type="title"/>
          </p:nvPr>
        </p:nvSpPr>
        <p:spPr/>
        <p:txBody>
          <a:bodyPr/>
          <a:lstStyle/>
          <a:p>
            <a:pPr eaLnBrk="1" hangingPunct="1"/>
            <a:endParaRPr lang="en-GB" altLang="en-US">
              <a:ea typeface="ＭＳ Ｐゴシック" panose="020B0600070205080204" pitchFamily="34" charset="-128"/>
            </a:endParaRPr>
          </a:p>
        </p:txBody>
      </p:sp>
      <p:sp>
        <p:nvSpPr>
          <p:cNvPr id="16386" name="Content Placeholder 2">
            <a:extLst>
              <a:ext uri="{FF2B5EF4-FFF2-40B4-BE49-F238E27FC236}">
                <a16:creationId xmlns:a16="http://schemas.microsoft.com/office/drawing/2014/main" id="{DAF1CE96-B016-EF17-B91C-FA4F5BB89980}"/>
              </a:ext>
            </a:extLst>
          </p:cNvPr>
          <p:cNvSpPr>
            <a:spLocks noGrp="1"/>
          </p:cNvSpPr>
          <p:nvPr>
            <p:ph idx="1"/>
          </p:nvPr>
        </p:nvSpPr>
        <p:spPr/>
        <p:txBody>
          <a:bodyPr/>
          <a:lstStyle/>
          <a:p>
            <a:pPr marL="514350" indent="-514350" eaLnBrk="1" hangingPunct="1">
              <a:buFont typeface="Arial" panose="020B0604020202020204" pitchFamily="34" charset="0"/>
              <a:buAutoNum type="arabicPeriod"/>
            </a:pPr>
            <a:r>
              <a:rPr lang="en-GB" altLang="en-US" dirty="0">
                <a:solidFill>
                  <a:srgbClr val="FFFFFF"/>
                </a:solidFill>
                <a:ea typeface="ＭＳ Ｐゴシック" panose="020B0600070205080204" pitchFamily="34" charset="-128"/>
              </a:rPr>
              <a:t>Introduction</a:t>
            </a: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Phase B (</a:t>
            </a:r>
            <a:r>
              <a:rPr lang="en-GB" altLang="en-US" dirty="0" err="1">
                <a:ea typeface="ＭＳ Ｐゴシック" panose="020B0600070205080204" pitchFamily="34" charset="-128"/>
              </a:rPr>
              <a:t>Hroch</a:t>
            </a:r>
            <a:r>
              <a:rPr lang="en-GB" altLang="en-US" dirty="0">
                <a:ea typeface="ＭＳ Ｐゴシック" panose="020B0600070205080204" pitchFamily="34" charset="-128"/>
              </a:rPr>
              <a:t>) of Ukrainian Nation Building: 1840 to 1880</a:t>
            </a:r>
            <a:endParaRPr lang="en-GB" altLang="en-US" dirty="0">
              <a:solidFill>
                <a:srgbClr val="FFFFFF"/>
              </a:solidFill>
              <a:ea typeface="ＭＳ Ｐゴシック" panose="020B0600070205080204" pitchFamily="34" charset="-128"/>
            </a:endParaRP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Reaching out to the peasantry</a:t>
            </a:r>
          </a:p>
          <a:p>
            <a:pPr marL="514350" indent="-514350" eaLnBrk="1" hangingPunct="1">
              <a:buFont typeface="Arial" panose="020B0604020202020204" pitchFamily="34" charset="0"/>
              <a:buAutoNum type="arabicPeriod"/>
            </a:pPr>
            <a:r>
              <a:rPr lang="en-GB" altLang="en-US" dirty="0">
                <a:ea typeface="ＭＳ Ｐゴシック" panose="020B0600070205080204" pitchFamily="34" charset="-128"/>
              </a:rPr>
              <a:t>Phase B/C in Austria Hungary: East Galicia as Ukrainian and Polish Piedmont</a:t>
            </a:r>
            <a:endParaRPr lang="en-GB" altLang="en-US" dirty="0">
              <a:solidFill>
                <a:srgbClr val="FFFFFF"/>
              </a:solidFill>
              <a:ea typeface="ＭＳ Ｐゴシック" panose="020B0600070205080204" pitchFamily="34" charset="-128"/>
            </a:endParaRPr>
          </a:p>
          <a:p>
            <a:pPr marL="514350" indent="-514350" eaLnBrk="1" hangingPunct="1">
              <a:buFont typeface="Arial" panose="020B0604020202020204" pitchFamily="34" charset="0"/>
              <a:buAutoNum type="arabicPeriod"/>
            </a:pPr>
            <a:r>
              <a:rPr lang="en-GB" altLang="en-US" dirty="0">
                <a:solidFill>
                  <a:srgbClr val="FFFFFF"/>
                </a:solidFill>
                <a:ea typeface="ＭＳ Ｐゴシック" panose="020B0600070205080204" pitchFamily="34" charset="-128"/>
              </a:rPr>
              <a:t>Conclusion</a:t>
            </a:r>
          </a:p>
        </p:txBody>
      </p:sp>
    </p:spTree>
    <p:extLst>
      <p:ext uri="{BB962C8B-B14F-4D97-AF65-F5344CB8AC3E}">
        <p14:creationId xmlns:p14="http://schemas.microsoft.com/office/powerpoint/2010/main" val="1428672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2">
            <a:extLst>
              <a:ext uri="{FF2B5EF4-FFF2-40B4-BE49-F238E27FC236}">
                <a16:creationId xmlns:a16="http://schemas.microsoft.com/office/drawing/2014/main" id="{391C5DC9-3C63-AB0A-CE76-7D3A197F35E3}"/>
              </a:ext>
            </a:extLst>
          </p:cNvPr>
          <p:cNvSpPr>
            <a:spLocks noGrp="1"/>
          </p:cNvSpPr>
          <p:nvPr>
            <p:ph type="title"/>
          </p:nvPr>
        </p:nvSpPr>
        <p:spPr>
          <a:xfrm>
            <a:off x="381000" y="228600"/>
            <a:ext cx="8221663" cy="1066800"/>
          </a:xfrm>
        </p:spPr>
        <p:txBody>
          <a:bodyPr rtlCol="0">
            <a:normAutofit/>
          </a:bodyPr>
          <a:lstStyle/>
          <a:p>
            <a:pPr eaLnBrk="1" fontAlgn="auto" hangingPunct="1">
              <a:spcAft>
                <a:spcPts val="0"/>
              </a:spcAft>
              <a:defRPr/>
            </a:pPr>
            <a:r>
              <a:rPr lang="en-GB" dirty="0">
                <a:solidFill>
                  <a:srgbClr val="FFFFFF"/>
                </a:solidFill>
                <a:ea typeface="+mj-ea"/>
              </a:rPr>
              <a:t>Peasants into …</a:t>
            </a:r>
          </a:p>
        </p:txBody>
      </p:sp>
      <p:sp>
        <p:nvSpPr>
          <p:cNvPr id="17410" name="TextBox 5">
            <a:extLst>
              <a:ext uri="{FF2B5EF4-FFF2-40B4-BE49-F238E27FC236}">
                <a16:creationId xmlns:a16="http://schemas.microsoft.com/office/drawing/2014/main" id="{63577F0B-FEA6-219B-B58C-433B14EA831D}"/>
              </a:ext>
            </a:extLst>
          </p:cNvPr>
          <p:cNvSpPr txBox="1">
            <a:spLocks noChangeArrowheads="1"/>
          </p:cNvSpPr>
          <p:nvPr/>
        </p:nvSpPr>
        <p:spPr bwMode="auto">
          <a:xfrm>
            <a:off x="681038" y="1565275"/>
            <a:ext cx="8067426"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GB" altLang="en-US" sz="1800" b="1" dirty="0">
                <a:solidFill>
                  <a:srgbClr val="FFFFFF"/>
                </a:solidFill>
              </a:rPr>
              <a:t>Task</a:t>
            </a:r>
            <a:r>
              <a:rPr lang="en-GB" altLang="en-US" sz="1800" dirty="0">
                <a:solidFill>
                  <a:srgbClr val="FFFFFF"/>
                </a:solidFill>
              </a:rPr>
              <a:t>: Make peasants into Russians, Poles, Ukrainians </a:t>
            </a:r>
          </a:p>
          <a:p>
            <a:pPr eaLnBrk="1" hangingPunct="1">
              <a:spcBef>
                <a:spcPct val="0"/>
              </a:spcBef>
              <a:buFontTx/>
              <a:buNone/>
            </a:pPr>
            <a:endParaRPr lang="en-GB" altLang="en-US" sz="1800" dirty="0">
              <a:solidFill>
                <a:srgbClr val="FFFFFF"/>
              </a:solidFill>
            </a:endParaRPr>
          </a:p>
          <a:p>
            <a:pPr eaLnBrk="1" hangingPunct="1">
              <a:spcBef>
                <a:spcPct val="0"/>
              </a:spcBef>
              <a:buFontTx/>
              <a:buNone/>
            </a:pPr>
            <a:r>
              <a:rPr lang="en-GB" altLang="en-US" sz="1800" b="1" dirty="0">
                <a:solidFill>
                  <a:srgbClr val="FFFFFF"/>
                </a:solidFill>
              </a:rPr>
              <a:t>Precondition</a:t>
            </a:r>
            <a:r>
              <a:rPr lang="en-GB" altLang="en-US" sz="1800" dirty="0">
                <a:solidFill>
                  <a:srgbClr val="FFFFFF"/>
                </a:solidFill>
              </a:rPr>
              <a:t>: End of serfdom. Abolished in Prussia 1807/10, in Austria 1848, in Russia 1861</a:t>
            </a:r>
          </a:p>
          <a:p>
            <a:pPr eaLnBrk="1" hangingPunct="1">
              <a:spcBef>
                <a:spcPct val="0"/>
              </a:spcBef>
              <a:buFontTx/>
              <a:buNone/>
            </a:pPr>
            <a:endParaRPr lang="en-GB" altLang="en-US" sz="1800" dirty="0">
              <a:solidFill>
                <a:srgbClr val="FFFFFF"/>
              </a:solidFill>
            </a:endParaRPr>
          </a:p>
          <a:p>
            <a:pPr eaLnBrk="1" hangingPunct="1">
              <a:spcBef>
                <a:spcPct val="0"/>
              </a:spcBef>
              <a:buFontTx/>
              <a:buNone/>
            </a:pPr>
            <a:r>
              <a:rPr lang="en-GB" altLang="en-US" sz="1800" b="1" dirty="0">
                <a:solidFill>
                  <a:srgbClr val="FFFFFF"/>
                </a:solidFill>
              </a:rPr>
              <a:t>Problems</a:t>
            </a:r>
          </a:p>
          <a:p>
            <a:pPr marL="285750" indent="-285750" eaLnBrk="1" hangingPunct="1">
              <a:spcBef>
                <a:spcPct val="0"/>
              </a:spcBef>
            </a:pPr>
            <a:r>
              <a:rPr lang="en-GB" altLang="en-US" sz="1800" dirty="0">
                <a:solidFill>
                  <a:srgbClr val="FFFFFF"/>
                </a:solidFill>
              </a:rPr>
              <a:t>Liberation without land (peasants have to pay for it): sharp social and economic conflicts between peasants and estate owners persist</a:t>
            </a:r>
          </a:p>
          <a:p>
            <a:pPr marL="285750" indent="-285750" eaLnBrk="1" hangingPunct="1">
              <a:spcBef>
                <a:spcPct val="0"/>
              </a:spcBef>
            </a:pPr>
            <a:r>
              <a:rPr lang="en-GB" altLang="en-US" sz="1800" dirty="0">
                <a:solidFill>
                  <a:srgbClr val="FFFFFF"/>
                </a:solidFill>
              </a:rPr>
              <a:t>Gulf between nobility and nationally mobilised urban elite on the one side and peasants on the other side </a:t>
            </a:r>
          </a:p>
          <a:p>
            <a:pPr marL="285750" indent="-285750" eaLnBrk="1" hangingPunct="1">
              <a:spcBef>
                <a:spcPct val="0"/>
              </a:spcBef>
            </a:pPr>
            <a:r>
              <a:rPr lang="en-GB" altLang="en-US" sz="1800" dirty="0">
                <a:solidFill>
                  <a:srgbClr val="FFFFFF"/>
                </a:solidFill>
              </a:rPr>
              <a:t>Level of literacy: 1850 in Prussia 85%, 1873 in Austrian Galicia 20%, 1897 in Russian Empire 21.1%</a:t>
            </a:r>
          </a:p>
          <a:p>
            <a:pPr marL="285750" indent="-285750" eaLnBrk="1" hangingPunct="1">
              <a:spcBef>
                <a:spcPct val="0"/>
              </a:spcBef>
            </a:pPr>
            <a:r>
              <a:rPr lang="en-GB" altLang="en-US" sz="1800" dirty="0">
                <a:solidFill>
                  <a:srgbClr val="FFFFFF"/>
                </a:solidFill>
              </a:rPr>
              <a:t>Fear of estate owners and conservatives of effect of better education and literacy on peasants</a:t>
            </a:r>
          </a:p>
          <a:p>
            <a:pPr marL="285750" indent="-285750" eaLnBrk="1" hangingPunct="1">
              <a:spcBef>
                <a:spcPct val="0"/>
              </a:spcBef>
            </a:pPr>
            <a:r>
              <a:rPr lang="en-GB" altLang="en-US" sz="1800" dirty="0">
                <a:solidFill>
                  <a:srgbClr val="FFFFFF"/>
                </a:solidFill>
              </a:rPr>
              <a:t>Ukrainian nationalism is competing with Russian nationalism and socialism for mass support – Russian imperial authorities support in the case of Ukraine Russian nationalists but fight against Ukrainian nationalism, and socialism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D40C23B-D3F7-ECFF-331D-31D5497B6A28}"/>
              </a:ext>
            </a:extLst>
          </p:cNvPr>
          <p:cNvSpPr>
            <a:spLocks noChangeArrowheads="1"/>
          </p:cNvSpPr>
          <p:nvPr/>
        </p:nvSpPr>
        <p:spPr bwMode="auto">
          <a:xfrm>
            <a:off x="755576" y="1340768"/>
            <a:ext cx="80835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285750" indent="-285750" eaLnBrk="1" hangingPunct="1">
              <a:spcBef>
                <a:spcPct val="0"/>
              </a:spcBef>
            </a:pPr>
            <a:r>
              <a:rPr lang="en-GB" altLang="en-US" sz="1800" dirty="0">
                <a:solidFill>
                  <a:srgbClr val="FFFFFF"/>
                </a:solidFill>
              </a:rPr>
              <a:t>Dilemma 1: to compete with the other great powers modernisation is needed, for effective modernisation the co-operation and support of the elites and the education of the population is necessary.</a:t>
            </a:r>
            <a:br>
              <a:rPr lang="en-GB" altLang="en-US" sz="1800" dirty="0">
                <a:solidFill>
                  <a:srgbClr val="FFFFFF"/>
                </a:solidFill>
              </a:rPr>
            </a:br>
            <a:r>
              <a:rPr lang="en-GB" altLang="en-US" sz="1800" dirty="0">
                <a:solidFill>
                  <a:srgbClr val="FFFFFF"/>
                </a:solidFill>
              </a:rPr>
              <a:t>But… end of autocratic rule, sharing of power, education also vehicle for ‘wrong’ – revolutionary ideas – elites are scared of peasant uprising – enormous gulf between elite and peasants (no matter whether Ukrainian, Russian, or whatever speaking)</a:t>
            </a:r>
          </a:p>
        </p:txBody>
      </p:sp>
      <p:sp>
        <p:nvSpPr>
          <p:cNvPr id="3" name="Rectangle 4">
            <a:extLst>
              <a:ext uri="{FF2B5EF4-FFF2-40B4-BE49-F238E27FC236}">
                <a16:creationId xmlns:a16="http://schemas.microsoft.com/office/drawing/2014/main" id="{5A9294B8-703D-7FAF-E854-C5D2EBB10F03}"/>
              </a:ext>
            </a:extLst>
          </p:cNvPr>
          <p:cNvSpPr>
            <a:spLocks noChangeArrowheads="1"/>
          </p:cNvSpPr>
          <p:nvPr/>
        </p:nvSpPr>
        <p:spPr bwMode="auto">
          <a:xfrm>
            <a:off x="755576" y="3842564"/>
            <a:ext cx="80835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285750" indent="-285750" eaLnBrk="1" hangingPunct="1">
              <a:spcBef>
                <a:spcPct val="0"/>
              </a:spcBef>
            </a:pPr>
            <a:r>
              <a:rPr lang="en-GB" altLang="en-US" sz="1800" dirty="0">
                <a:solidFill>
                  <a:srgbClr val="FFFFFF"/>
                </a:solidFill>
              </a:rPr>
              <a:t>Dilemma 2: Russification of minorities aimed at transforming Russia into a Russian national space. But… Russification could provoke resistance of other ethnic groups</a:t>
            </a:r>
          </a:p>
        </p:txBody>
      </p:sp>
      <p:sp>
        <p:nvSpPr>
          <p:cNvPr id="4" name="Textfeld 3">
            <a:extLst>
              <a:ext uri="{FF2B5EF4-FFF2-40B4-BE49-F238E27FC236}">
                <a16:creationId xmlns:a16="http://schemas.microsoft.com/office/drawing/2014/main" id="{03946052-8266-2119-AD31-3DEFA2A1A87F}"/>
              </a:ext>
            </a:extLst>
          </p:cNvPr>
          <p:cNvSpPr txBox="1"/>
          <p:nvPr/>
        </p:nvSpPr>
        <p:spPr>
          <a:xfrm>
            <a:off x="2679590" y="254442"/>
            <a:ext cx="3903633" cy="369332"/>
          </a:xfrm>
          <a:prstGeom prst="rect">
            <a:avLst/>
          </a:prstGeom>
          <a:noFill/>
        </p:spPr>
        <p:txBody>
          <a:bodyPr wrap="none" rtlCol="0">
            <a:spAutoFit/>
          </a:bodyPr>
          <a:lstStyle/>
          <a:p>
            <a:r>
              <a:rPr lang="de-GB" dirty="0"/>
              <a:t>Imperial dilemmas (Russian Empire)</a:t>
            </a:r>
          </a:p>
        </p:txBody>
      </p:sp>
    </p:spTree>
    <p:extLst>
      <p:ext uri="{BB962C8B-B14F-4D97-AF65-F5344CB8AC3E}">
        <p14:creationId xmlns:p14="http://schemas.microsoft.com/office/powerpoint/2010/main" val="2993386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3116</Words>
  <Application>Microsoft Macintosh PowerPoint</Application>
  <PresentationFormat>Bildschirmpräsentation (4:3)</PresentationFormat>
  <Paragraphs>307</Paragraphs>
  <Slides>33</Slides>
  <Notes>21</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33</vt:i4>
      </vt:variant>
    </vt:vector>
  </HeadingPairs>
  <TitlesOfParts>
    <vt:vector size="40" baseType="lpstr">
      <vt:lpstr>Arial</vt:lpstr>
      <vt:lpstr>Calibri</vt:lpstr>
      <vt:lpstr>Garamond</vt:lpstr>
      <vt:lpstr>Times New Roman</vt:lpstr>
      <vt:lpstr>Wingdings</vt:lpstr>
      <vt:lpstr>Office Theme</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Peasants into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Case study: The Prosvita society</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116</cp:revision>
  <cp:lastPrinted>2018-10-28T13:03:08Z</cp:lastPrinted>
  <dcterms:created xsi:type="dcterms:W3CDTF">2005-09-25T23:01:55Z</dcterms:created>
  <dcterms:modified xsi:type="dcterms:W3CDTF">2025-01-11T16:29:38Z</dcterms:modified>
</cp:coreProperties>
</file>