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34"/>
  </p:notesMasterIdLst>
  <p:handoutMasterIdLst>
    <p:handoutMasterId r:id="rId35"/>
  </p:handoutMasterIdLst>
  <p:sldIdLst>
    <p:sldId id="256" r:id="rId3"/>
    <p:sldId id="379" r:id="rId4"/>
    <p:sldId id="327" r:id="rId5"/>
    <p:sldId id="319" r:id="rId6"/>
    <p:sldId id="370" r:id="rId7"/>
    <p:sldId id="361" r:id="rId8"/>
    <p:sldId id="372" r:id="rId9"/>
    <p:sldId id="380" r:id="rId10"/>
    <p:sldId id="333" r:id="rId11"/>
    <p:sldId id="294" r:id="rId12"/>
    <p:sldId id="291" r:id="rId13"/>
    <p:sldId id="292" r:id="rId14"/>
    <p:sldId id="337" r:id="rId15"/>
    <p:sldId id="334" r:id="rId16"/>
    <p:sldId id="306" r:id="rId17"/>
    <p:sldId id="299" r:id="rId18"/>
    <p:sldId id="342" r:id="rId19"/>
    <p:sldId id="338" r:id="rId20"/>
    <p:sldId id="336" r:id="rId21"/>
    <p:sldId id="339" r:id="rId22"/>
    <p:sldId id="293" r:id="rId23"/>
    <p:sldId id="305" r:id="rId24"/>
    <p:sldId id="307" r:id="rId25"/>
    <p:sldId id="310" r:id="rId26"/>
    <p:sldId id="311" r:id="rId27"/>
    <p:sldId id="343" r:id="rId28"/>
    <p:sldId id="259" r:id="rId29"/>
    <p:sldId id="344" r:id="rId30"/>
    <p:sldId id="316" r:id="rId31"/>
    <p:sldId id="335" r:id="rId32"/>
    <p:sldId id="340" r:id="rId33"/>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588"/>
    <p:restoredTop sz="94676"/>
  </p:normalViewPr>
  <p:slideViewPr>
    <p:cSldViewPr>
      <p:cViewPr>
        <p:scale>
          <a:sx n="75" d="100"/>
          <a:sy n="75" d="100"/>
        </p:scale>
        <p:origin x="144" y="83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1/23/24</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25146647-36C9-8849-98A9-C64B28F0E956}" type="slidenum">
              <a:rPr lang="x-none">
                <a:latin typeface="Arial" charset="0"/>
              </a:rPr>
              <a:pPr eaLnBrk="1" hangingPunct="1"/>
              <a:t>10</a:t>
            </a:fld>
            <a:endParaRPr lang="en-US">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38235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E4602E-F483-3343-A562-25C5D47332EE}" type="slidenum">
              <a:rPr lang="x-none">
                <a:latin typeface="Arial" charset="0"/>
              </a:rPr>
              <a:pPr eaLnBrk="1" hangingPunct="1"/>
              <a:t>11</a:t>
            </a:fld>
            <a:endParaRPr lang="en-US">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663216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12</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241016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20</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726586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4455E164-62CF-434C-A4E1-CC7E5B854128}" type="slidenum">
              <a:rPr lang="x-none">
                <a:latin typeface="Arial" charset="0"/>
              </a:rPr>
              <a:pPr eaLnBrk="1" hangingPunct="1"/>
              <a:t>21</a:t>
            </a:fld>
            <a:endParaRPr lang="en-US">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397505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5715450D-5B2F-A04A-988C-355197BD7E1B}" type="slidenum">
              <a:rPr lang="x-none">
                <a:latin typeface="Arial" charset="0"/>
              </a:rPr>
              <a:pPr eaLnBrk="1" hangingPunct="1"/>
              <a:t>27</a:t>
            </a:fld>
            <a:endParaRPr lang="en-US">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998070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de-DE"/>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de-DE"/>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6DD7A26A-32AD-A546-8B25-0177E195DBB3}" type="slidenum">
              <a:rPr lang="de-DE"/>
              <a:pPr/>
              <a:t>‹#›</a:t>
            </a:fld>
            <a:endParaRPr lang="de-DE"/>
          </a:p>
        </p:txBody>
      </p:sp>
    </p:spTree>
    <p:extLst>
      <p:ext uri="{BB962C8B-B14F-4D97-AF65-F5344CB8AC3E}">
        <p14:creationId xmlns:p14="http://schemas.microsoft.com/office/powerpoint/2010/main" val="4253951096"/>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243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11 National boundaries, hybrid identities and the ‘Jewish Question’</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2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pPr eaLnBrk="1" hangingPunct="1"/>
            <a:r>
              <a:rPr lang="en-US" sz="3800" dirty="0" err="1">
                <a:cs typeface="Arial" charset="0"/>
              </a:rPr>
              <a:t>Haskalah</a:t>
            </a:r>
            <a:br>
              <a:rPr lang="en-US" sz="3800" dirty="0">
                <a:cs typeface="Arial" charset="0"/>
              </a:rPr>
            </a:br>
            <a:r>
              <a:rPr lang="en-US" sz="1900" dirty="0">
                <a:cs typeface="Arial" charset="0"/>
              </a:rPr>
              <a:t>Jewish Enlightenment</a:t>
            </a:r>
          </a:p>
        </p:txBody>
      </p:sp>
      <p:sp>
        <p:nvSpPr>
          <p:cNvPr id="48131" name="Rectangle 3"/>
          <p:cNvSpPr>
            <a:spLocks noGrp="1" noChangeArrowheads="1"/>
          </p:cNvSpPr>
          <p:nvPr>
            <p:ph idx="1"/>
          </p:nvPr>
        </p:nvSpPr>
        <p:spPr/>
        <p:txBody>
          <a:bodyPr>
            <a:normAutofit/>
          </a:bodyPr>
          <a:lstStyle/>
          <a:p>
            <a:pPr algn="l" rtl="0" eaLnBrk="1" hangingPunct="1"/>
            <a:r>
              <a:rPr lang="en-US" sz="2600" dirty="0" err="1">
                <a:latin typeface="Arial" charset="0"/>
                <a:cs typeface="Arial" charset="0"/>
              </a:rPr>
              <a:t>Maskilim</a:t>
            </a:r>
            <a:r>
              <a:rPr lang="en-US" sz="2600" dirty="0">
                <a:latin typeface="Arial" charset="0"/>
                <a:cs typeface="Arial" charset="0"/>
              </a:rPr>
              <a:t> - enlightened, learned, scholarly</a:t>
            </a:r>
            <a:r>
              <a:rPr lang="en-US" altLang="zh-CN" sz="2600" dirty="0">
                <a:latin typeface="Arial" charset="0"/>
                <a:ea typeface="SimSun" charset="0"/>
                <a:cs typeface="SimSun" charset="0"/>
              </a:rPr>
              <a:t> </a:t>
            </a:r>
          </a:p>
          <a:p>
            <a:pPr algn="l" rtl="0" eaLnBrk="1" hangingPunct="1"/>
            <a:r>
              <a:rPr lang="en-US" altLang="zh-CN" sz="2600" dirty="0">
                <a:latin typeface="Arial" charset="0"/>
                <a:ea typeface="SimSun" charset="0"/>
                <a:cs typeface="SimSun" charset="0"/>
              </a:rPr>
              <a:t>Promoting Enlightenment values in Jewish community, working for better integration of Jews in society, emphasis on secular education and modern science/scholarship</a:t>
            </a:r>
            <a:endParaRPr lang="en-US" sz="2600" dirty="0">
              <a:latin typeface="Arial" charset="0"/>
              <a:cs typeface="Arial" charset="0"/>
            </a:endParaRPr>
          </a:p>
          <a:p>
            <a:pPr algn="l" rtl="0" eaLnBrk="1" hangingPunct="1">
              <a:buFont typeface="Wingdings" charset="0"/>
              <a:buNone/>
            </a:pPr>
            <a:r>
              <a:rPr lang="en-US" sz="2600" dirty="0">
                <a:latin typeface="Arial" charset="0"/>
                <a:cs typeface="Arial" charset="0"/>
              </a:rPr>
              <a:t>     </a:t>
            </a:r>
          </a:p>
        </p:txBody>
      </p:sp>
    </p:spTree>
    <p:extLst>
      <p:ext uri="{BB962C8B-B14F-4D97-AF65-F5344CB8AC3E}">
        <p14:creationId xmlns:p14="http://schemas.microsoft.com/office/powerpoint/2010/main" val="1678405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27703" y="466895"/>
            <a:ext cx="8575620" cy="1049235"/>
          </a:xfrm>
        </p:spPr>
        <p:txBody>
          <a:bodyPr>
            <a:noAutofit/>
          </a:bodyPr>
          <a:lstStyle/>
          <a:p>
            <a:pPr eaLnBrk="1" hangingPunct="1"/>
            <a:r>
              <a:rPr lang="en-US" sz="3200" dirty="0">
                <a:cs typeface="Arial" charset="0"/>
              </a:rPr>
              <a:t>Emancipation – the perspective of an enlightened politician during the French Revolution</a:t>
            </a:r>
          </a:p>
        </p:txBody>
      </p:sp>
      <p:sp>
        <p:nvSpPr>
          <p:cNvPr id="45059" name="Rectangle 3"/>
          <p:cNvSpPr>
            <a:spLocks noGrp="1" noChangeArrowheads="1"/>
          </p:cNvSpPr>
          <p:nvPr>
            <p:ph idx="1"/>
          </p:nvPr>
        </p:nvSpPr>
        <p:spPr>
          <a:xfrm>
            <a:off x="427703" y="1976284"/>
            <a:ext cx="7787149" cy="4011561"/>
          </a:xfrm>
          <a:solidFill>
            <a:schemeClr val="bg1"/>
          </a:solidFill>
          <a:ln>
            <a:solidFill>
              <a:schemeClr val="bg1"/>
            </a:solidFill>
            <a:miter lim="800000"/>
            <a:headEnd/>
            <a:tailEnd/>
          </a:ln>
        </p:spPr>
        <p:txBody>
          <a:bodyPr>
            <a:normAutofit/>
          </a:bodyPr>
          <a:lstStyle/>
          <a:p>
            <a:pPr algn="l" rtl="0" eaLnBrk="1" hangingPunct="1">
              <a:lnSpc>
                <a:spcPct val="80000"/>
              </a:lnSpc>
              <a:buFont typeface="Wingdings" charset="0"/>
              <a:buNone/>
            </a:pPr>
            <a:r>
              <a:rPr lang="en-US" sz="1500" dirty="0">
                <a:solidFill>
                  <a:schemeClr val="tx1"/>
                </a:solidFill>
                <a:latin typeface="Arial" charset="0"/>
                <a:cs typeface="Arial" charset="0"/>
              </a:rPr>
              <a:t>    “ </a:t>
            </a:r>
            <a:r>
              <a:rPr lang="en-US" sz="1700" dirty="0">
                <a:solidFill>
                  <a:schemeClr val="tx1"/>
                </a:solidFill>
                <a:latin typeface="Arial" charset="0"/>
                <a:cs typeface="Arial" charset="0"/>
              </a:rPr>
              <a:t>But, they say to me, the Jews have their own judges and laws. I respond that is your fault and you should not allow it. </a:t>
            </a:r>
            <a:r>
              <a:rPr lang="en-US" sz="1700" b="1" dirty="0">
                <a:solidFill>
                  <a:schemeClr val="tx1"/>
                </a:solidFill>
                <a:latin typeface="Arial" charset="0"/>
                <a:cs typeface="Arial" charset="0"/>
              </a:rPr>
              <a:t>We must refuse everything to the Jews as a nation and accord everything to Jews as individuals.</a:t>
            </a:r>
            <a:r>
              <a:rPr lang="en-US" sz="1700" dirty="0">
                <a:solidFill>
                  <a:schemeClr val="tx1"/>
                </a:solidFill>
                <a:latin typeface="Arial" charset="0"/>
                <a:cs typeface="Arial" charset="0"/>
              </a:rPr>
              <a:t> We must withdraw recognition from their judges; they should only have our judges. We must refuse legal protection to the maintenance of the so-called laws of their Judaic organization; they should not be allowed to form in the state either a political body or an order. </a:t>
            </a:r>
            <a:r>
              <a:rPr lang="en-US" sz="1700" b="1" dirty="0">
                <a:solidFill>
                  <a:schemeClr val="tx1"/>
                </a:solidFill>
                <a:latin typeface="Arial" charset="0"/>
                <a:cs typeface="Arial" charset="0"/>
              </a:rPr>
              <a:t>They must be citizens individually</a:t>
            </a:r>
            <a:r>
              <a:rPr lang="en-US" sz="1700" dirty="0">
                <a:solidFill>
                  <a:schemeClr val="tx1"/>
                </a:solidFill>
                <a:latin typeface="Arial" charset="0"/>
                <a:cs typeface="Arial" charset="0"/>
              </a:rPr>
              <a:t>. But, some will say to me, they do not want to be citizens. Well then! If they do not want to be citizens, they should say so, and then, we should banish them. It is repugnant to have in the state an association of non-citizens, </a:t>
            </a:r>
            <a:r>
              <a:rPr lang="en-US" sz="1700" b="1" dirty="0">
                <a:solidFill>
                  <a:schemeClr val="tx1"/>
                </a:solidFill>
                <a:latin typeface="Arial" charset="0"/>
                <a:cs typeface="Arial" charset="0"/>
              </a:rPr>
              <a:t>and a nation within the nation</a:t>
            </a:r>
            <a:r>
              <a:rPr lang="en-US" sz="1700" dirty="0">
                <a:solidFill>
                  <a:schemeClr val="tx1"/>
                </a:solidFill>
                <a:latin typeface="Arial" charset="0"/>
                <a:cs typeface="Arial" charset="0"/>
              </a:rPr>
              <a:t>. . . . In short, Sirs, the presumed status of every man resident in a country is to be a citizen.</a:t>
            </a:r>
          </a:p>
          <a:p>
            <a:pPr algn="l" rtl="0" eaLnBrk="1" hangingPunct="1">
              <a:lnSpc>
                <a:spcPct val="80000"/>
              </a:lnSpc>
              <a:buFont typeface="Wingdings" charset="0"/>
              <a:buNone/>
            </a:pPr>
            <a:endParaRPr lang="en-US" sz="1700" dirty="0">
              <a:solidFill>
                <a:schemeClr val="tx1"/>
              </a:solidFill>
              <a:latin typeface="Arial" charset="0"/>
              <a:cs typeface="Arial" charset="0"/>
            </a:endParaRPr>
          </a:p>
          <a:p>
            <a:pPr algn="l" rtl="0" eaLnBrk="1" hangingPunct="1">
              <a:lnSpc>
                <a:spcPct val="80000"/>
              </a:lnSpc>
              <a:buFont typeface="Wingdings" charset="0"/>
              <a:buNone/>
            </a:pPr>
            <a:r>
              <a:rPr lang="en-US" sz="1700" dirty="0">
                <a:solidFill>
                  <a:schemeClr val="tx1"/>
                </a:solidFill>
                <a:latin typeface="Arial" charset="0"/>
                <a:cs typeface="Arial" charset="0"/>
              </a:rPr>
              <a:t>     Comte de Clermont–</a:t>
            </a:r>
            <a:r>
              <a:rPr lang="en-US" sz="1700" dirty="0" err="1">
                <a:solidFill>
                  <a:schemeClr val="tx1"/>
                </a:solidFill>
                <a:latin typeface="Arial" charset="0"/>
                <a:cs typeface="Arial" charset="0"/>
              </a:rPr>
              <a:t>Tonnerre</a:t>
            </a:r>
            <a:r>
              <a:rPr lang="en-US" sz="1700" dirty="0">
                <a:solidFill>
                  <a:schemeClr val="tx1"/>
                </a:solidFill>
                <a:latin typeface="Arial" charset="0"/>
                <a:cs typeface="Arial" charset="0"/>
              </a:rPr>
              <a:t>, "Speech on Religious Minorities and Questionable Professions" (The French National Assembly 23 December 1789)</a:t>
            </a:r>
          </a:p>
          <a:p>
            <a:pPr algn="l" rtl="0" eaLnBrk="1" hangingPunct="1">
              <a:lnSpc>
                <a:spcPct val="80000"/>
              </a:lnSpc>
              <a:buFont typeface="Wingdings" charset="0"/>
              <a:buNone/>
            </a:pPr>
            <a:endParaRPr lang="en-US" sz="1700" dirty="0">
              <a:solidFill>
                <a:schemeClr val="tx1"/>
              </a:solidFill>
              <a:latin typeface="Arial" charset="0"/>
              <a:cs typeface="Arial" charset="0"/>
            </a:endParaRPr>
          </a:p>
        </p:txBody>
      </p:sp>
    </p:spTree>
    <p:extLst>
      <p:ext uri="{BB962C8B-B14F-4D97-AF65-F5344CB8AC3E}">
        <p14:creationId xmlns:p14="http://schemas.microsoft.com/office/powerpoint/2010/main" val="3331777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85000" lnSpcReduction="10000"/>
          </a:bodyPr>
          <a:lstStyle/>
          <a:p>
            <a:pPr marL="0" indent="0" algn="ctr" eaLnBrk="1" hangingPunct="1">
              <a:lnSpc>
                <a:spcPct val="80000"/>
              </a:lnSpc>
              <a:buFont typeface="Arial" charset="0"/>
              <a:buNone/>
            </a:pPr>
            <a:r>
              <a:rPr lang="en-US" sz="2800" dirty="0">
                <a:solidFill>
                  <a:schemeClr val="bg1"/>
                </a:solidFill>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latin typeface="Helvetica" charset="0"/>
              </a:rPr>
              <a:t> </a:t>
            </a:r>
            <a:r>
              <a:rPr lang="en-US" dirty="0">
                <a:solidFill>
                  <a:schemeClr val="bg1"/>
                </a:solidFill>
                <a:effectLst>
                  <a:outerShdw blurRad="38100" dist="38100" dir="2700000" algn="tl">
                    <a:srgbClr val="000000"/>
                  </a:outerShdw>
                </a:effectLst>
                <a:latin typeface="Helvetica" charset="0"/>
              </a:rPr>
              <a:t>Tradition</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solidFill>
                <a:schemeClr val="bg1"/>
              </a:solidFill>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endParaRPr>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latin typeface="+mj-lt"/>
            </a:endParaRPr>
          </a:p>
        </p:txBody>
      </p:sp>
    </p:spTree>
    <p:extLst>
      <p:ext uri="{BB962C8B-B14F-4D97-AF65-F5344CB8AC3E}">
        <p14:creationId xmlns:p14="http://schemas.microsoft.com/office/powerpoint/2010/main" val="3322859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Hasidic Courts, Dynasties and Disciples of the </a:t>
            </a:r>
            <a:r>
              <a:rPr lang="en-US" dirty="0" err="1"/>
              <a:t>BeSHT</a:t>
            </a:r>
            <a:r>
              <a:rPr lang="en-US" dirty="0"/>
              <a:t> (Baal Shem Tov)</a:t>
            </a:r>
          </a:p>
        </p:txBody>
      </p:sp>
      <p:pic>
        <p:nvPicPr>
          <p:cNvPr id="4" name="Content Placeholder 3"/>
          <p:cNvPicPr>
            <a:picLocks noGrp="1" noChangeAspect="1"/>
          </p:cNvPicPr>
          <p:nvPr>
            <p:ph idx="1"/>
          </p:nvPr>
        </p:nvPicPr>
        <p:blipFill>
          <a:blip r:embed="rId2"/>
          <a:stretch>
            <a:fillRect/>
          </a:stretch>
        </p:blipFill>
        <p:spPr>
          <a:xfrm>
            <a:off x="124529" y="1513490"/>
            <a:ext cx="9037723" cy="5055476"/>
          </a:xfrm>
        </p:spPr>
      </p:pic>
    </p:spTree>
    <p:extLst>
      <p:ext uri="{BB962C8B-B14F-4D97-AF65-F5344CB8AC3E}">
        <p14:creationId xmlns:p14="http://schemas.microsoft.com/office/powerpoint/2010/main" val="1468054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b="1"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77305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t>The ‘Jewish Problem’	</a:t>
            </a:r>
          </a:p>
        </p:txBody>
      </p:sp>
      <p:sp>
        <p:nvSpPr>
          <p:cNvPr id="93187" name="Rectangle 3"/>
          <p:cNvSpPr>
            <a:spLocks noGrp="1" noChangeArrowheads="1"/>
          </p:cNvSpPr>
          <p:nvPr>
            <p:ph idx="1"/>
          </p:nvPr>
        </p:nvSpPr>
        <p:spPr>
          <a:xfrm>
            <a:off x="628650" y="1825624"/>
            <a:ext cx="7886700" cy="2827511"/>
          </a:xfrm>
        </p:spPr>
        <p:txBody>
          <a:bodyPr/>
          <a:lstStyle/>
          <a:p>
            <a:r>
              <a:rPr lang="en-US" sz="2400" dirty="0"/>
              <a:t>economic, legal, political </a:t>
            </a:r>
          </a:p>
          <a:p>
            <a:r>
              <a:rPr lang="en-US" sz="2400" dirty="0"/>
              <a:t>Can Jews be fully integrated in the German, French, Russian, Polish, Ukrainian etc. nation?</a:t>
            </a:r>
          </a:p>
          <a:p>
            <a:r>
              <a:rPr lang="en-US" sz="2400" dirty="0"/>
              <a:t>Will they be loyal, unconditionally support the respective nation?</a:t>
            </a:r>
          </a:p>
          <a:p>
            <a:r>
              <a:rPr lang="en-US" sz="2400" dirty="0"/>
              <a:t>need/craving for self-definition and self-expression</a:t>
            </a:r>
          </a:p>
        </p:txBody>
      </p:sp>
      <p:sp>
        <p:nvSpPr>
          <p:cNvPr id="4" name="Rectangle 3">
            <a:extLst>
              <a:ext uri="{FF2B5EF4-FFF2-40B4-BE49-F238E27FC236}">
                <a16:creationId xmlns:a16="http://schemas.microsoft.com/office/drawing/2014/main" id="{6FDF3825-2484-0E40-B926-C127B7FA7260}"/>
              </a:ext>
            </a:extLst>
          </p:cNvPr>
          <p:cNvSpPr/>
          <p:nvPr/>
        </p:nvSpPr>
        <p:spPr>
          <a:xfrm>
            <a:off x="764930" y="5301208"/>
            <a:ext cx="7614139" cy="1200329"/>
          </a:xfrm>
          <a:prstGeom prst="rect">
            <a:avLst/>
          </a:prstGeom>
        </p:spPr>
        <p:txBody>
          <a:bodyPr wrap="square">
            <a:spAutoFit/>
          </a:bodyPr>
          <a:lstStyle/>
          <a:p>
            <a:r>
              <a:rPr lang="en-US" altLang="zh-CN" sz="2400" dirty="0">
                <a:latin typeface="Arial" charset="0"/>
                <a:ea typeface="SimSun" charset="0"/>
                <a:cs typeface="SimSun" charset="0"/>
              </a:rPr>
              <a:t>Does being Jewish mean to belong to an ethnic group, to a nation, to a religious group, to a ‘race’, or something else?  </a:t>
            </a:r>
          </a:p>
        </p:txBody>
      </p:sp>
    </p:spTree>
    <p:extLst>
      <p:ext uri="{BB962C8B-B14F-4D97-AF65-F5344CB8AC3E}">
        <p14:creationId xmlns:p14="http://schemas.microsoft.com/office/powerpoint/2010/main" val="1307710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a:t>Anti-Semitism</a:t>
            </a:r>
          </a:p>
        </p:txBody>
      </p:sp>
      <p:sp>
        <p:nvSpPr>
          <p:cNvPr id="109571" name="Rectangle 3"/>
          <p:cNvSpPr>
            <a:spLocks noGrp="1" noChangeArrowheads="1"/>
          </p:cNvSpPr>
          <p:nvPr>
            <p:ph idx="1"/>
          </p:nvPr>
        </p:nvSpPr>
        <p:spPr/>
        <p:txBody>
          <a:bodyPr/>
          <a:lstStyle/>
          <a:p>
            <a:r>
              <a:rPr lang="en-US" dirty="0"/>
              <a:t>anti-Semitism is a new term (19</a:t>
            </a:r>
            <a:r>
              <a:rPr lang="en-US" baseline="30000" dirty="0"/>
              <a:t>th</a:t>
            </a:r>
            <a:r>
              <a:rPr lang="en-US" dirty="0"/>
              <a:t> century) drawing on </a:t>
            </a:r>
            <a:r>
              <a:rPr lang="ja-JP" altLang="en-US" dirty="0">
                <a:latin typeface="Arial"/>
              </a:rPr>
              <a:t>“</a:t>
            </a:r>
            <a:r>
              <a:rPr lang="en-US" dirty="0"/>
              <a:t>scientific</a:t>
            </a:r>
            <a:r>
              <a:rPr lang="ja-JP" altLang="en-US" dirty="0">
                <a:latin typeface="Arial"/>
              </a:rPr>
              <a:t>”</a:t>
            </a:r>
            <a:r>
              <a:rPr lang="en-US" dirty="0"/>
              <a:t> anthropology and physiology, coincides with emergence of nationalism</a:t>
            </a:r>
          </a:p>
          <a:p>
            <a:r>
              <a:rPr lang="en-US" dirty="0"/>
              <a:t>easily adapted for other tasks and easily absorbs earlier anti-Jewish </a:t>
            </a:r>
            <a:r>
              <a:rPr lang="en-US" dirty="0" err="1"/>
              <a:t>rhetorics</a:t>
            </a:r>
            <a:endParaRPr lang="en-US" dirty="0"/>
          </a:p>
        </p:txBody>
      </p:sp>
    </p:spTree>
    <p:extLst>
      <p:ext uri="{BB962C8B-B14F-4D97-AF65-F5344CB8AC3E}">
        <p14:creationId xmlns:p14="http://schemas.microsoft.com/office/powerpoint/2010/main" val="124790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5661589" cy="6858000"/>
          </a:xfrm>
          <a:prstGeom prst="rect">
            <a:avLst/>
          </a:prstGeom>
        </p:spPr>
      </p:pic>
      <p:sp>
        <p:nvSpPr>
          <p:cNvPr id="2" name="TextBox 1"/>
          <p:cNvSpPr txBox="1"/>
          <p:nvPr/>
        </p:nvSpPr>
        <p:spPr>
          <a:xfrm>
            <a:off x="5964702" y="478302"/>
            <a:ext cx="1911036" cy="369332"/>
          </a:xfrm>
          <a:prstGeom prst="rect">
            <a:avLst/>
          </a:prstGeom>
          <a:noFill/>
        </p:spPr>
        <p:txBody>
          <a:bodyPr wrap="none" rtlCol="0">
            <a:spAutoFit/>
          </a:bodyPr>
          <a:lstStyle/>
          <a:p>
            <a:r>
              <a:rPr lang="en-US" dirty="0"/>
              <a:t>Pale of Settlement</a:t>
            </a:r>
          </a:p>
        </p:txBody>
      </p:sp>
    </p:spTree>
    <p:extLst>
      <p:ext uri="{BB962C8B-B14F-4D97-AF65-F5344CB8AC3E}">
        <p14:creationId xmlns:p14="http://schemas.microsoft.com/office/powerpoint/2010/main" val="765052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Pogroms in Russian Empire</a:t>
            </a:r>
          </a:p>
        </p:txBody>
      </p:sp>
      <p:sp>
        <p:nvSpPr>
          <p:cNvPr id="3" name="Content Placeholder 2"/>
          <p:cNvSpPr>
            <a:spLocks noGrp="1"/>
          </p:cNvSpPr>
          <p:nvPr>
            <p:ph idx="1"/>
          </p:nvPr>
        </p:nvSpPr>
        <p:spPr/>
        <p:txBody>
          <a:bodyPr>
            <a:normAutofit fontScale="92500"/>
          </a:bodyPr>
          <a:lstStyle/>
          <a:p>
            <a:r>
              <a:rPr lang="en-US" dirty="0"/>
              <a:t>In Odessa: 1821 and 1859 perpetrators mainly Greeks, in 1871 many Russians joined Greeks, 1905 over 400 Jews killed (perpetrators: Russians, Greeks, Ukrainians)</a:t>
            </a:r>
          </a:p>
          <a:p>
            <a:r>
              <a:rPr lang="en-US" dirty="0"/>
              <a:t>1881-1884 over 200 anti-Jewish events in Russian Empire (pogroms in Kyiv/Kiev, Warsaw, Odessa, etc.)</a:t>
            </a:r>
          </a:p>
          <a:p>
            <a:r>
              <a:rPr lang="en-US" dirty="0"/>
              <a:t>1903-1906 more pogroms, compared to earlier pogroms, many more Jews were killed</a:t>
            </a:r>
          </a:p>
        </p:txBody>
      </p:sp>
    </p:spTree>
    <p:extLst>
      <p:ext uri="{BB962C8B-B14F-4D97-AF65-F5344CB8AC3E}">
        <p14:creationId xmlns:p14="http://schemas.microsoft.com/office/powerpoint/2010/main" val="130306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b="1"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6014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8409217-113B-F24F-A17A-B33DF67E57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6464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4CBAE25D-1FF8-62CF-52AA-EE95AE1E93BE}"/>
              </a:ext>
            </a:extLst>
          </p:cNvPr>
          <p:cNvSpPr txBox="1"/>
          <p:nvPr/>
        </p:nvSpPr>
        <p:spPr>
          <a:xfrm>
            <a:off x="395536" y="6580932"/>
            <a:ext cx="9802684" cy="276999"/>
          </a:xfrm>
          <a:prstGeom prst="rect">
            <a:avLst/>
          </a:prstGeom>
          <a:noFill/>
        </p:spPr>
        <p:txBody>
          <a:bodyPr wrap="square" rtlCol="0">
            <a:spAutoFit/>
          </a:bodyPr>
          <a:lstStyle/>
          <a:p>
            <a:r>
              <a:rPr lang="de-DE" sz="1200" dirty="0"/>
              <a:t>https://</a:t>
            </a:r>
            <a:r>
              <a:rPr lang="de-DE" sz="1200" dirty="0" err="1"/>
              <a:t>daniel-ursprung.ch</a:t>
            </a:r>
            <a:r>
              <a:rPr lang="de-DE" sz="1200" dirty="0"/>
              <a:t>/</a:t>
            </a:r>
            <a:r>
              <a:rPr lang="de-DE" sz="1200" dirty="0" err="1"/>
              <a:t>erinnerungslandschaft_ukraine</a:t>
            </a:r>
            <a:r>
              <a:rPr lang="de-DE" sz="1200" dirty="0"/>
              <a:t>/</a:t>
            </a:r>
            <a:r>
              <a:rPr lang="de-DE" sz="1200" dirty="0" err="1"/>
              <a:t>Historische_Regionen</a:t>
            </a:r>
            <a:r>
              <a:rPr lang="de-DE" sz="1200" dirty="0"/>
              <a:t>/</a:t>
            </a:r>
            <a:r>
              <a:rPr lang="de-DE" sz="1200" dirty="0" err="1"/>
              <a:t>Historische_Regionen_Ukraine.jpg</a:t>
            </a:r>
            <a:endParaRPr lang="de-GB" sz="1200" dirty="0"/>
          </a:p>
        </p:txBody>
      </p:sp>
    </p:spTree>
    <p:extLst>
      <p:ext uri="{BB962C8B-B14F-4D97-AF65-F5344CB8AC3E}">
        <p14:creationId xmlns:p14="http://schemas.microsoft.com/office/powerpoint/2010/main" val="2317131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85000" lnSpcReduction="10000"/>
          </a:bodyPr>
          <a:lstStyle/>
          <a:p>
            <a:pPr marL="0" indent="0" algn="ctr" eaLnBrk="1" hangingPunct="1">
              <a:lnSpc>
                <a:spcPct val="80000"/>
              </a:lnSpc>
              <a:buFont typeface="Arial" charset="0"/>
              <a:buNone/>
            </a:pPr>
            <a:r>
              <a:rPr lang="en-US" sz="2800" dirty="0">
                <a:solidFill>
                  <a:schemeClr val="bg1"/>
                </a:solidFill>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latin typeface="Helvetica" charset="0"/>
              </a:rPr>
              <a:t> </a:t>
            </a:r>
            <a:r>
              <a:rPr lang="en-US" dirty="0">
                <a:solidFill>
                  <a:schemeClr val="bg1"/>
                </a:solidFill>
                <a:effectLst>
                  <a:outerShdw blurRad="38100" dist="38100" dir="2700000" algn="tl">
                    <a:srgbClr val="000000"/>
                  </a:outerShdw>
                </a:effectLst>
                <a:latin typeface="Helvetica" charset="0"/>
              </a:rPr>
              <a:t>Tradition</a:t>
            </a:r>
          </a:p>
        </p:txBody>
      </p:sp>
      <p:sp>
        <p:nvSpPr>
          <p:cNvPr id="46091" name="Line 11"/>
          <p:cNvSpPr>
            <a:spLocks noChangeShapeType="1"/>
          </p:cNvSpPr>
          <p:nvPr/>
        </p:nvSpPr>
        <p:spPr bwMode="auto">
          <a:xfrm>
            <a:off x="2051050" y="2781300"/>
            <a:ext cx="973138" cy="20161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92" name="Line 12"/>
          <p:cNvSpPr>
            <a:spLocks noChangeShapeType="1"/>
          </p:cNvSpPr>
          <p:nvPr/>
        </p:nvSpPr>
        <p:spPr bwMode="auto">
          <a:xfrm flipH="1">
            <a:off x="827088" y="2781300"/>
            <a:ext cx="576262" cy="10795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195597" name="Text Box 13"/>
          <p:cNvSpPr txBox="1">
            <a:spLocks noChangeArrowheads="1"/>
          </p:cNvSpPr>
          <p:nvPr/>
        </p:nvSpPr>
        <p:spPr bwMode="auto">
          <a:xfrm>
            <a:off x="161132" y="4114800"/>
            <a:ext cx="1600993" cy="646331"/>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Converting to Christianity</a:t>
            </a:r>
          </a:p>
        </p:txBody>
      </p:sp>
      <p:sp>
        <p:nvSpPr>
          <p:cNvPr id="195598" name="Text Box 14"/>
          <p:cNvSpPr txBox="1">
            <a:spLocks noChangeArrowheads="1"/>
          </p:cNvSpPr>
          <p:nvPr/>
        </p:nvSpPr>
        <p:spPr bwMode="auto">
          <a:xfrm>
            <a:off x="1889919" y="5047297"/>
            <a:ext cx="1944688" cy="1477328"/>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mj-lt"/>
              </a:rPr>
              <a:t>Jewish Poles, Russians, Ukrainians, Germans, French </a:t>
            </a:r>
            <a:r>
              <a:rPr lang="en-US" dirty="0" err="1">
                <a:solidFill>
                  <a:schemeClr val="bg1"/>
                </a:solidFill>
                <a:effectLst>
                  <a:outerShdw blurRad="38100" dist="38100" dir="2700000" algn="tl">
                    <a:srgbClr val="000000"/>
                  </a:outerShdw>
                </a:effectLst>
                <a:latin typeface="+mj-lt"/>
              </a:rPr>
              <a:t>etc</a:t>
            </a:r>
            <a:endParaRPr lang="en-US" dirty="0">
              <a:solidFill>
                <a:schemeClr val="bg1"/>
              </a:solidFill>
              <a:effectLst>
                <a:outerShdw blurRad="38100" dist="38100" dir="2700000" algn="tl">
                  <a:srgbClr val="000000"/>
                </a:outerShdw>
              </a:effectLst>
              <a:latin typeface="+mj-lt"/>
            </a:endParaRPr>
          </a:p>
        </p:txBody>
      </p:sp>
      <p:sp>
        <p:nvSpPr>
          <p:cNvPr id="46095" name="Line 15"/>
          <p:cNvSpPr>
            <a:spLocks noChangeShapeType="1"/>
          </p:cNvSpPr>
          <p:nvPr/>
        </p:nvSpPr>
        <p:spPr bwMode="auto">
          <a:xfrm>
            <a:off x="5058570" y="2781300"/>
            <a:ext cx="413543" cy="197983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96" name="Line 16"/>
          <p:cNvSpPr>
            <a:spLocks noChangeShapeType="1"/>
          </p:cNvSpPr>
          <p:nvPr/>
        </p:nvSpPr>
        <p:spPr bwMode="auto">
          <a:xfrm flipH="1">
            <a:off x="3851275" y="2781300"/>
            <a:ext cx="649288" cy="20161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98" name="Line 18"/>
          <p:cNvSpPr>
            <a:spLocks noChangeShapeType="1"/>
          </p:cNvSpPr>
          <p:nvPr/>
        </p:nvSpPr>
        <p:spPr bwMode="auto">
          <a:xfrm>
            <a:off x="7740650" y="2924175"/>
            <a:ext cx="649288" cy="10080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46099" name="Line 19"/>
          <p:cNvSpPr>
            <a:spLocks noChangeShapeType="1"/>
          </p:cNvSpPr>
          <p:nvPr/>
        </p:nvSpPr>
        <p:spPr bwMode="auto">
          <a:xfrm flipH="1">
            <a:off x="6659563" y="2924175"/>
            <a:ext cx="361950" cy="122555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Helvetica" charset="0"/>
            </a:endParaRPr>
          </a:p>
        </p:txBody>
      </p:sp>
      <p:sp>
        <p:nvSpPr>
          <p:cNvPr id="195604" name="Text Box 20"/>
          <p:cNvSpPr txBox="1">
            <a:spLocks noChangeArrowheads="1"/>
          </p:cNvSpPr>
          <p:nvPr/>
        </p:nvSpPr>
        <p:spPr bwMode="auto">
          <a:xfrm>
            <a:off x="5508625" y="4149725"/>
            <a:ext cx="1944688" cy="369332"/>
          </a:xfrm>
          <a:prstGeom prst="rect">
            <a:avLst/>
          </a:prstGeom>
          <a:noFill/>
          <a:ln w="9525">
            <a:noFill/>
            <a:miter lim="800000"/>
            <a:headEnd/>
            <a:tailEnd/>
          </a:ln>
          <a:effectLst/>
        </p:spPr>
        <p:txBody>
          <a:bodyPr>
            <a:spAutoFit/>
          </a:bodyPr>
          <a:lstStyle/>
          <a:p>
            <a:pPr algn="r">
              <a:spcBef>
                <a:spcPct val="50000"/>
              </a:spcBef>
              <a:defRPr/>
            </a:pPr>
            <a:endParaRPr lang="en-US" i="1">
              <a:effectLst>
                <a:outerShdw blurRad="38100" dist="38100" dir="2700000" algn="tl">
                  <a:srgbClr val="000000"/>
                </a:outerShdw>
              </a:effectLst>
              <a:latin typeface="Helvetica" charset="0"/>
              <a:ea typeface="+mn-ea"/>
            </a:endParaRPr>
          </a:p>
        </p:txBody>
      </p:sp>
      <p:sp>
        <p:nvSpPr>
          <p:cNvPr id="195605" name="Text Box 21"/>
          <p:cNvSpPr txBox="1">
            <a:spLocks noChangeArrowheads="1"/>
          </p:cNvSpPr>
          <p:nvPr/>
        </p:nvSpPr>
        <p:spPr bwMode="auto">
          <a:xfrm>
            <a:off x="5508625" y="4180958"/>
            <a:ext cx="2124075"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Modern Orthodox</a:t>
            </a:r>
          </a:p>
        </p:txBody>
      </p:sp>
      <p:sp>
        <p:nvSpPr>
          <p:cNvPr id="195606" name="Rectangle 22"/>
          <p:cNvSpPr>
            <a:spLocks noChangeArrowheads="1"/>
          </p:cNvSpPr>
          <p:nvPr/>
        </p:nvSpPr>
        <p:spPr bwMode="auto">
          <a:xfrm flipV="1">
            <a:off x="6011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195607" name="Text Box 23"/>
          <p:cNvSpPr txBox="1">
            <a:spLocks noChangeArrowheads="1"/>
          </p:cNvSpPr>
          <p:nvPr/>
        </p:nvSpPr>
        <p:spPr bwMode="auto">
          <a:xfrm>
            <a:off x="7561263" y="4042459"/>
            <a:ext cx="1368425" cy="646331"/>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 Ultra- Orthodox</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solidFill>
                <a:schemeClr val="bg1"/>
              </a:solidFill>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endParaRPr>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latin typeface="+mj-lt"/>
            </a:endParaRPr>
          </a:p>
        </p:txBody>
      </p:sp>
      <p:sp>
        <p:nvSpPr>
          <p:cNvPr id="2" name="TextBox 1"/>
          <p:cNvSpPr txBox="1"/>
          <p:nvPr/>
        </p:nvSpPr>
        <p:spPr>
          <a:xfrm>
            <a:off x="7752437" y="5325322"/>
            <a:ext cx="1210588" cy="369332"/>
          </a:xfrm>
          <a:prstGeom prst="rect">
            <a:avLst/>
          </a:prstGeom>
          <a:noFill/>
        </p:spPr>
        <p:txBody>
          <a:bodyPr wrap="none" rtlCol="0">
            <a:spAutoFit/>
          </a:bodyPr>
          <a:lstStyle/>
          <a:p>
            <a:r>
              <a:rPr lang="en-US" b="1" dirty="0">
                <a:latin typeface="Helvetica" charset="0"/>
              </a:rPr>
              <a:t>Hasidism</a:t>
            </a:r>
          </a:p>
        </p:txBody>
      </p:sp>
      <p:sp>
        <p:nvSpPr>
          <p:cNvPr id="4" name="TextBox 3"/>
          <p:cNvSpPr txBox="1"/>
          <p:nvPr/>
        </p:nvSpPr>
        <p:spPr>
          <a:xfrm>
            <a:off x="5239638" y="5029238"/>
            <a:ext cx="2403222" cy="1200329"/>
          </a:xfrm>
          <a:prstGeom prst="rect">
            <a:avLst/>
          </a:prstGeom>
          <a:noFill/>
        </p:spPr>
        <p:txBody>
          <a:bodyPr wrap="none" rtlCol="0">
            <a:spAutoFit/>
          </a:bodyPr>
          <a:lstStyle/>
          <a:p>
            <a:r>
              <a:rPr lang="en-US" b="1" dirty="0"/>
              <a:t>Zionism</a:t>
            </a:r>
          </a:p>
          <a:p>
            <a:r>
              <a:rPr lang="en-US" b="1" dirty="0" err="1"/>
              <a:t>Labour</a:t>
            </a:r>
            <a:r>
              <a:rPr lang="en-US" b="1" dirty="0"/>
              <a:t> (Socialist) Z.</a:t>
            </a:r>
          </a:p>
          <a:p>
            <a:r>
              <a:rPr lang="en-US" b="1" dirty="0"/>
              <a:t>Secular Z.</a:t>
            </a:r>
          </a:p>
          <a:p>
            <a:r>
              <a:rPr lang="en-US" b="1" dirty="0"/>
              <a:t>Religious Z.</a:t>
            </a:r>
          </a:p>
        </p:txBody>
      </p:sp>
      <p:sp>
        <p:nvSpPr>
          <p:cNvPr id="5" name="TextBox 4"/>
          <p:cNvSpPr txBox="1"/>
          <p:nvPr/>
        </p:nvSpPr>
        <p:spPr>
          <a:xfrm>
            <a:off x="4248152" y="6414634"/>
            <a:ext cx="4570028" cy="369332"/>
          </a:xfrm>
          <a:prstGeom prst="rect">
            <a:avLst/>
          </a:prstGeom>
          <a:noFill/>
        </p:spPr>
        <p:txBody>
          <a:bodyPr wrap="square" rtlCol="0">
            <a:spAutoFit/>
          </a:bodyPr>
          <a:lstStyle/>
          <a:p>
            <a:r>
              <a:rPr lang="en-US" dirty="0"/>
              <a:t>Atheism, Socialism/Communism</a:t>
            </a:r>
          </a:p>
        </p:txBody>
      </p:sp>
      <p:sp>
        <p:nvSpPr>
          <p:cNvPr id="6" name="TextBox 5"/>
          <p:cNvSpPr txBox="1"/>
          <p:nvPr/>
        </p:nvSpPr>
        <p:spPr>
          <a:xfrm>
            <a:off x="3779838" y="4973121"/>
            <a:ext cx="1407180" cy="369332"/>
          </a:xfrm>
          <a:prstGeom prst="rect">
            <a:avLst/>
          </a:prstGeom>
          <a:noFill/>
        </p:spPr>
        <p:txBody>
          <a:bodyPr wrap="none" rtlCol="0">
            <a:spAutoFit/>
          </a:bodyPr>
          <a:lstStyle/>
          <a:p>
            <a:r>
              <a:rPr lang="en-US" b="1" dirty="0" err="1"/>
              <a:t>Yiddishism</a:t>
            </a:r>
            <a:endParaRPr lang="en-US" b="1" dirty="0"/>
          </a:p>
        </p:txBody>
      </p:sp>
    </p:spTree>
    <p:extLst>
      <p:ext uri="{BB962C8B-B14F-4D97-AF65-F5344CB8AC3E}">
        <p14:creationId xmlns:p14="http://schemas.microsoft.com/office/powerpoint/2010/main" val="213483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idx="4294967295"/>
          </p:nvPr>
        </p:nvSpPr>
        <p:spPr>
          <a:xfrm>
            <a:off x="914400" y="0"/>
            <a:ext cx="8229600" cy="1384300"/>
          </a:xfrm>
        </p:spPr>
        <p:txBody>
          <a:bodyPr/>
          <a:lstStyle/>
          <a:p>
            <a:pPr eaLnBrk="1" hangingPunct="1"/>
            <a:r>
              <a:rPr lang="en-US">
                <a:effectLst>
                  <a:outerShdw blurRad="38100" dist="38100" dir="2700000" algn="tl">
                    <a:srgbClr val="DDDDDD"/>
                  </a:outerShdw>
                </a:effectLst>
                <a:latin typeface="Arial" charset="0"/>
                <a:cs typeface="Arial" charset="0"/>
              </a:rPr>
              <a:t>The Ultra-Orthodox attitude </a:t>
            </a:r>
          </a:p>
        </p:txBody>
      </p:sp>
      <p:pic>
        <p:nvPicPr>
          <p:cNvPr id="47107" name="Picture 8" descr="PolishHasidicBoys"/>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624263" y="1125538"/>
            <a:ext cx="5519737" cy="3384550"/>
          </a:xfrm>
          <a:noFill/>
        </p:spPr>
      </p:pic>
      <p:sp>
        <p:nvSpPr>
          <p:cNvPr id="47108" name="Text Box 9"/>
          <p:cNvSpPr txBox="1">
            <a:spLocks noChangeArrowheads="1"/>
          </p:cNvSpPr>
          <p:nvPr/>
        </p:nvSpPr>
        <p:spPr bwMode="auto">
          <a:xfrm>
            <a:off x="395288" y="5057775"/>
            <a:ext cx="8497887" cy="180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ctr" rtl="0" eaLnBrk="1" hangingPunct="1">
              <a:spcBef>
                <a:spcPct val="50000"/>
              </a:spcBef>
            </a:pPr>
            <a:r>
              <a:rPr lang="en-US" sz="2800" dirty="0">
                <a:solidFill>
                  <a:schemeClr val="bg1"/>
                </a:solidFill>
              </a:rPr>
              <a:t>The Exile is the punishment of god. It will end by a miracle redemption and the coming of the messiah</a:t>
            </a:r>
            <a:r>
              <a:rPr lang="en-US" dirty="0">
                <a:solidFill>
                  <a:schemeClr val="bg1"/>
                </a:solidFill>
              </a:rPr>
              <a:t>. </a:t>
            </a:r>
            <a:r>
              <a:rPr lang="en-US" sz="2800" dirty="0">
                <a:solidFill>
                  <a:schemeClr val="bg1"/>
                </a:solidFill>
              </a:rPr>
              <a:t>He will come if people will continue to pray and to observe Jewish laws and tradition</a:t>
            </a:r>
          </a:p>
        </p:txBody>
      </p:sp>
    </p:spTree>
    <p:extLst>
      <p:ext uri="{BB962C8B-B14F-4D97-AF65-F5344CB8AC3E}">
        <p14:creationId xmlns:p14="http://schemas.microsoft.com/office/powerpoint/2010/main" val="4062376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Jewish nationalism</a:t>
            </a:r>
          </a:p>
        </p:txBody>
      </p:sp>
      <p:sp>
        <p:nvSpPr>
          <p:cNvPr id="92163" name="Rectangle 3"/>
          <p:cNvSpPr>
            <a:spLocks noGrp="1" noChangeArrowheads="1"/>
          </p:cNvSpPr>
          <p:nvPr>
            <p:ph idx="1"/>
          </p:nvPr>
        </p:nvSpPr>
        <p:spPr/>
        <p:txBody>
          <a:bodyPr/>
          <a:lstStyle/>
          <a:p>
            <a:r>
              <a:rPr lang="en-US" dirty="0"/>
              <a:t>Diaspora Nationalism</a:t>
            </a:r>
          </a:p>
          <a:p>
            <a:pPr lvl="1"/>
            <a:r>
              <a:rPr lang="en-US" dirty="0"/>
              <a:t>historical: Simon </a:t>
            </a:r>
            <a:r>
              <a:rPr lang="en-US" dirty="0" err="1"/>
              <a:t>Dubnow</a:t>
            </a:r>
            <a:endParaRPr lang="en-US" dirty="0"/>
          </a:p>
          <a:p>
            <a:pPr lvl="1"/>
            <a:r>
              <a:rPr lang="en-US" dirty="0"/>
              <a:t>socialist: Bund</a:t>
            </a:r>
          </a:p>
          <a:p>
            <a:r>
              <a:rPr lang="en-US" dirty="0"/>
              <a:t>Zionism</a:t>
            </a:r>
          </a:p>
          <a:p>
            <a:pPr lvl="1">
              <a:buFontTx/>
              <a:buNone/>
            </a:pPr>
            <a:r>
              <a:rPr lang="en-US" dirty="0"/>
              <a:t>political: Herzl</a:t>
            </a:r>
          </a:p>
          <a:p>
            <a:pPr lvl="1">
              <a:buFontTx/>
              <a:buNone/>
            </a:pPr>
            <a:r>
              <a:rPr lang="en-US" dirty="0"/>
              <a:t>cultural: </a:t>
            </a:r>
            <a:r>
              <a:rPr lang="en-US" dirty="0" err="1"/>
              <a:t>Ahad</a:t>
            </a:r>
            <a:r>
              <a:rPr lang="en-US" dirty="0"/>
              <a:t> ha-Am (Asher </a:t>
            </a:r>
            <a:r>
              <a:rPr lang="en-US" dirty="0" err="1"/>
              <a:t>Ginzberg</a:t>
            </a:r>
            <a:r>
              <a:rPr lang="en-US" dirty="0"/>
              <a:t>)</a:t>
            </a:r>
          </a:p>
          <a:p>
            <a:pPr lvl="1">
              <a:buFontTx/>
              <a:buNone/>
            </a:pPr>
            <a:r>
              <a:rPr lang="en-US" dirty="0"/>
              <a:t>Secular vs religious Zionism</a:t>
            </a:r>
          </a:p>
        </p:txBody>
      </p:sp>
    </p:spTree>
    <p:extLst>
      <p:ext uri="{BB962C8B-B14F-4D97-AF65-F5344CB8AC3E}">
        <p14:creationId xmlns:p14="http://schemas.microsoft.com/office/powerpoint/2010/main" val="2333063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fontScale="90000"/>
          </a:bodyPr>
          <a:lstStyle/>
          <a:p>
            <a:r>
              <a:rPr lang="en-US" dirty="0"/>
              <a:t>Diaspora Nationalism (late 19</a:t>
            </a:r>
            <a:r>
              <a:rPr lang="en-US" baseline="30000" dirty="0"/>
              <a:t>th</a:t>
            </a:r>
            <a:r>
              <a:rPr lang="en-US" dirty="0"/>
              <a:t>/early 20</a:t>
            </a:r>
            <a:r>
              <a:rPr lang="en-US" baseline="30000" dirty="0"/>
              <a:t>th</a:t>
            </a:r>
            <a:r>
              <a:rPr lang="en-US" dirty="0"/>
              <a:t> centuries)</a:t>
            </a:r>
          </a:p>
        </p:txBody>
      </p:sp>
      <p:sp>
        <p:nvSpPr>
          <p:cNvPr id="94211" name="Rectangle 3"/>
          <p:cNvSpPr>
            <a:spLocks noGrp="1" noChangeArrowheads="1"/>
          </p:cNvSpPr>
          <p:nvPr>
            <p:ph idx="1"/>
          </p:nvPr>
        </p:nvSpPr>
        <p:spPr/>
        <p:txBody>
          <a:bodyPr/>
          <a:lstStyle/>
          <a:p>
            <a:r>
              <a:rPr lang="en-US" dirty="0"/>
              <a:t>Jews as separate ethnic group</a:t>
            </a:r>
          </a:p>
          <a:p>
            <a:r>
              <a:rPr lang="en-US" dirty="0"/>
              <a:t>achieve minority rights within multi-national empires</a:t>
            </a:r>
          </a:p>
          <a:p>
            <a:r>
              <a:rPr lang="en-US" dirty="0"/>
              <a:t>give up claim to independent state in return for national status</a:t>
            </a:r>
          </a:p>
          <a:p>
            <a:r>
              <a:rPr lang="en-US" dirty="0"/>
              <a:t>Jewish self-defense</a:t>
            </a:r>
          </a:p>
          <a:p>
            <a:endParaRPr lang="en-US" dirty="0"/>
          </a:p>
        </p:txBody>
      </p:sp>
    </p:spTree>
    <p:extLst>
      <p:ext uri="{BB962C8B-B14F-4D97-AF65-F5344CB8AC3E}">
        <p14:creationId xmlns:p14="http://schemas.microsoft.com/office/powerpoint/2010/main" val="1841797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Simon </a:t>
            </a:r>
            <a:r>
              <a:rPr lang="en-US" dirty="0" err="1"/>
              <a:t>Dubnow</a:t>
            </a:r>
            <a:endParaRPr lang="en-US" dirty="0"/>
          </a:p>
        </p:txBody>
      </p:sp>
      <p:sp>
        <p:nvSpPr>
          <p:cNvPr id="97283" name="Rectangle 3"/>
          <p:cNvSpPr>
            <a:spLocks noGrp="1" noChangeArrowheads="1"/>
          </p:cNvSpPr>
          <p:nvPr>
            <p:ph idx="1"/>
          </p:nvPr>
        </p:nvSpPr>
        <p:spPr/>
        <p:txBody>
          <a:bodyPr>
            <a:normAutofit/>
          </a:bodyPr>
          <a:lstStyle/>
          <a:p>
            <a:pPr>
              <a:lnSpc>
                <a:spcPct val="90000"/>
              </a:lnSpc>
            </a:pPr>
            <a:r>
              <a:rPr lang="en-US" sz="2800" dirty="0"/>
              <a:t>Jewish people evolved from racial-ethnic to territorial-political to cultural-historical </a:t>
            </a:r>
          </a:p>
          <a:p>
            <a:pPr>
              <a:lnSpc>
                <a:spcPct val="90000"/>
              </a:lnSpc>
            </a:pPr>
            <a:r>
              <a:rPr lang="en-US" sz="2800" dirty="0"/>
              <a:t>For the last - spiritual - stage a state with land, language, and sovereignty is not needed</a:t>
            </a:r>
          </a:p>
          <a:p>
            <a:pPr>
              <a:lnSpc>
                <a:spcPct val="90000"/>
              </a:lnSpc>
            </a:pPr>
            <a:r>
              <a:rPr lang="en-US" sz="2800" dirty="0"/>
              <a:t>the nation must redefine itself through secular institutions</a:t>
            </a:r>
          </a:p>
          <a:p>
            <a:pPr>
              <a:lnSpc>
                <a:spcPct val="90000"/>
              </a:lnSpc>
            </a:pPr>
            <a:r>
              <a:rPr lang="en-US" sz="2800" dirty="0"/>
              <a:t>error of religious reformers to define the group religiousl</a:t>
            </a:r>
            <a:r>
              <a:rPr lang="en-US" sz="2800" i="1" dirty="0"/>
              <a:t>y</a:t>
            </a:r>
          </a:p>
          <a:p>
            <a:pPr>
              <a:lnSpc>
                <a:spcPct val="90000"/>
              </a:lnSpc>
            </a:pPr>
            <a:r>
              <a:rPr lang="en-US" sz="2800" i="1" dirty="0" err="1"/>
              <a:t>Volkspartei</a:t>
            </a:r>
            <a:r>
              <a:rPr lang="en-US" sz="2800" dirty="0"/>
              <a:t> (People</a:t>
            </a:r>
            <a:r>
              <a:rPr lang="ja-JP" altLang="en-US" sz="2800" dirty="0">
                <a:latin typeface="Arial"/>
              </a:rPr>
              <a:t>’</a:t>
            </a:r>
            <a:r>
              <a:rPr lang="en-US" sz="2800" dirty="0"/>
              <a:t>s Party)</a:t>
            </a:r>
          </a:p>
          <a:p>
            <a:pPr>
              <a:lnSpc>
                <a:spcPct val="90000"/>
              </a:lnSpc>
            </a:pPr>
            <a:endParaRPr lang="en-US" sz="2800" dirty="0"/>
          </a:p>
        </p:txBody>
      </p:sp>
    </p:spTree>
    <p:extLst>
      <p:ext uri="{BB962C8B-B14F-4D97-AF65-F5344CB8AC3E}">
        <p14:creationId xmlns:p14="http://schemas.microsoft.com/office/powerpoint/2010/main" val="3116973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dirty="0"/>
              <a:t>BUND</a:t>
            </a:r>
          </a:p>
        </p:txBody>
      </p:sp>
      <p:sp>
        <p:nvSpPr>
          <p:cNvPr id="98307" name="Rectangle 3"/>
          <p:cNvSpPr>
            <a:spLocks noGrp="1" noChangeArrowheads="1"/>
          </p:cNvSpPr>
          <p:nvPr>
            <p:ph idx="1"/>
          </p:nvPr>
        </p:nvSpPr>
        <p:spPr/>
        <p:txBody>
          <a:bodyPr>
            <a:normAutofit fontScale="85000" lnSpcReduction="20000"/>
          </a:bodyPr>
          <a:lstStyle/>
          <a:p>
            <a:pPr>
              <a:lnSpc>
                <a:spcPct val="90000"/>
              </a:lnSpc>
            </a:pPr>
            <a:r>
              <a:rPr lang="en-US" dirty="0"/>
              <a:t>Jewish socialists: language Yiddish but strong connection to Russian Social Democratic Party</a:t>
            </a:r>
          </a:p>
          <a:p>
            <a:pPr>
              <a:lnSpc>
                <a:spcPct val="90000"/>
              </a:lnSpc>
            </a:pPr>
            <a:r>
              <a:rPr lang="en-US" dirty="0" err="1"/>
              <a:t>Algemeyner</a:t>
            </a:r>
            <a:r>
              <a:rPr lang="en-US" dirty="0"/>
              <a:t> </a:t>
            </a:r>
            <a:r>
              <a:rPr lang="en-US" dirty="0" err="1"/>
              <a:t>Yidisher</a:t>
            </a:r>
            <a:r>
              <a:rPr lang="en-US" dirty="0"/>
              <a:t> </a:t>
            </a:r>
            <a:r>
              <a:rPr lang="en-US" dirty="0" err="1"/>
              <a:t>Arbeiter</a:t>
            </a:r>
            <a:r>
              <a:rPr lang="en-US" dirty="0"/>
              <a:t> Bund in Lite, </a:t>
            </a:r>
            <a:r>
              <a:rPr lang="en-US" dirty="0" err="1"/>
              <a:t>Poylin</a:t>
            </a:r>
            <a:r>
              <a:rPr lang="en-US" dirty="0"/>
              <a:t> und </a:t>
            </a:r>
            <a:r>
              <a:rPr lang="en-US" dirty="0" err="1"/>
              <a:t>Rusland</a:t>
            </a:r>
            <a:r>
              <a:rPr lang="en-US" dirty="0"/>
              <a:t> (General Worker</a:t>
            </a:r>
            <a:r>
              <a:rPr lang="ja-JP" altLang="en-US" dirty="0">
                <a:latin typeface="Arial"/>
              </a:rPr>
              <a:t>’</a:t>
            </a:r>
            <a:r>
              <a:rPr lang="en-US" dirty="0"/>
              <a:t>s Union in Lithuania, Poland and Russia)</a:t>
            </a:r>
          </a:p>
          <a:p>
            <a:pPr>
              <a:lnSpc>
                <a:spcPct val="90000"/>
              </a:lnSpc>
            </a:pPr>
            <a:r>
              <a:rPr lang="en-US" dirty="0"/>
              <a:t>est. 1897 in Russian Empire (Vilnius one of main </a:t>
            </a:r>
            <a:r>
              <a:rPr lang="en-US" dirty="0" err="1"/>
              <a:t>centres</a:t>
            </a:r>
            <a:r>
              <a:rPr lang="en-US" dirty="0"/>
              <a:t>)</a:t>
            </a:r>
          </a:p>
          <a:p>
            <a:pPr>
              <a:lnSpc>
                <a:spcPct val="90000"/>
              </a:lnSpc>
            </a:pPr>
            <a:r>
              <a:rPr lang="en-US" dirty="0"/>
              <a:t>aim to escape particularism and parochialism</a:t>
            </a:r>
          </a:p>
          <a:p>
            <a:pPr>
              <a:lnSpc>
                <a:spcPct val="90000"/>
              </a:lnSpc>
            </a:pPr>
            <a:r>
              <a:rPr lang="en-US" dirty="0"/>
              <a:t>young socialists are shocked by popular anti-Semitism and its acceptance by the left</a:t>
            </a:r>
          </a:p>
          <a:p>
            <a:pPr>
              <a:lnSpc>
                <a:spcPct val="90000"/>
              </a:lnSpc>
            </a:pPr>
            <a:r>
              <a:rPr lang="en-US" dirty="0"/>
              <a:t>Jewish masses suspicious of assimilationists</a:t>
            </a:r>
          </a:p>
          <a:p>
            <a:pPr>
              <a:lnSpc>
                <a:spcPct val="90000"/>
              </a:lnSpc>
            </a:pPr>
            <a:r>
              <a:rPr lang="en-US" dirty="0"/>
              <a:t>Jewish interests are separate </a:t>
            </a:r>
          </a:p>
        </p:txBody>
      </p:sp>
    </p:spTree>
    <p:extLst>
      <p:ext uri="{BB962C8B-B14F-4D97-AF65-F5344CB8AC3E}">
        <p14:creationId xmlns:p14="http://schemas.microsoft.com/office/powerpoint/2010/main" val="1466173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0C97609-D4DF-3C4C-9B7C-34EAB964DAF5}"/>
              </a:ext>
            </a:extLst>
          </p:cNvPr>
          <p:cNvSpPr/>
          <p:nvPr/>
        </p:nvSpPr>
        <p:spPr>
          <a:xfrm>
            <a:off x="584201" y="433878"/>
            <a:ext cx="4572000" cy="840230"/>
          </a:xfrm>
          <a:prstGeom prst="rect">
            <a:avLst/>
          </a:prstGeom>
        </p:spPr>
        <p:txBody>
          <a:bodyPr>
            <a:spAutoFit/>
          </a:bodyPr>
          <a:lstStyle/>
          <a:p>
            <a:pPr>
              <a:lnSpc>
                <a:spcPct val="90000"/>
              </a:lnSpc>
            </a:pPr>
            <a:r>
              <a:rPr lang="en-US" dirty="0"/>
              <a:t>Leon </a:t>
            </a:r>
            <a:r>
              <a:rPr lang="en-US" dirty="0" err="1"/>
              <a:t>Pinsker</a:t>
            </a:r>
            <a:r>
              <a:rPr lang="en-US" dirty="0"/>
              <a:t>, Auto-Emancipation! (1882), written after the Odessa Pogrom</a:t>
            </a:r>
          </a:p>
          <a:p>
            <a:pPr lvl="1">
              <a:lnSpc>
                <a:spcPct val="90000"/>
              </a:lnSpc>
            </a:pPr>
            <a:endParaRPr lang="en-US" dirty="0"/>
          </a:p>
        </p:txBody>
      </p:sp>
      <p:pic>
        <p:nvPicPr>
          <p:cNvPr id="1026" name="Picture 2">
            <a:extLst>
              <a:ext uri="{FF2B5EF4-FFF2-40B4-BE49-F238E27FC236}">
                <a16:creationId xmlns:a16="http://schemas.microsoft.com/office/drawing/2014/main" id="{6B5C57EF-D6D3-074E-9CB5-DB68DF833EC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73800" y="0"/>
            <a:ext cx="2870200" cy="4343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E3CAE76B-3BCB-5544-88B4-A73D5261AB46}"/>
              </a:ext>
            </a:extLst>
          </p:cNvPr>
          <p:cNvSpPr txBox="1"/>
          <p:nvPr/>
        </p:nvSpPr>
        <p:spPr>
          <a:xfrm>
            <a:off x="6487886" y="4724400"/>
            <a:ext cx="2177143" cy="646331"/>
          </a:xfrm>
          <a:prstGeom prst="rect">
            <a:avLst/>
          </a:prstGeom>
          <a:noFill/>
        </p:spPr>
        <p:txBody>
          <a:bodyPr wrap="square" rtlCol="0">
            <a:spAutoFit/>
          </a:bodyPr>
          <a:lstStyle/>
          <a:p>
            <a:r>
              <a:rPr lang="de-GB" dirty="0"/>
              <a:t>Leon (Yehudah Leib) Pinsker, 1821-1891</a:t>
            </a:r>
          </a:p>
        </p:txBody>
      </p:sp>
      <p:sp>
        <p:nvSpPr>
          <p:cNvPr id="7" name="Textfeld 6">
            <a:extLst>
              <a:ext uri="{FF2B5EF4-FFF2-40B4-BE49-F238E27FC236}">
                <a16:creationId xmlns:a16="http://schemas.microsoft.com/office/drawing/2014/main" id="{15F77C61-3CFB-6E46-A68F-CC1D22664876}"/>
              </a:ext>
            </a:extLst>
          </p:cNvPr>
          <p:cNvSpPr txBox="1"/>
          <p:nvPr/>
        </p:nvSpPr>
        <p:spPr>
          <a:xfrm>
            <a:off x="914400" y="2351313"/>
            <a:ext cx="4963886" cy="2862322"/>
          </a:xfrm>
          <a:prstGeom prst="rect">
            <a:avLst/>
          </a:prstGeom>
          <a:noFill/>
        </p:spPr>
        <p:txBody>
          <a:bodyPr wrap="square" rtlCol="0">
            <a:spAutoFit/>
          </a:bodyPr>
          <a:lstStyle/>
          <a:p>
            <a:r>
              <a:rPr lang="de-GB" dirty="0"/>
              <a:t>Since the Jew is nowhere at home, nowhere regarded as a native, he remains an alien everywhere. That he himself and his ancestors as well are born in the country does not alter this fact in the least (…)</a:t>
            </a:r>
          </a:p>
          <a:p>
            <a:r>
              <a:rPr lang="de-GB" dirty="0"/>
              <a:t>(…) to the living the Jew is a corpse, to the native a foreigner, to the homesteader a vagrant, to the proprietary a beggar, to the poor an exploiter and a millionaire, to the patriot a man without a country, for all a hated rival.</a:t>
            </a:r>
          </a:p>
        </p:txBody>
      </p:sp>
    </p:spTree>
    <p:extLst>
      <p:ext uri="{BB962C8B-B14F-4D97-AF65-F5344CB8AC3E}">
        <p14:creationId xmlns:p14="http://schemas.microsoft.com/office/powerpoint/2010/main" val="1636972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Zionism</a:t>
            </a:r>
          </a:p>
        </p:txBody>
      </p:sp>
      <p:sp>
        <p:nvSpPr>
          <p:cNvPr id="12291" name="Rectangle 3"/>
          <p:cNvSpPr>
            <a:spLocks noGrp="1" noChangeArrowheads="1"/>
          </p:cNvSpPr>
          <p:nvPr>
            <p:ph idx="1"/>
          </p:nvPr>
        </p:nvSpPr>
        <p:spPr>
          <a:xfrm>
            <a:off x="454342" y="1605884"/>
            <a:ext cx="8229600" cy="4886989"/>
          </a:xfrm>
        </p:spPr>
        <p:txBody>
          <a:bodyPr>
            <a:noAutofit/>
          </a:bodyPr>
          <a:lstStyle/>
          <a:p>
            <a:pPr algn="l" rtl="0" eaLnBrk="1" hangingPunct="1">
              <a:lnSpc>
                <a:spcPct val="80000"/>
              </a:lnSpc>
              <a:buFont typeface="Wingdings" charset="0"/>
              <a:buNone/>
            </a:pPr>
            <a:r>
              <a:rPr lang="en-US" sz="2400" dirty="0">
                <a:latin typeface="Arial" panose="020B0604020202020204" pitchFamily="34" charset="0"/>
                <a:cs typeface="Arial" panose="020B0604020202020204" pitchFamily="34" charset="0"/>
              </a:rPr>
              <a:t>From biblical ”Zion”, often synonymous with Jerusalem and the Land of Israel (</a:t>
            </a:r>
            <a:r>
              <a:rPr lang="en-US" sz="2400" dirty="0" err="1">
                <a:latin typeface="Arial" panose="020B0604020202020204" pitchFamily="34" charset="0"/>
                <a:cs typeface="Arial" panose="020B0604020202020204" pitchFamily="34" charset="0"/>
              </a:rPr>
              <a:t>Eretz</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Yisrael</a:t>
            </a:r>
            <a:r>
              <a:rPr lang="en-US" sz="2400" dirty="0">
                <a:latin typeface="Arial" panose="020B0604020202020204" pitchFamily="34" charset="0"/>
                <a:cs typeface="Arial" panose="020B0604020202020204" pitchFamily="34" charset="0"/>
              </a:rPr>
              <a:t>)</a:t>
            </a: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gn="l" rtl="0" eaLnBrk="1" hangingPunct="1">
              <a:lnSpc>
                <a:spcPct val="80000"/>
              </a:lnSpc>
              <a:buFont typeface="Wingdings" charset="0"/>
              <a:buNone/>
            </a:pPr>
            <a:r>
              <a:rPr lang="en-US" sz="2400" dirty="0">
                <a:latin typeface="Arial" panose="020B0604020202020204" pitchFamily="34" charset="0"/>
                <a:cs typeface="Arial" panose="020B0604020202020204" pitchFamily="34" charset="0"/>
              </a:rPr>
              <a:t>= Jewish nationalism, Jewish national movement</a:t>
            </a: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nSpc>
                <a:spcPct val="80000"/>
              </a:lnSpc>
              <a:buNone/>
            </a:pPr>
            <a:r>
              <a:rPr lang="en-US" altLang="zh-CN" sz="2400" dirty="0">
                <a:latin typeface="Arial" panose="020B0604020202020204" pitchFamily="34" charset="0"/>
                <a:ea typeface="SimSun" charset="0"/>
                <a:cs typeface="Arial" panose="020B0604020202020204" pitchFamily="34" charset="0"/>
              </a:rPr>
              <a:t>Definition of the Jews as an ethnic group</a:t>
            </a:r>
          </a:p>
          <a:p>
            <a:pPr>
              <a:lnSpc>
                <a:spcPct val="80000"/>
              </a:lnSpc>
              <a:buNone/>
            </a:pPr>
            <a:endParaRPr lang="en-US" altLang="zh-CN" sz="2400" dirty="0">
              <a:latin typeface="Arial" panose="020B0604020202020204" pitchFamily="34" charset="0"/>
              <a:ea typeface="SimSun" charset="0"/>
              <a:cs typeface="Arial" panose="020B0604020202020204" pitchFamily="34" charset="0"/>
            </a:endParaRPr>
          </a:p>
          <a:p>
            <a:pPr>
              <a:lnSpc>
                <a:spcPct val="80000"/>
              </a:lnSpc>
              <a:buNone/>
            </a:pPr>
            <a:r>
              <a:rPr lang="en-US" altLang="zh-CN" sz="2400" dirty="0">
                <a:latin typeface="Arial" panose="020B0604020202020204" pitchFamily="34" charset="0"/>
                <a:ea typeface="SimSun" charset="0"/>
                <a:cs typeface="Arial" panose="020B0604020202020204" pitchFamily="34" charset="0"/>
              </a:rPr>
              <a:t>Response to anti-Semitism and perceived failure of assimilation</a:t>
            </a: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gn="l" rtl="0" eaLnBrk="1" hangingPunct="1">
              <a:lnSpc>
                <a:spcPct val="80000"/>
              </a:lnSpc>
              <a:buFont typeface="Wingdings" charset="0"/>
              <a:buNone/>
            </a:pPr>
            <a:r>
              <a:rPr lang="en-US" sz="2400" dirty="0">
                <a:latin typeface="Arial" panose="020B0604020202020204" pitchFamily="34" charset="0"/>
                <a:cs typeface="Arial" panose="020B0604020202020204" pitchFamily="34" charset="0"/>
              </a:rPr>
              <a:t>Solution: homeland, preferably in Palestine</a:t>
            </a: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gn="l" rtl="0" eaLnBrk="1" hangingPunct="1">
              <a:lnSpc>
                <a:spcPct val="80000"/>
              </a:lnSpc>
              <a:buFont typeface="Wingdings" charset="0"/>
              <a:buNone/>
            </a:pPr>
            <a:r>
              <a:rPr lang="en-US" sz="2400" dirty="0">
                <a:latin typeface="Arial" panose="020B0604020202020204" pitchFamily="34" charset="0"/>
                <a:cs typeface="Arial" panose="020B0604020202020204" pitchFamily="34" charset="0"/>
              </a:rPr>
              <a:t>For the moment: </a:t>
            </a:r>
            <a:r>
              <a:rPr lang="en-US" sz="2400" dirty="0" err="1">
                <a:latin typeface="Arial" panose="020B0604020202020204" pitchFamily="34" charset="0"/>
                <a:cs typeface="Arial" panose="020B0604020202020204" pitchFamily="34" charset="0"/>
              </a:rPr>
              <a:t>organisation</a:t>
            </a:r>
            <a:r>
              <a:rPr lang="en-US" sz="2400" dirty="0">
                <a:latin typeface="Arial" panose="020B0604020202020204" pitchFamily="34" charset="0"/>
                <a:cs typeface="Arial" panose="020B0604020202020204" pitchFamily="34" charset="0"/>
              </a:rPr>
              <a:t> of Jewish self-defense</a:t>
            </a: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gn="l" rtl="0" eaLnBrk="1" hangingPunct="1">
              <a:lnSpc>
                <a:spcPct val="80000"/>
              </a:lnSpc>
              <a:buFont typeface="Wingdings" charset="0"/>
              <a:buNone/>
            </a:pPr>
            <a:endParaRPr lang="en-US" sz="2400" dirty="0">
              <a:latin typeface="Arial" panose="020B0604020202020204" pitchFamily="34" charset="0"/>
              <a:cs typeface="Arial" panose="020B0604020202020204" pitchFamily="34" charset="0"/>
            </a:endParaRPr>
          </a:p>
          <a:p>
            <a:pPr algn="l" rtl="0" eaLnBrk="1" hangingPunct="1">
              <a:lnSpc>
                <a:spcPct val="80000"/>
              </a:lnSpc>
              <a:buFont typeface="Wingdings" charset="0"/>
              <a:buNone/>
            </a:pPr>
            <a:r>
              <a:rPr lang="en-US"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235015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28588"/>
            <a:ext cx="2818656" cy="780132"/>
          </a:xfrm>
        </p:spPr>
        <p:txBody>
          <a:bodyPr/>
          <a:lstStyle/>
          <a:p>
            <a:r>
              <a:rPr lang="en-US" sz="2400" dirty="0"/>
              <a:t>Theodor Herzl (1860 – 1904)</a:t>
            </a:r>
          </a:p>
        </p:txBody>
      </p:sp>
      <p:pic>
        <p:nvPicPr>
          <p:cNvPr id="4" name="Content Placeholder 3"/>
          <p:cNvPicPr>
            <a:picLocks noGrp="1" noChangeAspect="1"/>
          </p:cNvPicPr>
          <p:nvPr>
            <p:ph idx="1"/>
          </p:nvPr>
        </p:nvPicPr>
        <p:blipFill>
          <a:blip r:embed="rId2"/>
          <a:stretch>
            <a:fillRect/>
          </a:stretch>
        </p:blipFill>
        <p:spPr>
          <a:xfrm>
            <a:off x="457200" y="1234166"/>
            <a:ext cx="2002126" cy="2850002"/>
          </a:xfrm>
        </p:spPr>
      </p:pic>
      <p:sp>
        <p:nvSpPr>
          <p:cNvPr id="5" name="Rectangle 3">
            <a:extLst>
              <a:ext uri="{FF2B5EF4-FFF2-40B4-BE49-F238E27FC236}">
                <a16:creationId xmlns:a16="http://schemas.microsoft.com/office/drawing/2014/main" id="{271A7719-86AA-F14B-89F5-6E2DFE040EB2}"/>
              </a:ext>
            </a:extLst>
          </p:cNvPr>
          <p:cNvSpPr txBox="1">
            <a:spLocks noChangeArrowheads="1"/>
          </p:cNvSpPr>
          <p:nvPr/>
        </p:nvSpPr>
        <p:spPr>
          <a:xfrm>
            <a:off x="3876346" y="946729"/>
            <a:ext cx="5105593" cy="242055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Pogroms 1881 and May Laws (confirming restriction for Jews and Pale of Settlement)</a:t>
            </a:r>
          </a:p>
          <a:p>
            <a:r>
              <a:rPr lang="en-US" dirty="0">
                <a:solidFill>
                  <a:schemeClr val="bg1"/>
                </a:solidFill>
              </a:rPr>
              <a:t>Dreyfus trial 1896</a:t>
            </a:r>
          </a:p>
          <a:p>
            <a:r>
              <a:rPr lang="en-US" i="1" dirty="0">
                <a:solidFill>
                  <a:schemeClr val="bg1"/>
                </a:solidFill>
              </a:rPr>
              <a:t>Jewish State</a:t>
            </a:r>
            <a:r>
              <a:rPr lang="en-US" dirty="0">
                <a:solidFill>
                  <a:schemeClr val="bg1"/>
                </a:solidFill>
              </a:rPr>
              <a:t> 1896</a:t>
            </a:r>
          </a:p>
          <a:p>
            <a:r>
              <a:rPr lang="en-US" dirty="0">
                <a:solidFill>
                  <a:schemeClr val="bg1"/>
                </a:solidFill>
              </a:rPr>
              <a:t>First Zionist Congress 1897 in Basel</a:t>
            </a:r>
          </a:p>
          <a:p>
            <a:endParaRPr lang="en-US" dirty="0">
              <a:solidFill>
                <a:schemeClr val="bg1"/>
              </a:solidFill>
            </a:endParaRPr>
          </a:p>
        </p:txBody>
      </p:sp>
      <p:sp>
        <p:nvSpPr>
          <p:cNvPr id="3" name="Textfeld 2">
            <a:extLst>
              <a:ext uri="{FF2B5EF4-FFF2-40B4-BE49-F238E27FC236}">
                <a16:creationId xmlns:a16="http://schemas.microsoft.com/office/drawing/2014/main" id="{8071D949-5606-7C4B-A455-28A33B7E991A}"/>
              </a:ext>
            </a:extLst>
          </p:cNvPr>
          <p:cNvSpPr txBox="1"/>
          <p:nvPr/>
        </p:nvSpPr>
        <p:spPr>
          <a:xfrm>
            <a:off x="4471445" y="474531"/>
            <a:ext cx="992579" cy="369332"/>
          </a:xfrm>
          <a:prstGeom prst="rect">
            <a:avLst/>
          </a:prstGeom>
          <a:noFill/>
        </p:spPr>
        <p:txBody>
          <a:bodyPr wrap="none" rtlCol="0">
            <a:spAutoFit/>
          </a:bodyPr>
          <a:lstStyle/>
          <a:p>
            <a:r>
              <a:rPr lang="de-GB" dirty="0"/>
              <a:t>Timeline</a:t>
            </a:r>
          </a:p>
        </p:txBody>
      </p:sp>
      <p:sp>
        <p:nvSpPr>
          <p:cNvPr id="6" name="Content Placeholder 2">
            <a:extLst>
              <a:ext uri="{FF2B5EF4-FFF2-40B4-BE49-F238E27FC236}">
                <a16:creationId xmlns:a16="http://schemas.microsoft.com/office/drawing/2014/main" id="{F9C20051-DFCF-5689-4099-37CD3924009E}"/>
              </a:ext>
            </a:extLst>
          </p:cNvPr>
          <p:cNvSpPr txBox="1">
            <a:spLocks/>
          </p:cNvSpPr>
          <p:nvPr/>
        </p:nvSpPr>
        <p:spPr bwMode="auto">
          <a:xfrm>
            <a:off x="292720" y="4581128"/>
            <a:ext cx="2983137" cy="136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a:lstStyle>
          <a:p>
            <a:pPr>
              <a:lnSpc>
                <a:spcPct val="80000"/>
              </a:lnSpc>
            </a:pPr>
            <a:r>
              <a:rPr lang="en-US" sz="1800" kern="0" dirty="0">
                <a:solidFill>
                  <a:srgbClr val="FF3300"/>
                </a:solidFill>
                <a:latin typeface="Arial" charset="0"/>
                <a:cs typeface="Arial" charset="0"/>
              </a:rPr>
              <a:t> </a:t>
            </a:r>
            <a:endParaRPr lang="en-US" sz="1800" kern="0" dirty="0">
              <a:latin typeface="Arial" charset="0"/>
              <a:cs typeface="Arial" charset="0"/>
            </a:endParaRPr>
          </a:p>
          <a:p>
            <a:pPr marL="0" indent="0">
              <a:lnSpc>
                <a:spcPct val="80000"/>
              </a:lnSpc>
            </a:pPr>
            <a:r>
              <a:rPr lang="en-US" sz="1800" kern="0" dirty="0">
                <a:latin typeface="Arial" charset="0"/>
                <a:cs typeface="Arial" charset="0"/>
              </a:rPr>
              <a:t>According to the Basel Program Zionism wants to create for the Jewish people a </a:t>
            </a:r>
            <a:r>
              <a:rPr lang="en-US" sz="1800" kern="0" dirty="0">
                <a:solidFill>
                  <a:schemeClr val="bg1"/>
                </a:solidFill>
                <a:latin typeface="Arial" charset="0"/>
                <a:cs typeface="Arial" charset="0"/>
              </a:rPr>
              <a:t>home</a:t>
            </a:r>
            <a:r>
              <a:rPr lang="en-US" sz="1800" kern="0" dirty="0">
                <a:solidFill>
                  <a:srgbClr val="000000"/>
                </a:solidFill>
                <a:latin typeface="Arial" charset="0"/>
                <a:cs typeface="Arial" charset="0"/>
              </a:rPr>
              <a:t> </a:t>
            </a:r>
            <a:r>
              <a:rPr lang="en-US" sz="1800" kern="0" dirty="0">
                <a:latin typeface="Arial" charset="0"/>
                <a:cs typeface="Arial" charset="0"/>
              </a:rPr>
              <a:t>in Palestine</a:t>
            </a:r>
          </a:p>
          <a:p>
            <a:endParaRPr lang="en-US" sz="1800" kern="0" dirty="0"/>
          </a:p>
        </p:txBody>
      </p:sp>
      <p:pic>
        <p:nvPicPr>
          <p:cNvPr id="7" name="Picture 4">
            <a:extLst>
              <a:ext uri="{FF2B5EF4-FFF2-40B4-BE49-F238E27FC236}">
                <a16:creationId xmlns:a16="http://schemas.microsoft.com/office/drawing/2014/main" id="{0E22BF9F-CEC6-4E09-7E7F-A07D1CB5E444}"/>
              </a:ext>
            </a:extLst>
          </p:cNvPr>
          <p:cNvPicPr>
            <a:picLocks noChangeAspect="1"/>
          </p:cNvPicPr>
          <p:nvPr/>
        </p:nvPicPr>
        <p:blipFill>
          <a:blip r:embed="rId3"/>
          <a:stretch>
            <a:fillRect/>
          </a:stretch>
        </p:blipFill>
        <p:spPr>
          <a:xfrm>
            <a:off x="3491880" y="3284984"/>
            <a:ext cx="5359400" cy="3416300"/>
          </a:xfrm>
          <a:prstGeom prst="rect">
            <a:avLst/>
          </a:prstGeom>
        </p:spPr>
      </p:pic>
    </p:spTree>
    <p:extLst>
      <p:ext uri="{BB962C8B-B14F-4D97-AF65-F5344CB8AC3E}">
        <p14:creationId xmlns:p14="http://schemas.microsoft.com/office/powerpoint/2010/main" val="3177519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Jewish settlement in Palestine</a:t>
            </a:r>
          </a:p>
        </p:txBody>
      </p:sp>
      <p:sp>
        <p:nvSpPr>
          <p:cNvPr id="103427" name="Rectangle 3"/>
          <p:cNvSpPr>
            <a:spLocks noGrp="1" noChangeArrowheads="1"/>
          </p:cNvSpPr>
          <p:nvPr>
            <p:ph idx="1"/>
          </p:nvPr>
        </p:nvSpPr>
        <p:spPr/>
        <p:txBody>
          <a:bodyPr/>
          <a:lstStyle/>
          <a:p>
            <a:pPr>
              <a:lnSpc>
                <a:spcPct val="90000"/>
              </a:lnSpc>
            </a:pPr>
            <a:r>
              <a:rPr lang="en-US" dirty="0"/>
              <a:t>organized help for settlers</a:t>
            </a:r>
          </a:p>
          <a:p>
            <a:pPr>
              <a:lnSpc>
                <a:spcPct val="90000"/>
              </a:lnSpc>
            </a:pPr>
            <a:r>
              <a:rPr lang="en-US" dirty="0"/>
              <a:t>impact of pogroms on migration -- 1872; 1881</a:t>
            </a:r>
          </a:p>
          <a:p>
            <a:pPr>
              <a:lnSpc>
                <a:spcPct val="90000"/>
              </a:lnSpc>
            </a:pPr>
            <a:r>
              <a:rPr lang="en-US" dirty="0" err="1"/>
              <a:t>Bilu</a:t>
            </a:r>
            <a:r>
              <a:rPr lang="en-US" dirty="0"/>
              <a:t> – movement to promote agricultural settlement of Jews in Palestine</a:t>
            </a:r>
          </a:p>
          <a:p>
            <a:pPr>
              <a:lnSpc>
                <a:spcPct val="90000"/>
              </a:lnSpc>
            </a:pPr>
            <a:r>
              <a:rPr lang="en-US" dirty="0"/>
              <a:t>First Aliya (1882-1903)</a:t>
            </a:r>
          </a:p>
          <a:p>
            <a:pPr>
              <a:lnSpc>
                <a:spcPct val="90000"/>
              </a:lnSpc>
            </a:pPr>
            <a:r>
              <a:rPr lang="en-US" dirty="0"/>
              <a:t>Second Aliya (1905-1914)</a:t>
            </a:r>
          </a:p>
        </p:txBody>
      </p:sp>
    </p:spTree>
    <p:extLst>
      <p:ext uri="{BB962C8B-B14F-4D97-AF65-F5344CB8AC3E}">
        <p14:creationId xmlns:p14="http://schemas.microsoft.com/office/powerpoint/2010/main" val="666755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b="1"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16209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b="1" dirty="0"/>
              <a:t>Conclusion</a:t>
            </a:r>
          </a:p>
        </p:txBody>
      </p:sp>
    </p:spTree>
    <p:extLst>
      <p:ext uri="{BB962C8B-B14F-4D97-AF65-F5344CB8AC3E}">
        <p14:creationId xmlns:p14="http://schemas.microsoft.com/office/powerpoint/2010/main" val="10369899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Hybrid identities, national identification and attribution</a:t>
            </a:r>
          </a:p>
          <a:p>
            <a:r>
              <a:rPr lang="en-US" dirty="0"/>
              <a:t>Nationalism and anti-Semitism</a:t>
            </a:r>
          </a:p>
          <a:p>
            <a:r>
              <a:rPr lang="en-US" dirty="0"/>
              <a:t>The ’Jewish question’</a:t>
            </a:r>
          </a:p>
          <a:p>
            <a:r>
              <a:rPr lang="en-US" dirty="0"/>
              <a:t>Hebrew vs. Yiddish</a:t>
            </a:r>
          </a:p>
          <a:p>
            <a:r>
              <a:rPr lang="en-US" dirty="0"/>
              <a:t>Revolutionary socialism</a:t>
            </a:r>
          </a:p>
          <a:p>
            <a:endParaRPr lang="en-US" dirty="0"/>
          </a:p>
          <a:p>
            <a:endParaRPr lang="en-US" dirty="0"/>
          </a:p>
        </p:txBody>
      </p:sp>
    </p:spTree>
    <p:extLst>
      <p:ext uri="{BB962C8B-B14F-4D97-AF65-F5344CB8AC3E}">
        <p14:creationId xmlns:p14="http://schemas.microsoft.com/office/powerpoint/2010/main" val="1989486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Володимир_Антонович._Volodymyr_Antonovych.jpg">
            <a:extLst>
              <a:ext uri="{FF2B5EF4-FFF2-40B4-BE49-F238E27FC236}">
                <a16:creationId xmlns:a16="http://schemas.microsoft.com/office/drawing/2014/main" id="{406A28EA-3B2D-FC10-5183-C3C3EEE0AD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684" y="0"/>
            <a:ext cx="2934280"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6">
            <a:extLst>
              <a:ext uri="{FF2B5EF4-FFF2-40B4-BE49-F238E27FC236}">
                <a16:creationId xmlns:a16="http://schemas.microsoft.com/office/drawing/2014/main" id="{142BDDC0-F001-72A5-44D6-32173C326CD5}"/>
              </a:ext>
            </a:extLst>
          </p:cNvPr>
          <p:cNvSpPr txBox="1">
            <a:spLocks noChangeArrowheads="1"/>
          </p:cNvSpPr>
          <p:nvPr/>
        </p:nvSpPr>
        <p:spPr bwMode="auto">
          <a:xfrm>
            <a:off x="-43855" y="3820122"/>
            <a:ext cx="259019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a:t>Volodymyr </a:t>
            </a:r>
            <a:r>
              <a:rPr lang="en-US" altLang="en-GB" sz="1400" dirty="0" err="1"/>
              <a:t>Antonovych</a:t>
            </a:r>
            <a:br>
              <a:rPr lang="en-US" altLang="en-GB" sz="1400" dirty="0"/>
            </a:br>
            <a:r>
              <a:rPr lang="en-US" altLang="en-GB" sz="1400" dirty="0"/>
              <a:t>1834-1908</a:t>
            </a:r>
          </a:p>
          <a:p>
            <a:pPr algn="ctr"/>
            <a:r>
              <a:rPr lang="en-US" altLang="en-GB" sz="1400" dirty="0"/>
              <a:t>* In </a:t>
            </a:r>
            <a:r>
              <a:rPr lang="en-US" altLang="en-GB" sz="1400" dirty="0" err="1"/>
              <a:t>Makhnivka</a:t>
            </a:r>
            <a:r>
              <a:rPr lang="en-US" altLang="en-GB" sz="1400" dirty="0"/>
              <a:t> (Kyiv/Kiev)</a:t>
            </a:r>
          </a:p>
          <a:p>
            <a:pPr algn="ctr"/>
            <a:r>
              <a:rPr lang="en-US" altLang="en-GB" sz="1400" dirty="0"/>
              <a:t>Family: impoverished Polish gentry</a:t>
            </a:r>
          </a:p>
          <a:p>
            <a:pPr algn="ctr"/>
            <a:r>
              <a:rPr lang="en-US" altLang="en-GB" sz="1400" dirty="0"/>
              <a:t>Historian, Professor at Kyiv/Kiev University</a:t>
            </a:r>
          </a:p>
          <a:p>
            <a:pPr algn="ctr"/>
            <a:r>
              <a:rPr lang="en-US" altLang="en-GB" sz="1400" dirty="0"/>
              <a:t>Populist and ‘peasant-lover’</a:t>
            </a:r>
          </a:p>
        </p:txBody>
      </p:sp>
      <p:pic>
        <p:nvPicPr>
          <p:cNvPr id="4" name="Picture 7" descr="Hrushevskyi_Mykhailo_XX.jpg">
            <a:extLst>
              <a:ext uri="{FF2B5EF4-FFF2-40B4-BE49-F238E27FC236}">
                <a16:creationId xmlns:a16="http://schemas.microsoft.com/office/drawing/2014/main" id="{A616B4AC-3EB4-A4A6-B16B-A732ED7173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43566" y="18916"/>
            <a:ext cx="2314001"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8">
            <a:extLst>
              <a:ext uri="{FF2B5EF4-FFF2-40B4-BE49-F238E27FC236}">
                <a16:creationId xmlns:a16="http://schemas.microsoft.com/office/drawing/2014/main" id="{C5BC67BF-5805-80FF-E667-060C6DAA8648}"/>
              </a:ext>
            </a:extLst>
          </p:cNvPr>
          <p:cNvSpPr txBox="1">
            <a:spLocks noChangeArrowheads="1"/>
          </p:cNvSpPr>
          <p:nvPr/>
        </p:nvSpPr>
        <p:spPr bwMode="auto">
          <a:xfrm>
            <a:off x="2934280" y="3750997"/>
            <a:ext cx="266429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err="1"/>
              <a:t>Mykhailo</a:t>
            </a:r>
            <a:r>
              <a:rPr lang="en-US" altLang="en-GB" sz="1400" dirty="0"/>
              <a:t> </a:t>
            </a:r>
            <a:r>
              <a:rPr lang="en-US" altLang="en-GB" sz="1400" dirty="0" err="1"/>
              <a:t>Hrushevs</a:t>
            </a:r>
            <a:r>
              <a:rPr lang="en-US" altLang="en-US" sz="1400" dirty="0" err="1"/>
              <a:t>’</a:t>
            </a:r>
            <a:r>
              <a:rPr lang="en-US" altLang="en-GB" sz="1400" dirty="0" err="1"/>
              <a:t>kyj</a:t>
            </a:r>
            <a:br>
              <a:rPr lang="en-US" altLang="en-GB" sz="1400" dirty="0"/>
            </a:br>
            <a:r>
              <a:rPr lang="en-US" altLang="en-GB" sz="1400" dirty="0"/>
              <a:t>1866-1934</a:t>
            </a:r>
          </a:p>
          <a:p>
            <a:pPr algn="ctr"/>
            <a:r>
              <a:rPr lang="en-US" altLang="en-GB" sz="1400" dirty="0"/>
              <a:t>* In </a:t>
            </a:r>
            <a:r>
              <a:rPr lang="en-US" altLang="en-GB" sz="1400" dirty="0" err="1"/>
              <a:t>Chełm</a:t>
            </a:r>
            <a:r>
              <a:rPr lang="en-US" altLang="en-GB" sz="1400" dirty="0"/>
              <a:t> (Russian Empire)</a:t>
            </a:r>
          </a:p>
          <a:p>
            <a:pPr algn="ctr"/>
            <a:r>
              <a:rPr lang="en-US" altLang="en-GB" sz="1400" dirty="0"/>
              <a:t>Father: University professor, family priests and parish servants</a:t>
            </a:r>
          </a:p>
          <a:p>
            <a:pPr algn="ctr"/>
            <a:r>
              <a:rPr lang="en-US" altLang="en-GB" sz="1400" dirty="0"/>
              <a:t>Historian, Professor in Lemberg, politician and head of first Ukrainian state 1918/19</a:t>
            </a:r>
          </a:p>
        </p:txBody>
      </p:sp>
      <p:pic>
        <p:nvPicPr>
          <p:cNvPr id="6" name="Grafik 5">
            <a:extLst>
              <a:ext uri="{FF2B5EF4-FFF2-40B4-BE49-F238E27FC236}">
                <a16:creationId xmlns:a16="http://schemas.microsoft.com/office/drawing/2014/main" id="{BA9A02BD-84A5-F2EA-B1FA-2B69014B515D}"/>
              </a:ext>
            </a:extLst>
          </p:cNvPr>
          <p:cNvPicPr>
            <a:picLocks noChangeAspect="1"/>
          </p:cNvPicPr>
          <p:nvPr/>
        </p:nvPicPr>
        <p:blipFill>
          <a:blip r:embed="rId4"/>
          <a:stretch>
            <a:fillRect/>
          </a:stretch>
        </p:blipFill>
        <p:spPr>
          <a:xfrm>
            <a:off x="5940169" y="24176"/>
            <a:ext cx="2921228" cy="3664813"/>
          </a:xfrm>
          <a:prstGeom prst="rect">
            <a:avLst/>
          </a:prstGeom>
        </p:spPr>
      </p:pic>
      <p:sp>
        <p:nvSpPr>
          <p:cNvPr id="7" name="Textfeld 6">
            <a:extLst>
              <a:ext uri="{FF2B5EF4-FFF2-40B4-BE49-F238E27FC236}">
                <a16:creationId xmlns:a16="http://schemas.microsoft.com/office/drawing/2014/main" id="{331578C1-A2B8-5A0F-D626-470C7884EDC5}"/>
              </a:ext>
            </a:extLst>
          </p:cNvPr>
          <p:cNvSpPr txBox="1"/>
          <p:nvPr/>
        </p:nvSpPr>
        <p:spPr>
          <a:xfrm>
            <a:off x="5657567" y="3750997"/>
            <a:ext cx="3486433" cy="2031325"/>
          </a:xfrm>
          <a:prstGeom prst="rect">
            <a:avLst/>
          </a:prstGeom>
          <a:noFill/>
        </p:spPr>
        <p:txBody>
          <a:bodyPr wrap="square" rtlCol="0">
            <a:spAutoFit/>
          </a:bodyPr>
          <a:lstStyle/>
          <a:p>
            <a:pPr algn="ctr"/>
            <a:r>
              <a:rPr lang="de-GB" sz="1400" dirty="0"/>
              <a:t>Ivan Franko</a:t>
            </a:r>
          </a:p>
          <a:p>
            <a:pPr algn="ctr"/>
            <a:r>
              <a:rPr lang="de-GB" sz="1400" dirty="0"/>
              <a:t>1856-1916</a:t>
            </a:r>
          </a:p>
          <a:p>
            <a:r>
              <a:rPr lang="de-DE" sz="1400" dirty="0"/>
              <a:t>* I</a:t>
            </a:r>
            <a:r>
              <a:rPr lang="de-GB" sz="1400" dirty="0"/>
              <a:t>n Nahujevychi (Galicia)</a:t>
            </a:r>
          </a:p>
          <a:p>
            <a:pPr algn="ctr"/>
            <a:r>
              <a:rPr lang="de-DE" sz="1400" dirty="0"/>
              <a:t>W</a:t>
            </a:r>
            <a:r>
              <a:rPr lang="de-GB" sz="1400" dirty="0"/>
              <a:t>riter, journalist, translator, and politician</a:t>
            </a:r>
          </a:p>
          <a:p>
            <a:pPr algn="ctr"/>
            <a:r>
              <a:rPr lang="de-GB" sz="1400" dirty="0"/>
              <a:t>Father: Blacksmith of German origin</a:t>
            </a:r>
          </a:p>
          <a:p>
            <a:pPr algn="ctr"/>
            <a:r>
              <a:rPr lang="de-GB" sz="1400" dirty="0"/>
              <a:t>Mother: poor Ruthenian-Polish noblewoman</a:t>
            </a:r>
          </a:p>
          <a:p>
            <a:r>
              <a:rPr lang="de-GB" sz="1400" dirty="0"/>
              <a:t>Socialist and Ukrainophile, spent time in Austrian prison</a:t>
            </a:r>
          </a:p>
        </p:txBody>
      </p:sp>
    </p:spTree>
    <p:extLst>
      <p:ext uri="{BB962C8B-B14F-4D97-AF65-F5344CB8AC3E}">
        <p14:creationId xmlns:p14="http://schemas.microsoft.com/office/powerpoint/2010/main" val="231846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6F562F-012F-2974-5062-D84ED0236167}"/>
              </a:ext>
            </a:extLst>
          </p:cNvPr>
          <p:cNvPicPr>
            <a:picLocks noChangeAspect="1"/>
          </p:cNvPicPr>
          <p:nvPr/>
        </p:nvPicPr>
        <p:blipFill>
          <a:blip r:embed="rId2"/>
          <a:stretch>
            <a:fillRect/>
          </a:stretch>
        </p:blipFill>
        <p:spPr>
          <a:xfrm>
            <a:off x="58481" y="371812"/>
            <a:ext cx="2987823" cy="3744739"/>
          </a:xfrm>
          <a:prstGeom prst="rect">
            <a:avLst/>
          </a:prstGeom>
        </p:spPr>
      </p:pic>
      <p:pic>
        <p:nvPicPr>
          <p:cNvPr id="3" name="Picture 2">
            <a:extLst>
              <a:ext uri="{FF2B5EF4-FFF2-40B4-BE49-F238E27FC236}">
                <a16:creationId xmlns:a16="http://schemas.microsoft.com/office/drawing/2014/main" id="{2B1955E5-DB72-156E-D35F-7A1FEA8213D9}"/>
              </a:ext>
            </a:extLst>
          </p:cNvPr>
          <p:cNvPicPr>
            <a:picLocks noChangeAspect="1"/>
          </p:cNvPicPr>
          <p:nvPr/>
        </p:nvPicPr>
        <p:blipFill>
          <a:blip r:embed="rId3"/>
          <a:stretch>
            <a:fillRect/>
          </a:stretch>
        </p:blipFill>
        <p:spPr>
          <a:xfrm>
            <a:off x="6021438" y="404664"/>
            <a:ext cx="3094546" cy="4362450"/>
          </a:xfrm>
          <a:prstGeom prst="rect">
            <a:avLst/>
          </a:prstGeom>
        </p:spPr>
      </p:pic>
      <p:sp>
        <p:nvSpPr>
          <p:cNvPr id="4" name="TextBox 3">
            <a:extLst>
              <a:ext uri="{FF2B5EF4-FFF2-40B4-BE49-F238E27FC236}">
                <a16:creationId xmlns:a16="http://schemas.microsoft.com/office/drawing/2014/main" id="{23595F31-89C2-454A-13C9-4015EF1B9E14}"/>
              </a:ext>
            </a:extLst>
          </p:cNvPr>
          <p:cNvSpPr txBox="1"/>
          <p:nvPr/>
        </p:nvSpPr>
        <p:spPr>
          <a:xfrm>
            <a:off x="6336588" y="5301208"/>
            <a:ext cx="2520280" cy="923330"/>
          </a:xfrm>
          <a:prstGeom prst="rect">
            <a:avLst/>
          </a:prstGeom>
          <a:noFill/>
        </p:spPr>
        <p:txBody>
          <a:bodyPr wrap="square" rtlCol="0">
            <a:spAutoFit/>
          </a:bodyPr>
          <a:lstStyle/>
          <a:p>
            <a:r>
              <a:rPr lang="en-US" dirty="0"/>
              <a:t>Franko and his wife </a:t>
            </a:r>
            <a:r>
              <a:rPr lang="en-US" dirty="0" err="1"/>
              <a:t>Ol’ha</a:t>
            </a:r>
            <a:r>
              <a:rPr lang="en-US" dirty="0"/>
              <a:t> </a:t>
            </a:r>
            <a:r>
              <a:rPr lang="en-US" dirty="0" err="1"/>
              <a:t>Choruzhyns’ka</a:t>
            </a:r>
            <a:r>
              <a:rPr lang="en-US" dirty="0"/>
              <a:t>, 1886</a:t>
            </a:r>
          </a:p>
        </p:txBody>
      </p:sp>
      <p:pic>
        <p:nvPicPr>
          <p:cNvPr id="5" name="Picture 4">
            <a:extLst>
              <a:ext uri="{FF2B5EF4-FFF2-40B4-BE49-F238E27FC236}">
                <a16:creationId xmlns:a16="http://schemas.microsoft.com/office/drawing/2014/main" id="{DEAA90DA-E84F-EDAD-5377-5BCB510C4C95}"/>
              </a:ext>
            </a:extLst>
          </p:cNvPr>
          <p:cNvPicPr>
            <a:picLocks noChangeAspect="1"/>
          </p:cNvPicPr>
          <p:nvPr/>
        </p:nvPicPr>
        <p:blipFill>
          <a:blip r:embed="rId4"/>
          <a:stretch>
            <a:fillRect/>
          </a:stretch>
        </p:blipFill>
        <p:spPr>
          <a:xfrm>
            <a:off x="3445069" y="21028"/>
            <a:ext cx="2322174" cy="2709203"/>
          </a:xfrm>
          <a:prstGeom prst="rect">
            <a:avLst/>
          </a:prstGeom>
        </p:spPr>
      </p:pic>
      <p:sp>
        <p:nvSpPr>
          <p:cNvPr id="6" name="TextBox 5">
            <a:extLst>
              <a:ext uri="{FF2B5EF4-FFF2-40B4-BE49-F238E27FC236}">
                <a16:creationId xmlns:a16="http://schemas.microsoft.com/office/drawing/2014/main" id="{20A45626-134D-E08A-835B-35CA17150157}"/>
              </a:ext>
            </a:extLst>
          </p:cNvPr>
          <p:cNvSpPr txBox="1"/>
          <p:nvPr/>
        </p:nvSpPr>
        <p:spPr>
          <a:xfrm>
            <a:off x="4211960" y="2750925"/>
            <a:ext cx="2082500" cy="646331"/>
          </a:xfrm>
          <a:prstGeom prst="rect">
            <a:avLst/>
          </a:prstGeom>
          <a:noFill/>
        </p:spPr>
        <p:txBody>
          <a:bodyPr wrap="square" rtlCol="0">
            <a:spAutoFit/>
          </a:bodyPr>
          <a:lstStyle/>
          <a:p>
            <a:r>
              <a:rPr lang="en-US" dirty="0"/>
              <a:t>Ivan Franko, 1856-1916</a:t>
            </a:r>
          </a:p>
        </p:txBody>
      </p:sp>
      <p:pic>
        <p:nvPicPr>
          <p:cNvPr id="7" name="Picture 1">
            <a:extLst>
              <a:ext uri="{FF2B5EF4-FFF2-40B4-BE49-F238E27FC236}">
                <a16:creationId xmlns:a16="http://schemas.microsoft.com/office/drawing/2014/main" id="{F3CAD66C-FBE8-4F75-F14E-37D88AB75A46}"/>
              </a:ext>
            </a:extLst>
          </p:cNvPr>
          <p:cNvPicPr>
            <a:picLocks noChangeAspect="1"/>
          </p:cNvPicPr>
          <p:nvPr/>
        </p:nvPicPr>
        <p:blipFill>
          <a:blip r:embed="rId5"/>
          <a:stretch>
            <a:fillRect/>
          </a:stretch>
        </p:blipFill>
        <p:spPr>
          <a:xfrm>
            <a:off x="3300499" y="3801519"/>
            <a:ext cx="2451415" cy="2999378"/>
          </a:xfrm>
          <a:prstGeom prst="rect">
            <a:avLst/>
          </a:prstGeom>
        </p:spPr>
      </p:pic>
      <p:sp>
        <p:nvSpPr>
          <p:cNvPr id="8" name="TextBox 2">
            <a:extLst>
              <a:ext uri="{FF2B5EF4-FFF2-40B4-BE49-F238E27FC236}">
                <a16:creationId xmlns:a16="http://schemas.microsoft.com/office/drawing/2014/main" id="{E6CAD06F-E09B-B150-D454-24A6AD41940D}"/>
              </a:ext>
            </a:extLst>
          </p:cNvPr>
          <p:cNvSpPr txBox="1"/>
          <p:nvPr/>
        </p:nvSpPr>
        <p:spPr>
          <a:xfrm>
            <a:off x="683568" y="5304218"/>
            <a:ext cx="3195735" cy="646331"/>
          </a:xfrm>
          <a:prstGeom prst="rect">
            <a:avLst/>
          </a:prstGeom>
          <a:noFill/>
        </p:spPr>
        <p:txBody>
          <a:bodyPr wrap="square" rtlCol="0">
            <a:spAutoFit/>
          </a:bodyPr>
          <a:lstStyle/>
          <a:p>
            <a:r>
              <a:rPr lang="en-US" dirty="0"/>
              <a:t>Ivan </a:t>
            </a:r>
            <a:r>
              <a:rPr lang="en-US" dirty="0" err="1"/>
              <a:t>Frankos</a:t>
            </a:r>
            <a:r>
              <a:rPr lang="en-US" dirty="0"/>
              <a:t> grave on </a:t>
            </a:r>
            <a:r>
              <a:rPr lang="en-US" dirty="0" err="1"/>
              <a:t>Lychakiv</a:t>
            </a:r>
            <a:r>
              <a:rPr lang="en-US" dirty="0"/>
              <a:t> cemetery, </a:t>
            </a:r>
            <a:r>
              <a:rPr lang="en-US" dirty="0" err="1"/>
              <a:t>Lviv</a:t>
            </a:r>
            <a:endParaRPr lang="en-US" dirty="0"/>
          </a:p>
        </p:txBody>
      </p:sp>
    </p:spTree>
    <p:extLst>
      <p:ext uri="{BB962C8B-B14F-4D97-AF65-F5344CB8AC3E}">
        <p14:creationId xmlns:p14="http://schemas.microsoft.com/office/powerpoint/2010/main" val="113077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70C34A09-91F9-69D2-7043-37E3609B2FFC}"/>
              </a:ext>
            </a:extLst>
          </p:cNvPr>
          <p:cNvPicPr>
            <a:picLocks noGrp="1" noChangeAspect="1"/>
          </p:cNvPicPr>
          <p:nvPr>
            <p:ph/>
          </p:nvPr>
        </p:nvPicPr>
        <p:blipFill>
          <a:blip r:embed="rId2"/>
          <a:stretch>
            <a:fillRect/>
          </a:stretch>
        </p:blipFill>
        <p:spPr>
          <a:xfrm>
            <a:off x="0" y="72008"/>
            <a:ext cx="6524384" cy="4941168"/>
          </a:xfrm>
        </p:spPr>
      </p:pic>
      <p:sp>
        <p:nvSpPr>
          <p:cNvPr id="2" name="TextBox 1">
            <a:extLst>
              <a:ext uri="{FF2B5EF4-FFF2-40B4-BE49-F238E27FC236}">
                <a16:creationId xmlns:a16="http://schemas.microsoft.com/office/drawing/2014/main" id="{B6553AC1-919A-F55E-A44C-8738B7B9DB0A}"/>
              </a:ext>
            </a:extLst>
          </p:cNvPr>
          <p:cNvSpPr txBox="1"/>
          <p:nvPr/>
        </p:nvSpPr>
        <p:spPr>
          <a:xfrm>
            <a:off x="357822" y="5008042"/>
            <a:ext cx="5860474" cy="923330"/>
          </a:xfrm>
          <a:prstGeom prst="rect">
            <a:avLst/>
          </a:prstGeom>
          <a:noFill/>
        </p:spPr>
        <p:txBody>
          <a:bodyPr wrap="square" rtlCol="0">
            <a:spAutoFit/>
          </a:bodyPr>
          <a:lstStyle/>
          <a:p>
            <a:r>
              <a:rPr lang="en-US" dirty="0"/>
              <a:t>The </a:t>
            </a:r>
            <a:r>
              <a:rPr lang="en-US" dirty="0" err="1"/>
              <a:t>Szeptycki</a:t>
            </a:r>
            <a:r>
              <a:rPr lang="en-US" dirty="0"/>
              <a:t>/</a:t>
            </a:r>
            <a:r>
              <a:rPr lang="az-Cyrl-AZ" dirty="0">
                <a:latin typeface="Skolar-Light-Cyrillic"/>
              </a:rPr>
              <a:t>Шептицький</a:t>
            </a:r>
            <a:r>
              <a:rPr lang="en-US" dirty="0"/>
              <a:t> family around 1886, </a:t>
            </a:r>
            <a:r>
              <a:rPr lang="de-DE" dirty="0" err="1">
                <a:latin typeface="Skolar-Light-Cyrillic"/>
              </a:rPr>
              <a:t>left</a:t>
            </a:r>
            <a:r>
              <a:rPr lang="de-DE" dirty="0">
                <a:latin typeface="Skolar-Light-Cyrillic"/>
              </a:rPr>
              <a:t> </a:t>
            </a:r>
            <a:r>
              <a:rPr lang="de-DE" dirty="0" err="1">
                <a:latin typeface="Skolar-Light-Cyrillic"/>
              </a:rPr>
              <a:t>to</a:t>
            </a:r>
            <a:r>
              <a:rPr lang="de-DE" dirty="0">
                <a:latin typeface="Skolar-Light-Cyrillic"/>
              </a:rPr>
              <a:t> </a:t>
            </a:r>
            <a:r>
              <a:rPr lang="de-DE" dirty="0" err="1">
                <a:latin typeface="Skolar-Light-Cyrillic"/>
              </a:rPr>
              <a:t>right</a:t>
            </a:r>
            <a:r>
              <a:rPr lang="de-DE" dirty="0">
                <a:latin typeface="Skolar-Light-Cyrillic"/>
              </a:rPr>
              <a:t>: Leon, Zofia (</a:t>
            </a:r>
            <a:r>
              <a:rPr lang="de-DE" dirty="0" err="1">
                <a:latin typeface="Skolar-Light-Cyrillic"/>
              </a:rPr>
              <a:t>mother</a:t>
            </a:r>
            <a:r>
              <a:rPr lang="de-DE" dirty="0">
                <a:latin typeface="Skolar-Light-Cyrillic"/>
              </a:rPr>
              <a:t>), </a:t>
            </a:r>
            <a:r>
              <a:rPr lang="de-DE" dirty="0" err="1">
                <a:latin typeface="Skolar-Light-Cyrillic"/>
              </a:rPr>
              <a:t>Stanisław</a:t>
            </a:r>
            <a:r>
              <a:rPr lang="de-DE" dirty="0">
                <a:latin typeface="Skolar-Light-Cyrillic"/>
              </a:rPr>
              <a:t> (</a:t>
            </a:r>
            <a:r>
              <a:rPr lang="de-DE" dirty="0" err="1">
                <a:latin typeface="Skolar-Light-Cyrillic"/>
              </a:rPr>
              <a:t>standing</a:t>
            </a:r>
            <a:r>
              <a:rPr lang="de-DE" dirty="0">
                <a:latin typeface="Skolar-Light-Cyrillic"/>
              </a:rPr>
              <a:t>), Roman, Jan Kant (</a:t>
            </a:r>
            <a:r>
              <a:rPr lang="de-DE" dirty="0" err="1">
                <a:latin typeface="Skolar-Light-Cyrillic"/>
              </a:rPr>
              <a:t>father</a:t>
            </a:r>
            <a:r>
              <a:rPr lang="de-DE" dirty="0">
                <a:latin typeface="Skolar-Light-Cyrillic"/>
              </a:rPr>
              <a:t>), Kazimierz (</a:t>
            </a:r>
            <a:r>
              <a:rPr lang="de-DE" dirty="0" err="1">
                <a:latin typeface="Skolar-Light-Cyrillic"/>
              </a:rPr>
              <a:t>standing</a:t>
            </a:r>
            <a:r>
              <a:rPr lang="de-DE" dirty="0">
                <a:latin typeface="Skolar-Light-Cyrillic"/>
              </a:rPr>
              <a:t>) und Aleksander.</a:t>
            </a:r>
            <a:endParaRPr lang="en-US" dirty="0"/>
          </a:p>
        </p:txBody>
      </p:sp>
      <p:pic>
        <p:nvPicPr>
          <p:cNvPr id="4" name="Picture 3">
            <a:extLst>
              <a:ext uri="{FF2B5EF4-FFF2-40B4-BE49-F238E27FC236}">
                <a16:creationId xmlns:a16="http://schemas.microsoft.com/office/drawing/2014/main" id="{AB1DF49B-E8BE-A085-4CEA-A892DABD9E15}"/>
              </a:ext>
            </a:extLst>
          </p:cNvPr>
          <p:cNvPicPr>
            <a:picLocks noChangeAspect="1"/>
          </p:cNvPicPr>
          <p:nvPr/>
        </p:nvPicPr>
        <p:blipFill>
          <a:blip r:embed="rId3"/>
          <a:stretch>
            <a:fillRect/>
          </a:stretch>
        </p:blipFill>
        <p:spPr>
          <a:xfrm>
            <a:off x="6491700" y="857250"/>
            <a:ext cx="2652300" cy="3504334"/>
          </a:xfrm>
          <a:prstGeom prst="rect">
            <a:avLst/>
          </a:prstGeom>
        </p:spPr>
      </p:pic>
      <p:sp>
        <p:nvSpPr>
          <p:cNvPr id="6" name="TextBox 5">
            <a:extLst>
              <a:ext uri="{FF2B5EF4-FFF2-40B4-BE49-F238E27FC236}">
                <a16:creationId xmlns:a16="http://schemas.microsoft.com/office/drawing/2014/main" id="{CC5BD137-0B9F-606E-84F0-360FAAB556A0}"/>
              </a:ext>
            </a:extLst>
          </p:cNvPr>
          <p:cNvSpPr txBox="1"/>
          <p:nvPr/>
        </p:nvSpPr>
        <p:spPr>
          <a:xfrm>
            <a:off x="6491700" y="4496941"/>
            <a:ext cx="2247055" cy="923330"/>
          </a:xfrm>
          <a:prstGeom prst="rect">
            <a:avLst/>
          </a:prstGeom>
          <a:noFill/>
        </p:spPr>
        <p:txBody>
          <a:bodyPr wrap="square" rtlCol="0">
            <a:spAutoFit/>
          </a:bodyPr>
          <a:lstStyle/>
          <a:p>
            <a:r>
              <a:rPr lang="en-US" dirty="0"/>
              <a:t>Andrej (Roman) </a:t>
            </a:r>
            <a:r>
              <a:rPr lang="en-US" dirty="0" err="1"/>
              <a:t>Sheptytskyj</a:t>
            </a:r>
            <a:r>
              <a:rPr lang="en-US" dirty="0"/>
              <a:t>, 1864-1944</a:t>
            </a:r>
          </a:p>
        </p:txBody>
      </p:sp>
    </p:spTree>
    <p:extLst>
      <p:ext uri="{BB962C8B-B14F-4D97-AF65-F5344CB8AC3E}">
        <p14:creationId xmlns:p14="http://schemas.microsoft.com/office/powerpoint/2010/main" val="2025821857"/>
      </p:ext>
    </p:extLst>
  </p:cSld>
  <p:clrMapOvr>
    <a:masterClrMapping/>
  </p:clrMapOvr>
  <p:transition>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1A1093-58F2-974B-36B7-EDB22E7AD253}"/>
              </a:ext>
            </a:extLst>
          </p:cNvPr>
          <p:cNvPicPr>
            <a:picLocks noChangeAspect="1"/>
          </p:cNvPicPr>
          <p:nvPr/>
        </p:nvPicPr>
        <p:blipFill>
          <a:blip r:embed="rId2"/>
          <a:stretch>
            <a:fillRect/>
          </a:stretch>
        </p:blipFill>
        <p:spPr>
          <a:xfrm>
            <a:off x="246" y="19444"/>
            <a:ext cx="2382063" cy="3892304"/>
          </a:xfrm>
          <a:prstGeom prst="rect">
            <a:avLst/>
          </a:prstGeom>
        </p:spPr>
      </p:pic>
      <p:sp>
        <p:nvSpPr>
          <p:cNvPr id="4" name="TextBox 3">
            <a:extLst>
              <a:ext uri="{FF2B5EF4-FFF2-40B4-BE49-F238E27FC236}">
                <a16:creationId xmlns:a16="http://schemas.microsoft.com/office/drawing/2014/main" id="{9F94D29D-36C2-BC0B-BE95-E57605AB030A}"/>
              </a:ext>
            </a:extLst>
          </p:cNvPr>
          <p:cNvSpPr txBox="1"/>
          <p:nvPr/>
        </p:nvSpPr>
        <p:spPr>
          <a:xfrm>
            <a:off x="396099" y="4073742"/>
            <a:ext cx="1799638" cy="738664"/>
          </a:xfrm>
          <a:prstGeom prst="rect">
            <a:avLst/>
          </a:prstGeom>
          <a:noFill/>
        </p:spPr>
        <p:txBody>
          <a:bodyPr wrap="square" rtlCol="0">
            <a:spAutoFit/>
          </a:bodyPr>
          <a:lstStyle/>
          <a:p>
            <a:r>
              <a:rPr lang="en-US" sz="1400" dirty="0"/>
              <a:t>Andrej as archbishop/metropolitan of </a:t>
            </a:r>
            <a:r>
              <a:rPr lang="en-US" sz="1400" dirty="0" err="1"/>
              <a:t>Lviv</a:t>
            </a:r>
            <a:endParaRPr lang="en-US" sz="1400" dirty="0"/>
          </a:p>
        </p:txBody>
      </p:sp>
      <p:pic>
        <p:nvPicPr>
          <p:cNvPr id="5" name="Picture 4">
            <a:extLst>
              <a:ext uri="{FF2B5EF4-FFF2-40B4-BE49-F238E27FC236}">
                <a16:creationId xmlns:a16="http://schemas.microsoft.com/office/drawing/2014/main" id="{EA10F8D7-BFDF-30EF-803B-E61C94300B47}"/>
              </a:ext>
            </a:extLst>
          </p:cNvPr>
          <p:cNvPicPr>
            <a:picLocks noChangeAspect="1"/>
          </p:cNvPicPr>
          <p:nvPr/>
        </p:nvPicPr>
        <p:blipFill>
          <a:blip r:embed="rId3"/>
          <a:stretch>
            <a:fillRect/>
          </a:stretch>
        </p:blipFill>
        <p:spPr>
          <a:xfrm>
            <a:off x="6688548" y="35508"/>
            <a:ext cx="2445128" cy="5143500"/>
          </a:xfrm>
          <a:prstGeom prst="rect">
            <a:avLst/>
          </a:prstGeom>
        </p:spPr>
      </p:pic>
      <p:sp>
        <p:nvSpPr>
          <p:cNvPr id="6" name="TextBox 5">
            <a:extLst>
              <a:ext uri="{FF2B5EF4-FFF2-40B4-BE49-F238E27FC236}">
                <a16:creationId xmlns:a16="http://schemas.microsoft.com/office/drawing/2014/main" id="{DC067F85-0F00-49AF-C8AA-19CB2AC6E19F}"/>
              </a:ext>
            </a:extLst>
          </p:cNvPr>
          <p:cNvSpPr txBox="1"/>
          <p:nvPr/>
        </p:nvSpPr>
        <p:spPr>
          <a:xfrm>
            <a:off x="6876256" y="5179008"/>
            <a:ext cx="1972715" cy="738664"/>
          </a:xfrm>
          <a:prstGeom prst="rect">
            <a:avLst/>
          </a:prstGeom>
          <a:noFill/>
        </p:spPr>
        <p:txBody>
          <a:bodyPr wrap="square" rtlCol="0">
            <a:spAutoFit/>
          </a:bodyPr>
          <a:lstStyle/>
          <a:p>
            <a:r>
              <a:rPr lang="en-US" sz="1400" dirty="0"/>
              <a:t>Kazimierz </a:t>
            </a:r>
            <a:r>
              <a:rPr lang="en-US" sz="1400" dirty="0" err="1"/>
              <a:t>Szeptycki</a:t>
            </a:r>
            <a:r>
              <a:rPr lang="en-US" sz="1400" dirty="0"/>
              <a:t>, before he became  </a:t>
            </a:r>
            <a:r>
              <a:rPr lang="en-US" sz="1400" dirty="0" err="1"/>
              <a:t>Klimentij</a:t>
            </a:r>
            <a:endParaRPr lang="en-US" sz="1400" dirty="0"/>
          </a:p>
        </p:txBody>
      </p:sp>
      <p:pic>
        <p:nvPicPr>
          <p:cNvPr id="2" name="Picture 1">
            <a:extLst>
              <a:ext uri="{FF2B5EF4-FFF2-40B4-BE49-F238E27FC236}">
                <a16:creationId xmlns:a16="http://schemas.microsoft.com/office/drawing/2014/main" id="{E2A79EA9-607A-5FC5-D20E-733A5688F34E}"/>
              </a:ext>
            </a:extLst>
          </p:cNvPr>
          <p:cNvPicPr>
            <a:picLocks noChangeAspect="1"/>
          </p:cNvPicPr>
          <p:nvPr/>
        </p:nvPicPr>
        <p:blipFill>
          <a:blip r:embed="rId4"/>
          <a:stretch>
            <a:fillRect/>
          </a:stretch>
        </p:blipFill>
        <p:spPr>
          <a:xfrm>
            <a:off x="2705319" y="35508"/>
            <a:ext cx="3660219" cy="2241530"/>
          </a:xfrm>
          <a:prstGeom prst="rect">
            <a:avLst/>
          </a:prstGeom>
        </p:spPr>
      </p:pic>
      <p:pic>
        <p:nvPicPr>
          <p:cNvPr id="7" name="Content Placeholder 2">
            <a:extLst>
              <a:ext uri="{FF2B5EF4-FFF2-40B4-BE49-F238E27FC236}">
                <a16:creationId xmlns:a16="http://schemas.microsoft.com/office/drawing/2014/main" id="{B798BBBE-975A-3841-49D0-B02359CFFCED}"/>
              </a:ext>
            </a:extLst>
          </p:cNvPr>
          <p:cNvPicPr>
            <a:picLocks noChangeAspect="1"/>
          </p:cNvPicPr>
          <p:nvPr/>
        </p:nvPicPr>
        <p:blipFill>
          <a:blip r:embed="rId5"/>
          <a:stretch>
            <a:fillRect/>
          </a:stretch>
        </p:blipFill>
        <p:spPr>
          <a:xfrm>
            <a:off x="3008791" y="2938559"/>
            <a:ext cx="3053274" cy="3362636"/>
          </a:xfrm>
          <a:prstGeom prst="rect">
            <a:avLst/>
          </a:prstGeom>
        </p:spPr>
      </p:pic>
      <p:sp>
        <p:nvSpPr>
          <p:cNvPr id="8" name="TextBox 9">
            <a:extLst>
              <a:ext uri="{FF2B5EF4-FFF2-40B4-BE49-F238E27FC236}">
                <a16:creationId xmlns:a16="http://schemas.microsoft.com/office/drawing/2014/main" id="{F9661754-0184-2763-FFD2-10140A99C5B7}"/>
              </a:ext>
            </a:extLst>
          </p:cNvPr>
          <p:cNvSpPr txBox="1"/>
          <p:nvPr/>
        </p:nvSpPr>
        <p:spPr>
          <a:xfrm>
            <a:off x="3453745" y="6433974"/>
            <a:ext cx="1778051" cy="307777"/>
          </a:xfrm>
          <a:prstGeom prst="rect">
            <a:avLst/>
          </a:prstGeom>
          <a:noFill/>
        </p:spPr>
        <p:txBody>
          <a:bodyPr wrap="none" rtlCol="0">
            <a:spAutoFit/>
          </a:bodyPr>
          <a:lstStyle/>
          <a:p>
            <a:r>
              <a:rPr lang="en-US" sz="1400" dirty="0"/>
              <a:t>Andrej and </a:t>
            </a:r>
            <a:r>
              <a:rPr lang="en-US" sz="1400" dirty="0" err="1"/>
              <a:t>Klimentij</a:t>
            </a:r>
            <a:endParaRPr lang="en-US" sz="1400" dirty="0"/>
          </a:p>
        </p:txBody>
      </p:sp>
      <p:sp>
        <p:nvSpPr>
          <p:cNvPr id="9" name="TextBox 3">
            <a:extLst>
              <a:ext uri="{FF2B5EF4-FFF2-40B4-BE49-F238E27FC236}">
                <a16:creationId xmlns:a16="http://schemas.microsoft.com/office/drawing/2014/main" id="{79C72144-BBE1-06D0-0893-B9F67DA98C18}"/>
              </a:ext>
            </a:extLst>
          </p:cNvPr>
          <p:cNvSpPr txBox="1"/>
          <p:nvPr/>
        </p:nvSpPr>
        <p:spPr>
          <a:xfrm>
            <a:off x="2591780" y="2199895"/>
            <a:ext cx="3960440" cy="738664"/>
          </a:xfrm>
          <a:prstGeom prst="rect">
            <a:avLst/>
          </a:prstGeom>
          <a:noFill/>
        </p:spPr>
        <p:txBody>
          <a:bodyPr wrap="square" rtlCol="0">
            <a:spAutoFit/>
          </a:bodyPr>
          <a:lstStyle/>
          <a:p>
            <a:r>
              <a:rPr lang="en-US" sz="1400" dirty="0"/>
              <a:t>The brothers </a:t>
            </a:r>
            <a:r>
              <a:rPr lang="en-US" sz="1400" dirty="0" err="1"/>
              <a:t>Szeptycky</a:t>
            </a:r>
            <a:r>
              <a:rPr lang="en-US" sz="1400" dirty="0"/>
              <a:t>/ </a:t>
            </a:r>
            <a:r>
              <a:rPr lang="en-US" sz="1400" dirty="0" err="1"/>
              <a:t>Sheptytskyj</a:t>
            </a:r>
            <a:r>
              <a:rPr lang="en-US" sz="1400" dirty="0"/>
              <a:t> visiting the family estate in </a:t>
            </a:r>
            <a:r>
              <a:rPr lang="en-US" sz="1400" dirty="0" err="1"/>
              <a:t>Przyłbice</a:t>
            </a:r>
            <a:r>
              <a:rPr lang="en-US" sz="1400" dirty="0"/>
              <a:t> (owned by Leon) in the 1930s</a:t>
            </a:r>
          </a:p>
        </p:txBody>
      </p:sp>
    </p:spTree>
    <p:extLst>
      <p:ext uri="{BB962C8B-B14F-4D97-AF65-F5344CB8AC3E}">
        <p14:creationId xmlns:p14="http://schemas.microsoft.com/office/powerpoint/2010/main" val="2312435287"/>
      </p:ext>
    </p:extLst>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6B5141-41C6-8303-9015-30BCEBAAE7E2}"/>
              </a:ext>
            </a:extLst>
          </p:cNvPr>
          <p:cNvPicPr>
            <a:picLocks noChangeAspect="1"/>
          </p:cNvPicPr>
          <p:nvPr/>
        </p:nvPicPr>
        <p:blipFill>
          <a:blip r:embed="rId2"/>
          <a:stretch>
            <a:fillRect/>
          </a:stretch>
        </p:blipFill>
        <p:spPr>
          <a:xfrm>
            <a:off x="2555633" y="0"/>
            <a:ext cx="2208631" cy="2867972"/>
          </a:xfrm>
          <a:prstGeom prst="rect">
            <a:avLst/>
          </a:prstGeom>
        </p:spPr>
      </p:pic>
      <p:sp>
        <p:nvSpPr>
          <p:cNvPr id="4" name="TextBox 3">
            <a:extLst>
              <a:ext uri="{FF2B5EF4-FFF2-40B4-BE49-F238E27FC236}">
                <a16:creationId xmlns:a16="http://schemas.microsoft.com/office/drawing/2014/main" id="{B6B3628C-3E7E-5BF6-457B-FF9458CAF326}"/>
              </a:ext>
            </a:extLst>
          </p:cNvPr>
          <p:cNvSpPr txBox="1"/>
          <p:nvPr/>
        </p:nvSpPr>
        <p:spPr>
          <a:xfrm>
            <a:off x="2762949" y="2938772"/>
            <a:ext cx="1298689" cy="307777"/>
          </a:xfrm>
          <a:prstGeom prst="rect">
            <a:avLst/>
          </a:prstGeom>
          <a:noFill/>
        </p:spPr>
        <p:txBody>
          <a:bodyPr wrap="none" rtlCol="0">
            <a:spAutoFit/>
          </a:bodyPr>
          <a:lstStyle/>
          <a:p>
            <a:r>
              <a:rPr lang="en-US" sz="1400" dirty="0" err="1"/>
              <a:t>Vitalij</a:t>
            </a:r>
            <a:r>
              <a:rPr lang="en-US" sz="1400" dirty="0"/>
              <a:t> </a:t>
            </a:r>
            <a:r>
              <a:rPr lang="en-US" sz="1400" dirty="0" err="1"/>
              <a:t>Shul’gin</a:t>
            </a:r>
            <a:endParaRPr lang="en-US" sz="1400" dirty="0"/>
          </a:p>
        </p:txBody>
      </p:sp>
      <p:pic>
        <p:nvPicPr>
          <p:cNvPr id="5" name="Picture 4">
            <a:extLst>
              <a:ext uri="{FF2B5EF4-FFF2-40B4-BE49-F238E27FC236}">
                <a16:creationId xmlns:a16="http://schemas.microsoft.com/office/drawing/2014/main" id="{1C1940A9-BADE-B860-074C-3D518205BD96}"/>
              </a:ext>
            </a:extLst>
          </p:cNvPr>
          <p:cNvPicPr>
            <a:picLocks noChangeAspect="1"/>
          </p:cNvPicPr>
          <p:nvPr/>
        </p:nvPicPr>
        <p:blipFill>
          <a:blip r:embed="rId3"/>
          <a:stretch>
            <a:fillRect/>
          </a:stretch>
        </p:blipFill>
        <p:spPr>
          <a:xfrm>
            <a:off x="1" y="0"/>
            <a:ext cx="1670888" cy="2609535"/>
          </a:xfrm>
          <a:prstGeom prst="rect">
            <a:avLst/>
          </a:prstGeom>
        </p:spPr>
      </p:pic>
      <p:sp>
        <p:nvSpPr>
          <p:cNvPr id="6" name="TextBox 5">
            <a:extLst>
              <a:ext uri="{FF2B5EF4-FFF2-40B4-BE49-F238E27FC236}">
                <a16:creationId xmlns:a16="http://schemas.microsoft.com/office/drawing/2014/main" id="{57AD876D-224F-4432-9C9C-9AC06A7B188D}"/>
              </a:ext>
            </a:extLst>
          </p:cNvPr>
          <p:cNvSpPr txBox="1"/>
          <p:nvPr/>
        </p:nvSpPr>
        <p:spPr>
          <a:xfrm>
            <a:off x="60814" y="2577159"/>
            <a:ext cx="2061362" cy="523220"/>
          </a:xfrm>
          <a:prstGeom prst="rect">
            <a:avLst/>
          </a:prstGeom>
          <a:noFill/>
        </p:spPr>
        <p:txBody>
          <a:bodyPr wrap="square" rtlCol="0">
            <a:spAutoFit/>
          </a:bodyPr>
          <a:lstStyle/>
          <a:p>
            <a:r>
              <a:rPr lang="en-US" sz="1400" dirty="0" err="1"/>
              <a:t>Yakiv</a:t>
            </a:r>
            <a:r>
              <a:rPr lang="en-US" sz="1400" dirty="0"/>
              <a:t> </a:t>
            </a:r>
            <a:r>
              <a:rPr lang="en-US" sz="1400" dirty="0" err="1"/>
              <a:t>Shul’hyn</a:t>
            </a:r>
            <a:r>
              <a:rPr lang="en-US" sz="1400" dirty="0"/>
              <a:t>, nephew of </a:t>
            </a:r>
            <a:r>
              <a:rPr lang="en-US" sz="1400" dirty="0" err="1"/>
              <a:t>Vitalij</a:t>
            </a:r>
            <a:endParaRPr lang="en-US" sz="1400" dirty="0"/>
          </a:p>
        </p:txBody>
      </p:sp>
      <p:pic>
        <p:nvPicPr>
          <p:cNvPr id="7" name="Picture 6">
            <a:extLst>
              <a:ext uri="{FF2B5EF4-FFF2-40B4-BE49-F238E27FC236}">
                <a16:creationId xmlns:a16="http://schemas.microsoft.com/office/drawing/2014/main" id="{62E34F7F-1D79-833A-70C9-1A3C117FF832}"/>
              </a:ext>
            </a:extLst>
          </p:cNvPr>
          <p:cNvPicPr>
            <a:picLocks noChangeAspect="1"/>
          </p:cNvPicPr>
          <p:nvPr/>
        </p:nvPicPr>
        <p:blipFill>
          <a:blip r:embed="rId4"/>
          <a:stretch>
            <a:fillRect/>
          </a:stretch>
        </p:blipFill>
        <p:spPr>
          <a:xfrm>
            <a:off x="4201346" y="3471413"/>
            <a:ext cx="2995807" cy="2066495"/>
          </a:xfrm>
          <a:prstGeom prst="rect">
            <a:avLst/>
          </a:prstGeom>
        </p:spPr>
      </p:pic>
      <p:sp>
        <p:nvSpPr>
          <p:cNvPr id="9" name="TextBox 8">
            <a:extLst>
              <a:ext uri="{FF2B5EF4-FFF2-40B4-BE49-F238E27FC236}">
                <a16:creationId xmlns:a16="http://schemas.microsoft.com/office/drawing/2014/main" id="{A0884899-CDB6-6D83-F498-BB227F2BCB1B}"/>
              </a:ext>
            </a:extLst>
          </p:cNvPr>
          <p:cNvSpPr txBox="1"/>
          <p:nvPr/>
        </p:nvSpPr>
        <p:spPr>
          <a:xfrm>
            <a:off x="4380826" y="5720602"/>
            <a:ext cx="2930436" cy="523220"/>
          </a:xfrm>
          <a:prstGeom prst="rect">
            <a:avLst/>
          </a:prstGeom>
          <a:noFill/>
        </p:spPr>
        <p:txBody>
          <a:bodyPr wrap="square" rtlCol="0">
            <a:spAutoFit/>
          </a:bodyPr>
          <a:lstStyle/>
          <a:p>
            <a:r>
              <a:rPr lang="en-US" sz="1400" dirty="0" err="1"/>
              <a:t>Dmitrij</a:t>
            </a:r>
            <a:r>
              <a:rPr lang="en-US" sz="1400" dirty="0"/>
              <a:t> </a:t>
            </a:r>
            <a:r>
              <a:rPr lang="en-US" sz="1400" dirty="0" err="1"/>
              <a:t>Pikhno</a:t>
            </a:r>
            <a:r>
              <a:rPr lang="en-US" sz="1400" dirty="0"/>
              <a:t>), sitting left, </a:t>
            </a:r>
            <a:r>
              <a:rPr lang="en-US" sz="1400" dirty="0" err="1"/>
              <a:t>Yakiv</a:t>
            </a:r>
            <a:r>
              <a:rPr lang="en-US" sz="1400" dirty="0"/>
              <a:t> </a:t>
            </a:r>
            <a:r>
              <a:rPr lang="en-US" sz="1400" dirty="0" err="1"/>
              <a:t>Shul’hyn</a:t>
            </a:r>
            <a:r>
              <a:rPr lang="en-US" sz="1400" dirty="0"/>
              <a:t> standing right</a:t>
            </a:r>
          </a:p>
        </p:txBody>
      </p:sp>
      <p:pic>
        <p:nvPicPr>
          <p:cNvPr id="10" name="Picture 9">
            <a:extLst>
              <a:ext uri="{FF2B5EF4-FFF2-40B4-BE49-F238E27FC236}">
                <a16:creationId xmlns:a16="http://schemas.microsoft.com/office/drawing/2014/main" id="{D79FA8F9-1935-35F2-F2E9-5EC19ADD8ABE}"/>
              </a:ext>
            </a:extLst>
          </p:cNvPr>
          <p:cNvPicPr>
            <a:picLocks noChangeAspect="1"/>
          </p:cNvPicPr>
          <p:nvPr/>
        </p:nvPicPr>
        <p:blipFill>
          <a:blip r:embed="rId5"/>
          <a:stretch>
            <a:fillRect/>
          </a:stretch>
        </p:blipFill>
        <p:spPr>
          <a:xfrm>
            <a:off x="7197153" y="90028"/>
            <a:ext cx="1906345" cy="2841188"/>
          </a:xfrm>
          <a:prstGeom prst="rect">
            <a:avLst/>
          </a:prstGeom>
        </p:spPr>
      </p:pic>
      <p:sp>
        <p:nvSpPr>
          <p:cNvPr id="11" name="TextBox 10">
            <a:extLst>
              <a:ext uri="{FF2B5EF4-FFF2-40B4-BE49-F238E27FC236}">
                <a16:creationId xmlns:a16="http://schemas.microsoft.com/office/drawing/2014/main" id="{86167754-A6DE-BA8C-591D-4700D43A886A}"/>
              </a:ext>
            </a:extLst>
          </p:cNvPr>
          <p:cNvSpPr txBox="1"/>
          <p:nvPr/>
        </p:nvSpPr>
        <p:spPr>
          <a:xfrm>
            <a:off x="7311262" y="2923457"/>
            <a:ext cx="1906345" cy="1169551"/>
          </a:xfrm>
          <a:prstGeom prst="rect">
            <a:avLst/>
          </a:prstGeom>
          <a:noFill/>
        </p:spPr>
        <p:txBody>
          <a:bodyPr wrap="square" rtlCol="0">
            <a:spAutoFit/>
          </a:bodyPr>
          <a:lstStyle/>
          <a:p>
            <a:r>
              <a:rPr lang="en-US" sz="1400" dirty="0" err="1"/>
              <a:t>Dmitrij</a:t>
            </a:r>
            <a:r>
              <a:rPr lang="en-US" sz="1400" dirty="0"/>
              <a:t> </a:t>
            </a:r>
            <a:r>
              <a:rPr lang="en-US" sz="1400" dirty="0" err="1"/>
              <a:t>Pikhno</a:t>
            </a:r>
            <a:r>
              <a:rPr lang="en-US" sz="1400" dirty="0"/>
              <a:t> (second husband of Maria </a:t>
            </a:r>
            <a:r>
              <a:rPr lang="en-US" sz="1400" dirty="0" err="1"/>
              <a:t>Shul’gina</a:t>
            </a:r>
            <a:r>
              <a:rPr lang="en-US" sz="1400" dirty="0"/>
              <a:t> and probably father of </a:t>
            </a:r>
            <a:r>
              <a:rPr lang="en-US" sz="1400" dirty="0" err="1"/>
              <a:t>Vasily</a:t>
            </a:r>
            <a:endParaRPr lang="en-US" sz="1400" dirty="0"/>
          </a:p>
        </p:txBody>
      </p:sp>
      <p:pic>
        <p:nvPicPr>
          <p:cNvPr id="12" name="Picture 11">
            <a:extLst>
              <a:ext uri="{FF2B5EF4-FFF2-40B4-BE49-F238E27FC236}">
                <a16:creationId xmlns:a16="http://schemas.microsoft.com/office/drawing/2014/main" id="{BF9A104C-6714-6C27-073A-537EC617639F}"/>
              </a:ext>
            </a:extLst>
          </p:cNvPr>
          <p:cNvPicPr>
            <a:picLocks noChangeAspect="1"/>
          </p:cNvPicPr>
          <p:nvPr/>
        </p:nvPicPr>
        <p:blipFill>
          <a:blip r:embed="rId6"/>
          <a:stretch>
            <a:fillRect/>
          </a:stretch>
        </p:blipFill>
        <p:spPr>
          <a:xfrm>
            <a:off x="4813195" y="3229"/>
            <a:ext cx="2028925" cy="3023879"/>
          </a:xfrm>
          <a:prstGeom prst="rect">
            <a:avLst/>
          </a:prstGeom>
        </p:spPr>
      </p:pic>
      <p:sp>
        <p:nvSpPr>
          <p:cNvPr id="13" name="TextBox 12">
            <a:extLst>
              <a:ext uri="{FF2B5EF4-FFF2-40B4-BE49-F238E27FC236}">
                <a16:creationId xmlns:a16="http://schemas.microsoft.com/office/drawing/2014/main" id="{5DE6E552-528E-E529-EEF6-09C67D28B5B2}"/>
              </a:ext>
            </a:extLst>
          </p:cNvPr>
          <p:cNvSpPr txBox="1"/>
          <p:nvPr/>
        </p:nvSpPr>
        <p:spPr>
          <a:xfrm>
            <a:off x="4330806" y="2992974"/>
            <a:ext cx="2512163" cy="307777"/>
          </a:xfrm>
          <a:prstGeom prst="rect">
            <a:avLst/>
          </a:prstGeom>
          <a:noFill/>
        </p:spPr>
        <p:txBody>
          <a:bodyPr wrap="none" rtlCol="0">
            <a:spAutoFit/>
          </a:bodyPr>
          <a:lstStyle/>
          <a:p>
            <a:r>
              <a:rPr lang="en-US" sz="1400" dirty="0"/>
              <a:t>Maria </a:t>
            </a:r>
            <a:r>
              <a:rPr lang="en-US" sz="1400" dirty="0" err="1"/>
              <a:t>Shul’gina</a:t>
            </a:r>
            <a:r>
              <a:rPr lang="en-US" sz="1400" dirty="0"/>
              <a:t>, wife of </a:t>
            </a:r>
            <a:r>
              <a:rPr lang="en-US" sz="1400" dirty="0" err="1"/>
              <a:t>Vitalij</a:t>
            </a:r>
            <a:endParaRPr lang="en-US" sz="1400" dirty="0"/>
          </a:p>
        </p:txBody>
      </p:sp>
      <p:pic>
        <p:nvPicPr>
          <p:cNvPr id="14" name="Picture 13">
            <a:extLst>
              <a:ext uri="{FF2B5EF4-FFF2-40B4-BE49-F238E27FC236}">
                <a16:creationId xmlns:a16="http://schemas.microsoft.com/office/drawing/2014/main" id="{107E9F97-1AB5-0838-BA00-F1761D5AF415}"/>
              </a:ext>
            </a:extLst>
          </p:cNvPr>
          <p:cNvPicPr>
            <a:picLocks noChangeAspect="1"/>
          </p:cNvPicPr>
          <p:nvPr/>
        </p:nvPicPr>
        <p:blipFill>
          <a:blip r:embed="rId7"/>
          <a:stretch>
            <a:fillRect/>
          </a:stretch>
        </p:blipFill>
        <p:spPr>
          <a:xfrm>
            <a:off x="33180" y="3056439"/>
            <a:ext cx="2088996" cy="3113409"/>
          </a:xfrm>
          <a:prstGeom prst="rect">
            <a:avLst/>
          </a:prstGeom>
        </p:spPr>
      </p:pic>
      <p:sp>
        <p:nvSpPr>
          <p:cNvPr id="15" name="TextBox 14">
            <a:extLst>
              <a:ext uri="{FF2B5EF4-FFF2-40B4-BE49-F238E27FC236}">
                <a16:creationId xmlns:a16="http://schemas.microsoft.com/office/drawing/2014/main" id="{6594B946-919C-1E5E-4DC6-5B61266C3FA8}"/>
              </a:ext>
            </a:extLst>
          </p:cNvPr>
          <p:cNvSpPr txBox="1"/>
          <p:nvPr/>
        </p:nvSpPr>
        <p:spPr>
          <a:xfrm>
            <a:off x="0" y="6261700"/>
            <a:ext cx="3368312" cy="523220"/>
          </a:xfrm>
          <a:prstGeom prst="rect">
            <a:avLst/>
          </a:prstGeom>
          <a:noFill/>
        </p:spPr>
        <p:txBody>
          <a:bodyPr wrap="square" rtlCol="0">
            <a:spAutoFit/>
          </a:bodyPr>
          <a:lstStyle/>
          <a:p>
            <a:r>
              <a:rPr lang="en-US" sz="1400" dirty="0" err="1"/>
              <a:t>Ljubov</a:t>
            </a:r>
            <a:r>
              <a:rPr lang="en-US" sz="1400" dirty="0"/>
              <a:t> </a:t>
            </a:r>
            <a:r>
              <a:rPr lang="en-US" sz="1400" dirty="0" err="1"/>
              <a:t>Ustimovych</a:t>
            </a:r>
            <a:r>
              <a:rPr lang="en-US" sz="1400" dirty="0"/>
              <a:t>, wife of </a:t>
            </a:r>
            <a:r>
              <a:rPr lang="en-US" sz="1400" dirty="0" err="1"/>
              <a:t>Yakiv</a:t>
            </a:r>
            <a:r>
              <a:rPr lang="en-US" sz="1400" dirty="0"/>
              <a:t>), with son </a:t>
            </a:r>
            <a:r>
              <a:rPr lang="en-US" sz="1400" dirty="0" err="1"/>
              <a:t>Oleksander</a:t>
            </a:r>
            <a:r>
              <a:rPr lang="en-US" sz="1400" dirty="0"/>
              <a:t> and daughter Nadiya</a:t>
            </a:r>
          </a:p>
        </p:txBody>
      </p:sp>
      <p:pic>
        <p:nvPicPr>
          <p:cNvPr id="16" name="Picture 15">
            <a:extLst>
              <a:ext uri="{FF2B5EF4-FFF2-40B4-BE49-F238E27FC236}">
                <a16:creationId xmlns:a16="http://schemas.microsoft.com/office/drawing/2014/main" id="{AE3203A8-A074-BB7A-6DFE-A5453B0C64C4}"/>
              </a:ext>
            </a:extLst>
          </p:cNvPr>
          <p:cNvPicPr>
            <a:picLocks noChangeAspect="1"/>
          </p:cNvPicPr>
          <p:nvPr/>
        </p:nvPicPr>
        <p:blipFill>
          <a:blip r:embed="rId8"/>
          <a:stretch>
            <a:fillRect/>
          </a:stretch>
        </p:blipFill>
        <p:spPr>
          <a:xfrm>
            <a:off x="2259269" y="3230278"/>
            <a:ext cx="1670927" cy="2490324"/>
          </a:xfrm>
          <a:prstGeom prst="rect">
            <a:avLst/>
          </a:prstGeom>
        </p:spPr>
      </p:pic>
      <p:sp>
        <p:nvSpPr>
          <p:cNvPr id="17" name="TextBox 16">
            <a:extLst>
              <a:ext uri="{FF2B5EF4-FFF2-40B4-BE49-F238E27FC236}">
                <a16:creationId xmlns:a16="http://schemas.microsoft.com/office/drawing/2014/main" id="{C28E5B3C-F7EB-B476-630C-EB7143AA359E}"/>
              </a:ext>
            </a:extLst>
          </p:cNvPr>
          <p:cNvSpPr txBox="1"/>
          <p:nvPr/>
        </p:nvSpPr>
        <p:spPr>
          <a:xfrm>
            <a:off x="2392564" y="5742282"/>
            <a:ext cx="1988261" cy="307777"/>
          </a:xfrm>
          <a:prstGeom prst="rect">
            <a:avLst/>
          </a:prstGeom>
          <a:noFill/>
        </p:spPr>
        <p:txBody>
          <a:bodyPr wrap="square" rtlCol="0">
            <a:spAutoFit/>
          </a:bodyPr>
          <a:lstStyle/>
          <a:p>
            <a:r>
              <a:rPr lang="en-US" sz="1400" dirty="0" err="1"/>
              <a:t>Oleksander</a:t>
            </a:r>
            <a:r>
              <a:rPr lang="en-US" sz="1400" dirty="0"/>
              <a:t> </a:t>
            </a:r>
            <a:r>
              <a:rPr lang="en-US" sz="1400" dirty="0" err="1"/>
              <a:t>Shul’hyn</a:t>
            </a:r>
            <a:r>
              <a:rPr lang="en-US" sz="1400" dirty="0"/>
              <a:t>, </a:t>
            </a:r>
          </a:p>
        </p:txBody>
      </p:sp>
      <p:pic>
        <p:nvPicPr>
          <p:cNvPr id="18" name="Picture 17">
            <a:extLst>
              <a:ext uri="{FF2B5EF4-FFF2-40B4-BE49-F238E27FC236}">
                <a16:creationId xmlns:a16="http://schemas.microsoft.com/office/drawing/2014/main" id="{7A76F873-D2A1-2895-664C-13C2B540E868}"/>
              </a:ext>
            </a:extLst>
          </p:cNvPr>
          <p:cNvPicPr>
            <a:picLocks noChangeAspect="1"/>
          </p:cNvPicPr>
          <p:nvPr/>
        </p:nvPicPr>
        <p:blipFill>
          <a:blip r:embed="rId9"/>
          <a:stretch>
            <a:fillRect/>
          </a:stretch>
        </p:blipFill>
        <p:spPr>
          <a:xfrm>
            <a:off x="6924982" y="4035162"/>
            <a:ext cx="2178516" cy="1462211"/>
          </a:xfrm>
          <a:prstGeom prst="rect">
            <a:avLst/>
          </a:prstGeom>
        </p:spPr>
      </p:pic>
      <p:sp>
        <p:nvSpPr>
          <p:cNvPr id="19" name="TextBox 18">
            <a:extLst>
              <a:ext uri="{FF2B5EF4-FFF2-40B4-BE49-F238E27FC236}">
                <a16:creationId xmlns:a16="http://schemas.microsoft.com/office/drawing/2014/main" id="{C309FCD2-E9F5-016A-746C-0C3175DBD04F}"/>
              </a:ext>
            </a:extLst>
          </p:cNvPr>
          <p:cNvSpPr txBox="1"/>
          <p:nvPr/>
        </p:nvSpPr>
        <p:spPr>
          <a:xfrm>
            <a:off x="7181873" y="5680067"/>
            <a:ext cx="2085379" cy="523220"/>
          </a:xfrm>
          <a:prstGeom prst="rect">
            <a:avLst/>
          </a:prstGeom>
          <a:noFill/>
        </p:spPr>
        <p:txBody>
          <a:bodyPr wrap="square" rtlCol="0">
            <a:spAutoFit/>
          </a:bodyPr>
          <a:lstStyle/>
          <a:p>
            <a:r>
              <a:rPr lang="en-US" sz="1400" dirty="0" err="1"/>
              <a:t>Vasily</a:t>
            </a:r>
            <a:r>
              <a:rPr lang="en-US" sz="1400" dirty="0"/>
              <a:t> </a:t>
            </a:r>
            <a:r>
              <a:rPr lang="en-US" sz="1400" dirty="0" err="1"/>
              <a:t>Shul’gin</a:t>
            </a:r>
            <a:r>
              <a:rPr lang="en-US" sz="1400" dirty="0"/>
              <a:t> and Ekaterina </a:t>
            </a:r>
            <a:r>
              <a:rPr lang="en-US" sz="1400" dirty="0" err="1"/>
              <a:t>Shul’gina</a:t>
            </a:r>
            <a:endParaRPr lang="en-US" sz="1400" dirty="0"/>
          </a:p>
        </p:txBody>
      </p:sp>
      <p:sp>
        <p:nvSpPr>
          <p:cNvPr id="20" name="TextBox 19">
            <a:extLst>
              <a:ext uri="{FF2B5EF4-FFF2-40B4-BE49-F238E27FC236}">
                <a16:creationId xmlns:a16="http://schemas.microsoft.com/office/drawing/2014/main" id="{9CD5DD55-E383-D495-DDAD-312DCC905675}"/>
              </a:ext>
            </a:extLst>
          </p:cNvPr>
          <p:cNvSpPr txBox="1"/>
          <p:nvPr/>
        </p:nvSpPr>
        <p:spPr>
          <a:xfrm>
            <a:off x="3930196" y="6200229"/>
            <a:ext cx="4544557" cy="738664"/>
          </a:xfrm>
          <a:prstGeom prst="rect">
            <a:avLst/>
          </a:prstGeom>
          <a:noFill/>
        </p:spPr>
        <p:txBody>
          <a:bodyPr wrap="square" rtlCol="0">
            <a:spAutoFit/>
          </a:bodyPr>
          <a:lstStyle/>
          <a:p>
            <a:r>
              <a:rPr lang="en-US" sz="1400" dirty="0"/>
              <a:t>Fabian Baumann, </a:t>
            </a:r>
            <a:r>
              <a:rPr lang="en-US" sz="1400" i="1" dirty="0"/>
              <a:t>Dynasty Divided: A Family History of  Russian and Ukrainian nationalism </a:t>
            </a:r>
            <a:r>
              <a:rPr lang="en-US" sz="1400" dirty="0"/>
              <a:t>(Northern Illinois University Press, 2023)</a:t>
            </a:r>
          </a:p>
        </p:txBody>
      </p:sp>
    </p:spTree>
    <p:extLst>
      <p:ext uri="{BB962C8B-B14F-4D97-AF65-F5344CB8AC3E}">
        <p14:creationId xmlns:p14="http://schemas.microsoft.com/office/powerpoint/2010/main" val="1893936315"/>
      </p:ext>
    </p:extLst>
  </p:cSld>
  <p:clrMapOvr>
    <a:masterClrMapping/>
  </p:clrMapOvr>
  <p:transition>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b="1"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3859422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1452</Words>
  <Application>Microsoft Macintosh PowerPoint</Application>
  <PresentationFormat>On-screen Show (4:3)</PresentationFormat>
  <Paragraphs>187</Paragraphs>
  <Slides>31</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31</vt:i4>
      </vt:variant>
    </vt:vector>
  </HeadingPairs>
  <TitlesOfParts>
    <vt:vector size="40" baseType="lpstr">
      <vt:lpstr>Arial Unicode MS</vt:lpstr>
      <vt:lpstr>ＭＳ Ｐゴシック</vt:lpstr>
      <vt:lpstr>Arial</vt:lpstr>
      <vt:lpstr>Helvetica</vt:lpstr>
      <vt:lpstr>Skolar-Light-Cyrillic</vt:lpstr>
      <vt:lpstr>Times New Roman</vt:lpstr>
      <vt:lpstr>Wingdings</vt:lpstr>
      <vt:lpstr>Office Theme</vt:lpstr>
      <vt:lpstr>1_Office Theme</vt:lpstr>
      <vt:lpstr>PowerPoint Presentation</vt:lpstr>
      <vt:lpstr>PowerPoint Presentation</vt:lpstr>
      <vt:lpstr>Schedule</vt:lpstr>
      <vt:lpstr>PowerPoint Presentation</vt:lpstr>
      <vt:lpstr>PowerPoint Presentation</vt:lpstr>
      <vt:lpstr>PowerPoint Presentation</vt:lpstr>
      <vt:lpstr>PowerPoint Presentation</vt:lpstr>
      <vt:lpstr>PowerPoint Presentation</vt:lpstr>
      <vt:lpstr>Schedule</vt:lpstr>
      <vt:lpstr>Haskalah Jewish Enlightenment</vt:lpstr>
      <vt:lpstr>Emancipation – the perspective of an enlightened politician during the French Revolution</vt:lpstr>
      <vt:lpstr>PowerPoint Presentation</vt:lpstr>
      <vt:lpstr>Hasidic Courts, Dynasties and Disciples of the BeSHT (Baal Shem Tov)</vt:lpstr>
      <vt:lpstr>Schedule</vt:lpstr>
      <vt:lpstr>The ‘Jewish Problem’ </vt:lpstr>
      <vt:lpstr>Anti-Semitism</vt:lpstr>
      <vt:lpstr>PowerPoint Presentation</vt:lpstr>
      <vt:lpstr>Pogroms in Russian Empire</vt:lpstr>
      <vt:lpstr>Schedule</vt:lpstr>
      <vt:lpstr>PowerPoint Presentation</vt:lpstr>
      <vt:lpstr>The Ultra-Orthodox attitude </vt:lpstr>
      <vt:lpstr>Jewish nationalism</vt:lpstr>
      <vt:lpstr>Diaspora Nationalism (late 19th/early 20th centuries)</vt:lpstr>
      <vt:lpstr>Simon Dubnow</vt:lpstr>
      <vt:lpstr>BUND</vt:lpstr>
      <vt:lpstr>PowerPoint Presentation</vt:lpstr>
      <vt:lpstr>Zionism</vt:lpstr>
      <vt:lpstr>Theodor Herzl (1860 – 1904)</vt:lpstr>
      <vt:lpstr>Jewish settlement in Palestine</vt:lpstr>
      <vt:lpstr>Schedule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120</cp:revision>
  <cp:lastPrinted>2018-10-28T13:03:08Z</cp:lastPrinted>
  <dcterms:created xsi:type="dcterms:W3CDTF">2005-09-25T23:01:55Z</dcterms:created>
  <dcterms:modified xsi:type="dcterms:W3CDTF">2024-01-23T11:18:26Z</dcterms:modified>
</cp:coreProperties>
</file>