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29"/>
  </p:notesMasterIdLst>
  <p:handoutMasterIdLst>
    <p:handoutMasterId r:id="rId30"/>
  </p:handoutMasterIdLst>
  <p:sldIdLst>
    <p:sldId id="256" r:id="rId3"/>
    <p:sldId id="258" r:id="rId4"/>
    <p:sldId id="280" r:id="rId5"/>
    <p:sldId id="281" r:id="rId6"/>
    <p:sldId id="278" r:id="rId7"/>
    <p:sldId id="259" r:id="rId8"/>
    <p:sldId id="260" r:id="rId9"/>
    <p:sldId id="279" r:id="rId10"/>
    <p:sldId id="261" r:id="rId11"/>
    <p:sldId id="262" r:id="rId12"/>
    <p:sldId id="285" r:id="rId13"/>
    <p:sldId id="282" r:id="rId14"/>
    <p:sldId id="264" r:id="rId15"/>
    <p:sldId id="265" r:id="rId16"/>
    <p:sldId id="266" r:id="rId17"/>
    <p:sldId id="269" r:id="rId18"/>
    <p:sldId id="267" r:id="rId19"/>
    <p:sldId id="268" r:id="rId20"/>
    <p:sldId id="270" r:id="rId21"/>
    <p:sldId id="286" r:id="rId22"/>
    <p:sldId id="271" r:id="rId23"/>
    <p:sldId id="272" r:id="rId24"/>
    <p:sldId id="273" r:id="rId25"/>
    <p:sldId id="274" r:id="rId26"/>
    <p:sldId id="276" r:id="rId27"/>
    <p:sldId id="277" r:id="rId28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gray" frameSlides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59"/>
    <p:restoredTop sz="93721"/>
  </p:normalViewPr>
  <p:slideViewPr>
    <p:cSldViewPr>
      <p:cViewPr varScale="1">
        <p:scale>
          <a:sx n="104" d="100"/>
          <a:sy n="104" d="100"/>
        </p:scale>
        <p:origin x="976" y="20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7F6A781-B23D-5962-E44D-5417C980516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2D9345-32F4-413F-8E38-29E46587CF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/>
            </a:lvl1pPr>
          </a:lstStyle>
          <a:p>
            <a:pPr>
              <a:defRPr/>
            </a:pPr>
            <a:fld id="{0A2B0AE4-168B-774C-B672-4F16DA24EBF4}" type="datetimeFigureOut">
              <a:rPr lang="en-US" altLang="de-GB"/>
              <a:pPr>
                <a:defRPr/>
              </a:pPr>
              <a:t>2/23/25</a:t>
            </a:fld>
            <a:endParaRPr lang="en-US" altLang="de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146C2C-CC06-61AA-5C21-0DC3B6CFF76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D9F0A-E4EB-6C24-A84A-14CF81AADB1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/>
            </a:lvl1pPr>
          </a:lstStyle>
          <a:p>
            <a:pPr>
              <a:defRPr/>
            </a:pPr>
            <a:fld id="{0496D865-3AC0-2C4C-81F9-2026AAA2AB78}" type="slidenum">
              <a:rPr lang="en-US" altLang="de-GB"/>
              <a:pPr>
                <a:defRPr/>
              </a:pPr>
              <a:t>‹#›</a:t>
            </a:fld>
            <a:endParaRPr lang="en-US" altLang="de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1">
            <a:extLst>
              <a:ext uri="{FF2B5EF4-FFF2-40B4-BE49-F238E27FC236}">
                <a16:creationId xmlns:a16="http://schemas.microsoft.com/office/drawing/2014/main" id="{423690E4-40D1-9FC3-C3A8-1F5C061DF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/>
          </a:p>
        </p:txBody>
      </p:sp>
      <p:sp>
        <p:nvSpPr>
          <p:cNvPr id="26627" name="Text Box 2">
            <a:extLst>
              <a:ext uri="{FF2B5EF4-FFF2-40B4-BE49-F238E27FC236}">
                <a16:creationId xmlns:a16="http://schemas.microsoft.com/office/drawing/2014/main" id="{205B5809-C8C8-1547-5EE4-3FFDDEE655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/>
          </a:p>
        </p:txBody>
      </p:sp>
      <p:sp>
        <p:nvSpPr>
          <p:cNvPr id="26628" name="Text Box 3">
            <a:extLst>
              <a:ext uri="{FF2B5EF4-FFF2-40B4-BE49-F238E27FC236}">
                <a16:creationId xmlns:a16="http://schemas.microsoft.com/office/drawing/2014/main" id="{623460D8-6DD6-1FDA-A901-1FF6D32486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/>
          </a:p>
        </p:txBody>
      </p:sp>
      <p:sp>
        <p:nvSpPr>
          <p:cNvPr id="26629" name="Rectangle 4">
            <a:extLst>
              <a:ext uri="{FF2B5EF4-FFF2-40B4-BE49-F238E27FC236}">
                <a16:creationId xmlns:a16="http://schemas.microsoft.com/office/drawing/2014/main" id="{60721977-226E-6DCF-48D7-57C7471459EA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5169D113-0925-FEF6-6153-1E4EA94A10DC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26631" name="Text Box 6">
            <a:extLst>
              <a:ext uri="{FF2B5EF4-FFF2-40B4-BE49-F238E27FC236}">
                <a16:creationId xmlns:a16="http://schemas.microsoft.com/office/drawing/2014/main" id="{0F90ECF7-5DEC-7EC5-EA64-8B620D9AB9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55D6846E-562A-179A-4808-CBD92018CC1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EF39F69-3FEE-FD4D-9209-EFA85DF9CF77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ＭＳ Ｐゴシック" pitchFamily="-106" charset="-128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425FF9EF-228B-3D1A-5589-8027DECC13B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7C01D66-4A08-D143-8394-71E5AF89CB81}" type="slidenum">
              <a:rPr lang="en-GB" altLang="en-GB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/>
              <a:t>1</a:t>
            </a:fld>
            <a:endParaRPr lang="en-GB" altLang="en-GB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9699" name="Text Box 1">
            <a:extLst>
              <a:ext uri="{FF2B5EF4-FFF2-40B4-BE49-F238E27FC236}">
                <a16:creationId xmlns:a16="http://schemas.microsoft.com/office/drawing/2014/main" id="{AA478F91-5303-9CE5-6F68-18ABEE1132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buSzPct val="100000"/>
            </a:pPr>
            <a:fld id="{54FEDFDF-33A9-2A41-B6E2-64DF389E78CD}" type="slidenum">
              <a:rPr lang="en-GB" altLang="en-GB" sz="1200">
                <a:solidFill>
                  <a:srgbClr val="FFFF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buSzPct val="100000"/>
              </a:pPr>
              <a:t>1</a:t>
            </a:fld>
            <a:endParaRPr lang="en-GB" altLang="en-GB" sz="1200">
              <a:solidFill>
                <a:srgbClr val="FFFFFF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9700" name="Text Box 2">
            <a:extLst>
              <a:ext uri="{FF2B5EF4-FFF2-40B4-BE49-F238E27FC236}">
                <a16:creationId xmlns:a16="http://schemas.microsoft.com/office/drawing/2014/main" id="{75F64B3D-57B8-DB56-33DF-D3F3D5AB25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9701" name="Text Box 3">
            <a:extLst>
              <a:ext uri="{FF2B5EF4-FFF2-40B4-BE49-F238E27FC236}">
                <a16:creationId xmlns:a16="http://schemas.microsoft.com/office/drawing/2014/main" id="{40E17057-8A49-DC20-C90E-F879EFB0AA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altLang="en-GB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6">
            <a:extLst>
              <a:ext uri="{FF2B5EF4-FFF2-40B4-BE49-F238E27FC236}">
                <a16:creationId xmlns:a16="http://schemas.microsoft.com/office/drawing/2014/main" id="{F9F1BB6C-F8CF-043B-F3C6-90ED04802503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BD510E6-53CE-C94B-89C9-75B83374C2C3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14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63491" name="Text Box 1">
            <a:extLst>
              <a:ext uri="{FF2B5EF4-FFF2-40B4-BE49-F238E27FC236}">
                <a16:creationId xmlns:a16="http://schemas.microsoft.com/office/drawing/2014/main" id="{B40F3D50-1618-38FC-8407-95AEE890B9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B39AE4DF-37A7-6D48-8B38-855346100188}" type="slidenum">
              <a:rPr lang="en-GB" altLang="en-US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GB" altLang="en-US">
              <a:solidFill>
                <a:srgbClr val="FFFFFF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63492" name="Text Box 2">
            <a:extLst>
              <a:ext uri="{FF2B5EF4-FFF2-40B4-BE49-F238E27FC236}">
                <a16:creationId xmlns:a16="http://schemas.microsoft.com/office/drawing/2014/main" id="{DA83E4CC-20A8-7ABA-4C40-723700B407D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3" name="Text Box 3">
            <a:extLst>
              <a:ext uri="{FF2B5EF4-FFF2-40B4-BE49-F238E27FC236}">
                <a16:creationId xmlns:a16="http://schemas.microsoft.com/office/drawing/2014/main" id="{356BC456-64DC-55D7-862C-6158E4E0CB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215900" indent="-215900" eaLnBrk="1" hangingPunct="1">
              <a:spcBef>
                <a:spcPts val="450"/>
              </a:spcBef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de-DE" altLang="en-US" sz="2400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6">
            <a:extLst>
              <a:ext uri="{FF2B5EF4-FFF2-40B4-BE49-F238E27FC236}">
                <a16:creationId xmlns:a16="http://schemas.microsoft.com/office/drawing/2014/main" id="{0D88C223-477E-93D8-F260-547D3FF2054E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3C31E59-43DC-8B48-91D0-9DEAF8165373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15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65539" name="Text Box 1">
            <a:extLst>
              <a:ext uri="{FF2B5EF4-FFF2-40B4-BE49-F238E27FC236}">
                <a16:creationId xmlns:a16="http://schemas.microsoft.com/office/drawing/2014/main" id="{2D242189-9D22-7396-80B0-F85F057A92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8EB29F83-2BD6-F347-A565-1F57C0D09302}" type="slidenum">
              <a:rPr lang="en-GB" altLang="en-US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GB" altLang="en-US">
              <a:solidFill>
                <a:srgbClr val="FFFFFF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65540" name="Text Box 2">
            <a:extLst>
              <a:ext uri="{FF2B5EF4-FFF2-40B4-BE49-F238E27FC236}">
                <a16:creationId xmlns:a16="http://schemas.microsoft.com/office/drawing/2014/main" id="{DE6ADFE9-2669-8F2C-1E4A-D81B088CAB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1" name="Text Box 3">
            <a:extLst>
              <a:ext uri="{FF2B5EF4-FFF2-40B4-BE49-F238E27FC236}">
                <a16:creationId xmlns:a16="http://schemas.microsoft.com/office/drawing/2014/main" id="{ACE7FD38-100D-BF1B-7021-99929ABE8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de-DE" altLang="en-US" sz="2400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6">
            <a:extLst>
              <a:ext uri="{FF2B5EF4-FFF2-40B4-BE49-F238E27FC236}">
                <a16:creationId xmlns:a16="http://schemas.microsoft.com/office/drawing/2014/main" id="{4C92F94A-3714-C6EB-A6AD-4A832E101BF3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46CD7E0-7B91-544F-B630-B15A8956BC5B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16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67587" name="Text Box 1">
            <a:extLst>
              <a:ext uri="{FF2B5EF4-FFF2-40B4-BE49-F238E27FC236}">
                <a16:creationId xmlns:a16="http://schemas.microsoft.com/office/drawing/2014/main" id="{0CFCE618-1854-980D-A97F-2A4FA023AC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D9992F65-6874-B042-B775-C9F943AD9311}" type="slidenum">
              <a:rPr lang="en-GB" altLang="en-US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GB" altLang="en-US">
              <a:solidFill>
                <a:srgbClr val="FFFFFF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67588" name="Text Box 2">
            <a:extLst>
              <a:ext uri="{FF2B5EF4-FFF2-40B4-BE49-F238E27FC236}">
                <a16:creationId xmlns:a16="http://schemas.microsoft.com/office/drawing/2014/main" id="{5896B379-C67B-CBC5-1A62-5ECBAA006C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Text Box 3">
            <a:extLst>
              <a:ext uri="{FF2B5EF4-FFF2-40B4-BE49-F238E27FC236}">
                <a16:creationId xmlns:a16="http://schemas.microsoft.com/office/drawing/2014/main" id="{1558FB7D-188D-3382-59F1-3C257C5F9A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215900" indent="-215900" eaLnBrk="1" hangingPunct="1">
              <a:spcBef>
                <a:spcPts val="450"/>
              </a:spcBef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de-DE" altLang="en-US" sz="2400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>
            <a:extLst>
              <a:ext uri="{FF2B5EF4-FFF2-40B4-BE49-F238E27FC236}">
                <a16:creationId xmlns:a16="http://schemas.microsoft.com/office/drawing/2014/main" id="{39E8CE9D-98F8-79A6-9701-A7212663BB37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FD66426-E761-CE4E-8EBB-756A55066EB9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17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69635" name="Text Box 1">
            <a:extLst>
              <a:ext uri="{FF2B5EF4-FFF2-40B4-BE49-F238E27FC236}">
                <a16:creationId xmlns:a16="http://schemas.microsoft.com/office/drawing/2014/main" id="{208CC13C-802F-0709-389B-AACE0BED5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70979BFF-9F89-F242-B903-F0D9008EEEC0}" type="slidenum">
              <a:rPr lang="en-GB" altLang="en-US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GB" altLang="en-US">
              <a:solidFill>
                <a:srgbClr val="FFFFFF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69636" name="Text Box 2">
            <a:extLst>
              <a:ext uri="{FF2B5EF4-FFF2-40B4-BE49-F238E27FC236}">
                <a16:creationId xmlns:a16="http://schemas.microsoft.com/office/drawing/2014/main" id="{F3BBE302-ACD0-D521-78A6-3318A20AF87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Text Box 3">
            <a:extLst>
              <a:ext uri="{FF2B5EF4-FFF2-40B4-BE49-F238E27FC236}">
                <a16:creationId xmlns:a16="http://schemas.microsoft.com/office/drawing/2014/main" id="{B92FE57E-1DC7-AACF-5855-7FFA1A3260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215900" indent="-215900" eaLnBrk="1" hangingPunct="1">
              <a:spcBef>
                <a:spcPts val="450"/>
              </a:spcBef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de-DE" altLang="en-US" sz="2400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6">
            <a:extLst>
              <a:ext uri="{FF2B5EF4-FFF2-40B4-BE49-F238E27FC236}">
                <a16:creationId xmlns:a16="http://schemas.microsoft.com/office/drawing/2014/main" id="{F6DB6B7B-42F5-C097-14D7-D3E74E518B7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1516E9E-2087-A343-A42F-6D160AAADDF1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18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71683" name="Text Box 1">
            <a:extLst>
              <a:ext uri="{FF2B5EF4-FFF2-40B4-BE49-F238E27FC236}">
                <a16:creationId xmlns:a16="http://schemas.microsoft.com/office/drawing/2014/main" id="{61E5C542-5F6B-176C-2D2E-CD6E566648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8825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4" name="Text Box 2">
            <a:extLst>
              <a:ext uri="{FF2B5EF4-FFF2-40B4-BE49-F238E27FC236}">
                <a16:creationId xmlns:a16="http://schemas.microsoft.com/office/drawing/2014/main" id="{ABFE153A-848C-AEE1-773D-C6D8C16737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6">
            <a:extLst>
              <a:ext uri="{FF2B5EF4-FFF2-40B4-BE49-F238E27FC236}">
                <a16:creationId xmlns:a16="http://schemas.microsoft.com/office/drawing/2014/main" id="{632D7E7D-B74C-EED2-4D36-F4866991D1C7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496B66A-20F7-1848-8ACC-480A34F3B438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19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73731" name="Text Box 1">
            <a:extLst>
              <a:ext uri="{FF2B5EF4-FFF2-40B4-BE49-F238E27FC236}">
                <a16:creationId xmlns:a16="http://schemas.microsoft.com/office/drawing/2014/main" id="{56E737BA-3CB8-6B21-1261-9F0B566D91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020AA86A-772B-4749-AED7-E8A3C5497092}" type="slidenum">
              <a:rPr lang="en-GB" altLang="en-US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GB" altLang="en-US">
              <a:solidFill>
                <a:srgbClr val="FFFFFF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73732" name="Text Box 2">
            <a:extLst>
              <a:ext uri="{FF2B5EF4-FFF2-40B4-BE49-F238E27FC236}">
                <a16:creationId xmlns:a16="http://schemas.microsoft.com/office/drawing/2014/main" id="{83A982DD-D6F7-EAFD-9552-C43EB0C90F4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Text Box 3">
            <a:extLst>
              <a:ext uri="{FF2B5EF4-FFF2-40B4-BE49-F238E27FC236}">
                <a16:creationId xmlns:a16="http://schemas.microsoft.com/office/drawing/2014/main" id="{453C4059-1D98-0BA2-D7D9-619570ECD7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pPr marL="215900" indent="-215900" eaLnBrk="1" hangingPunct="1">
              <a:spcBef>
                <a:spcPts val="450"/>
              </a:spcBef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de-DE" altLang="en-US" sz="2400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6">
            <a:extLst>
              <a:ext uri="{FF2B5EF4-FFF2-40B4-BE49-F238E27FC236}">
                <a16:creationId xmlns:a16="http://schemas.microsoft.com/office/drawing/2014/main" id="{48470C5F-899E-11CD-616E-2BB039DB83A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2F5BC2D-B670-834F-8AB5-EF504E33DD23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21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75779" name="Text Box 1">
            <a:extLst>
              <a:ext uri="{FF2B5EF4-FFF2-40B4-BE49-F238E27FC236}">
                <a16:creationId xmlns:a16="http://schemas.microsoft.com/office/drawing/2014/main" id="{B74A5581-9591-58D3-8BC1-2374736243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D0028694-AC00-DC42-9177-37F5E355E880}" type="slidenum">
              <a:rPr lang="en-GB" altLang="en-US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GB" altLang="en-US">
              <a:solidFill>
                <a:srgbClr val="FFFFFF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75780" name="Text Box 2">
            <a:extLst>
              <a:ext uri="{FF2B5EF4-FFF2-40B4-BE49-F238E27FC236}">
                <a16:creationId xmlns:a16="http://schemas.microsoft.com/office/drawing/2014/main" id="{4E2CB381-0820-C21F-BB55-1F8C65B0295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1" name="Text Box 3">
            <a:extLst>
              <a:ext uri="{FF2B5EF4-FFF2-40B4-BE49-F238E27FC236}">
                <a16:creationId xmlns:a16="http://schemas.microsoft.com/office/drawing/2014/main" id="{33DBFEF5-F8EC-0DEE-6D6E-156422EAFF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215900" indent="-215900" eaLnBrk="1" hangingPunct="1">
              <a:spcBef>
                <a:spcPts val="450"/>
              </a:spcBef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de-DE" altLang="en-US" sz="2400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6">
            <a:extLst>
              <a:ext uri="{FF2B5EF4-FFF2-40B4-BE49-F238E27FC236}">
                <a16:creationId xmlns:a16="http://schemas.microsoft.com/office/drawing/2014/main" id="{3E2369DB-5D08-9533-175E-5CF62F7DB346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8F51FCD-620E-F642-9B9F-9D69C038A6A8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22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77827" name="Text Box 1">
            <a:extLst>
              <a:ext uri="{FF2B5EF4-FFF2-40B4-BE49-F238E27FC236}">
                <a16:creationId xmlns:a16="http://schemas.microsoft.com/office/drawing/2014/main" id="{2FB7F250-3FFC-2BC1-978E-DA1EFFBFB0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4B130FB2-FD7F-EA42-93A8-E27BD230FDBA}" type="slidenum">
              <a:rPr lang="en-GB" altLang="en-US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GB" altLang="en-US">
              <a:solidFill>
                <a:srgbClr val="FFFFFF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77828" name="Text Box 2">
            <a:extLst>
              <a:ext uri="{FF2B5EF4-FFF2-40B4-BE49-F238E27FC236}">
                <a16:creationId xmlns:a16="http://schemas.microsoft.com/office/drawing/2014/main" id="{C759573D-F875-EC50-5AC2-0AD25EA8F1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9" name="Text Box 3">
            <a:extLst>
              <a:ext uri="{FF2B5EF4-FFF2-40B4-BE49-F238E27FC236}">
                <a16:creationId xmlns:a16="http://schemas.microsoft.com/office/drawing/2014/main" id="{73D4F227-E5A7-DEB3-7476-AFC3A2F9D7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215900" indent="-215900" eaLnBrk="1" hangingPunct="1">
              <a:spcBef>
                <a:spcPts val="450"/>
              </a:spcBef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de-DE" altLang="en-US" sz="2400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6">
            <a:extLst>
              <a:ext uri="{FF2B5EF4-FFF2-40B4-BE49-F238E27FC236}">
                <a16:creationId xmlns:a16="http://schemas.microsoft.com/office/drawing/2014/main" id="{280347B8-FD1F-7966-6F23-D32D8FB63037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40B3FB0-5880-BF45-BE19-7BB3E255E03F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23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79875" name="Text Box 1">
            <a:extLst>
              <a:ext uri="{FF2B5EF4-FFF2-40B4-BE49-F238E27FC236}">
                <a16:creationId xmlns:a16="http://schemas.microsoft.com/office/drawing/2014/main" id="{81C61415-86A5-C687-E99C-B268594459A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8825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6" name="Text Box 2">
            <a:extLst>
              <a:ext uri="{FF2B5EF4-FFF2-40B4-BE49-F238E27FC236}">
                <a16:creationId xmlns:a16="http://schemas.microsoft.com/office/drawing/2014/main" id="{2C103E63-9CAC-284B-C9DD-8B7DE0B389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6">
            <a:extLst>
              <a:ext uri="{FF2B5EF4-FFF2-40B4-BE49-F238E27FC236}">
                <a16:creationId xmlns:a16="http://schemas.microsoft.com/office/drawing/2014/main" id="{1173FC47-CC7B-2A61-3E57-32F10F602D7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6237798-84F0-7A48-A5BE-0F41F24156EA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24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81923" name="Text Box 1">
            <a:extLst>
              <a:ext uri="{FF2B5EF4-FFF2-40B4-BE49-F238E27FC236}">
                <a16:creationId xmlns:a16="http://schemas.microsoft.com/office/drawing/2014/main" id="{01CF6CC0-02B3-13E9-4DAA-A2D4AB623BB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8825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4" name="Text Box 2">
            <a:extLst>
              <a:ext uri="{FF2B5EF4-FFF2-40B4-BE49-F238E27FC236}">
                <a16:creationId xmlns:a16="http://schemas.microsoft.com/office/drawing/2014/main" id="{1FDE4F60-B975-FEFF-C92B-DD1B3282D6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>
            <a:extLst>
              <a:ext uri="{FF2B5EF4-FFF2-40B4-BE49-F238E27FC236}">
                <a16:creationId xmlns:a16="http://schemas.microsoft.com/office/drawing/2014/main" id="{99611C8B-C5C2-4D47-DA4A-9295A9B349C9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91F45F1-BC87-2D41-A2DC-5221E6516A87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2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43011" name="Text Box 1">
            <a:extLst>
              <a:ext uri="{FF2B5EF4-FFF2-40B4-BE49-F238E27FC236}">
                <a16:creationId xmlns:a16="http://schemas.microsoft.com/office/drawing/2014/main" id="{CA6276D8-F976-5B31-6CF0-B0DD8F4807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C03E6331-498C-E44F-9223-7A56EB7C4CF9}" type="slidenum">
              <a:rPr lang="en-GB" altLang="en-US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en-US">
              <a:solidFill>
                <a:srgbClr val="FFFFFF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43012" name="Text Box 2">
            <a:extLst>
              <a:ext uri="{FF2B5EF4-FFF2-40B4-BE49-F238E27FC236}">
                <a16:creationId xmlns:a16="http://schemas.microsoft.com/office/drawing/2014/main" id="{0537D054-0FF8-8445-D542-E2DDAAFD672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Text Box 3">
            <a:extLst>
              <a:ext uri="{FF2B5EF4-FFF2-40B4-BE49-F238E27FC236}">
                <a16:creationId xmlns:a16="http://schemas.microsoft.com/office/drawing/2014/main" id="{B5E946C0-7DA8-BB1B-6D41-F9CDF947CC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pPr marL="215900" indent="-215900" eaLnBrk="1" hangingPunct="1">
              <a:spcBef>
                <a:spcPts val="450"/>
              </a:spcBef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de-DE" altLang="en-US" sz="2400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6">
            <a:extLst>
              <a:ext uri="{FF2B5EF4-FFF2-40B4-BE49-F238E27FC236}">
                <a16:creationId xmlns:a16="http://schemas.microsoft.com/office/drawing/2014/main" id="{96E0CD0B-F893-4675-5F46-F8D0FB33B2B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8341A64-BA78-5244-AA1D-1E966E7B5208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25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83971" name="Text Box 1">
            <a:extLst>
              <a:ext uri="{FF2B5EF4-FFF2-40B4-BE49-F238E27FC236}">
                <a16:creationId xmlns:a16="http://schemas.microsoft.com/office/drawing/2014/main" id="{C23B3A74-FC71-4EFE-3F9F-6C6C8849A1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28D7D468-0E5B-4442-8F6F-059E3E17E111}" type="slidenum">
              <a:rPr lang="en-GB" altLang="en-US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n-GB" altLang="en-US">
              <a:solidFill>
                <a:srgbClr val="FFFFFF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83972" name="Text Box 2">
            <a:extLst>
              <a:ext uri="{FF2B5EF4-FFF2-40B4-BE49-F238E27FC236}">
                <a16:creationId xmlns:a16="http://schemas.microsoft.com/office/drawing/2014/main" id="{786ADBA1-972F-7133-6B75-2C1BB675D8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3" name="Text Box 3">
            <a:extLst>
              <a:ext uri="{FF2B5EF4-FFF2-40B4-BE49-F238E27FC236}">
                <a16:creationId xmlns:a16="http://schemas.microsoft.com/office/drawing/2014/main" id="{5B5EC0B3-D866-434B-7A01-970901EC6B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de-DE" altLang="en-US" sz="2400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6">
            <a:extLst>
              <a:ext uri="{FF2B5EF4-FFF2-40B4-BE49-F238E27FC236}">
                <a16:creationId xmlns:a16="http://schemas.microsoft.com/office/drawing/2014/main" id="{B6EFFA8C-6097-9B68-E4E6-44881F8925B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EDB4445-E912-4748-8B38-748904235AF9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26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86019" name="Text Box 1">
            <a:extLst>
              <a:ext uri="{FF2B5EF4-FFF2-40B4-BE49-F238E27FC236}">
                <a16:creationId xmlns:a16="http://schemas.microsoft.com/office/drawing/2014/main" id="{471625CD-B1DA-C345-E52E-15EBD45933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4DCBE94A-5260-B443-B7A6-F6EA982FF3F5}" type="slidenum">
              <a:rPr lang="en-GB" altLang="en-US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en-GB" altLang="en-US">
              <a:solidFill>
                <a:srgbClr val="FFFFFF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86020" name="Text Box 2">
            <a:extLst>
              <a:ext uri="{FF2B5EF4-FFF2-40B4-BE49-F238E27FC236}">
                <a16:creationId xmlns:a16="http://schemas.microsoft.com/office/drawing/2014/main" id="{6C124CFA-3555-75B1-4F36-18BD2E524E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21" name="Text Box 3">
            <a:extLst>
              <a:ext uri="{FF2B5EF4-FFF2-40B4-BE49-F238E27FC236}">
                <a16:creationId xmlns:a16="http://schemas.microsoft.com/office/drawing/2014/main" id="{B8821198-463C-06F5-B357-593E7C1DC7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215900" indent="-215900" eaLnBrk="1" hangingPunct="1">
              <a:spcBef>
                <a:spcPts val="450"/>
              </a:spcBef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de-DE" altLang="en-US" sz="2400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>
            <a:extLst>
              <a:ext uri="{FF2B5EF4-FFF2-40B4-BE49-F238E27FC236}">
                <a16:creationId xmlns:a16="http://schemas.microsoft.com/office/drawing/2014/main" id="{CEAB17DF-CF65-E0CB-5AA6-7EEB786F72D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458FED4-AE88-D74D-9326-D38C3A6EF55E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4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46083" name="Text Box 1">
            <a:extLst>
              <a:ext uri="{FF2B5EF4-FFF2-40B4-BE49-F238E27FC236}">
                <a16:creationId xmlns:a16="http://schemas.microsoft.com/office/drawing/2014/main" id="{B380A767-DB21-FC64-524E-7E07EA5AFA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B9CE3D6C-AC92-3D43-ACCB-59243DCD2EA9}" type="slidenum">
              <a:rPr lang="en-GB" altLang="en-US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GB" altLang="en-US">
              <a:solidFill>
                <a:srgbClr val="FFFFFF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46084" name="Text Box 2">
            <a:extLst>
              <a:ext uri="{FF2B5EF4-FFF2-40B4-BE49-F238E27FC236}">
                <a16:creationId xmlns:a16="http://schemas.microsoft.com/office/drawing/2014/main" id="{9FD249A2-D59B-B201-72A0-731166725D8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5" name="Text Box 3">
            <a:extLst>
              <a:ext uri="{FF2B5EF4-FFF2-40B4-BE49-F238E27FC236}">
                <a16:creationId xmlns:a16="http://schemas.microsoft.com/office/drawing/2014/main" id="{ECD9D605-3BDF-CB16-0D18-FEA95065A0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215900" indent="-215900" eaLnBrk="1" hangingPunct="1">
              <a:spcBef>
                <a:spcPts val="450"/>
              </a:spcBef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de-DE" altLang="en-US" sz="2400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>
            <a:extLst>
              <a:ext uri="{FF2B5EF4-FFF2-40B4-BE49-F238E27FC236}">
                <a16:creationId xmlns:a16="http://schemas.microsoft.com/office/drawing/2014/main" id="{9DC15AC5-ADB3-3419-572D-95B40750D96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5D418AB-675A-3D4D-B6F9-872E1BD78F7E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6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49155" name="Text Box 1">
            <a:extLst>
              <a:ext uri="{FF2B5EF4-FFF2-40B4-BE49-F238E27FC236}">
                <a16:creationId xmlns:a16="http://schemas.microsoft.com/office/drawing/2014/main" id="{8B605A2B-9149-32FD-6286-ECEC1C9F9D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6D1649BB-2C91-6E49-A066-AA166CD7558B}" type="slidenum">
              <a:rPr lang="en-GB" altLang="en-US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GB" altLang="en-US">
              <a:solidFill>
                <a:srgbClr val="FFFFFF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49156" name="Text Box 2">
            <a:extLst>
              <a:ext uri="{FF2B5EF4-FFF2-40B4-BE49-F238E27FC236}">
                <a16:creationId xmlns:a16="http://schemas.microsoft.com/office/drawing/2014/main" id="{97761451-8858-96A2-014F-06D101F0ED2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7" name="Text Box 3">
            <a:extLst>
              <a:ext uri="{FF2B5EF4-FFF2-40B4-BE49-F238E27FC236}">
                <a16:creationId xmlns:a16="http://schemas.microsoft.com/office/drawing/2014/main" id="{49DB2DBC-10D4-E834-CEDF-0FF6B55B25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215900" indent="-215900" eaLnBrk="1" hangingPunct="1">
              <a:spcBef>
                <a:spcPts val="450"/>
              </a:spcBef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de-DE" altLang="en-US" sz="2400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6">
            <a:extLst>
              <a:ext uri="{FF2B5EF4-FFF2-40B4-BE49-F238E27FC236}">
                <a16:creationId xmlns:a16="http://schemas.microsoft.com/office/drawing/2014/main" id="{125A0DEA-4E5F-F80D-9D56-D4A38D0744F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947882F-1109-1847-82BE-50CF88988F2E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7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51203" name="Text Box 1">
            <a:extLst>
              <a:ext uri="{FF2B5EF4-FFF2-40B4-BE49-F238E27FC236}">
                <a16:creationId xmlns:a16="http://schemas.microsoft.com/office/drawing/2014/main" id="{F4079BE4-0C93-C6DF-A8F7-E5A4EFF38E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7FD484B4-8E79-9A4C-A664-0C9549ED1CF5}" type="slidenum">
              <a:rPr lang="en-GB" altLang="en-US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GB" altLang="en-US">
              <a:solidFill>
                <a:srgbClr val="FFFFFF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51204" name="Text Box 2">
            <a:extLst>
              <a:ext uri="{FF2B5EF4-FFF2-40B4-BE49-F238E27FC236}">
                <a16:creationId xmlns:a16="http://schemas.microsoft.com/office/drawing/2014/main" id="{C811ACB6-7563-7EAF-4050-F3E53667D17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5" name="Text Box 3">
            <a:extLst>
              <a:ext uri="{FF2B5EF4-FFF2-40B4-BE49-F238E27FC236}">
                <a16:creationId xmlns:a16="http://schemas.microsoft.com/office/drawing/2014/main" id="{E72AF67D-90B3-C520-2074-BF0A68162A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de-DE" altLang="en-US" sz="2400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>
            <a:extLst>
              <a:ext uri="{FF2B5EF4-FFF2-40B4-BE49-F238E27FC236}">
                <a16:creationId xmlns:a16="http://schemas.microsoft.com/office/drawing/2014/main" id="{42DFF8D1-2D89-B1BD-15AB-1CA514F49DAC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FFF8EAF-7B38-594D-B7BD-864AEE8B7DC6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9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54275" name="Text Box 1">
            <a:extLst>
              <a:ext uri="{FF2B5EF4-FFF2-40B4-BE49-F238E27FC236}">
                <a16:creationId xmlns:a16="http://schemas.microsoft.com/office/drawing/2014/main" id="{9D8700ED-EBF1-7883-0697-830A952BF9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F1A88E65-FC60-324E-9372-89941C4EA796}" type="slidenum">
              <a:rPr lang="en-GB" altLang="en-US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GB" altLang="en-US">
              <a:solidFill>
                <a:srgbClr val="FFFFFF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54276" name="Text Box 2">
            <a:extLst>
              <a:ext uri="{FF2B5EF4-FFF2-40B4-BE49-F238E27FC236}">
                <a16:creationId xmlns:a16="http://schemas.microsoft.com/office/drawing/2014/main" id="{6AF4F611-2A78-F1CE-9F93-BEA29535256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7" name="Text Box 3">
            <a:extLst>
              <a:ext uri="{FF2B5EF4-FFF2-40B4-BE49-F238E27FC236}">
                <a16:creationId xmlns:a16="http://schemas.microsoft.com/office/drawing/2014/main" id="{5B7AE2B4-A02D-CC26-F114-FEDEF5CA57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215900" indent="-215900" eaLnBrk="1" hangingPunct="1">
              <a:spcBef>
                <a:spcPts val="450"/>
              </a:spcBef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de-DE" altLang="en-US" sz="2400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>
            <a:extLst>
              <a:ext uri="{FF2B5EF4-FFF2-40B4-BE49-F238E27FC236}">
                <a16:creationId xmlns:a16="http://schemas.microsoft.com/office/drawing/2014/main" id="{96D38475-077D-8173-97F3-3E6F52C562F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C9BE7CB-9CE9-C24C-9BFA-28F53FC92F16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10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56323" name="Text Box 1">
            <a:extLst>
              <a:ext uri="{FF2B5EF4-FFF2-40B4-BE49-F238E27FC236}">
                <a16:creationId xmlns:a16="http://schemas.microsoft.com/office/drawing/2014/main" id="{8026CE04-C51D-3F67-3191-ACBE47176A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6A365059-067B-B145-9815-38E1D0E7D7BB}" type="slidenum">
              <a:rPr lang="en-GB" altLang="en-US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GB" altLang="en-US">
              <a:solidFill>
                <a:srgbClr val="FFFFFF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56324" name="Text Box 2">
            <a:extLst>
              <a:ext uri="{FF2B5EF4-FFF2-40B4-BE49-F238E27FC236}">
                <a16:creationId xmlns:a16="http://schemas.microsoft.com/office/drawing/2014/main" id="{749126A0-5609-8C90-161C-ED0AAFAFE29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5" name="Text Box 3">
            <a:extLst>
              <a:ext uri="{FF2B5EF4-FFF2-40B4-BE49-F238E27FC236}">
                <a16:creationId xmlns:a16="http://schemas.microsoft.com/office/drawing/2014/main" id="{5685692B-6BC7-1D30-5F36-3AFFC79067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de-DE" altLang="en-US" sz="2400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>
            <a:extLst>
              <a:ext uri="{FF2B5EF4-FFF2-40B4-BE49-F238E27FC236}">
                <a16:creationId xmlns:a16="http://schemas.microsoft.com/office/drawing/2014/main" id="{D30F9E4F-8E9C-CBEC-E2FD-AAA393B7071E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23450FF-C9D1-5B40-A09A-9A3CC649B64A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12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59395" name="Text Box 1">
            <a:extLst>
              <a:ext uri="{FF2B5EF4-FFF2-40B4-BE49-F238E27FC236}">
                <a16:creationId xmlns:a16="http://schemas.microsoft.com/office/drawing/2014/main" id="{12246FAF-A9FE-FFE0-06C8-2C907D406D9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6" name="Text Box 2">
            <a:extLst>
              <a:ext uri="{FF2B5EF4-FFF2-40B4-BE49-F238E27FC236}">
                <a16:creationId xmlns:a16="http://schemas.microsoft.com/office/drawing/2014/main" id="{0F1EA32F-832A-4C02-B079-4B45D136B1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>
            <a:extLst>
              <a:ext uri="{FF2B5EF4-FFF2-40B4-BE49-F238E27FC236}">
                <a16:creationId xmlns:a16="http://schemas.microsoft.com/office/drawing/2014/main" id="{3F66429C-50FE-2B8A-06C7-25A26F382B9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CC5A8A1-0443-694F-BA3B-CCE7A9943D43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13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61443" name="Text Box 1">
            <a:extLst>
              <a:ext uri="{FF2B5EF4-FFF2-40B4-BE49-F238E27FC236}">
                <a16:creationId xmlns:a16="http://schemas.microsoft.com/office/drawing/2014/main" id="{396E839C-F427-CF3B-932F-F037248D670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8825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4" name="Text Box 2">
            <a:extLst>
              <a:ext uri="{FF2B5EF4-FFF2-40B4-BE49-F238E27FC236}">
                <a16:creationId xmlns:a16="http://schemas.microsoft.com/office/drawing/2014/main" id="{4DFE83AC-19D4-E696-548F-2E900F503F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Click to edit Master subtitle style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693DAAD-6D43-54FA-6AFE-EF3748037088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C15D4-46A1-C641-A7A7-239894018704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3590633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C68C09B-6A24-1F6E-3D6E-DBE616626A0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0BBF8-03E7-3448-BF0A-6FCF2FFF98D1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49986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8F54AC1-2CA4-C7B3-7B4E-E4E4A8FE551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D8D44-66BC-F346-9761-AFE889621D6E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40604922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Click to edit Master subtitle style</a:t>
            </a:r>
            <a:endParaRPr lang="en-GB"/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05A82158-F42B-55BC-2413-4D447B83414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C9373-5740-FE4F-989C-1FFDD13EC49F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038178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FC6D00B6-BBBD-90FA-04B1-6033693C324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D2279-0C32-364D-AB86-B51BDEF41AEF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3301001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32E51249-438F-324E-B81E-19A7DD712479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E0B4F-E6C9-8940-BDD5-00B925E6F122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540076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6B20EF3E-0F75-9DAA-EC38-095100E4D803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AF746-71A3-B741-BDFB-67322A500DBA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13013910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C3C3F678-F978-39EA-DE4B-A74E82986C9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6C0A7-576E-C34E-946C-410FE436BC90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3773988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Rectangle 14">
            <a:extLst>
              <a:ext uri="{FF2B5EF4-FFF2-40B4-BE49-F238E27FC236}">
                <a16:creationId xmlns:a16="http://schemas.microsoft.com/office/drawing/2014/main" id="{7AC08A57-D475-0AD2-9EB5-6050A4D364E3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B7609-5028-3146-AAE7-F9127CE8CD98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3326054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>
            <a:extLst>
              <a:ext uri="{FF2B5EF4-FFF2-40B4-BE49-F238E27FC236}">
                <a16:creationId xmlns:a16="http://schemas.microsoft.com/office/drawing/2014/main" id="{5C6BC59C-AC0D-A0DE-BDA8-EDD7845DDCD9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DFC7A-B99B-A844-B82E-4A24032739A8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883985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B1223E5-2279-DACE-B3D4-4132E4DFA4F9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94ABB-3B81-E143-BB8E-2E973E284B56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3398136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EA32430-9018-CC05-DCF8-6492BE3FE81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01D5-5C48-E149-979D-0DBFE9257C05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9744123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D80035E8-6D33-F8F6-4D1D-74D08178E54C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BAD65-4EB8-E942-8D79-EA43D7927783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32679907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E2F8F5F0-6557-CB7B-42C0-D63FD4DA1C82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E5C26-1771-1B4A-B1A9-8EFB8C474440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6551213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4D98CDEC-2E1F-F1E6-A1D0-5BB62704FFB2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EC6F0-EF0B-204B-A031-4233A839BD46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939642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A9D2399-FFB1-43DE-0657-68FE1688B46C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04C74-C575-1C4A-8EA1-46EB55CCABB7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1769146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EBB3330-5ABA-280F-9B6E-E950D774836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ECFC6-7826-554D-8A16-0FAC76FE0A7C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4055278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BBDF05CC-5793-D2A5-9039-33EB1A44ED62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5EB61-CBC8-DA4E-93FA-BDDDB675E564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332649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7F4490D-8011-5648-CC3C-29C6B26B8606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79584-448E-334D-BF81-4546E26100FD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1575535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93CD08D1-6938-BB4A-148B-7F803FC5895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10568-4F99-224C-B6ED-246A75906B35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3619782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4A48E59-55C1-91BF-9B25-3CF46A4BA5A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387CB-3DAE-6B4A-BC23-162C14342C21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276756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9CA3E33-2AF1-3510-10F4-DA5EEA3F993B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54E19-9ED2-7743-9B95-5F1C28A50148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1674164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2D57573E-323E-53FB-F209-A4F08407E1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/>
              <a:t>Klicken Sie, um das Format des Titeltextes zu bearbeiten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CAF55BBA-9CEF-33BB-BEDE-104D1C130B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/>
              <a:t>Klicken Sie, um die Formate des Gliederungstextes zu bearbeiten</a:t>
            </a:r>
          </a:p>
          <a:p>
            <a:pPr lvl="1"/>
            <a:r>
              <a:rPr lang="en-GB" altLang="en-GB"/>
              <a:t>Zweite Gliederungsebene</a:t>
            </a:r>
          </a:p>
          <a:p>
            <a:pPr lvl="2"/>
            <a:r>
              <a:rPr lang="en-GB" altLang="en-GB"/>
              <a:t>Dritte Gliederungsebene</a:t>
            </a:r>
          </a:p>
          <a:p>
            <a:pPr lvl="3"/>
            <a:r>
              <a:rPr lang="en-GB" altLang="en-GB"/>
              <a:t>Vierte Gliederungsebene</a:t>
            </a:r>
          </a:p>
          <a:p>
            <a:pPr lvl="4"/>
            <a:r>
              <a:rPr lang="en-GB" altLang="en-GB"/>
              <a:t>Fünfte Gliederungsebene</a:t>
            </a:r>
          </a:p>
          <a:p>
            <a:pPr lvl="4"/>
            <a:r>
              <a:rPr lang="en-GB" altLang="en-GB"/>
              <a:t>Sechste Gliederungsebene</a:t>
            </a:r>
          </a:p>
          <a:p>
            <a:pPr lvl="4"/>
            <a:r>
              <a:rPr lang="en-GB" altLang="en-GB"/>
              <a:t>Siebente Gliederungsebene</a:t>
            </a:r>
          </a:p>
          <a:p>
            <a:pPr lvl="4"/>
            <a:r>
              <a:rPr lang="en-GB" altLang="en-GB"/>
              <a:t>Achte Gliederungsebene</a:t>
            </a:r>
          </a:p>
          <a:p>
            <a:pPr lvl="4"/>
            <a:r>
              <a:rPr lang="en-GB" altLang="en-GB"/>
              <a:t>Neunte Gliederungsebene</a:t>
            </a:r>
          </a:p>
        </p:txBody>
      </p:sp>
      <p:sp>
        <p:nvSpPr>
          <p:cNvPr id="1028" name="Text Box 3">
            <a:extLst>
              <a:ext uri="{FF2B5EF4-FFF2-40B4-BE49-F238E27FC236}">
                <a16:creationId xmlns:a16="http://schemas.microsoft.com/office/drawing/2014/main" id="{96D62A80-10D3-4C2B-F46F-39E7E9AEF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>
              <a:ea typeface="Arial Unicode MS" panose="020B0604020202020204" pitchFamily="34" charset="-128"/>
            </a:endParaRPr>
          </a:p>
        </p:txBody>
      </p:sp>
      <p:sp>
        <p:nvSpPr>
          <p:cNvPr id="1029" name="Text Box 4">
            <a:extLst>
              <a:ext uri="{FF2B5EF4-FFF2-40B4-BE49-F238E27FC236}">
                <a16:creationId xmlns:a16="http://schemas.microsoft.com/office/drawing/2014/main" id="{F69F139E-FA94-CC15-28C4-8CC1450966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>
              <a:ea typeface="Arial Unicode MS" panose="020B0604020202020204" pitchFamily="34" charset="-128"/>
            </a:endParaRPr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2E883E7A-764B-1F37-B108-9326D0B0821D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A359F88-0523-244B-BDBA-227BC7976E23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+mj-lt"/>
          <a:ea typeface="ＭＳ Ｐゴシック" charset="0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ＭＳ Ｐゴシック" charset="0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1">
            <a:extLst>
              <a:ext uri="{FF2B5EF4-FFF2-40B4-BE49-F238E27FC236}">
                <a16:creationId xmlns:a16="http://schemas.microsoft.com/office/drawing/2014/main" id="{97131B1E-B9AF-2AE9-14B8-2932344E697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39238" cy="6848475"/>
            <a:chOff x="0" y="0"/>
            <a:chExt cx="5757" cy="4314"/>
          </a:xfrm>
        </p:grpSpPr>
        <p:grpSp>
          <p:nvGrpSpPr>
            <p:cNvPr id="13320" name="Group 2">
              <a:extLst>
                <a:ext uri="{FF2B5EF4-FFF2-40B4-BE49-F238E27FC236}">
                  <a16:creationId xmlns:a16="http://schemas.microsoft.com/office/drawing/2014/main" id="{804D25CA-9E7D-BE6A-9827-C9AFD429E3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8" y="2230"/>
              <a:ext cx="4026" cy="2084"/>
              <a:chOff x="1728" y="2230"/>
              <a:chExt cx="4026" cy="2084"/>
            </a:xfrm>
          </p:grpSpPr>
          <p:sp>
            <p:nvSpPr>
              <p:cNvPr id="13323" name="AutoShape 3">
                <a:extLst>
                  <a:ext uri="{FF2B5EF4-FFF2-40B4-BE49-F238E27FC236}">
                    <a16:creationId xmlns:a16="http://schemas.microsoft.com/office/drawing/2014/main" id="{240DCE48-8D5A-BAE6-3DD3-97BBEC28DE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8" y="2644"/>
                <a:ext cx="2881" cy="1670"/>
              </a:xfrm>
              <a:custGeom>
                <a:avLst/>
                <a:gdLst>
                  <a:gd name="T0" fmla="*/ 2733 w 2882"/>
                  <a:gd name="T1" fmla="*/ 528 h 1671"/>
                  <a:gd name="T2" fmla="*/ 2625 w 2882"/>
                  <a:gd name="T3" fmla="*/ 484 h 1671"/>
                  <a:gd name="T4" fmla="*/ 2473 w 2882"/>
                  <a:gd name="T5" fmla="*/ 424 h 1671"/>
                  <a:gd name="T6" fmla="*/ 2196 w 2882"/>
                  <a:gd name="T7" fmla="*/ 343 h 1671"/>
                  <a:gd name="T8" fmla="*/ 1963 w 2882"/>
                  <a:gd name="T9" fmla="*/ 277 h 1671"/>
                  <a:gd name="T10" fmla="*/ 1800 w 2882"/>
                  <a:gd name="T11" fmla="*/ 212 h 1671"/>
                  <a:gd name="T12" fmla="*/ 1686 w 2882"/>
                  <a:gd name="T13" fmla="*/ 152 h 1671"/>
                  <a:gd name="T14" fmla="*/ 1621 w 2882"/>
                  <a:gd name="T15" fmla="*/ 103 h 1671"/>
                  <a:gd name="T16" fmla="*/ 1583 w 2882"/>
                  <a:gd name="T17" fmla="*/ 60 h 1671"/>
                  <a:gd name="T18" fmla="*/ 1572 w 2882"/>
                  <a:gd name="T19" fmla="*/ 27 h 1671"/>
                  <a:gd name="T20" fmla="*/ 1578 w 2882"/>
                  <a:gd name="T21" fmla="*/ 0 h 1671"/>
                  <a:gd name="T22" fmla="*/ 1550 w 2882"/>
                  <a:gd name="T23" fmla="*/ 49 h 1671"/>
                  <a:gd name="T24" fmla="*/ 1561 w 2882"/>
                  <a:gd name="T25" fmla="*/ 98 h 1671"/>
                  <a:gd name="T26" fmla="*/ 1610 w 2882"/>
                  <a:gd name="T27" fmla="*/ 141 h 1671"/>
                  <a:gd name="T28" fmla="*/ 1681 w 2882"/>
                  <a:gd name="T29" fmla="*/ 185 h 1671"/>
                  <a:gd name="T30" fmla="*/ 1784 w 2882"/>
                  <a:gd name="T31" fmla="*/ 228 h 1671"/>
                  <a:gd name="T32" fmla="*/ 2033 w 2882"/>
                  <a:gd name="T33" fmla="*/ 310 h 1671"/>
                  <a:gd name="T34" fmla="*/ 2278 w 2882"/>
                  <a:gd name="T35" fmla="*/ 381 h 1671"/>
                  <a:gd name="T36" fmla="*/ 2457 w 2882"/>
                  <a:gd name="T37" fmla="*/ 435 h 1671"/>
                  <a:gd name="T38" fmla="*/ 2598 w 2882"/>
                  <a:gd name="T39" fmla="*/ 484 h 1671"/>
                  <a:gd name="T40" fmla="*/ 2701 w 2882"/>
                  <a:gd name="T41" fmla="*/ 528 h 1671"/>
                  <a:gd name="T42" fmla="*/ 2761 w 2882"/>
                  <a:gd name="T43" fmla="*/ 560 h 1671"/>
                  <a:gd name="T44" fmla="*/ 2788 w 2882"/>
                  <a:gd name="T45" fmla="*/ 593 h 1671"/>
                  <a:gd name="T46" fmla="*/ 2788 w 2882"/>
                  <a:gd name="T47" fmla="*/ 642 h 1671"/>
                  <a:gd name="T48" fmla="*/ 2755 w 2882"/>
                  <a:gd name="T49" fmla="*/ 691 h 1671"/>
                  <a:gd name="T50" fmla="*/ 2685 w 2882"/>
                  <a:gd name="T51" fmla="*/ 735 h 1671"/>
                  <a:gd name="T52" fmla="*/ 2582 w 2882"/>
                  <a:gd name="T53" fmla="*/ 778 h 1671"/>
                  <a:gd name="T54" fmla="*/ 2451 w 2882"/>
                  <a:gd name="T55" fmla="*/ 822 h 1671"/>
                  <a:gd name="T56" fmla="*/ 2294 w 2882"/>
                  <a:gd name="T57" fmla="*/ 858 h 1671"/>
                  <a:gd name="T58" fmla="*/ 2023 w 2882"/>
                  <a:gd name="T59" fmla="*/ 923 h 1671"/>
                  <a:gd name="T60" fmla="*/ 1599 w 2882"/>
                  <a:gd name="T61" fmla="*/ 1027 h 1671"/>
                  <a:gd name="T62" fmla="*/ 1145 w 2882"/>
                  <a:gd name="T63" fmla="*/ 1157 h 1671"/>
                  <a:gd name="T64" fmla="*/ 673 w 2882"/>
                  <a:gd name="T65" fmla="*/ 1321 h 1671"/>
                  <a:gd name="T66" fmla="*/ 217 w 2882"/>
                  <a:gd name="T67" fmla="*/ 1538 h 1671"/>
                  <a:gd name="T68" fmla="*/ 353 w 2882"/>
                  <a:gd name="T69" fmla="*/ 1664 h 1671"/>
                  <a:gd name="T70" fmla="*/ 754 w 2882"/>
                  <a:gd name="T71" fmla="*/ 1462 h 1671"/>
                  <a:gd name="T72" fmla="*/ 1145 w 2882"/>
                  <a:gd name="T73" fmla="*/ 1304 h 1671"/>
                  <a:gd name="T74" fmla="*/ 1512 w 2882"/>
                  <a:gd name="T75" fmla="*/ 1179 h 1671"/>
                  <a:gd name="T76" fmla="*/ 1854 w 2882"/>
                  <a:gd name="T77" fmla="*/ 1076 h 1671"/>
                  <a:gd name="T78" fmla="*/ 2158 w 2882"/>
                  <a:gd name="T79" fmla="*/ 1000 h 1671"/>
                  <a:gd name="T80" fmla="*/ 2419 w 2882"/>
                  <a:gd name="T81" fmla="*/ 940 h 1671"/>
                  <a:gd name="T82" fmla="*/ 2619 w 2882"/>
                  <a:gd name="T83" fmla="*/ 885 h 1671"/>
                  <a:gd name="T84" fmla="*/ 2755 w 2882"/>
                  <a:gd name="T85" fmla="*/ 835 h 1671"/>
                  <a:gd name="T86" fmla="*/ 2820 w 2882"/>
                  <a:gd name="T87" fmla="*/ 794 h 1671"/>
                  <a:gd name="T88" fmla="*/ 2858 w 2882"/>
                  <a:gd name="T89" fmla="*/ 745 h 1671"/>
                  <a:gd name="T90" fmla="*/ 2875 w 2882"/>
                  <a:gd name="T91" fmla="*/ 702 h 1671"/>
                  <a:gd name="T92" fmla="*/ 2847 w 2882"/>
                  <a:gd name="T93" fmla="*/ 620 h 1671"/>
                  <a:gd name="T94" fmla="*/ 2793 w 2882"/>
                  <a:gd name="T95" fmla="*/ 560 h 1671"/>
                  <a:gd name="T96" fmla="*/ 2766 w 2882"/>
                  <a:gd name="T97" fmla="*/ 544 h 1671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882"/>
                  <a:gd name="T148" fmla="*/ 0 h 1671"/>
                  <a:gd name="T149" fmla="*/ 2882 w 2882"/>
                  <a:gd name="T150" fmla="*/ 1671 h 1671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2E8B"/>
                  </a:gs>
                  <a:gs pos="100000">
                    <a:srgbClr val="003399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24" name="AutoShape 4">
                <a:extLst>
                  <a:ext uri="{FF2B5EF4-FFF2-40B4-BE49-F238E27FC236}">
                    <a16:creationId xmlns:a16="http://schemas.microsoft.com/office/drawing/2014/main" id="{B9F0F127-9B29-20BD-CFCC-23DF2EBDA4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0" y="2671"/>
                <a:ext cx="1258" cy="810"/>
              </a:xfrm>
              <a:custGeom>
                <a:avLst/>
                <a:gdLst>
                  <a:gd name="T0" fmla="*/ 1252 w 1259"/>
                  <a:gd name="T1" fmla="*/ 608 h 811"/>
                  <a:gd name="T2" fmla="*/ 1241 w 1259"/>
                  <a:gd name="T3" fmla="*/ 581 h 811"/>
                  <a:gd name="T4" fmla="*/ 1230 w 1259"/>
                  <a:gd name="T5" fmla="*/ 559 h 811"/>
                  <a:gd name="T6" fmla="*/ 1209 w 1259"/>
                  <a:gd name="T7" fmla="*/ 532 h 811"/>
                  <a:gd name="T8" fmla="*/ 1181 w 1259"/>
                  <a:gd name="T9" fmla="*/ 510 h 811"/>
                  <a:gd name="T10" fmla="*/ 1116 w 1259"/>
                  <a:gd name="T11" fmla="*/ 472 h 811"/>
                  <a:gd name="T12" fmla="*/ 1035 w 1259"/>
                  <a:gd name="T13" fmla="*/ 434 h 811"/>
                  <a:gd name="T14" fmla="*/ 937 w 1259"/>
                  <a:gd name="T15" fmla="*/ 405 h 811"/>
                  <a:gd name="T16" fmla="*/ 834 w 1259"/>
                  <a:gd name="T17" fmla="*/ 381 h 811"/>
                  <a:gd name="T18" fmla="*/ 720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0 w 1259"/>
                  <a:gd name="T71" fmla="*/ 407 h 811"/>
                  <a:gd name="T72" fmla="*/ 742 w 1259"/>
                  <a:gd name="T73" fmla="*/ 428 h 811"/>
                  <a:gd name="T74" fmla="*/ 823 w 1259"/>
                  <a:gd name="T75" fmla="*/ 456 h 811"/>
                  <a:gd name="T76" fmla="*/ 894 w 1259"/>
                  <a:gd name="T77" fmla="*/ 483 h 811"/>
                  <a:gd name="T78" fmla="*/ 959 w 1259"/>
                  <a:gd name="T79" fmla="*/ 505 h 811"/>
                  <a:gd name="T80" fmla="*/ 1008 w 1259"/>
                  <a:gd name="T81" fmla="*/ 532 h 811"/>
                  <a:gd name="T82" fmla="*/ 1046 w 1259"/>
                  <a:gd name="T83" fmla="*/ 559 h 811"/>
                  <a:gd name="T84" fmla="*/ 1073 w 1259"/>
                  <a:gd name="T85" fmla="*/ 586 h 811"/>
                  <a:gd name="T86" fmla="*/ 1095 w 1259"/>
                  <a:gd name="T87" fmla="*/ 613 h 811"/>
                  <a:gd name="T88" fmla="*/ 1105 w 1259"/>
                  <a:gd name="T89" fmla="*/ 641 h 811"/>
                  <a:gd name="T90" fmla="*/ 1111 w 1259"/>
                  <a:gd name="T91" fmla="*/ 668 h 811"/>
                  <a:gd name="T92" fmla="*/ 1105 w 1259"/>
                  <a:gd name="T93" fmla="*/ 690 h 811"/>
                  <a:gd name="T94" fmla="*/ 1089 w 1259"/>
                  <a:gd name="T95" fmla="*/ 717 h 811"/>
                  <a:gd name="T96" fmla="*/ 1073 w 1259"/>
                  <a:gd name="T97" fmla="*/ 739 h 811"/>
                  <a:gd name="T98" fmla="*/ 1046 w 1259"/>
                  <a:gd name="T99" fmla="*/ 760 h 811"/>
                  <a:gd name="T100" fmla="*/ 1008 w 1259"/>
                  <a:gd name="T101" fmla="*/ 782 h 811"/>
                  <a:gd name="T102" fmla="*/ 970 w 1259"/>
                  <a:gd name="T103" fmla="*/ 804 h 811"/>
                  <a:gd name="T104" fmla="*/ 1040 w 1259"/>
                  <a:gd name="T105" fmla="*/ 782 h 811"/>
                  <a:gd name="T106" fmla="*/ 1100 w 1259"/>
                  <a:gd name="T107" fmla="*/ 760 h 811"/>
                  <a:gd name="T108" fmla="*/ 1149 w 1259"/>
                  <a:gd name="T109" fmla="*/ 739 h 811"/>
                  <a:gd name="T110" fmla="*/ 1192 w 1259"/>
                  <a:gd name="T111" fmla="*/ 717 h 811"/>
                  <a:gd name="T112" fmla="*/ 1219 w 1259"/>
                  <a:gd name="T113" fmla="*/ 695 h 811"/>
                  <a:gd name="T114" fmla="*/ 1241 w 1259"/>
                  <a:gd name="T115" fmla="*/ 668 h 811"/>
                  <a:gd name="T116" fmla="*/ 1252 w 1259"/>
                  <a:gd name="T117" fmla="*/ 641 h 811"/>
                  <a:gd name="T118" fmla="*/ 1252 w 1259"/>
                  <a:gd name="T119" fmla="*/ 608 h 811"/>
                  <a:gd name="T120" fmla="*/ 1252 w 1259"/>
                  <a:gd name="T121" fmla="*/ 608 h 81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259"/>
                  <a:gd name="T184" fmla="*/ 0 h 811"/>
                  <a:gd name="T185" fmla="*/ 1259 w 1259"/>
                  <a:gd name="T186" fmla="*/ 811 h 81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2E8B"/>
                  </a:gs>
                  <a:gs pos="100000">
                    <a:srgbClr val="00339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25" name="AutoShape 5">
                <a:extLst>
                  <a:ext uri="{FF2B5EF4-FFF2-40B4-BE49-F238E27FC236}">
                    <a16:creationId xmlns:a16="http://schemas.microsoft.com/office/drawing/2014/main" id="{C23A027C-C9BB-FEB5-CB93-69E0FD9A93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0" y="3346"/>
                <a:ext cx="2848" cy="968"/>
              </a:xfrm>
              <a:custGeom>
                <a:avLst/>
                <a:gdLst>
                  <a:gd name="T0" fmla="*/ 92 w 2849"/>
                  <a:gd name="T1" fmla="*/ 951 h 969"/>
                  <a:gd name="T2" fmla="*/ 0 w 2849"/>
                  <a:gd name="T3" fmla="*/ 962 h 969"/>
                  <a:gd name="T4" fmla="*/ 391 w 2849"/>
                  <a:gd name="T5" fmla="*/ 962 h 969"/>
                  <a:gd name="T6" fmla="*/ 434 w 2849"/>
                  <a:gd name="T7" fmla="*/ 940 h 969"/>
                  <a:gd name="T8" fmla="*/ 483 w 2849"/>
                  <a:gd name="T9" fmla="*/ 907 h 969"/>
                  <a:gd name="T10" fmla="*/ 554 w 2849"/>
                  <a:gd name="T11" fmla="*/ 869 h 969"/>
                  <a:gd name="T12" fmla="*/ 635 w 2849"/>
                  <a:gd name="T13" fmla="*/ 831 h 969"/>
                  <a:gd name="T14" fmla="*/ 727 w 2849"/>
                  <a:gd name="T15" fmla="*/ 787 h 969"/>
                  <a:gd name="T16" fmla="*/ 836 w 2849"/>
                  <a:gd name="T17" fmla="*/ 738 h 969"/>
                  <a:gd name="T18" fmla="*/ 961 w 2849"/>
                  <a:gd name="T19" fmla="*/ 689 h 969"/>
                  <a:gd name="T20" fmla="*/ 1102 w 2849"/>
                  <a:gd name="T21" fmla="*/ 635 h 969"/>
                  <a:gd name="T22" fmla="*/ 1259 w 2849"/>
                  <a:gd name="T23" fmla="*/ 575 h 969"/>
                  <a:gd name="T24" fmla="*/ 1426 w 2849"/>
                  <a:gd name="T25" fmla="*/ 515 h 969"/>
                  <a:gd name="T26" fmla="*/ 1616 w 2849"/>
                  <a:gd name="T27" fmla="*/ 462 h 969"/>
                  <a:gd name="T28" fmla="*/ 1822 w 2849"/>
                  <a:gd name="T29" fmla="*/ 403 h 969"/>
                  <a:gd name="T30" fmla="*/ 2050 w 2849"/>
                  <a:gd name="T31" fmla="*/ 343 h 969"/>
                  <a:gd name="T32" fmla="*/ 2294 w 2849"/>
                  <a:gd name="T33" fmla="*/ 283 h 969"/>
                  <a:gd name="T34" fmla="*/ 2560 w 2849"/>
                  <a:gd name="T35" fmla="*/ 223 h 969"/>
                  <a:gd name="T36" fmla="*/ 2842 w 2849"/>
                  <a:gd name="T37" fmla="*/ 163 h 969"/>
                  <a:gd name="T38" fmla="*/ 2842 w 2849"/>
                  <a:gd name="T39" fmla="*/ 0 h 969"/>
                  <a:gd name="T40" fmla="*/ 2810 w 2849"/>
                  <a:gd name="T41" fmla="*/ 16 h 969"/>
                  <a:gd name="T42" fmla="*/ 2766 w 2849"/>
                  <a:gd name="T43" fmla="*/ 33 h 969"/>
                  <a:gd name="T44" fmla="*/ 2712 w 2849"/>
                  <a:gd name="T45" fmla="*/ 54 h 969"/>
                  <a:gd name="T46" fmla="*/ 2641 w 2849"/>
                  <a:gd name="T47" fmla="*/ 76 h 969"/>
                  <a:gd name="T48" fmla="*/ 2565 w 2849"/>
                  <a:gd name="T49" fmla="*/ 98 h 969"/>
                  <a:gd name="T50" fmla="*/ 2484 w 2849"/>
                  <a:gd name="T51" fmla="*/ 120 h 969"/>
                  <a:gd name="T52" fmla="*/ 2392 w 2849"/>
                  <a:gd name="T53" fmla="*/ 147 h 969"/>
                  <a:gd name="T54" fmla="*/ 2294 w 2849"/>
                  <a:gd name="T55" fmla="*/ 169 h 969"/>
                  <a:gd name="T56" fmla="*/ 2088 w 2849"/>
                  <a:gd name="T57" fmla="*/ 223 h 969"/>
                  <a:gd name="T58" fmla="*/ 1882 w 2849"/>
                  <a:gd name="T59" fmla="*/ 277 h 969"/>
                  <a:gd name="T60" fmla="*/ 1681 w 2849"/>
                  <a:gd name="T61" fmla="*/ 326 h 969"/>
                  <a:gd name="T62" fmla="*/ 1583 w 2849"/>
                  <a:gd name="T63" fmla="*/ 354 h 969"/>
                  <a:gd name="T64" fmla="*/ 1496 w 2849"/>
                  <a:gd name="T65" fmla="*/ 381 h 969"/>
                  <a:gd name="T66" fmla="*/ 1107 w 2849"/>
                  <a:gd name="T67" fmla="*/ 499 h 969"/>
                  <a:gd name="T68" fmla="*/ 912 w 2849"/>
                  <a:gd name="T69" fmla="*/ 570 h 969"/>
                  <a:gd name="T70" fmla="*/ 727 w 2849"/>
                  <a:gd name="T71" fmla="*/ 640 h 969"/>
                  <a:gd name="T72" fmla="*/ 548 w 2849"/>
                  <a:gd name="T73" fmla="*/ 711 h 969"/>
                  <a:gd name="T74" fmla="*/ 380 w 2849"/>
                  <a:gd name="T75" fmla="*/ 787 h 969"/>
                  <a:gd name="T76" fmla="*/ 228 w 2849"/>
                  <a:gd name="T77" fmla="*/ 869 h 969"/>
                  <a:gd name="T78" fmla="*/ 92 w 2849"/>
                  <a:gd name="T79" fmla="*/ 951 h 969"/>
                  <a:gd name="T80" fmla="*/ 92 w 2849"/>
                  <a:gd name="T81" fmla="*/ 951 h 96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849"/>
                  <a:gd name="T124" fmla="*/ 0 h 969"/>
                  <a:gd name="T125" fmla="*/ 2849 w 2849"/>
                  <a:gd name="T126" fmla="*/ 969 h 969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3399"/>
                  </a:gs>
                  <a:gs pos="100000">
                    <a:srgbClr val="002A7D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26" name="AutoShape 6">
                <a:extLst>
                  <a:ext uri="{FF2B5EF4-FFF2-40B4-BE49-F238E27FC236}">
                    <a16:creationId xmlns:a16="http://schemas.microsoft.com/office/drawing/2014/main" id="{CBFB60AE-C8B3-9498-3DCE-B485F07738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8" y="2230"/>
                <a:ext cx="3006" cy="2084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34 w 3007"/>
                  <a:gd name="T5" fmla="*/ 593 h 2085"/>
                  <a:gd name="T6" fmla="*/ 1708 w 3007"/>
                  <a:gd name="T7" fmla="*/ 670 h 2085"/>
                  <a:gd name="T8" fmla="*/ 1920 w 3007"/>
                  <a:gd name="T9" fmla="*/ 735 h 2085"/>
                  <a:gd name="T10" fmla="*/ 2148 w 3007"/>
                  <a:gd name="T11" fmla="*/ 789 h 2085"/>
                  <a:gd name="T12" fmla="*/ 2365 w 3007"/>
                  <a:gd name="T13" fmla="*/ 849 h 2085"/>
                  <a:gd name="T14" fmla="*/ 2544 w 3007"/>
                  <a:gd name="T15" fmla="*/ 920 h 2085"/>
                  <a:gd name="T16" fmla="*/ 2631 w 3007"/>
                  <a:gd name="T17" fmla="*/ 980 h 2085"/>
                  <a:gd name="T18" fmla="*/ 2669 w 3007"/>
                  <a:gd name="T19" fmla="*/ 1029 h 2085"/>
                  <a:gd name="T20" fmla="*/ 2674 w 3007"/>
                  <a:gd name="T21" fmla="*/ 1076 h 2085"/>
                  <a:gd name="T22" fmla="*/ 2658 w 3007"/>
                  <a:gd name="T23" fmla="*/ 1120 h 2085"/>
                  <a:gd name="T24" fmla="*/ 2609 w 3007"/>
                  <a:gd name="T25" fmla="*/ 1163 h 2085"/>
                  <a:gd name="T26" fmla="*/ 2538 w 3007"/>
                  <a:gd name="T27" fmla="*/ 1201 h 2085"/>
                  <a:gd name="T28" fmla="*/ 2441 w 3007"/>
                  <a:gd name="T29" fmla="*/ 1234 h 2085"/>
                  <a:gd name="T30" fmla="*/ 2321 w 3007"/>
                  <a:gd name="T31" fmla="*/ 1267 h 2085"/>
                  <a:gd name="T32" fmla="*/ 2099 w 3007"/>
                  <a:gd name="T33" fmla="*/ 1321 h 2085"/>
                  <a:gd name="T34" fmla="*/ 1735 w 3007"/>
                  <a:gd name="T35" fmla="*/ 1414 h 2085"/>
                  <a:gd name="T36" fmla="*/ 1308 w 3007"/>
                  <a:gd name="T37" fmla="*/ 1533 h 2085"/>
                  <a:gd name="T38" fmla="*/ 820 w 3007"/>
                  <a:gd name="T39" fmla="*/ 1702 h 2085"/>
                  <a:gd name="T40" fmla="*/ 282 w 3007"/>
                  <a:gd name="T41" fmla="*/ 1936 h 2085"/>
                  <a:gd name="T42" fmla="*/ 152 w 3007"/>
                  <a:gd name="T43" fmla="*/ 2078 h 2085"/>
                  <a:gd name="T44" fmla="*/ 386 w 3007"/>
                  <a:gd name="T45" fmla="*/ 1985 h 2085"/>
                  <a:gd name="T46" fmla="*/ 700 w 3007"/>
                  <a:gd name="T47" fmla="*/ 1827 h 2085"/>
                  <a:gd name="T48" fmla="*/ 1064 w 3007"/>
                  <a:gd name="T49" fmla="*/ 1686 h 2085"/>
                  <a:gd name="T50" fmla="*/ 1654 w 3007"/>
                  <a:gd name="T51" fmla="*/ 1490 h 2085"/>
                  <a:gd name="T52" fmla="*/ 1838 w 3007"/>
                  <a:gd name="T53" fmla="*/ 1435 h 2085"/>
                  <a:gd name="T54" fmla="*/ 2245 w 3007"/>
                  <a:gd name="T55" fmla="*/ 1332 h 2085"/>
                  <a:gd name="T56" fmla="*/ 2544 w 3007"/>
                  <a:gd name="T57" fmla="*/ 1256 h 2085"/>
                  <a:gd name="T58" fmla="*/ 2723 w 3007"/>
                  <a:gd name="T59" fmla="*/ 1207 h 2085"/>
                  <a:gd name="T60" fmla="*/ 2869 w 3007"/>
                  <a:gd name="T61" fmla="*/ 1163 h 2085"/>
                  <a:gd name="T62" fmla="*/ 2967 w 3007"/>
                  <a:gd name="T63" fmla="*/ 1125 h 2085"/>
                  <a:gd name="T64" fmla="*/ 3000 w 3007"/>
                  <a:gd name="T65" fmla="*/ 871 h 2085"/>
                  <a:gd name="T66" fmla="*/ 2853 w 3007"/>
                  <a:gd name="T67" fmla="*/ 844 h 2085"/>
                  <a:gd name="T68" fmla="*/ 2663 w 3007"/>
                  <a:gd name="T69" fmla="*/ 806 h 2085"/>
                  <a:gd name="T70" fmla="*/ 2451 w 3007"/>
                  <a:gd name="T71" fmla="*/ 757 h 2085"/>
                  <a:gd name="T72" fmla="*/ 2131 w 3007"/>
                  <a:gd name="T73" fmla="*/ 670 h 2085"/>
                  <a:gd name="T74" fmla="*/ 1952 w 3007"/>
                  <a:gd name="T75" fmla="*/ 604 h 2085"/>
                  <a:gd name="T76" fmla="*/ 1817 w 3007"/>
                  <a:gd name="T77" fmla="*/ 534 h 2085"/>
                  <a:gd name="T78" fmla="*/ 1762 w 3007"/>
                  <a:gd name="T79" fmla="*/ 474 h 2085"/>
                  <a:gd name="T80" fmla="*/ 1746 w 3007"/>
                  <a:gd name="T81" fmla="*/ 436 h 2085"/>
                  <a:gd name="T82" fmla="*/ 1773 w 3007"/>
                  <a:gd name="T83" fmla="*/ 381 h 2085"/>
                  <a:gd name="T84" fmla="*/ 1855 w 3007"/>
                  <a:gd name="T85" fmla="*/ 316 h 2085"/>
                  <a:gd name="T86" fmla="*/ 1979 w 3007"/>
                  <a:gd name="T87" fmla="*/ 267 h 2085"/>
                  <a:gd name="T88" fmla="*/ 2142 w 3007"/>
                  <a:gd name="T89" fmla="*/ 229 h 2085"/>
                  <a:gd name="T90" fmla="*/ 2424 w 3007"/>
                  <a:gd name="T91" fmla="*/ 180 h 2085"/>
                  <a:gd name="T92" fmla="*/ 2820 w 3007"/>
                  <a:gd name="T93" fmla="*/ 125 h 2085"/>
                  <a:gd name="T94" fmla="*/ 3000 w 3007"/>
                  <a:gd name="T95" fmla="*/ 87 h 2085"/>
                  <a:gd name="T96" fmla="*/ 2902 w 3007"/>
                  <a:gd name="T97" fmla="*/ 22 h 2085"/>
                  <a:gd name="T98" fmla="*/ 2669 w 3007"/>
                  <a:gd name="T99" fmla="*/ 66 h 2085"/>
                  <a:gd name="T100" fmla="*/ 2278 w 3007"/>
                  <a:gd name="T101" fmla="*/ 120 h 2085"/>
                  <a:gd name="T102" fmla="*/ 2023 w 3007"/>
                  <a:gd name="T103" fmla="*/ 158 h 2085"/>
                  <a:gd name="T104" fmla="*/ 1784 w 3007"/>
                  <a:gd name="T105" fmla="*/ 202 h 2085"/>
                  <a:gd name="T106" fmla="*/ 1594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3007"/>
                  <a:gd name="T172" fmla="*/ 0 h 2085"/>
                  <a:gd name="T173" fmla="*/ 3007 w 3007"/>
                  <a:gd name="T174" fmla="*/ 2085 h 2085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rgbClr val="0033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27" name="AutoShape 7">
                <a:extLst>
                  <a:ext uri="{FF2B5EF4-FFF2-40B4-BE49-F238E27FC236}">
                    <a16:creationId xmlns:a16="http://schemas.microsoft.com/office/drawing/2014/main" id="{968032F0-2BBB-32DF-4DC3-080C4FD38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1" y="2317"/>
                <a:ext cx="1247" cy="538"/>
              </a:xfrm>
              <a:custGeom>
                <a:avLst/>
                <a:gdLst>
                  <a:gd name="T0" fmla="*/ 0 w 1248"/>
                  <a:gd name="T1" fmla="*/ 325 h 539"/>
                  <a:gd name="T2" fmla="*/ 0 w 1248"/>
                  <a:gd name="T3" fmla="*/ 353 h 539"/>
                  <a:gd name="T4" fmla="*/ 5 w 1248"/>
                  <a:gd name="T5" fmla="*/ 380 h 539"/>
                  <a:gd name="T6" fmla="*/ 27 w 1248"/>
                  <a:gd name="T7" fmla="*/ 407 h 539"/>
                  <a:gd name="T8" fmla="*/ 54 w 1248"/>
                  <a:gd name="T9" fmla="*/ 429 h 539"/>
                  <a:gd name="T10" fmla="*/ 92 w 1248"/>
                  <a:gd name="T11" fmla="*/ 456 h 539"/>
                  <a:gd name="T12" fmla="*/ 141 w 1248"/>
                  <a:gd name="T13" fmla="*/ 483 h 539"/>
                  <a:gd name="T14" fmla="*/ 195 w 1248"/>
                  <a:gd name="T15" fmla="*/ 505 h 539"/>
                  <a:gd name="T16" fmla="*/ 255 w 1248"/>
                  <a:gd name="T17" fmla="*/ 532 h 539"/>
                  <a:gd name="T18" fmla="*/ 212 w 1248"/>
                  <a:gd name="T19" fmla="*/ 510 h 539"/>
                  <a:gd name="T20" fmla="*/ 179 w 1248"/>
                  <a:gd name="T21" fmla="*/ 483 h 539"/>
                  <a:gd name="T22" fmla="*/ 157 w 1248"/>
                  <a:gd name="T23" fmla="*/ 461 h 539"/>
                  <a:gd name="T24" fmla="*/ 141 w 1248"/>
                  <a:gd name="T25" fmla="*/ 440 h 539"/>
                  <a:gd name="T26" fmla="*/ 136 w 1248"/>
                  <a:gd name="T27" fmla="*/ 418 h 539"/>
                  <a:gd name="T28" fmla="*/ 136 w 1248"/>
                  <a:gd name="T29" fmla="*/ 396 h 539"/>
                  <a:gd name="T30" fmla="*/ 141 w 1248"/>
                  <a:gd name="T31" fmla="*/ 374 h 539"/>
                  <a:gd name="T32" fmla="*/ 157 w 1248"/>
                  <a:gd name="T33" fmla="*/ 358 h 539"/>
                  <a:gd name="T34" fmla="*/ 179 w 1248"/>
                  <a:gd name="T35" fmla="*/ 336 h 539"/>
                  <a:gd name="T36" fmla="*/ 201 w 1248"/>
                  <a:gd name="T37" fmla="*/ 320 h 539"/>
                  <a:gd name="T38" fmla="*/ 266 w 1248"/>
                  <a:gd name="T39" fmla="*/ 287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55 w 1248"/>
                  <a:gd name="T47" fmla="*/ 191 h 539"/>
                  <a:gd name="T48" fmla="*/ 883 w 1248"/>
                  <a:gd name="T49" fmla="*/ 153 h 539"/>
                  <a:gd name="T50" fmla="*/ 986 w 1248"/>
                  <a:gd name="T51" fmla="*/ 136 h 539"/>
                  <a:gd name="T52" fmla="*/ 1084 w 1248"/>
                  <a:gd name="T53" fmla="*/ 120 h 539"/>
                  <a:gd name="T54" fmla="*/ 1171 w 1248"/>
                  <a:gd name="T55" fmla="*/ 115 h 539"/>
                  <a:gd name="T56" fmla="*/ 1241 w 1248"/>
                  <a:gd name="T57" fmla="*/ 104 h 539"/>
                  <a:gd name="T58" fmla="*/ 1241 w 1248"/>
                  <a:gd name="T59" fmla="*/ 0 h 539"/>
                  <a:gd name="T60" fmla="*/ 1154 w 1248"/>
                  <a:gd name="T61" fmla="*/ 22 h 539"/>
                  <a:gd name="T62" fmla="*/ 1062 w 1248"/>
                  <a:gd name="T63" fmla="*/ 38 h 539"/>
                  <a:gd name="T64" fmla="*/ 867 w 1248"/>
                  <a:gd name="T65" fmla="*/ 71 h 539"/>
                  <a:gd name="T66" fmla="*/ 666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87 h 539"/>
                  <a:gd name="T84" fmla="*/ 0 w 1248"/>
                  <a:gd name="T85" fmla="*/ 325 h 539"/>
                  <a:gd name="T86" fmla="*/ 0 w 1248"/>
                  <a:gd name="T87" fmla="*/ 325 h 53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248"/>
                  <a:gd name="T133" fmla="*/ 0 h 539"/>
                  <a:gd name="T134" fmla="*/ 1248 w 1248"/>
                  <a:gd name="T135" fmla="*/ 539 h 53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3399"/>
                  </a:gs>
                  <a:gs pos="100000">
                    <a:srgbClr val="002D86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3321" name="AutoShape 8">
              <a:extLst>
                <a:ext uri="{FF2B5EF4-FFF2-40B4-BE49-F238E27FC236}">
                  <a16:creationId xmlns:a16="http://schemas.microsoft.com/office/drawing/2014/main" id="{F908A7A4-3BD6-E31D-58B2-DFDAE5876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2" y="1341"/>
              <a:ext cx="1824" cy="1536"/>
            </a:xfrm>
            <a:custGeom>
              <a:avLst/>
              <a:gdLst>
                <a:gd name="T0" fmla="*/ 196 w 2296"/>
                <a:gd name="T1" fmla="*/ 1449 h 1469"/>
                <a:gd name="T2" fmla="*/ 271 w 2296"/>
                <a:gd name="T3" fmla="*/ 1382 h 1469"/>
                <a:gd name="T4" fmla="*/ 333 w 2296"/>
                <a:gd name="T5" fmla="*/ 1309 h 1469"/>
                <a:gd name="T6" fmla="*/ 382 w 2296"/>
                <a:gd name="T7" fmla="*/ 1226 h 1469"/>
                <a:gd name="T8" fmla="*/ 419 w 2296"/>
                <a:gd name="T9" fmla="*/ 1137 h 1469"/>
                <a:gd name="T10" fmla="*/ 443 w 2296"/>
                <a:gd name="T11" fmla="*/ 1032 h 1469"/>
                <a:gd name="T12" fmla="*/ 456 w 2296"/>
                <a:gd name="T13" fmla="*/ 914 h 1469"/>
                <a:gd name="T14" fmla="*/ 458 w 2296"/>
                <a:gd name="T15" fmla="*/ 766 h 1469"/>
                <a:gd name="T16" fmla="*/ 447 w 2296"/>
                <a:gd name="T17" fmla="*/ 625 h 1469"/>
                <a:gd name="T18" fmla="*/ 428 w 2296"/>
                <a:gd name="T19" fmla="*/ 498 h 1469"/>
                <a:gd name="T20" fmla="*/ 401 w 2296"/>
                <a:gd name="T21" fmla="*/ 379 h 1469"/>
                <a:gd name="T22" fmla="*/ 354 w 2296"/>
                <a:gd name="T23" fmla="*/ 214 h 1469"/>
                <a:gd name="T24" fmla="*/ 323 w 2296"/>
                <a:gd name="T25" fmla="*/ 125 h 1469"/>
                <a:gd name="T26" fmla="*/ 295 w 2296"/>
                <a:gd name="T27" fmla="*/ 58 h 1469"/>
                <a:gd name="T28" fmla="*/ 276 w 2296"/>
                <a:gd name="T29" fmla="*/ 10 h 1469"/>
                <a:gd name="T30" fmla="*/ 269 w 2296"/>
                <a:gd name="T31" fmla="*/ 0 h 1469"/>
                <a:gd name="T32" fmla="*/ 330 w 2296"/>
                <a:gd name="T33" fmla="*/ 162 h 1469"/>
                <a:gd name="T34" fmla="*/ 388 w 2296"/>
                <a:gd name="T35" fmla="*/ 349 h 1469"/>
                <a:gd name="T36" fmla="*/ 413 w 2296"/>
                <a:gd name="T37" fmla="*/ 446 h 1469"/>
                <a:gd name="T38" fmla="*/ 433 w 2296"/>
                <a:gd name="T39" fmla="*/ 549 h 1469"/>
                <a:gd name="T40" fmla="*/ 446 w 2296"/>
                <a:gd name="T41" fmla="*/ 654 h 1469"/>
                <a:gd name="T42" fmla="*/ 452 w 2296"/>
                <a:gd name="T43" fmla="*/ 766 h 1469"/>
                <a:gd name="T44" fmla="*/ 447 w 2296"/>
                <a:gd name="T45" fmla="*/ 869 h 1469"/>
                <a:gd name="T46" fmla="*/ 433 w 2296"/>
                <a:gd name="T47" fmla="*/ 959 h 1469"/>
                <a:gd name="T48" fmla="*/ 412 w 2296"/>
                <a:gd name="T49" fmla="*/ 1032 h 1469"/>
                <a:gd name="T50" fmla="*/ 384 w 2296"/>
                <a:gd name="T51" fmla="*/ 1094 h 1469"/>
                <a:gd name="T52" fmla="*/ 349 w 2296"/>
                <a:gd name="T53" fmla="*/ 1151 h 1469"/>
                <a:gd name="T54" fmla="*/ 269 w 2296"/>
                <a:gd name="T55" fmla="*/ 1239 h 1469"/>
                <a:gd name="T56" fmla="*/ 184 w 2296"/>
                <a:gd name="T57" fmla="*/ 1322 h 1469"/>
                <a:gd name="T58" fmla="*/ 103 w 2296"/>
                <a:gd name="T59" fmla="*/ 1405 h 1469"/>
                <a:gd name="T60" fmla="*/ 70 w 2296"/>
                <a:gd name="T61" fmla="*/ 1458 h 1469"/>
                <a:gd name="T62" fmla="*/ 41 w 2296"/>
                <a:gd name="T63" fmla="*/ 1509 h 1469"/>
                <a:gd name="T64" fmla="*/ 18 w 2296"/>
                <a:gd name="T65" fmla="*/ 1568 h 1469"/>
                <a:gd name="T66" fmla="*/ 5 w 2296"/>
                <a:gd name="T67" fmla="*/ 1644 h 1469"/>
                <a:gd name="T68" fmla="*/ 0 w 2296"/>
                <a:gd name="T69" fmla="*/ 1725 h 1469"/>
                <a:gd name="T70" fmla="*/ 6 w 2296"/>
                <a:gd name="T71" fmla="*/ 1813 h 1469"/>
                <a:gd name="T72" fmla="*/ 20 w 2296"/>
                <a:gd name="T73" fmla="*/ 1888 h 1469"/>
                <a:gd name="T74" fmla="*/ 40 w 2296"/>
                <a:gd name="T75" fmla="*/ 1947 h 1469"/>
                <a:gd name="T76" fmla="*/ 65 w 2296"/>
                <a:gd name="T77" fmla="*/ 2008 h 1469"/>
                <a:gd name="T78" fmla="*/ 44 w 2296"/>
                <a:gd name="T79" fmla="*/ 1931 h 1469"/>
                <a:gd name="T80" fmla="*/ 29 w 2296"/>
                <a:gd name="T81" fmla="*/ 1859 h 1469"/>
                <a:gd name="T82" fmla="*/ 24 w 2296"/>
                <a:gd name="T83" fmla="*/ 1784 h 1469"/>
                <a:gd name="T84" fmla="*/ 28 w 2296"/>
                <a:gd name="T85" fmla="*/ 1719 h 1469"/>
                <a:gd name="T86" fmla="*/ 42 w 2296"/>
                <a:gd name="T87" fmla="*/ 1651 h 1469"/>
                <a:gd name="T88" fmla="*/ 69 w 2296"/>
                <a:gd name="T89" fmla="*/ 1590 h 1469"/>
                <a:gd name="T90" fmla="*/ 106 w 2296"/>
                <a:gd name="T91" fmla="*/ 1531 h 1469"/>
                <a:gd name="T92" fmla="*/ 154 w 2296"/>
                <a:gd name="T93" fmla="*/ 1487 h 146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296"/>
                <a:gd name="T142" fmla="*/ 0 h 1469"/>
                <a:gd name="T143" fmla="*/ 2296 w 2296"/>
                <a:gd name="T144" fmla="*/ 1469 h 146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2B8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2" name="AutoShape 9">
              <a:extLst>
                <a:ext uri="{FF2B5EF4-FFF2-40B4-BE49-F238E27FC236}">
                  <a16:creationId xmlns:a16="http://schemas.microsoft.com/office/drawing/2014/main" id="{4328F5AB-1E59-49AE-369D-19518051DF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5757" cy="1775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158 h 1906"/>
                <a:gd name="T4" fmla="*/ 5859 w 5740"/>
                <a:gd name="T5" fmla="*/ 1158 h 1906"/>
                <a:gd name="T6" fmla="*/ 5859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40"/>
                <a:gd name="T19" fmla="*/ 0 h 1906"/>
                <a:gd name="T20" fmla="*/ 5740 w 5740"/>
                <a:gd name="T21" fmla="*/ 1906 h 19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051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315" name="Rectangle 10">
            <a:extLst>
              <a:ext uri="{FF2B5EF4-FFF2-40B4-BE49-F238E27FC236}">
                <a16:creationId xmlns:a16="http://schemas.microsoft.com/office/drawing/2014/main" id="{F969F350-3F3A-02F8-A0DD-6E7E739BC8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/>
              <a:t>Klicken Sie, um das Format des Titeltextes zu bearbeiten</a:t>
            </a:r>
          </a:p>
        </p:txBody>
      </p:sp>
      <p:sp>
        <p:nvSpPr>
          <p:cNvPr id="13316" name="Rectangle 11">
            <a:extLst>
              <a:ext uri="{FF2B5EF4-FFF2-40B4-BE49-F238E27FC236}">
                <a16:creationId xmlns:a16="http://schemas.microsoft.com/office/drawing/2014/main" id="{6CB0F19B-A03D-2897-04C0-6B1231F6F5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/>
              <a:t>Klicken Sie, um die Formate des Gliederungstextes zu bearbeiten</a:t>
            </a:r>
          </a:p>
          <a:p>
            <a:pPr lvl="1"/>
            <a:r>
              <a:rPr lang="en-GB" altLang="en-GB"/>
              <a:t>Zweite Gliederungsebene</a:t>
            </a:r>
          </a:p>
          <a:p>
            <a:pPr lvl="2"/>
            <a:r>
              <a:rPr lang="en-GB" altLang="en-GB"/>
              <a:t>Dritte Gliederungsebene</a:t>
            </a:r>
          </a:p>
          <a:p>
            <a:pPr lvl="3"/>
            <a:r>
              <a:rPr lang="en-GB" altLang="en-GB"/>
              <a:t>Vierte Gliederungsebene</a:t>
            </a:r>
          </a:p>
          <a:p>
            <a:pPr lvl="4"/>
            <a:r>
              <a:rPr lang="en-GB" altLang="en-GB"/>
              <a:t>Fünfte Gliederungsebene</a:t>
            </a:r>
          </a:p>
          <a:p>
            <a:pPr lvl="4"/>
            <a:r>
              <a:rPr lang="en-GB" altLang="en-GB"/>
              <a:t>Sechste Gliederungsebene</a:t>
            </a:r>
          </a:p>
          <a:p>
            <a:pPr lvl="4"/>
            <a:r>
              <a:rPr lang="en-GB" altLang="en-GB"/>
              <a:t>Siebente Gliederungsebene</a:t>
            </a:r>
          </a:p>
          <a:p>
            <a:pPr lvl="4"/>
            <a:r>
              <a:rPr lang="en-GB" altLang="en-GB"/>
              <a:t>Achte Gliederungsebene</a:t>
            </a:r>
          </a:p>
          <a:p>
            <a:pPr lvl="4"/>
            <a:r>
              <a:rPr lang="en-GB" altLang="en-GB"/>
              <a:t>Neunte Gliederungsebene</a:t>
            </a:r>
          </a:p>
        </p:txBody>
      </p:sp>
      <p:sp>
        <p:nvSpPr>
          <p:cNvPr id="13317" name="Text Box 12">
            <a:extLst>
              <a:ext uri="{FF2B5EF4-FFF2-40B4-BE49-F238E27FC236}">
                <a16:creationId xmlns:a16="http://schemas.microsoft.com/office/drawing/2014/main" id="{066D0C02-EB60-3818-FAF9-393988A618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>
              <a:ea typeface="Arial Unicode MS" panose="020B0604020202020204" pitchFamily="34" charset="-128"/>
            </a:endParaRPr>
          </a:p>
        </p:txBody>
      </p:sp>
      <p:sp>
        <p:nvSpPr>
          <p:cNvPr id="13318" name="Text Box 13">
            <a:extLst>
              <a:ext uri="{FF2B5EF4-FFF2-40B4-BE49-F238E27FC236}">
                <a16:creationId xmlns:a16="http://schemas.microsoft.com/office/drawing/2014/main" id="{87A415EE-4A16-7FA0-2730-81E2CD85B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249988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>
              <a:ea typeface="Arial Unicode MS" panose="020B0604020202020204" pitchFamily="34" charset="-128"/>
            </a:endParaRPr>
          </a:p>
        </p:txBody>
      </p:sp>
      <p:sp>
        <p:nvSpPr>
          <p:cNvPr id="2062" name="Rectangle 14">
            <a:extLst>
              <a:ext uri="{FF2B5EF4-FFF2-40B4-BE49-F238E27FC236}">
                <a16:creationId xmlns:a16="http://schemas.microsoft.com/office/drawing/2014/main" id="{D629B664-356C-43F6-C5CB-22F4AD8C2552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53163"/>
            <a:ext cx="2132013" cy="474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45000"/>
              <a:buFont typeface="Wingdings" pitchFamily="2" charset="2"/>
              <a:buNone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B1A3448-C87A-1140-8DB1-A27C8240BE87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+mj-lt"/>
          <a:ea typeface="ＭＳ Ｐゴシック" charset="0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ＭＳ Ｐゴシック" charset="0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>
            <a:extLst>
              <a:ext uri="{FF2B5EF4-FFF2-40B4-BE49-F238E27FC236}">
                <a16:creationId xmlns:a16="http://schemas.microsoft.com/office/drawing/2014/main" id="{DE7A8E26-A6C1-31E9-9D39-5E2AAF6342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2909" y="3284984"/>
            <a:ext cx="5698182" cy="1941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SzPct val="100000"/>
            </a:pPr>
            <a:r>
              <a:rPr lang="en-GB" altLang="en-GB" sz="3200" b="1" dirty="0">
                <a:solidFill>
                  <a:srgbClr val="FFFFFF"/>
                </a:solidFill>
                <a:ea typeface="Arial Unicode MS" panose="020B0604020202020204" pitchFamily="34" charset="-128"/>
              </a:rPr>
              <a:t>15 Poland and her minorities</a:t>
            </a:r>
          </a:p>
          <a:p>
            <a:pPr algn="ctr" eaLnBrk="1" hangingPunct="1">
              <a:buSzPct val="100000"/>
            </a:pPr>
            <a:r>
              <a:rPr lang="en-GB" altLang="en-GB" sz="3200" b="1" dirty="0">
                <a:solidFill>
                  <a:srgbClr val="FFFFFF"/>
                </a:solidFill>
                <a:ea typeface="Arial Unicode MS" panose="020B0604020202020204" pitchFamily="34" charset="-128"/>
              </a:rPr>
              <a:t> </a:t>
            </a:r>
          </a:p>
          <a:p>
            <a:pPr algn="ctr" eaLnBrk="1" hangingPunct="1">
              <a:buSzPct val="100000"/>
            </a:pPr>
            <a:r>
              <a:rPr lang="en-GB" altLang="en-GB" sz="2400" b="1">
                <a:solidFill>
                  <a:srgbClr val="FFFFFF"/>
                </a:solidFill>
                <a:ea typeface="Arial Unicode MS" panose="020B0604020202020204" pitchFamily="34" charset="-128"/>
              </a:rPr>
              <a:t>Week 8 </a:t>
            </a:r>
            <a:r>
              <a:rPr lang="en-GB" altLang="en-GB" sz="2400" b="1" dirty="0">
                <a:solidFill>
                  <a:srgbClr val="FFFFFF"/>
                </a:solidFill>
                <a:ea typeface="Arial Unicode MS" panose="020B0604020202020204" pitchFamily="34" charset="-128"/>
              </a:rPr>
              <a:t>Spring Term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9EDB9D-BFBC-598D-49B1-EE926E2670F2}"/>
              </a:ext>
            </a:extLst>
          </p:cNvPr>
          <p:cNvSpPr txBox="1"/>
          <p:nvPr/>
        </p:nvSpPr>
        <p:spPr>
          <a:xfrm>
            <a:off x="467544" y="620687"/>
            <a:ext cx="813690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buClrTx/>
              <a:buFontTx/>
              <a:buNone/>
            </a:pP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Entangled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History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: Ukraine and her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neighbours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from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the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Middle Ages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to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the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Present</a:t>
            </a:r>
            <a:br>
              <a:rPr lang="de-DE" altLang="en-US" sz="4000" dirty="0">
                <a:solidFill>
                  <a:srgbClr val="FFFFFF"/>
                </a:solidFill>
              </a:rPr>
            </a:br>
            <a:endParaRPr lang="de-DE" altLang="en-US" sz="4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>
            <a:extLst>
              <a:ext uri="{FF2B5EF4-FFF2-40B4-BE49-F238E27FC236}">
                <a16:creationId xmlns:a16="http://schemas.microsoft.com/office/drawing/2014/main" id="{D0794726-8744-CF1B-B915-00E878061B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765175"/>
            <a:ext cx="8280400" cy="320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2900" indent="-341313"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/>
              <a:t>			            </a:t>
            </a:r>
            <a:r>
              <a:rPr lang="de-DE" altLang="en-US" sz="3600" b="1"/>
              <a:t>Outline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/>
              <a:t>Geostrategical position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/>
              <a:t>Domestic policy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/>
              <a:t>Poland – a nation state?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en-GB" altLang="en-US" sz="2800"/>
              <a:t>Ukrainians in Poland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altLang="en-US" sz="2800"/>
              <a:t>6. Conclusion </a:t>
            </a:r>
          </a:p>
        </p:txBody>
      </p:sp>
      <p:sp>
        <p:nvSpPr>
          <p:cNvPr id="55298" name="AutoShape 2">
            <a:extLst>
              <a:ext uri="{FF2B5EF4-FFF2-40B4-BE49-F238E27FC236}">
                <a16:creationId xmlns:a16="http://schemas.microsoft.com/office/drawing/2014/main" id="{0E45B738-D6C1-7DA6-9800-8E36EEEA9F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363" y="2700338"/>
            <a:ext cx="433387" cy="341312"/>
          </a:xfrm>
          <a:prstGeom prst="rightArrow">
            <a:avLst>
              <a:gd name="adj1" fmla="val 50000"/>
              <a:gd name="adj2" fmla="val 31744"/>
            </a:avLst>
          </a:prstGeom>
          <a:solidFill>
            <a:srgbClr val="FF0000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endParaRPr lang="en-US" altLang="en-US" sz="1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E95CAFCA-B188-F62B-198A-DD3D993B35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915967"/>
              </p:ext>
            </p:extLst>
          </p:nvPr>
        </p:nvGraphicFramePr>
        <p:xfrm>
          <a:off x="503461" y="692696"/>
          <a:ext cx="8137078" cy="4237620"/>
        </p:xfrm>
        <a:graphic>
          <a:graphicData uri="http://schemas.openxmlformats.org/drawingml/2006/table">
            <a:tbl>
              <a:tblPr/>
              <a:tblGrid>
                <a:gridCol w="41405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65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3033">
                <a:tc>
                  <a:txBody>
                    <a:bodyPr/>
                    <a:lstStyle/>
                    <a:p>
                      <a:r>
                        <a:rPr lang="de-DE" sz="1600" baseline="0" dirty="0">
                          <a:solidFill>
                            <a:schemeClr val="bg1"/>
                          </a:solidFill>
                        </a:rPr>
                        <a:t>Population </a:t>
                      </a:r>
                      <a:r>
                        <a:rPr lang="de-DE" sz="1600" baseline="0" dirty="0" err="1">
                          <a:solidFill>
                            <a:schemeClr val="bg1"/>
                          </a:solidFill>
                        </a:rPr>
                        <a:t>by</a:t>
                      </a:r>
                      <a:r>
                        <a:rPr lang="de-DE" sz="160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sz="1600" baseline="0" dirty="0" err="1">
                          <a:solidFill>
                            <a:schemeClr val="bg1"/>
                          </a:solidFill>
                        </a:rPr>
                        <a:t>first</a:t>
                      </a:r>
                      <a:r>
                        <a:rPr lang="de-DE" sz="160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sz="1600" baseline="0" dirty="0" err="1">
                          <a:solidFill>
                            <a:schemeClr val="bg1"/>
                          </a:solidFill>
                        </a:rPr>
                        <a:t>language</a:t>
                      </a:r>
                      <a:endParaRPr lang="de-DE" sz="1600" baseline="0" dirty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de-DE" sz="1600" baseline="0" dirty="0" err="1">
                          <a:solidFill>
                            <a:schemeClr val="bg1"/>
                          </a:solidFill>
                        </a:rPr>
                        <a:t>Based</a:t>
                      </a:r>
                      <a:r>
                        <a:rPr lang="de-DE" sz="1600" baseline="0" dirty="0">
                          <a:solidFill>
                            <a:schemeClr val="bg1"/>
                          </a:solidFill>
                        </a:rPr>
                        <a:t> on </a:t>
                      </a:r>
                      <a:r>
                        <a:rPr lang="de-DE" sz="1600" baseline="0" dirty="0" err="1">
                          <a:solidFill>
                            <a:schemeClr val="bg1"/>
                          </a:solidFill>
                        </a:rPr>
                        <a:t>Census</a:t>
                      </a:r>
                      <a:r>
                        <a:rPr lang="de-DE" sz="1600" baseline="0" dirty="0">
                          <a:solidFill>
                            <a:schemeClr val="bg1"/>
                          </a:solidFill>
                        </a:rPr>
                        <a:t> 1931</a:t>
                      </a:r>
                    </a:p>
                  </a:txBody>
                  <a:tcPr marL="46168" marR="46168" marT="23085" marB="2308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aseline="0" dirty="0">
                          <a:solidFill>
                            <a:schemeClr val="bg1"/>
                          </a:solidFill>
                        </a:rPr>
                        <a:t>Population </a:t>
                      </a:r>
                      <a:r>
                        <a:rPr lang="de-DE" sz="1600" baseline="0" dirty="0" err="1">
                          <a:solidFill>
                            <a:schemeClr val="bg1"/>
                          </a:solidFill>
                        </a:rPr>
                        <a:t>by</a:t>
                      </a:r>
                      <a:r>
                        <a:rPr lang="de-DE" sz="160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sz="1600" baseline="0" dirty="0" err="1">
                          <a:solidFill>
                            <a:schemeClr val="bg1"/>
                          </a:solidFill>
                        </a:rPr>
                        <a:t>faith</a:t>
                      </a:r>
                      <a:endParaRPr lang="de-DE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46168" marR="46168" marT="23085" marB="2308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1383">
                <a:tc>
                  <a:txBody>
                    <a:bodyPr/>
                    <a:lstStyle/>
                    <a:p>
                      <a:pPr>
                        <a:buFont typeface="+mj-lt"/>
                        <a:buAutoNum type="arabicPeriod"/>
                      </a:pPr>
                      <a:endParaRPr lang="de-DE" sz="1600" baseline="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Total:               31,915,779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baseline="0" dirty="0" err="1">
                          <a:solidFill>
                            <a:srgbClr val="FF0000"/>
                          </a:solidFill>
                          <a:effectLst/>
                        </a:rPr>
                        <a:t>Polish</a:t>
                      </a:r>
                      <a:r>
                        <a:rPr lang="de-DE" sz="1600" baseline="0" dirty="0">
                          <a:solidFill>
                            <a:srgbClr val="FF0000"/>
                          </a:solidFill>
                          <a:effectLst/>
                        </a:rPr>
                        <a:t>:             21,993,444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baseline="0" dirty="0" err="1">
                          <a:solidFill>
                            <a:srgbClr val="FFFF00"/>
                          </a:solidFill>
                          <a:effectLst/>
                        </a:rPr>
                        <a:t>Ukrai</a:t>
                      </a:r>
                      <a:r>
                        <a:rPr lang="de-DE" sz="1600" baseline="0" dirty="0" err="1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effectLst/>
                        </a:rPr>
                        <a:t>nian</a:t>
                      </a:r>
                      <a:r>
                        <a:rPr lang="de-DE" sz="1600" baseline="0" dirty="0">
                          <a:solidFill>
                            <a:srgbClr val="00B0F0"/>
                          </a:solidFill>
                          <a:effectLst/>
                        </a:rPr>
                        <a:t>:</a:t>
                      </a:r>
                      <a:r>
                        <a:rPr lang="de-DE" sz="1600" baseline="0" dirty="0">
                          <a:solidFill>
                            <a:srgbClr val="FFFF00"/>
                          </a:solidFill>
                          <a:effectLst/>
                        </a:rPr>
                        <a:t>          3,22</a:t>
                      </a:r>
                      <a:r>
                        <a:rPr lang="de-DE" sz="1600" baseline="0" dirty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effectLst/>
                        </a:rPr>
                        <a:t>1,975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baseline="0" dirty="0" err="1">
                          <a:solidFill>
                            <a:srgbClr val="FFFF00"/>
                          </a:solidFill>
                          <a:effectLst/>
                        </a:rPr>
                        <a:t>Ruth</a:t>
                      </a:r>
                      <a:r>
                        <a:rPr lang="de-DE" sz="1600" baseline="0" dirty="0" err="1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effectLst/>
                        </a:rPr>
                        <a:t>enian</a:t>
                      </a:r>
                      <a:r>
                        <a:rPr lang="de-DE" sz="1600" baseline="0" dirty="0">
                          <a:solidFill>
                            <a:srgbClr val="FFFF00"/>
                          </a:solidFill>
                          <a:effectLst/>
                        </a:rPr>
                        <a:t>:         1,21</a:t>
                      </a:r>
                      <a:r>
                        <a:rPr lang="de-DE" sz="1600" baseline="0" dirty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effectLst/>
                        </a:rPr>
                        <a:t>9,647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baseline="0" dirty="0" err="1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Belarusian</a:t>
                      </a:r>
                      <a:r>
                        <a:rPr lang="de-DE" sz="1600" baseline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:         989,852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baseline="0" dirty="0" err="1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Russian</a:t>
                      </a:r>
                      <a:r>
                        <a:rPr lang="de-DE" sz="1600" baseline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:               138,713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Czech:                    38,097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baseline="0" dirty="0" err="1">
                          <a:solidFill>
                            <a:schemeClr val="bg1"/>
                          </a:solidFill>
                          <a:effectLst/>
                        </a:rPr>
                        <a:t>Lithuanian</a:t>
                      </a: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:             83,116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German:               740,992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baseline="0" dirty="0" err="1">
                          <a:solidFill>
                            <a:srgbClr val="00B0F0"/>
                          </a:solidFill>
                          <a:effectLst/>
                        </a:rPr>
                        <a:t>Yiddish</a:t>
                      </a:r>
                      <a:r>
                        <a:rPr lang="de-DE" sz="1600" baseline="0" dirty="0">
                          <a:solidFill>
                            <a:srgbClr val="00B0F0"/>
                          </a:solidFill>
                          <a:effectLst/>
                        </a:rPr>
                        <a:t>:             2,489,034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baseline="0" dirty="0" err="1">
                          <a:solidFill>
                            <a:srgbClr val="00B0F0"/>
                          </a:solidFill>
                          <a:effectLst/>
                        </a:rPr>
                        <a:t>Hebrew</a:t>
                      </a:r>
                      <a:r>
                        <a:rPr lang="de-DE" sz="1600" baseline="0" dirty="0">
                          <a:solidFill>
                            <a:srgbClr val="00B0F0"/>
                          </a:solidFill>
                          <a:effectLst/>
                        </a:rPr>
                        <a:t>:                243,539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i="1" baseline="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i="1" baseline="0" dirty="0" err="1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Local</a:t>
                      </a:r>
                      <a:r>
                        <a:rPr lang="de-DE" sz="1600" baseline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:                   707,088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Other:                     11,119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Not </a:t>
                      </a:r>
                      <a:r>
                        <a:rPr lang="de-DE" sz="1600" baseline="0" dirty="0" err="1">
                          <a:solidFill>
                            <a:schemeClr val="bg1"/>
                          </a:solidFill>
                          <a:effectLst/>
                        </a:rPr>
                        <a:t>Declared</a:t>
                      </a: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:         39,163</a:t>
                      </a:r>
                    </a:p>
                  </a:txBody>
                  <a:tcPr marL="46168" marR="46168" marT="23085" marB="2308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Font typeface="+mj-lt"/>
                        <a:buAutoNum type="arabicPeriod"/>
                      </a:pPr>
                      <a:endParaRPr lang="de-DE" sz="1600" baseline="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Total:                         31,915,779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baseline="0" dirty="0">
                          <a:solidFill>
                            <a:srgbClr val="FF0000"/>
                          </a:solidFill>
                          <a:effectLst/>
                        </a:rPr>
                        <a:t>Roman </a:t>
                      </a:r>
                      <a:r>
                        <a:rPr lang="de-DE" sz="1600" baseline="0" dirty="0" err="1">
                          <a:solidFill>
                            <a:srgbClr val="FF0000"/>
                          </a:solidFill>
                          <a:effectLst/>
                        </a:rPr>
                        <a:t>Catholic</a:t>
                      </a:r>
                      <a:r>
                        <a:rPr lang="de-DE" sz="1600" baseline="0" dirty="0">
                          <a:solidFill>
                            <a:srgbClr val="FF0000"/>
                          </a:solidFill>
                          <a:effectLst/>
                        </a:rPr>
                        <a:t>:       20,670,051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baseline="0" dirty="0" err="1">
                          <a:solidFill>
                            <a:srgbClr val="FFFF00"/>
                          </a:solidFill>
                          <a:effectLst/>
                        </a:rPr>
                        <a:t>Greek</a:t>
                      </a:r>
                      <a:r>
                        <a:rPr lang="de-DE" sz="1600" baseline="0" dirty="0">
                          <a:solidFill>
                            <a:srgbClr val="FFFF00"/>
                          </a:solidFill>
                          <a:effectLst/>
                        </a:rPr>
                        <a:t> </a:t>
                      </a:r>
                      <a:r>
                        <a:rPr lang="de-DE" sz="1600" baseline="0" dirty="0" err="1">
                          <a:solidFill>
                            <a:srgbClr val="FFFF00"/>
                          </a:solidFill>
                          <a:effectLst/>
                        </a:rPr>
                        <a:t>Catholic</a:t>
                      </a:r>
                      <a:r>
                        <a:rPr lang="de-DE" sz="1600" baseline="0" dirty="0">
                          <a:solidFill>
                            <a:srgbClr val="FFFF00"/>
                          </a:solidFill>
                          <a:effectLst/>
                        </a:rPr>
                        <a:t>:           3,336,164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baseline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Orthodox:                    3,762,484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Protestant </a:t>
                      </a:r>
                      <a:r>
                        <a:rPr lang="de-DE" sz="1600" baseline="0" dirty="0" err="1">
                          <a:solidFill>
                            <a:schemeClr val="bg1"/>
                          </a:solidFill>
                          <a:effectLst/>
                        </a:rPr>
                        <a:t>Lutheran</a:t>
                      </a: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:      424,216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Protestant </a:t>
                      </a:r>
                      <a:r>
                        <a:rPr lang="de-DE" sz="1600" baseline="0" dirty="0" err="1">
                          <a:solidFill>
                            <a:schemeClr val="bg1"/>
                          </a:solidFill>
                          <a:effectLst/>
                        </a:rPr>
                        <a:t>Reformed</a:t>
                      </a: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:       33,295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Protestant </a:t>
                      </a:r>
                      <a:r>
                        <a:rPr lang="de-DE" sz="1600" baseline="0" dirty="0" err="1">
                          <a:solidFill>
                            <a:schemeClr val="bg1"/>
                          </a:solidFill>
                          <a:effectLst/>
                        </a:rPr>
                        <a:t>Unite</a:t>
                      </a: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:            269,531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Protestant (gen.):           108,216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Other Christian:              145,418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baseline="0" dirty="0" err="1">
                          <a:solidFill>
                            <a:srgbClr val="00B0F0"/>
                          </a:solidFill>
                          <a:effectLst/>
                        </a:rPr>
                        <a:t>Judaism</a:t>
                      </a:r>
                      <a:r>
                        <a:rPr lang="de-DE" sz="1600" baseline="0" dirty="0">
                          <a:solidFill>
                            <a:srgbClr val="00B0F0"/>
                          </a:solidFill>
                          <a:effectLst/>
                        </a:rPr>
                        <a:t>:                      3,113,933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Other non-Christian:          6,750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Non-</a:t>
                      </a:r>
                      <a:r>
                        <a:rPr lang="de-DE" sz="1600" baseline="0" dirty="0" err="1">
                          <a:solidFill>
                            <a:schemeClr val="bg1"/>
                          </a:solidFill>
                          <a:effectLst/>
                        </a:rPr>
                        <a:t>believers</a:t>
                      </a: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:                    6,058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 Not </a:t>
                      </a:r>
                      <a:r>
                        <a:rPr lang="de-DE" sz="1600" baseline="0" dirty="0" err="1">
                          <a:solidFill>
                            <a:schemeClr val="bg1"/>
                          </a:solidFill>
                          <a:effectLst/>
                        </a:rPr>
                        <a:t>Declared</a:t>
                      </a:r>
                      <a:r>
                        <a:rPr lang="de-DE" sz="1600" baseline="0" dirty="0">
                          <a:solidFill>
                            <a:schemeClr val="bg1"/>
                          </a:solidFill>
                          <a:effectLst/>
                        </a:rPr>
                        <a:t>:                   39,663</a:t>
                      </a:r>
                    </a:p>
                  </a:txBody>
                  <a:tcPr marL="46168" marR="46168" marT="23085" marB="23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>
            <a:extLst>
              <a:ext uri="{FF2B5EF4-FFF2-40B4-BE49-F238E27FC236}">
                <a16:creationId xmlns:a16="http://schemas.microsoft.com/office/drawing/2014/main" id="{CDAEA503-44C3-8B81-3C6B-E1640EE244B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09600"/>
            <a:ext cx="7770813" cy="1143000"/>
          </a:xfrm>
        </p:spPr>
        <p:txBody>
          <a:bodyPr lIns="81639" tIns="42452" rIns="81639" bIns="42452"/>
          <a:lstStyle/>
          <a:p>
            <a:pPr>
              <a:lnSpc>
                <a:spcPct val="100000"/>
              </a:lnSpc>
              <a:buClrTx/>
              <a:buSzPct val="45000"/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de-DE" altLang="en-US" sz="2800" dirty="0" err="1"/>
              <a:t>Census</a:t>
            </a:r>
            <a:r>
              <a:rPr lang="de-DE" altLang="en-US" sz="2800" dirty="0"/>
              <a:t> in </a:t>
            </a:r>
            <a:r>
              <a:rPr lang="de-DE" altLang="en-US" sz="2800" dirty="0" err="1"/>
              <a:t>Poland</a:t>
            </a:r>
            <a:r>
              <a:rPr lang="de-DE" altLang="en-US" sz="2800" dirty="0"/>
              <a:t> 1931 </a:t>
            </a:r>
            <a:r>
              <a:rPr lang="de-DE" altLang="en-US" sz="2800" dirty="0" err="1"/>
              <a:t>by</a:t>
            </a:r>
            <a:r>
              <a:rPr lang="de-DE" altLang="en-US" sz="2800" dirty="0"/>
              <a:t> </a:t>
            </a:r>
            <a:r>
              <a:rPr lang="de-DE" altLang="en-US" sz="2800" dirty="0" err="1"/>
              <a:t>nationality</a:t>
            </a:r>
            <a:r>
              <a:rPr lang="de-DE" altLang="en-US" sz="2800" dirty="0"/>
              <a:t> (</a:t>
            </a:r>
            <a:r>
              <a:rPr lang="de-DE" altLang="en-US" sz="2800" dirty="0" err="1"/>
              <a:t>estimate</a:t>
            </a:r>
            <a:r>
              <a:rPr lang="de-DE" altLang="en-US" sz="2800" dirty="0"/>
              <a:t> </a:t>
            </a:r>
            <a:r>
              <a:rPr lang="de-DE" altLang="en-US" sz="2800" dirty="0" err="1"/>
              <a:t>based</a:t>
            </a:r>
            <a:r>
              <a:rPr lang="de-DE" altLang="en-US" sz="2800" dirty="0"/>
              <a:t> on </a:t>
            </a:r>
            <a:r>
              <a:rPr lang="de-DE" altLang="en-US" sz="2800" dirty="0" err="1"/>
              <a:t>first</a:t>
            </a:r>
            <a:r>
              <a:rPr lang="de-DE" altLang="en-US" sz="2800" dirty="0"/>
              <a:t> </a:t>
            </a:r>
            <a:r>
              <a:rPr lang="de-DE" altLang="en-US" sz="2800" dirty="0" err="1"/>
              <a:t>language</a:t>
            </a:r>
            <a:r>
              <a:rPr lang="de-DE" altLang="en-US" sz="2800" dirty="0"/>
              <a:t> </a:t>
            </a:r>
            <a:r>
              <a:rPr lang="de-DE" altLang="en-US" sz="2800" dirty="0" err="1"/>
              <a:t>as</a:t>
            </a:r>
            <a:r>
              <a:rPr lang="de-DE" altLang="en-US" sz="2800" dirty="0"/>
              <a:t> </a:t>
            </a:r>
            <a:r>
              <a:rPr lang="de-DE" altLang="en-US" sz="2800" dirty="0" err="1"/>
              <a:t>indicator</a:t>
            </a:r>
            <a:r>
              <a:rPr lang="de-DE" altLang="en-US" sz="2800" dirty="0"/>
              <a:t> </a:t>
            </a:r>
            <a:r>
              <a:rPr lang="de-DE" altLang="en-US" sz="2800" dirty="0" err="1"/>
              <a:t>of</a:t>
            </a:r>
            <a:r>
              <a:rPr lang="de-DE" altLang="en-US" sz="2800" dirty="0"/>
              <a:t> national </a:t>
            </a:r>
            <a:r>
              <a:rPr lang="de-DE" altLang="en-US" sz="2800" dirty="0" err="1"/>
              <a:t>identification</a:t>
            </a:r>
            <a:r>
              <a:rPr lang="de-DE" altLang="en-US" sz="2800" dirty="0"/>
              <a:t>)</a:t>
            </a:r>
          </a:p>
        </p:txBody>
      </p:sp>
      <p:sp>
        <p:nvSpPr>
          <p:cNvPr id="58370" name="Text Box 2">
            <a:extLst>
              <a:ext uri="{FF2B5EF4-FFF2-40B4-BE49-F238E27FC236}">
                <a16:creationId xmlns:a16="http://schemas.microsoft.com/office/drawing/2014/main" id="{9AC94507-8FB3-F78B-FEDC-11191F5EA8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2819400"/>
            <a:ext cx="7924800" cy="299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  <a:tab pos="9371013" algn="l"/>
                <a:tab pos="97790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  <a:tab pos="9371013" algn="l"/>
                <a:tab pos="9779000" algn="l"/>
              </a:tabLst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  <a:tab pos="9371013" algn="l"/>
                <a:tab pos="9779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  <a:tab pos="9371013" algn="l"/>
                <a:tab pos="97790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  <a:tab pos="9371013" algn="l"/>
                <a:tab pos="97790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  <a:tab pos="9371013" algn="l"/>
                <a:tab pos="97790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  <a:tab pos="9371013" algn="l"/>
                <a:tab pos="97790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  <a:tab pos="9371013" algn="l"/>
                <a:tab pos="97790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  <a:tab pos="9371013" algn="l"/>
                <a:tab pos="97790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</a:pPr>
            <a:r>
              <a:rPr lang="de-DE" altLang="en-US" sz="2700" b="1" dirty="0"/>
              <a:t>Poles   	               21,993,000	68.9%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</a:pPr>
            <a:r>
              <a:rPr lang="de-DE" altLang="en-US" sz="2700" b="1" dirty="0" err="1"/>
              <a:t>Ukrainians</a:t>
            </a:r>
            <a:r>
              <a:rPr lang="de-DE" altLang="en-US" sz="2700" b="1" dirty="0"/>
              <a:t>	   	4,442,000 13.9%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</a:pPr>
            <a:r>
              <a:rPr lang="de-DE" altLang="en-US" sz="2700" b="1" dirty="0"/>
              <a:t>Jews		   	2,733,000   8.6%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</a:pPr>
            <a:r>
              <a:rPr lang="de-DE" altLang="en-US" sz="2700" b="1" dirty="0" err="1"/>
              <a:t>Belarusians</a:t>
            </a:r>
            <a:r>
              <a:rPr lang="de-DE" altLang="en-US" sz="2700" b="1" dirty="0"/>
              <a:t>	      	   990,000   3.1%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</a:pPr>
            <a:r>
              <a:rPr lang="de-DE" altLang="en-US" sz="2700" b="1" dirty="0"/>
              <a:t>Germans 	      		   741,000   2.3%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</a:pPr>
            <a:r>
              <a:rPr lang="de-DE" altLang="en-US" sz="2700" b="1" dirty="0" err="1"/>
              <a:t>Tutejszi</a:t>
            </a:r>
            <a:r>
              <a:rPr lang="de-DE" altLang="en-US" sz="2700" b="1" dirty="0"/>
              <a:t>	                    707,000   2.2%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</a:pPr>
            <a:r>
              <a:rPr lang="de-DE" altLang="en-US" sz="2700" b="1" dirty="0"/>
              <a:t>Other		      	   271,000   1.0%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1">
            <a:extLst>
              <a:ext uri="{FF2B5EF4-FFF2-40B4-BE49-F238E27FC236}">
                <a16:creationId xmlns:a16="http://schemas.microsoft.com/office/drawing/2014/main" id="{A6C1FC02-2A0D-89A0-2601-BFE35AA6FB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0"/>
            <a:ext cx="86534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1">
            <a:extLst>
              <a:ext uri="{FF2B5EF4-FFF2-40B4-BE49-F238E27FC236}">
                <a16:creationId xmlns:a16="http://schemas.microsoft.com/office/drawing/2014/main" id="{5F789756-F1CC-58BD-E64D-D90AE6D20E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0"/>
            <a:ext cx="6159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2466" name="Text Box 2">
            <a:extLst>
              <a:ext uri="{FF2B5EF4-FFF2-40B4-BE49-F238E27FC236}">
                <a16:creationId xmlns:a16="http://schemas.microsoft.com/office/drawing/2014/main" id="{6FA1E20D-7C7E-E016-3F45-026A0504A4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549275"/>
            <a:ext cx="2017713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2000"/>
              <a:t>Share of languages in Polish provinces, 1931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>
            <a:extLst>
              <a:ext uri="{FF2B5EF4-FFF2-40B4-BE49-F238E27FC236}">
                <a16:creationId xmlns:a16="http://schemas.microsoft.com/office/drawing/2014/main" id="{469366D0-F3F7-D3B2-804F-1B36CE9A29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765175"/>
            <a:ext cx="8280400" cy="320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2900" indent="-341313"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/>
              <a:t>			            </a:t>
            </a:r>
            <a:r>
              <a:rPr lang="de-DE" altLang="en-US" sz="3600" b="1"/>
              <a:t>Outline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/>
              <a:t>Geostrategical position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/>
              <a:t>Domestic policy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/>
              <a:t>Poland – a nation state?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en-GB" altLang="en-US" sz="2800"/>
              <a:t>Ukrainians in Poland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altLang="en-US" sz="2800"/>
              <a:t>6. Conclusion </a:t>
            </a:r>
          </a:p>
        </p:txBody>
      </p:sp>
      <p:sp>
        <p:nvSpPr>
          <p:cNvPr id="64514" name="AutoShape 2">
            <a:extLst>
              <a:ext uri="{FF2B5EF4-FFF2-40B4-BE49-F238E27FC236}">
                <a16:creationId xmlns:a16="http://schemas.microsoft.com/office/drawing/2014/main" id="{EC5D8E34-EFDF-60FA-2A04-10AC935914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6" y="3059113"/>
            <a:ext cx="433387" cy="341312"/>
          </a:xfrm>
          <a:prstGeom prst="rightArrow">
            <a:avLst>
              <a:gd name="adj1" fmla="val 50000"/>
              <a:gd name="adj2" fmla="val 31744"/>
            </a:avLst>
          </a:prstGeom>
          <a:solidFill>
            <a:srgbClr val="FF0000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endParaRPr lang="en-US" altLang="en-US" sz="1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>
            <a:extLst>
              <a:ext uri="{FF2B5EF4-FFF2-40B4-BE49-F238E27FC236}">
                <a16:creationId xmlns:a16="http://schemas.microsoft.com/office/drawing/2014/main" id="{1C249E0B-5CFE-609F-6A03-1EC8B1E149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buClr>
                <a:srgbClr val="000000"/>
              </a:buClr>
              <a:buSzPct val="45000"/>
              <a:buFont typeface="Wingdings" pitchFamily="-106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en-GB" sz="2100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06" charset="0"/>
                <a:ea typeface="+mn-ea"/>
                <a:cs typeface="+mn-cs"/>
              </a:rPr>
              <a:t>Response of Ukrainians in Poland to failed state building</a:t>
            </a:r>
          </a:p>
        </p:txBody>
      </p:sp>
      <p:sp>
        <p:nvSpPr>
          <p:cNvPr id="18434" name="Text Box 2">
            <a:extLst>
              <a:ext uri="{FF2B5EF4-FFF2-40B4-BE49-F238E27FC236}">
                <a16:creationId xmlns:a16="http://schemas.microsoft.com/office/drawing/2014/main" id="{2DDC6434-701E-CD01-D706-95BE93D484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600200"/>
            <a:ext cx="4038600" cy="453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>
            <a:lvl1pPr marL="342900" indent="-34131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ts val="500"/>
              </a:spcBef>
              <a:buSzPct val="90000"/>
              <a:defRPr/>
            </a:pPr>
            <a:r>
              <a:rPr lang="en-GB" alt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Radical nationalists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Boycott of elections in Poland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Secret military organisations (UVO – Ukrainian Military Organisation)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Terrorist attacks and assassination attempts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Foundation of the Organisation of Ukrainian Nationalists (OUN, 1929)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Integral nationalism: Dmytro </a:t>
            </a:r>
            <a:r>
              <a:rPr lang="en-GB" altLang="en-US" sz="2000" dirty="0" err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Dontsov</a:t>
            </a:r>
            <a:endParaRPr lang="en-GB" altLang="en-US" sz="20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None/>
              <a:defRPr/>
            </a:pPr>
            <a:endParaRPr lang="en-GB" altLang="en-US" sz="20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435" name="Text Box 3">
            <a:extLst>
              <a:ext uri="{FF2B5EF4-FFF2-40B4-BE49-F238E27FC236}">
                <a16:creationId xmlns:a16="http://schemas.microsoft.com/office/drawing/2014/main" id="{74C47015-8A66-FF9E-4D41-E62C45237D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02" y="1395611"/>
            <a:ext cx="4474840" cy="51845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>
            <a:lvl1pPr marL="342900" indent="-34131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ts val="500"/>
              </a:spcBef>
              <a:buSzPct val="90000"/>
              <a:defRPr/>
            </a:pPr>
            <a:r>
              <a:rPr lang="en-GB" alt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Moderates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Participation in elections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Political cooperation with other national minorities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‘Organic work’: cooperative movement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Limited cooperation with Polish authorities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Most important party: Ukrainian National-Democratic Alliance (UNDO)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 there are also a Western Ukrainian Communist Party, a Christian People’s Party, a Social-Democratic Party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None/>
              <a:defRPr/>
            </a:pPr>
            <a:endParaRPr lang="en-GB" altLang="en-US" sz="20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>
            <a:extLst>
              <a:ext uri="{FF2B5EF4-FFF2-40B4-BE49-F238E27FC236}">
                <a16:creationId xmlns:a16="http://schemas.microsoft.com/office/drawing/2014/main" id="{33C3804F-2C6C-E1FB-34FB-7EA0D48B1D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buClr>
                <a:srgbClr val="000000"/>
              </a:buClr>
              <a:buSzPct val="45000"/>
              <a:buFont typeface="Wingdings" pitchFamily="-106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en-GB" sz="24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06" charset="0"/>
                <a:ea typeface="+mn-ea"/>
                <a:cs typeface="+mn-cs"/>
              </a:rPr>
              <a:t>Polish Nationality Policy in 1920s</a:t>
            </a:r>
          </a:p>
        </p:txBody>
      </p:sp>
      <p:sp>
        <p:nvSpPr>
          <p:cNvPr id="16386" name="Text Box 2">
            <a:extLst>
              <a:ext uri="{FF2B5EF4-FFF2-40B4-BE49-F238E27FC236}">
                <a16:creationId xmlns:a16="http://schemas.microsoft.com/office/drawing/2014/main" id="{71829190-398D-8B99-F8D6-48AE1D8B0D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>
            <a:lvl1pPr marL="431800" indent="-3238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6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Towards Ruthenians (Ukrainians): assimilation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Towards Jews: exclusion (National Democrats) or assimilation (Pilsudski, Socialists)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Strengthening of the Polish element in the </a:t>
            </a:r>
            <a:r>
              <a:rPr lang="en-GB" altLang="en-US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kresy</a:t>
            </a:r>
            <a:r>
              <a:rPr lang="en-GB" alt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(Eastern borderlands) – Polish settlers 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Preferential treatment of ethnic Poles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Closing of Ukrainian schools or transformation into bilingual schools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 dirty="0" err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Polonisation</a:t>
            </a:r>
            <a:r>
              <a:rPr lang="en-GB" alt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universities and public space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</a:t>
            </a:r>
            <a:r>
              <a:rPr lang="en-GB" altLang="en-US" dirty="0" err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Volhynia</a:t>
            </a:r>
            <a:r>
              <a:rPr lang="en-GB" alt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more flexible than in East Galicia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Clr>
                <a:srgbClr val="FFCC99"/>
              </a:buClr>
              <a:buSzPct val="45000"/>
              <a:buFont typeface="Wingdings" pitchFamily="2" charset="2"/>
              <a:buNone/>
              <a:defRPr/>
            </a:pPr>
            <a:endParaRPr lang="en-GB" altLang="en-US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1">
            <a:extLst>
              <a:ext uri="{FF2B5EF4-FFF2-40B4-BE49-F238E27FC236}">
                <a16:creationId xmlns:a16="http://schemas.microsoft.com/office/drawing/2014/main" id="{A595F010-7187-0CA9-7AC2-DC947D717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038"/>
            <a:ext cx="5389563" cy="681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0658" name="Text Box 2">
            <a:extLst>
              <a:ext uri="{FF2B5EF4-FFF2-40B4-BE49-F238E27FC236}">
                <a16:creationId xmlns:a16="http://schemas.microsoft.com/office/drawing/2014/main" id="{6779589A-9819-5679-9AE3-FDB1E4E52C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1488" y="1604963"/>
            <a:ext cx="3135312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21240" rIns="0" bIns="0" anchor="ctr"/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en-US"/>
              <a:t>Henryk Józewski </a:t>
            </a:r>
          </a:p>
          <a:p>
            <a:pPr algn="ctr"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en-US"/>
              <a:t>(1892 - 1981)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>
            <a:extLst>
              <a:ext uri="{FF2B5EF4-FFF2-40B4-BE49-F238E27FC236}">
                <a16:creationId xmlns:a16="http://schemas.microsoft.com/office/drawing/2014/main" id="{DD60C0D5-2C46-89D9-83FE-27E76C2D7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6092825"/>
            <a:ext cx="5400675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2000"/>
              <a:t>Founding congress of the Organisation of Ukrainian Nationalists, 1929 in Vienna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6121E1B-8DE0-6294-D2C4-9713EEDCF8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68" y="37649"/>
            <a:ext cx="8689296" cy="5961899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1">
            <a:extLst>
              <a:ext uri="{FF2B5EF4-FFF2-40B4-BE49-F238E27FC236}">
                <a16:creationId xmlns:a16="http://schemas.microsoft.com/office/drawing/2014/main" id="{43A33432-4667-FDDC-36B2-AA1484925B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765175"/>
            <a:ext cx="8280400" cy="320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2900" indent="-341313"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/>
              <a:t>			            </a:t>
            </a:r>
            <a:r>
              <a:rPr lang="de-DE" altLang="en-US" sz="3600" b="1"/>
              <a:t>Outline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/>
              <a:t>Geostrategical position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/>
              <a:t>Domestic policy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/>
              <a:t>Poland – a nation state?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en-GB" altLang="en-US" sz="2800"/>
              <a:t>Ukrainians in Poland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altLang="en-US" sz="2800"/>
              <a:t>6. Conclusion </a:t>
            </a:r>
          </a:p>
        </p:txBody>
      </p:sp>
      <p:sp>
        <p:nvSpPr>
          <p:cNvPr id="41986" name="AutoShape 2">
            <a:extLst>
              <a:ext uri="{FF2B5EF4-FFF2-40B4-BE49-F238E27FC236}">
                <a16:creationId xmlns:a16="http://schemas.microsoft.com/office/drawing/2014/main" id="{E876452C-DC39-856C-BD22-82CE3FAB3D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44675"/>
            <a:ext cx="433388" cy="341313"/>
          </a:xfrm>
          <a:prstGeom prst="rightArrow">
            <a:avLst>
              <a:gd name="adj1" fmla="val 50000"/>
              <a:gd name="adj2" fmla="val 31744"/>
            </a:avLst>
          </a:prstGeom>
          <a:solidFill>
            <a:srgbClr val="FF0000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endParaRPr lang="en-US" altLang="en-US" sz="1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E137E26A-6914-7A1F-8947-67842DD2A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03" y="0"/>
            <a:ext cx="4356100" cy="584200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A904EEC4-AC72-637E-4B21-C62FED831B78}"/>
              </a:ext>
            </a:extLst>
          </p:cNvPr>
          <p:cNvSpPr txBox="1"/>
          <p:nvPr/>
        </p:nvSpPr>
        <p:spPr>
          <a:xfrm>
            <a:off x="704335" y="6326659"/>
            <a:ext cx="322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Dmytro Dontsov (1883-1973) 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C911654-835F-E5A3-6352-1072AA739143}"/>
              </a:ext>
            </a:extLst>
          </p:cNvPr>
          <p:cNvSpPr txBox="1"/>
          <p:nvPr/>
        </p:nvSpPr>
        <p:spPr>
          <a:xfrm>
            <a:off x="5375189" y="1087395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Integral nationalism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FEA6A29-C102-AC29-3518-23FBD0FBEFEF}"/>
              </a:ext>
            </a:extLst>
          </p:cNvPr>
          <p:cNvSpPr txBox="1"/>
          <p:nvPr/>
        </p:nvSpPr>
        <p:spPr>
          <a:xfrm>
            <a:off x="4644008" y="2095500"/>
            <a:ext cx="42484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Ethnically homogenous independent Ukrainian state</a:t>
            </a:r>
          </a:p>
          <a:p>
            <a:r>
              <a:rPr lang="de-GB" dirty="0"/>
              <a:t>Criticises Ukrainian state builders 1918-21 and their democratic principles</a:t>
            </a:r>
          </a:p>
          <a:p>
            <a:r>
              <a:rPr lang="de-GB" dirty="0"/>
              <a:t>Not reckless enough </a:t>
            </a:r>
          </a:p>
          <a:p>
            <a:r>
              <a:rPr lang="de-GB" dirty="0"/>
              <a:t>The end justifies the means</a:t>
            </a:r>
          </a:p>
          <a:p>
            <a:r>
              <a:rPr lang="de-GB" dirty="0"/>
              <a:t>All is justified for achieving Ukrainian independence</a:t>
            </a:r>
          </a:p>
        </p:txBody>
      </p:sp>
    </p:spTree>
    <p:extLst>
      <p:ext uri="{BB962C8B-B14F-4D97-AF65-F5344CB8AC3E}">
        <p14:creationId xmlns:p14="http://schemas.microsoft.com/office/powerpoint/2010/main" val="7731074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3" name="Picture 1">
            <a:extLst>
              <a:ext uri="{FF2B5EF4-FFF2-40B4-BE49-F238E27FC236}">
                <a16:creationId xmlns:a16="http://schemas.microsoft.com/office/drawing/2014/main" id="{1863C010-BDD5-F7C4-97A1-41BE6E0177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9291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4754" name="Rectangle 2">
            <a:extLst>
              <a:ext uri="{FF2B5EF4-FFF2-40B4-BE49-F238E27FC236}">
                <a16:creationId xmlns:a16="http://schemas.microsoft.com/office/drawing/2014/main" id="{06E2465A-C4AB-69E9-B63A-3EC6A0243F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9700" y="0"/>
            <a:ext cx="39243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altLang="en-US" sz="2000" b="1" dirty="0" err="1"/>
              <a:t>Evhen</a:t>
            </a:r>
            <a:r>
              <a:rPr lang="en-GB" altLang="en-US" sz="2000" b="1" dirty="0"/>
              <a:t> </a:t>
            </a:r>
            <a:r>
              <a:rPr lang="en-GB" altLang="en-US" sz="2000" b="1" dirty="0" err="1"/>
              <a:t>Konovalets</a:t>
            </a:r>
            <a:r>
              <a:rPr lang="en-GB" altLang="en-US" sz="2000" b="1" dirty="0"/>
              <a:t> (b. 14.6.1891, d. 23.5.1938)</a:t>
            </a:r>
            <a:r>
              <a:rPr lang="en-GB" altLang="en-US" sz="2000" dirty="0"/>
              <a:t> — Colonel, Commander-in-Chief of the "</a:t>
            </a:r>
            <a:r>
              <a:rPr lang="en-GB" altLang="en-US" sz="2000" dirty="0" err="1"/>
              <a:t>Sichovi</a:t>
            </a:r>
            <a:r>
              <a:rPr lang="en-GB" altLang="en-US" sz="2000" dirty="0"/>
              <a:t> </a:t>
            </a:r>
            <a:r>
              <a:rPr lang="en-GB" altLang="en-US" sz="2000" dirty="0" err="1"/>
              <a:t>Striltsi</a:t>
            </a:r>
            <a:r>
              <a:rPr lang="en-GB" altLang="en-US" sz="2000" dirty="0"/>
              <a:t>" corps of the Ukrainian Army; founder and head of the Ukrainian Military Organization (UVO) and of the Organization of Ukrainian Nationalists (OUN); murdered by an NKVD agent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9FBBDD-1B20-A5F5-ADC6-E0158132F2FC}"/>
              </a:ext>
            </a:extLst>
          </p:cNvPr>
          <p:cNvSpPr txBox="1"/>
          <p:nvPr/>
        </p:nvSpPr>
        <p:spPr>
          <a:xfrm>
            <a:off x="5486401" y="4065372"/>
            <a:ext cx="3406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OUN – terrorist attacks</a:t>
            </a:r>
          </a:p>
          <a:p>
            <a:endParaRPr lang="en-US" dirty="0"/>
          </a:p>
          <a:p>
            <a:r>
              <a:rPr lang="en-US" dirty="0"/>
              <a:t>after 1933 connections to Nazi Germany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>
            <a:extLst>
              <a:ext uri="{FF2B5EF4-FFF2-40B4-BE49-F238E27FC236}">
                <a16:creationId xmlns:a16="http://schemas.microsoft.com/office/drawing/2014/main" id="{FA813F63-58BA-3C1B-F9AB-46CF6241F6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buClr>
                <a:srgbClr val="000000"/>
              </a:buClr>
              <a:buSzPct val="45000"/>
              <a:buFont typeface="Wingdings" pitchFamily="-106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en-GB" sz="24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06" charset="0"/>
                <a:ea typeface="+mn-ea"/>
                <a:cs typeface="+mn-cs"/>
              </a:rPr>
              <a:t>Policy of the Polish government in the 1930s</a:t>
            </a:r>
          </a:p>
        </p:txBody>
      </p:sp>
      <p:sp>
        <p:nvSpPr>
          <p:cNvPr id="21506" name="Text Box 2">
            <a:extLst>
              <a:ext uri="{FF2B5EF4-FFF2-40B4-BE49-F238E27FC236}">
                <a16:creationId xmlns:a16="http://schemas.microsoft.com/office/drawing/2014/main" id="{16C4D4E3-FA76-31A6-EFA9-2D88BF7A00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>
            <a:lvl1pPr marL="431800" indent="-3238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ts val="8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‘Carrot and stick’</a:t>
            </a:r>
          </a:p>
          <a:p>
            <a:pPr eaLnBrk="1" hangingPunct="1">
              <a:spcBef>
                <a:spcPts val="8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‘Pacification’ of Ukrainian villages in reaction to terrorist attacks 1930/31, 1938/39</a:t>
            </a:r>
          </a:p>
          <a:p>
            <a:pPr eaLnBrk="1" hangingPunct="1">
              <a:spcBef>
                <a:spcPts val="8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Polish military settlers in </a:t>
            </a:r>
            <a:r>
              <a:rPr lang="en-GB" altLang="en-US" i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kresy</a:t>
            </a:r>
          </a:p>
          <a:p>
            <a:pPr eaLnBrk="1" hangingPunct="1">
              <a:spcBef>
                <a:spcPts val="8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Efforts to win over moderate Ukrainians</a:t>
            </a:r>
          </a:p>
          <a:p>
            <a:pPr eaLnBrk="1" hangingPunct="1">
              <a:spcBef>
                <a:spcPts val="8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Suppression of any resistance</a:t>
            </a:r>
          </a:p>
          <a:p>
            <a:pPr eaLnBrk="1" hangingPunct="1">
              <a:spcBef>
                <a:spcPts val="8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altLang="en-US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Growing anti-Semitism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49" name="Picture 1">
            <a:extLst>
              <a:ext uri="{FF2B5EF4-FFF2-40B4-BE49-F238E27FC236}">
                <a16:creationId xmlns:a16="http://schemas.microsoft.com/office/drawing/2014/main" id="{0BE0646A-10FE-A5C6-55AF-103E0B8BD9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925" y="0"/>
            <a:ext cx="5578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8850" name="Rectangle 2">
            <a:extLst>
              <a:ext uri="{FF2B5EF4-FFF2-40B4-BE49-F238E27FC236}">
                <a16:creationId xmlns:a16="http://schemas.microsoft.com/office/drawing/2014/main" id="{8FEA87D8-A066-ADC5-8AFA-77229C98D8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512" y="273050"/>
            <a:ext cx="3456384" cy="2012950"/>
          </a:xfrm>
        </p:spPr>
        <p:txBody>
          <a:bodyPr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de-DE" altLang="en-US" dirty="0" err="1"/>
              <a:t>Pacifications</a:t>
            </a:r>
            <a:r>
              <a:rPr lang="de-DE" altLang="en-US" dirty="0"/>
              <a:t> 1930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>
            <a:extLst>
              <a:ext uri="{FF2B5EF4-FFF2-40B4-BE49-F238E27FC236}">
                <a16:creationId xmlns:a16="http://schemas.microsoft.com/office/drawing/2014/main" id="{CC3DB455-F894-DDC7-18E3-0D83C2DC9B64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327025" y="5551488"/>
            <a:ext cx="2971800" cy="1008062"/>
          </a:xfrm>
        </p:spPr>
        <p:txBody>
          <a:bodyPr tIns="21240" anchor="t"/>
          <a:lstStyle/>
          <a:p>
            <a:pPr marL="431800" indent="-320675" algn="l" eaLnBrk="1">
              <a:spcAft>
                <a:spcPts val="1425"/>
              </a:spcAft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de-DE" altLang="en-US" sz="2400"/>
              <a:t>Tadeusz Holówko</a:t>
            </a:r>
          </a:p>
          <a:p>
            <a:pPr marL="431800" indent="-320675" algn="l" eaLnBrk="1">
              <a:spcAft>
                <a:spcPts val="1425"/>
              </a:spcAft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de-DE" altLang="en-US" sz="2400"/>
              <a:t>(1889-1931)</a:t>
            </a:r>
          </a:p>
        </p:txBody>
      </p:sp>
      <p:pic>
        <p:nvPicPr>
          <p:cNvPr id="80898" name="Picture 2">
            <a:extLst>
              <a:ext uri="{FF2B5EF4-FFF2-40B4-BE49-F238E27FC236}">
                <a16:creationId xmlns:a16="http://schemas.microsoft.com/office/drawing/2014/main" id="{B498BEC6-02EB-0B76-8DF3-730AF3BF5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83050" cy="522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0899" name="Picture 3">
            <a:extLst>
              <a:ext uri="{FF2B5EF4-FFF2-40B4-BE49-F238E27FC236}">
                <a16:creationId xmlns:a16="http://schemas.microsoft.com/office/drawing/2014/main" id="{EADECABE-ED28-131D-4B06-C13F4D9ED2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975" y="488950"/>
            <a:ext cx="6040438" cy="620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ext Box 1">
            <a:extLst>
              <a:ext uri="{FF2B5EF4-FFF2-40B4-BE49-F238E27FC236}">
                <a16:creationId xmlns:a16="http://schemas.microsoft.com/office/drawing/2014/main" id="{85CB9D00-5D2D-43AB-8E1A-2722492687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765175"/>
            <a:ext cx="8280400" cy="320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2900" indent="-341313"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/>
              <a:t>			            </a:t>
            </a:r>
            <a:r>
              <a:rPr lang="de-DE" altLang="en-US" sz="3600" b="1"/>
              <a:t>Outline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/>
              <a:t>Geostrategical position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/>
              <a:t>Domestic policy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/>
              <a:t>Poland – a nation state?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en-GB" altLang="en-US" sz="2800"/>
              <a:t>Ukrainians in Poland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altLang="en-US" sz="2800"/>
              <a:t>6. Conclusion </a:t>
            </a:r>
          </a:p>
        </p:txBody>
      </p:sp>
      <p:sp>
        <p:nvSpPr>
          <p:cNvPr id="82946" name="AutoShape 2">
            <a:extLst>
              <a:ext uri="{FF2B5EF4-FFF2-40B4-BE49-F238E27FC236}">
                <a16:creationId xmlns:a16="http://schemas.microsoft.com/office/drawing/2014/main" id="{9E15D01F-2C25-4C00-B32B-6D93852481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363" y="3600450"/>
            <a:ext cx="433387" cy="341313"/>
          </a:xfrm>
          <a:prstGeom prst="rightArrow">
            <a:avLst>
              <a:gd name="adj1" fmla="val 50000"/>
              <a:gd name="adj2" fmla="val 31744"/>
            </a:avLst>
          </a:prstGeom>
          <a:solidFill>
            <a:srgbClr val="FF0000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endParaRPr lang="en-US" altLang="en-US" sz="1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1">
            <a:extLst>
              <a:ext uri="{FF2B5EF4-FFF2-40B4-BE49-F238E27FC236}">
                <a16:creationId xmlns:a16="http://schemas.microsoft.com/office/drawing/2014/main" id="{6A148053-8445-7D26-D491-9D1EF49A31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16632"/>
            <a:ext cx="8534400" cy="5326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000" dirty="0"/>
              <a:t>Poles in </a:t>
            </a:r>
            <a:r>
              <a:rPr lang="de-DE" altLang="en-US" sz="2000" dirty="0" err="1"/>
              <a:t>Poland</a:t>
            </a:r>
            <a:endParaRPr lang="de-DE" altLang="en-US" sz="2000" dirty="0"/>
          </a:p>
          <a:p>
            <a:pPr marL="342900" indent="-342900" eaLnBrk="1" hangingPunct="1">
              <a:lnSpc>
                <a:spcPct val="100000"/>
              </a:lnSpc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de-DE" altLang="en-US" sz="2000" dirty="0"/>
              <a:t>Nation </a:t>
            </a:r>
            <a:r>
              <a:rPr lang="de-DE" altLang="en-US" sz="2000" dirty="0" err="1"/>
              <a:t>building</a:t>
            </a:r>
            <a:r>
              <a:rPr lang="de-DE" altLang="en-US" sz="2000" dirty="0"/>
              <a:t> in </a:t>
            </a:r>
            <a:r>
              <a:rPr lang="de-DE" altLang="en-US" sz="2000" dirty="0" err="1"/>
              <a:t>their</a:t>
            </a:r>
            <a:r>
              <a:rPr lang="de-DE" altLang="en-US" sz="2000" dirty="0"/>
              <a:t> own </a:t>
            </a:r>
            <a:r>
              <a:rPr lang="de-DE" altLang="en-US" sz="2000" dirty="0" err="1"/>
              <a:t>nation</a:t>
            </a:r>
            <a:r>
              <a:rPr lang="de-DE" altLang="en-US" sz="2000" dirty="0"/>
              <a:t> </a:t>
            </a:r>
            <a:r>
              <a:rPr lang="de-DE" altLang="en-US" sz="2000" dirty="0" err="1"/>
              <a:t>state</a:t>
            </a:r>
            <a:r>
              <a:rPr lang="de-DE" altLang="en-US" sz="2000" dirty="0"/>
              <a:t>. </a:t>
            </a:r>
          </a:p>
          <a:p>
            <a:pPr marL="342900" indent="-342900" eaLnBrk="1" hangingPunct="1">
              <a:lnSpc>
                <a:spcPct val="100000"/>
              </a:lnSpc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de-DE" altLang="en-US" sz="2000" dirty="0"/>
              <a:t>Problem: </a:t>
            </a:r>
            <a:r>
              <a:rPr lang="de-DE" altLang="en-US" sz="2000" dirty="0" err="1"/>
              <a:t>who</a:t>
            </a:r>
            <a:r>
              <a:rPr lang="de-DE" altLang="en-US" sz="2000" dirty="0"/>
              <a:t> </a:t>
            </a:r>
            <a:r>
              <a:rPr lang="de-DE" altLang="en-US" sz="2000" dirty="0" err="1"/>
              <a:t>belongs</a:t>
            </a:r>
            <a:r>
              <a:rPr lang="de-DE" altLang="en-US" sz="2000" dirty="0"/>
              <a:t> </a:t>
            </a:r>
            <a:r>
              <a:rPr lang="de-DE" altLang="en-US" sz="2000" dirty="0" err="1"/>
              <a:t>to</a:t>
            </a:r>
            <a:r>
              <a:rPr lang="de-DE" altLang="en-US" sz="2000" dirty="0"/>
              <a:t> </a:t>
            </a:r>
            <a:r>
              <a:rPr lang="de-DE" altLang="en-US" sz="2000" dirty="0" err="1"/>
              <a:t>the</a:t>
            </a:r>
            <a:r>
              <a:rPr lang="de-DE" altLang="en-US" sz="2000" dirty="0"/>
              <a:t> </a:t>
            </a:r>
            <a:r>
              <a:rPr lang="de-DE" altLang="en-US" sz="2000" dirty="0" err="1"/>
              <a:t>nation</a:t>
            </a:r>
            <a:r>
              <a:rPr lang="de-DE" altLang="en-US" sz="2000" dirty="0"/>
              <a:t> and </a:t>
            </a:r>
            <a:r>
              <a:rPr lang="de-DE" altLang="en-US" sz="2000" dirty="0" err="1"/>
              <a:t>how</a:t>
            </a:r>
            <a:r>
              <a:rPr lang="de-DE" altLang="en-US" sz="2000" dirty="0"/>
              <a:t> </a:t>
            </a:r>
            <a:r>
              <a:rPr lang="de-DE" altLang="en-US" sz="2000" dirty="0" err="1"/>
              <a:t>to</a:t>
            </a:r>
            <a:r>
              <a:rPr lang="de-DE" altLang="en-US" sz="2000" dirty="0"/>
              <a:t> deal </a:t>
            </a:r>
            <a:r>
              <a:rPr lang="de-DE" altLang="en-US" sz="2000" dirty="0" err="1"/>
              <a:t>with</a:t>
            </a:r>
            <a:r>
              <a:rPr lang="de-DE" altLang="en-US" sz="2000" dirty="0"/>
              <a:t> </a:t>
            </a:r>
            <a:r>
              <a:rPr lang="de-DE" altLang="en-US" sz="2000" dirty="0" err="1"/>
              <a:t>ethnic</a:t>
            </a:r>
            <a:r>
              <a:rPr lang="de-DE" altLang="en-US" sz="2000" dirty="0"/>
              <a:t> </a:t>
            </a:r>
            <a:r>
              <a:rPr lang="de-DE" altLang="en-US" sz="2000" dirty="0" err="1"/>
              <a:t>minorities</a:t>
            </a:r>
            <a:r>
              <a:rPr lang="de-DE" altLang="en-US" sz="2000" dirty="0"/>
              <a:t>?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000" dirty="0"/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000" dirty="0" err="1"/>
              <a:t>Ukrainians</a:t>
            </a:r>
            <a:r>
              <a:rPr lang="de-DE" altLang="en-US" sz="2000" dirty="0"/>
              <a:t> in </a:t>
            </a:r>
            <a:r>
              <a:rPr lang="de-DE" altLang="en-US" sz="2000" dirty="0" err="1"/>
              <a:t>Poland</a:t>
            </a:r>
            <a:r>
              <a:rPr lang="de-DE" altLang="en-US" sz="2000" dirty="0"/>
              <a:t> </a:t>
            </a:r>
          </a:p>
          <a:p>
            <a:pPr marL="342900" indent="-342900" eaLnBrk="1" hangingPunct="1">
              <a:lnSpc>
                <a:spcPct val="100000"/>
              </a:lnSpc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de-DE" altLang="en-US" sz="2000" dirty="0" err="1"/>
              <a:t>Organic</a:t>
            </a:r>
            <a:r>
              <a:rPr lang="de-DE" altLang="en-US" sz="2000" dirty="0"/>
              <a:t> </a:t>
            </a:r>
            <a:r>
              <a:rPr lang="de-DE" altLang="en-US" sz="2000" dirty="0" err="1"/>
              <a:t>work</a:t>
            </a:r>
            <a:r>
              <a:rPr lang="de-DE" altLang="en-US" sz="2000" dirty="0"/>
              <a:t> </a:t>
            </a:r>
            <a:r>
              <a:rPr lang="de-DE" altLang="en-US" sz="2000" dirty="0" err="1"/>
              <a:t>or</a:t>
            </a:r>
            <a:r>
              <a:rPr lang="de-DE" altLang="en-US" sz="2000" dirty="0"/>
              <a:t> </a:t>
            </a:r>
            <a:r>
              <a:rPr lang="de-DE" altLang="en-US" sz="2000" dirty="0" err="1"/>
              <a:t>armed</a:t>
            </a:r>
            <a:r>
              <a:rPr lang="de-DE" altLang="en-US" sz="2000" dirty="0"/>
              <a:t> </a:t>
            </a:r>
            <a:r>
              <a:rPr lang="de-DE" altLang="en-US" sz="2000" dirty="0" err="1"/>
              <a:t>resistance</a:t>
            </a:r>
            <a:r>
              <a:rPr lang="de-DE" altLang="en-US" sz="2000" dirty="0"/>
              <a:t>, </a:t>
            </a:r>
            <a:r>
              <a:rPr lang="de-DE" altLang="en-US" sz="2000" dirty="0" err="1"/>
              <a:t>fight</a:t>
            </a:r>
            <a:r>
              <a:rPr lang="de-DE" altLang="en-US" sz="2000" dirty="0"/>
              <a:t> </a:t>
            </a:r>
            <a:r>
              <a:rPr lang="de-DE" altLang="en-US" sz="2000" dirty="0" err="1"/>
              <a:t>against</a:t>
            </a:r>
            <a:r>
              <a:rPr lang="de-DE" altLang="en-US" sz="2000" dirty="0"/>
              <a:t> </a:t>
            </a:r>
            <a:r>
              <a:rPr lang="de-DE" altLang="en-US" sz="2000" dirty="0" err="1"/>
              <a:t>assimilationist</a:t>
            </a:r>
            <a:r>
              <a:rPr lang="de-DE" altLang="en-US" sz="2000" dirty="0"/>
              <a:t> </a:t>
            </a:r>
            <a:r>
              <a:rPr lang="de-DE" altLang="en-US" sz="2000" dirty="0" err="1"/>
              <a:t>tendencies</a:t>
            </a:r>
            <a:r>
              <a:rPr lang="de-DE" altLang="en-US" sz="2000" dirty="0"/>
              <a:t>. </a:t>
            </a:r>
          </a:p>
          <a:p>
            <a:pPr marL="342900" indent="-342900" eaLnBrk="1" hangingPunct="1">
              <a:lnSpc>
                <a:spcPct val="100000"/>
              </a:lnSpc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de-DE" altLang="en-US" sz="2000" dirty="0"/>
              <a:t>Political </a:t>
            </a:r>
            <a:r>
              <a:rPr lang="de-DE" altLang="en-US" sz="2000" dirty="0" err="1"/>
              <a:t>goals</a:t>
            </a:r>
            <a:r>
              <a:rPr lang="de-DE" altLang="en-US" sz="2000" dirty="0"/>
              <a:t>: </a:t>
            </a:r>
            <a:r>
              <a:rPr lang="de-DE" altLang="en-US" sz="2000" dirty="0" err="1"/>
              <a:t>autonomy</a:t>
            </a:r>
            <a:r>
              <a:rPr lang="de-DE" altLang="en-US" sz="2000" dirty="0"/>
              <a:t> in </a:t>
            </a:r>
            <a:r>
              <a:rPr lang="de-DE" altLang="en-US" sz="2000" dirty="0" err="1"/>
              <a:t>Poland</a:t>
            </a:r>
            <a:r>
              <a:rPr lang="de-DE" altLang="en-US" sz="2000" dirty="0"/>
              <a:t> – not </a:t>
            </a:r>
            <a:r>
              <a:rPr lang="de-DE" altLang="en-US" sz="2000" dirty="0" err="1"/>
              <a:t>preferred</a:t>
            </a:r>
            <a:r>
              <a:rPr lang="de-DE" altLang="en-US" sz="2000" dirty="0"/>
              <a:t> </a:t>
            </a:r>
            <a:r>
              <a:rPr lang="de-DE" altLang="en-US" sz="2000" dirty="0" err="1"/>
              <a:t>option</a:t>
            </a:r>
            <a:r>
              <a:rPr lang="de-DE" altLang="en-US" sz="2000" dirty="0"/>
              <a:t> and </a:t>
            </a:r>
            <a:r>
              <a:rPr lang="de-DE" altLang="en-US" sz="2000" dirty="0" err="1"/>
              <a:t>getting</a:t>
            </a:r>
            <a:r>
              <a:rPr lang="de-DE" altLang="en-US" sz="2000" dirty="0"/>
              <a:t> </a:t>
            </a:r>
            <a:r>
              <a:rPr lang="de-DE" altLang="en-US" sz="2000" dirty="0" err="1"/>
              <a:t>increasingly</a:t>
            </a:r>
            <a:r>
              <a:rPr lang="de-DE" altLang="en-US" sz="2000" dirty="0"/>
              <a:t> </a:t>
            </a:r>
            <a:r>
              <a:rPr lang="de-DE" altLang="en-US" sz="2000" dirty="0" err="1"/>
              <a:t>unattractive</a:t>
            </a:r>
            <a:r>
              <a:rPr lang="de-DE" altLang="en-US" sz="2000" dirty="0"/>
              <a:t> – </a:t>
            </a:r>
            <a:r>
              <a:rPr lang="de-DE" altLang="en-US" sz="2000" dirty="0" err="1"/>
              <a:t>cooperation</a:t>
            </a:r>
            <a:r>
              <a:rPr lang="de-DE" altLang="en-US" sz="2000" dirty="0"/>
              <a:t> </a:t>
            </a:r>
            <a:r>
              <a:rPr lang="de-DE" altLang="en-US" sz="2000" dirty="0" err="1"/>
              <a:t>with</a:t>
            </a:r>
            <a:r>
              <a:rPr lang="de-DE" altLang="en-US" sz="2000" dirty="0"/>
              <a:t> </a:t>
            </a:r>
            <a:r>
              <a:rPr lang="de-DE" altLang="en-US" sz="2000" dirty="0" err="1"/>
              <a:t>Polish</a:t>
            </a:r>
            <a:r>
              <a:rPr lang="de-DE" altLang="en-US" sz="2000" dirty="0"/>
              <a:t> </a:t>
            </a:r>
            <a:r>
              <a:rPr lang="de-DE" altLang="en-US" sz="2000" dirty="0" err="1"/>
              <a:t>authorities</a:t>
            </a:r>
            <a:r>
              <a:rPr lang="de-DE" altLang="en-US" sz="2000" dirty="0"/>
              <a:t> </a:t>
            </a:r>
            <a:r>
              <a:rPr lang="de-DE" altLang="en-US" sz="2000" dirty="0" err="1"/>
              <a:t>for</a:t>
            </a:r>
            <a:r>
              <a:rPr lang="de-DE" altLang="en-US" sz="2000" dirty="0"/>
              <a:t> moderates </a:t>
            </a:r>
            <a:r>
              <a:rPr lang="de-DE" altLang="en-US" sz="2000" dirty="0" err="1"/>
              <a:t>necessary</a:t>
            </a:r>
            <a:r>
              <a:rPr lang="de-DE" altLang="en-US" sz="2000" dirty="0"/>
              <a:t> </a:t>
            </a:r>
            <a:r>
              <a:rPr lang="de-DE" altLang="en-US" sz="2000" dirty="0" err="1"/>
              <a:t>to</a:t>
            </a:r>
            <a:r>
              <a:rPr lang="de-DE" altLang="en-US" sz="2000" dirty="0"/>
              <a:t> </a:t>
            </a:r>
            <a:r>
              <a:rPr lang="de-DE" altLang="en-US" sz="2000" dirty="0" err="1"/>
              <a:t>protect</a:t>
            </a:r>
            <a:r>
              <a:rPr lang="de-DE" altLang="en-US" sz="2000" dirty="0"/>
              <a:t> and </a:t>
            </a:r>
            <a:r>
              <a:rPr lang="de-DE" altLang="en-US" sz="2000" dirty="0" err="1"/>
              <a:t>improve</a:t>
            </a:r>
            <a:r>
              <a:rPr lang="de-DE" altLang="en-US" sz="2000" dirty="0"/>
              <a:t> </a:t>
            </a:r>
            <a:r>
              <a:rPr lang="de-DE" altLang="en-US" sz="2000" dirty="0" err="1"/>
              <a:t>lot</a:t>
            </a:r>
            <a:r>
              <a:rPr lang="de-DE" altLang="en-US" sz="2000" dirty="0"/>
              <a:t> </a:t>
            </a:r>
            <a:r>
              <a:rPr lang="de-DE" altLang="en-US" sz="2000" dirty="0" err="1"/>
              <a:t>of</a:t>
            </a:r>
            <a:r>
              <a:rPr lang="de-DE" altLang="en-US" sz="2000" dirty="0"/>
              <a:t> </a:t>
            </a:r>
            <a:r>
              <a:rPr lang="de-DE" altLang="en-US" sz="2000" dirty="0" err="1"/>
              <a:t>Ukrainians</a:t>
            </a:r>
            <a:r>
              <a:rPr lang="de-DE" altLang="en-US" sz="2000" dirty="0"/>
              <a:t> – </a:t>
            </a:r>
            <a:r>
              <a:rPr lang="de-DE" altLang="en-US" sz="2000" dirty="0" err="1"/>
              <a:t>for</a:t>
            </a:r>
            <a:r>
              <a:rPr lang="de-DE" altLang="en-US" sz="2000" dirty="0"/>
              <a:t> </a:t>
            </a:r>
            <a:r>
              <a:rPr lang="de-DE" altLang="en-US" sz="2000" dirty="0" err="1"/>
              <a:t>radical</a:t>
            </a:r>
            <a:r>
              <a:rPr lang="de-DE" altLang="en-US" sz="2000" dirty="0"/>
              <a:t> </a:t>
            </a:r>
            <a:r>
              <a:rPr lang="de-DE" altLang="en-US" sz="2000" dirty="0" err="1"/>
              <a:t>nationalists</a:t>
            </a:r>
            <a:r>
              <a:rPr lang="de-DE" altLang="en-US" sz="2000" dirty="0"/>
              <a:t> </a:t>
            </a:r>
            <a:r>
              <a:rPr lang="de-DE" altLang="en-US" sz="2000" dirty="0" err="1"/>
              <a:t>everything</a:t>
            </a:r>
            <a:r>
              <a:rPr lang="de-DE" altLang="en-US" sz="2000" dirty="0"/>
              <a:t> </a:t>
            </a:r>
            <a:r>
              <a:rPr lang="de-DE" altLang="en-US" sz="2000" dirty="0" err="1"/>
              <a:t>subordinated</a:t>
            </a:r>
            <a:r>
              <a:rPr lang="de-DE" altLang="en-US" sz="2000" dirty="0"/>
              <a:t> </a:t>
            </a:r>
            <a:r>
              <a:rPr lang="de-DE" altLang="en-US" sz="2000" dirty="0" err="1"/>
              <a:t>to</a:t>
            </a:r>
            <a:r>
              <a:rPr lang="de-DE" altLang="en-US" sz="2000" dirty="0"/>
              <a:t> </a:t>
            </a:r>
            <a:r>
              <a:rPr lang="de-DE" altLang="en-US" sz="2000" dirty="0" err="1"/>
              <a:t>fight</a:t>
            </a:r>
            <a:r>
              <a:rPr lang="de-DE" altLang="en-US" sz="2000" dirty="0"/>
              <a:t> </a:t>
            </a:r>
            <a:r>
              <a:rPr lang="de-DE" altLang="en-US" sz="2000" dirty="0" err="1"/>
              <a:t>for</a:t>
            </a:r>
            <a:r>
              <a:rPr lang="de-DE" altLang="en-US" sz="2000" dirty="0"/>
              <a:t> </a:t>
            </a:r>
            <a:r>
              <a:rPr lang="de-DE" altLang="en-US" sz="2000" dirty="0" err="1"/>
              <a:t>independent</a:t>
            </a:r>
            <a:r>
              <a:rPr lang="de-DE" altLang="en-US" sz="2000" dirty="0"/>
              <a:t> </a:t>
            </a:r>
            <a:r>
              <a:rPr lang="de-DE" altLang="en-US" sz="2000" dirty="0" err="1"/>
              <a:t>Ukrainian</a:t>
            </a:r>
            <a:r>
              <a:rPr lang="de-DE" altLang="en-US" sz="2000" dirty="0"/>
              <a:t> </a:t>
            </a:r>
            <a:r>
              <a:rPr lang="de-DE" altLang="en-US" sz="2000" dirty="0" err="1"/>
              <a:t>state</a:t>
            </a:r>
            <a:r>
              <a:rPr lang="de-DE" altLang="en-US" sz="2000" dirty="0"/>
              <a:t> ‘end </a:t>
            </a:r>
            <a:r>
              <a:rPr lang="de-DE" altLang="en-US" sz="2000" dirty="0" err="1"/>
              <a:t>justifies</a:t>
            </a:r>
            <a:r>
              <a:rPr lang="de-DE" altLang="en-US" sz="2000" dirty="0"/>
              <a:t> </a:t>
            </a:r>
            <a:r>
              <a:rPr lang="de-DE" altLang="en-US" sz="2000" dirty="0" err="1"/>
              <a:t>means</a:t>
            </a:r>
            <a:r>
              <a:rPr lang="de-DE" altLang="en-US" sz="2000" dirty="0"/>
              <a:t>‘</a:t>
            </a:r>
          </a:p>
          <a:p>
            <a:pPr marL="342900" indent="-342900" eaLnBrk="1" hangingPunct="1">
              <a:lnSpc>
                <a:spcPct val="100000"/>
              </a:lnSpc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de-DE" altLang="en-US" sz="2000" dirty="0"/>
              <a:t>UNDO </a:t>
            </a:r>
            <a:r>
              <a:rPr lang="de-DE" altLang="en-US" sz="2000" dirty="0" err="1"/>
              <a:t>democratic</a:t>
            </a:r>
            <a:r>
              <a:rPr lang="de-DE" altLang="en-US" sz="2000" dirty="0"/>
              <a:t> and liberal – OUN </a:t>
            </a:r>
            <a:r>
              <a:rPr lang="de-DE" altLang="en-US" sz="2000" dirty="0" err="1"/>
              <a:t>for</a:t>
            </a:r>
            <a:r>
              <a:rPr lang="de-DE" altLang="en-US" sz="2000" dirty="0"/>
              <a:t> </a:t>
            </a:r>
            <a:r>
              <a:rPr lang="de-DE" altLang="en-US" sz="2000" dirty="0" err="1"/>
              <a:t>one</a:t>
            </a:r>
            <a:r>
              <a:rPr lang="de-DE" altLang="en-US" sz="2000" dirty="0"/>
              <a:t>-party </a:t>
            </a:r>
            <a:r>
              <a:rPr lang="de-DE" altLang="en-US" sz="2000" dirty="0" err="1"/>
              <a:t>state</a:t>
            </a:r>
            <a:r>
              <a:rPr lang="de-DE" altLang="en-US" sz="2000" dirty="0"/>
              <a:t> – </a:t>
            </a:r>
            <a:r>
              <a:rPr lang="de-DE" altLang="en-US" sz="2000" dirty="0" err="1"/>
              <a:t>deeply</a:t>
            </a:r>
            <a:r>
              <a:rPr lang="de-DE" altLang="en-US" sz="2000" dirty="0"/>
              <a:t> </a:t>
            </a:r>
            <a:r>
              <a:rPr lang="de-DE" altLang="en-US" sz="2000" dirty="0" err="1"/>
              <a:t>influenced</a:t>
            </a:r>
            <a:r>
              <a:rPr lang="de-DE" altLang="en-US" sz="2000" dirty="0"/>
              <a:t> </a:t>
            </a:r>
            <a:r>
              <a:rPr lang="de-DE" altLang="en-US" sz="2000" dirty="0" err="1"/>
              <a:t>by</a:t>
            </a:r>
            <a:r>
              <a:rPr lang="de-DE" altLang="en-US" sz="2000" dirty="0"/>
              <a:t> </a:t>
            </a:r>
            <a:r>
              <a:rPr lang="de-DE" altLang="en-US" sz="2000" dirty="0" err="1"/>
              <a:t>fascism</a:t>
            </a:r>
            <a:r>
              <a:rPr lang="de-DE" altLang="en-US" sz="2000" dirty="0"/>
              <a:t> </a:t>
            </a:r>
          </a:p>
          <a:p>
            <a:pPr marL="342900" indent="-342900" eaLnBrk="1" hangingPunct="1">
              <a:lnSpc>
                <a:spcPct val="100000"/>
              </a:lnSpc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de-DE" altLang="en-US" sz="2000" dirty="0"/>
              <a:t>United in </a:t>
            </a:r>
            <a:r>
              <a:rPr lang="de-DE" altLang="en-US" sz="2000" dirty="0" err="1"/>
              <a:t>aim</a:t>
            </a:r>
            <a:r>
              <a:rPr lang="de-DE" altLang="en-US" sz="2000" dirty="0"/>
              <a:t> </a:t>
            </a:r>
            <a:r>
              <a:rPr lang="de-DE" altLang="en-US" sz="2000" dirty="0" err="1"/>
              <a:t>to</a:t>
            </a:r>
            <a:r>
              <a:rPr lang="de-DE" altLang="en-US" sz="2000" dirty="0"/>
              <a:t> </a:t>
            </a:r>
            <a:r>
              <a:rPr lang="de-DE" altLang="en-US" sz="2000" dirty="0" err="1"/>
              <a:t>achieve</a:t>
            </a:r>
            <a:r>
              <a:rPr lang="de-DE" altLang="en-US" sz="2000" dirty="0"/>
              <a:t> </a:t>
            </a:r>
            <a:r>
              <a:rPr lang="de-DE" altLang="en-US" sz="2000" dirty="0" err="1"/>
              <a:t>Ukrainian</a:t>
            </a:r>
            <a:r>
              <a:rPr lang="de-DE" altLang="en-US" sz="2000" dirty="0"/>
              <a:t> </a:t>
            </a:r>
            <a:r>
              <a:rPr lang="de-DE" altLang="en-US" sz="2000" dirty="0" err="1"/>
              <a:t>independence</a:t>
            </a:r>
            <a:r>
              <a:rPr lang="de-DE" altLang="en-US" sz="2000" dirty="0"/>
              <a:t> </a:t>
            </a:r>
            <a:r>
              <a:rPr lang="de-DE" altLang="en-US" sz="2000" dirty="0" err="1"/>
              <a:t>including</a:t>
            </a:r>
            <a:r>
              <a:rPr lang="de-DE" altLang="en-US" sz="2000" dirty="0"/>
              <a:t> all </a:t>
            </a:r>
            <a:r>
              <a:rPr lang="de-DE" altLang="en-US" sz="2000" dirty="0" err="1"/>
              <a:t>ethnographically</a:t>
            </a:r>
            <a:r>
              <a:rPr lang="de-DE" altLang="en-US" sz="2000" dirty="0"/>
              <a:t> </a:t>
            </a:r>
            <a:r>
              <a:rPr lang="de-DE" altLang="en-US" sz="2000" dirty="0" err="1"/>
              <a:t>Ukrainian</a:t>
            </a:r>
            <a:r>
              <a:rPr lang="de-DE" altLang="en-US" sz="2000" dirty="0"/>
              <a:t> </a:t>
            </a:r>
            <a:r>
              <a:rPr lang="de-DE" altLang="en-US" sz="2000" dirty="0" err="1"/>
              <a:t>territories</a:t>
            </a:r>
            <a:endParaRPr lang="de-DE" altLang="en-US" sz="2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Box 1">
            <a:extLst>
              <a:ext uri="{FF2B5EF4-FFF2-40B4-BE49-F238E27FC236}">
                <a16:creationId xmlns:a16="http://schemas.microsoft.com/office/drawing/2014/main" id="{776504A4-531A-BD34-D896-A47034D607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914400"/>
            <a:ext cx="304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r>
              <a:rPr lang="en-GB" altLang="en-US" sz="1800" b="1">
                <a:solidFill>
                  <a:schemeClr val="bg1"/>
                </a:solidFill>
              </a:rPr>
              <a:t>Second Polish Republic</a:t>
            </a:r>
          </a:p>
        </p:txBody>
      </p:sp>
      <p:sp>
        <p:nvSpPr>
          <p:cNvPr id="44034" name="TextBox 2">
            <a:extLst>
              <a:ext uri="{FF2B5EF4-FFF2-40B4-BE49-F238E27FC236}">
                <a16:creationId xmlns:a16="http://schemas.microsoft.com/office/drawing/2014/main" id="{9B77ED3F-4D89-C565-8BA4-B3F39CAA85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1981200"/>
            <a:ext cx="77724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85750" indent="-285750"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bg1"/>
                </a:solidFill>
              </a:rPr>
              <a:t>398,000 </a:t>
            </a:r>
            <a:r>
              <a:rPr lang="en-GB" altLang="en-US" sz="1800" dirty="0" err="1">
                <a:solidFill>
                  <a:schemeClr val="bg1"/>
                </a:solidFill>
              </a:rPr>
              <a:t>sqkm</a:t>
            </a:r>
            <a:r>
              <a:rPr lang="en-GB" altLang="en-US" sz="1800" dirty="0">
                <a:solidFill>
                  <a:schemeClr val="bg1"/>
                </a:solidFill>
              </a:rPr>
              <a:t> with	27 Million people</a:t>
            </a:r>
          </a:p>
          <a:p>
            <a:pPr marL="285750" indent="-285750"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altLang="en-US" sz="1800" dirty="0">
              <a:solidFill>
                <a:schemeClr val="bg1"/>
              </a:solidFill>
            </a:endParaRPr>
          </a:p>
          <a:p>
            <a:pPr marL="285750" indent="-285750"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bg1"/>
                </a:solidFill>
              </a:rPr>
              <a:t>Excluding 40% of territory of 1772 and 16 Million people </a:t>
            </a:r>
          </a:p>
          <a:p>
            <a:pPr marL="285750" indent="-285750"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bg1"/>
                </a:solidFill>
              </a:rPr>
              <a:t>Including 35,000 </a:t>
            </a:r>
            <a:r>
              <a:rPr lang="en-GB" altLang="en-US" sz="1800" dirty="0" err="1">
                <a:solidFill>
                  <a:schemeClr val="bg1"/>
                </a:solidFill>
              </a:rPr>
              <a:t>sqkm</a:t>
            </a:r>
            <a:r>
              <a:rPr lang="en-GB" altLang="en-US" sz="1800" dirty="0">
                <a:solidFill>
                  <a:schemeClr val="bg1"/>
                </a:solidFill>
              </a:rPr>
              <a:t> and 3 Million people which had not been part of Poland in 1772</a:t>
            </a:r>
          </a:p>
          <a:p>
            <a:pPr marL="285750" indent="-285750"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altLang="en-US" sz="1800" dirty="0">
              <a:solidFill>
                <a:schemeClr val="bg1"/>
              </a:solidFill>
            </a:endParaRPr>
          </a:p>
          <a:p>
            <a:pPr marL="285750" indent="-285750"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800" dirty="0" err="1">
                <a:solidFill>
                  <a:schemeClr val="bg1"/>
                </a:solidFill>
              </a:rPr>
              <a:t>Dmowski</a:t>
            </a:r>
            <a:r>
              <a:rPr lang="en-GB" altLang="en-US" sz="1800" dirty="0">
                <a:solidFill>
                  <a:schemeClr val="bg1"/>
                </a:solidFill>
              </a:rPr>
              <a:t> in Paris: borders in West – ethnographical arguments</a:t>
            </a:r>
          </a:p>
          <a:p>
            <a:pPr marL="285750" indent="-285750"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bg1"/>
                </a:solidFill>
              </a:rPr>
              <a:t>				      borders in East – historical arguments</a:t>
            </a:r>
          </a:p>
          <a:p>
            <a:pPr marL="285750" indent="-285750"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altLang="en-US" sz="1800" dirty="0">
              <a:solidFill>
                <a:schemeClr val="bg1"/>
              </a:solidFill>
            </a:endParaRPr>
          </a:p>
          <a:p>
            <a:pPr marL="285750" indent="-285750"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bg1"/>
                </a:solidFill>
              </a:rPr>
              <a:t>Borders in West: result of Peace Treaties, Uprisings (Upper Silesia and Posen) and plebiscites (East Prussia, Upper Silesia)</a:t>
            </a:r>
          </a:p>
          <a:p>
            <a:pPr marL="285750" indent="-285750"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bg1"/>
                </a:solidFill>
              </a:rPr>
              <a:t>Borders in East: Military power, followed by treaties with Eastern neighbours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endParaRPr lang="en-GB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1">
            <a:extLst>
              <a:ext uri="{FF2B5EF4-FFF2-40B4-BE49-F238E27FC236}">
                <a16:creationId xmlns:a16="http://schemas.microsoft.com/office/drawing/2014/main" id="{6794DF9D-763F-9AEA-6E70-A8769D5603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3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5058" name="Text Box 2">
            <a:extLst>
              <a:ext uri="{FF2B5EF4-FFF2-40B4-BE49-F238E27FC236}">
                <a16:creationId xmlns:a16="http://schemas.microsoft.com/office/drawing/2014/main" id="{C296AC9B-C57C-C1DA-1E65-7AB5BD879B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8650" y="6400800"/>
            <a:ext cx="4178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800"/>
              <a:t>Putzger, Historischer Weltatlas, p. 122 f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Box 1">
            <a:extLst>
              <a:ext uri="{FF2B5EF4-FFF2-40B4-BE49-F238E27FC236}">
                <a16:creationId xmlns:a16="http://schemas.microsoft.com/office/drawing/2014/main" id="{5230485C-CD03-0CE8-887D-A59A4A050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779463"/>
            <a:ext cx="7920880" cy="609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</a:rPr>
              <a:t> Borders confirmed by Allies (in Treaty of Versailles 1919, but Eastern borders only in 1924) and Treaty of Riga, 18 March 1921 with Soviet Russia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</a:rPr>
              <a:t> Status quo power and member of the League of Nations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</a:rPr>
              <a:t> Poland has to sign Minority Treaty in June 1919, recognising rights of her minorities, pushed by Paris peacemakers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</a:rPr>
              <a:t> Territorial disputes with Germany (Posen/</a:t>
            </a:r>
            <a:r>
              <a:rPr lang="en-GB" altLang="en-US" sz="1600" dirty="0" err="1">
                <a:solidFill>
                  <a:schemeClr val="bg1"/>
                </a:solidFill>
              </a:rPr>
              <a:t>Poznań</a:t>
            </a:r>
            <a:r>
              <a:rPr lang="en-GB" altLang="en-US" sz="1600" dirty="0">
                <a:solidFill>
                  <a:schemeClr val="bg1"/>
                </a:solidFill>
              </a:rPr>
              <a:t>, West Prussia, Upper Silesia), Soviet Union (Western Ukraine and Western Belarus), Czechoslovakia (Teschen/</a:t>
            </a:r>
            <a:r>
              <a:rPr lang="en-GB" altLang="en-US" sz="1600" dirty="0" err="1">
                <a:solidFill>
                  <a:schemeClr val="bg1"/>
                </a:solidFill>
              </a:rPr>
              <a:t>Cieszyn</a:t>
            </a:r>
            <a:r>
              <a:rPr lang="en-GB" altLang="en-US" sz="1600" dirty="0">
                <a:solidFill>
                  <a:schemeClr val="bg1"/>
                </a:solidFill>
              </a:rPr>
              <a:t>), Lithuania (</a:t>
            </a:r>
            <a:r>
              <a:rPr lang="en-GB" altLang="en-US" sz="1600" dirty="0" err="1">
                <a:solidFill>
                  <a:schemeClr val="bg1"/>
                </a:solidFill>
              </a:rPr>
              <a:t>Wilna</a:t>
            </a:r>
            <a:r>
              <a:rPr lang="en-GB" altLang="en-US" sz="1600" dirty="0">
                <a:solidFill>
                  <a:schemeClr val="bg1"/>
                </a:solidFill>
              </a:rPr>
              <a:t>/Wilno/Vilnius)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</a:rPr>
              <a:t> Between two revisionist powers: Germany and Soviet Union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</a:rPr>
              <a:t> Allies are France (and Britain)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</a:rPr>
              <a:t> 1925 Treaty of Locarno – Germany recognises western, but not eastern borders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</a:rPr>
              <a:t> 1925-1932 Polish-German Trade War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</a:rPr>
              <a:t> 1933 Hitler comes to power, Pi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ł</a:t>
            </a:r>
            <a:r>
              <a:rPr lang="en-GB" altLang="en-US" sz="1600" dirty="0" err="1">
                <a:solidFill>
                  <a:schemeClr val="bg1"/>
                </a:solidFill>
              </a:rPr>
              <a:t>sudski</a:t>
            </a:r>
            <a:r>
              <a:rPr lang="en-GB" altLang="en-US" sz="1600" dirty="0">
                <a:solidFill>
                  <a:schemeClr val="bg1"/>
                </a:solidFill>
              </a:rPr>
              <a:t> thinks about preventive war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</a:rPr>
              <a:t> 1934 Polish German Non-Aggression Treaty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</a:rPr>
              <a:t> 1938 Munich Agreement between Britain, France, Italy, and Nazi Germany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</a:rPr>
              <a:t> 2 October 1938 Polish Occupation of Teschen, following German annexation of Sudeten region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</a:rPr>
              <a:t> 23 August 1939 German-Soviet Non-</a:t>
            </a:r>
            <a:r>
              <a:rPr lang="en-GB" altLang="en-US" sz="1600" dirty="0" err="1">
                <a:solidFill>
                  <a:schemeClr val="bg1"/>
                </a:solidFill>
              </a:rPr>
              <a:t>Agression</a:t>
            </a:r>
            <a:r>
              <a:rPr lang="en-GB" altLang="en-US" sz="1600" dirty="0">
                <a:solidFill>
                  <a:schemeClr val="bg1"/>
                </a:solidFill>
              </a:rPr>
              <a:t> Treaty ((Molotov-Ribbentrop Pact))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</a:rPr>
              <a:t> 1 September 1939 German attack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</a:rPr>
              <a:t> 17 September 1939 Soviet attack</a:t>
            </a:r>
          </a:p>
        </p:txBody>
      </p:sp>
      <p:sp>
        <p:nvSpPr>
          <p:cNvPr id="47106" name="TextBox 2">
            <a:extLst>
              <a:ext uri="{FF2B5EF4-FFF2-40B4-BE49-F238E27FC236}">
                <a16:creationId xmlns:a16="http://schemas.microsoft.com/office/drawing/2014/main" id="{EF77B6E1-4D72-9809-5F58-9D08D32F65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0720" y="188640"/>
            <a:ext cx="56025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r>
              <a:rPr lang="en-GB" altLang="en-US" sz="1800" b="1" dirty="0">
                <a:solidFill>
                  <a:schemeClr val="bg1"/>
                </a:solidFill>
              </a:rPr>
              <a:t>Foreign Policy of Second Polish Republic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>
            <a:extLst>
              <a:ext uri="{FF2B5EF4-FFF2-40B4-BE49-F238E27FC236}">
                <a16:creationId xmlns:a16="http://schemas.microsoft.com/office/drawing/2014/main" id="{F3F21857-5114-B1ED-35E4-562FBF5018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6400800"/>
            <a:ext cx="54864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buClr>
                <a:srgbClr val="000000"/>
              </a:buClr>
              <a:buSzPct val="45000"/>
              <a:buFont typeface="Wingdings" pitchFamily="-106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/>
            </a:pPr>
            <a:r>
              <a:rPr lang="de-DE" sz="16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06" charset="0"/>
                <a:ea typeface="+mn-ea"/>
                <a:cs typeface="+mn-cs"/>
              </a:rPr>
              <a:t>Poland in the  20th century (source: Putzger)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0B787C99-CA58-2DE5-78B1-0F11A2D232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"/>
            <a:ext cx="8021638" cy="625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>
            <a:extLst>
              <a:ext uri="{FF2B5EF4-FFF2-40B4-BE49-F238E27FC236}">
                <a16:creationId xmlns:a16="http://schemas.microsoft.com/office/drawing/2014/main" id="{C416AF65-7C6F-8B3F-D951-A0A1E6C5D6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765175"/>
            <a:ext cx="8280400" cy="320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2900" indent="-341313"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/>
              <a:t>			            </a:t>
            </a:r>
            <a:r>
              <a:rPr lang="de-DE" altLang="en-US" sz="3600" b="1"/>
              <a:t>Outline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/>
              <a:t>Geostrategical position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/>
              <a:t>Domestic policy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/>
              <a:t>Poland – a nation state?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en-GB" altLang="en-US" sz="2800"/>
              <a:t>Ukrainians in Poland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altLang="en-US" sz="2800"/>
              <a:t>6. Conclusion </a:t>
            </a:r>
          </a:p>
        </p:txBody>
      </p:sp>
      <p:sp>
        <p:nvSpPr>
          <p:cNvPr id="50178" name="AutoShape 2">
            <a:extLst>
              <a:ext uri="{FF2B5EF4-FFF2-40B4-BE49-F238E27FC236}">
                <a16:creationId xmlns:a16="http://schemas.microsoft.com/office/drawing/2014/main" id="{0DC7B89C-675C-8205-DA87-1C91BDFBE1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68538"/>
            <a:ext cx="433388" cy="341312"/>
          </a:xfrm>
          <a:prstGeom prst="rightArrow">
            <a:avLst>
              <a:gd name="adj1" fmla="val 50000"/>
              <a:gd name="adj2" fmla="val 31744"/>
            </a:avLst>
          </a:prstGeom>
          <a:solidFill>
            <a:srgbClr val="FF0000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endParaRPr lang="en-US" altLang="en-US" sz="1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Box 1">
            <a:extLst>
              <a:ext uri="{FF2B5EF4-FFF2-40B4-BE49-F238E27FC236}">
                <a16:creationId xmlns:a16="http://schemas.microsoft.com/office/drawing/2014/main" id="{9537FE6C-A050-39F4-BD65-99B103BF11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381000"/>
            <a:ext cx="2667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r>
              <a:rPr lang="en-GB" altLang="en-US" sz="1800" b="1">
                <a:solidFill>
                  <a:schemeClr val="bg1"/>
                </a:solidFill>
              </a:rPr>
              <a:t>Domestic Policy</a:t>
            </a:r>
          </a:p>
        </p:txBody>
      </p:sp>
      <p:sp>
        <p:nvSpPr>
          <p:cNvPr id="52226" name="TextBox 2">
            <a:extLst>
              <a:ext uri="{FF2B5EF4-FFF2-40B4-BE49-F238E27FC236}">
                <a16:creationId xmlns:a16="http://schemas.microsoft.com/office/drawing/2014/main" id="{4DC96439-D38D-7CD9-EAE0-B84ED3BD30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143000"/>
            <a:ext cx="8458200" cy="5924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bg1"/>
                </a:solidFill>
              </a:rPr>
              <a:t> Destruction in First World War, Polish-Soviet War and Polish-Ukrainian War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bg1"/>
                </a:solidFill>
              </a:rPr>
              <a:t> Three different judicial and administrative systems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bg1"/>
                </a:solidFill>
              </a:rPr>
              <a:t> Previously, infrastructure and communication had to serve imperial interests (for example railway system: Railway Lwów – Vienna, </a:t>
            </a:r>
            <a:r>
              <a:rPr lang="en-GB" altLang="en-US" sz="1800" dirty="0" err="1">
                <a:solidFill>
                  <a:schemeClr val="bg1"/>
                </a:solidFill>
              </a:rPr>
              <a:t>Poznań</a:t>
            </a:r>
            <a:r>
              <a:rPr lang="en-GB" altLang="en-US" sz="1800" dirty="0">
                <a:solidFill>
                  <a:schemeClr val="bg1"/>
                </a:solidFill>
              </a:rPr>
              <a:t> – Berlin, Warsaw-Moscow, but not </a:t>
            </a:r>
            <a:r>
              <a:rPr lang="en-GB" altLang="en-US" sz="1800" dirty="0" err="1">
                <a:solidFill>
                  <a:schemeClr val="bg1"/>
                </a:solidFill>
              </a:rPr>
              <a:t>Poznań</a:t>
            </a:r>
            <a:r>
              <a:rPr lang="en-GB" altLang="en-US" sz="1800" dirty="0">
                <a:solidFill>
                  <a:schemeClr val="bg1"/>
                </a:solidFill>
              </a:rPr>
              <a:t>-Lwów-Warsaw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bg1"/>
                </a:solidFill>
              </a:rPr>
              <a:t> Different mentalities after 123 years partition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bg1"/>
                </a:solidFill>
              </a:rPr>
              <a:t> Uneven development: Poland A (West) and Poland B (East)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bg1"/>
                </a:solidFill>
              </a:rPr>
              <a:t> Hyperinflation  1922/23 until new currency ‘z</a:t>
            </a:r>
            <a:r>
              <a:rPr lang="de-D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ł</a:t>
            </a:r>
            <a:r>
              <a:rPr lang="en-GB" altLang="en-US" sz="1800" dirty="0" err="1">
                <a:solidFill>
                  <a:schemeClr val="bg1"/>
                </a:solidFill>
              </a:rPr>
              <a:t>oty</a:t>
            </a:r>
            <a:r>
              <a:rPr lang="en-GB" altLang="en-US" sz="1800" dirty="0">
                <a:solidFill>
                  <a:schemeClr val="bg1"/>
                </a:solidFill>
              </a:rPr>
              <a:t>’ was introduced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bg1"/>
                </a:solidFill>
              </a:rPr>
              <a:t> Political divisions: 1921 – 1926 Poland parliamentary democracy but no party has majority. First elected president </a:t>
            </a:r>
            <a:r>
              <a:rPr lang="en-GB" altLang="en-US" sz="1800" dirty="0" err="1">
                <a:solidFill>
                  <a:schemeClr val="bg1"/>
                </a:solidFill>
              </a:rPr>
              <a:t>Narutowicz</a:t>
            </a:r>
            <a:r>
              <a:rPr lang="en-GB" altLang="en-US" sz="1800" dirty="0">
                <a:solidFill>
                  <a:schemeClr val="bg1"/>
                </a:solidFill>
              </a:rPr>
              <a:t> murdered by a national democrat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bg1"/>
                </a:solidFill>
              </a:rPr>
              <a:t> Bloc of Minorities in Sejm (Parliament): Integration of minorities and growing antisemitism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bg1"/>
                </a:solidFill>
              </a:rPr>
              <a:t> Widespread dissatisfaction with new Polish state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bg1"/>
                </a:solidFill>
              </a:rPr>
              <a:t> 1926 Coup of Pi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ł</a:t>
            </a:r>
            <a:r>
              <a:rPr lang="en-GB" altLang="en-US" sz="1800" dirty="0" err="1">
                <a:solidFill>
                  <a:schemeClr val="bg1"/>
                </a:solidFill>
              </a:rPr>
              <a:t>sudski</a:t>
            </a:r>
            <a:r>
              <a:rPr lang="en-GB" altLang="en-US" sz="1800" dirty="0">
                <a:solidFill>
                  <a:schemeClr val="bg1"/>
                </a:solidFill>
              </a:rPr>
              <a:t>: </a:t>
            </a:r>
            <a:r>
              <a:rPr lang="en-GB" altLang="en-US" sz="1800" dirty="0" err="1">
                <a:solidFill>
                  <a:schemeClr val="bg1"/>
                </a:solidFill>
              </a:rPr>
              <a:t>Sanacja</a:t>
            </a:r>
            <a:r>
              <a:rPr lang="en-GB" altLang="en-US" sz="1800" dirty="0">
                <a:solidFill>
                  <a:schemeClr val="bg1"/>
                </a:solidFill>
              </a:rPr>
              <a:t> (sanitation) regime, authoritarian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bg1"/>
                </a:solidFill>
              </a:rPr>
              <a:t> After 1930 dictatorship: 1935-1939 (after Pi</a:t>
            </a:r>
            <a:r>
              <a:rPr lang="de-D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ł</a:t>
            </a:r>
            <a:r>
              <a:rPr lang="en-GB" altLang="en-US" sz="1800" dirty="0" err="1">
                <a:solidFill>
                  <a:schemeClr val="bg1"/>
                </a:solidFill>
              </a:rPr>
              <a:t>sudski’s</a:t>
            </a:r>
            <a:r>
              <a:rPr lang="en-GB" altLang="en-US" sz="1800" dirty="0">
                <a:solidFill>
                  <a:schemeClr val="bg1"/>
                </a:solidFill>
              </a:rPr>
              <a:t> death: regime of the colonels)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bg1"/>
                </a:solidFill>
              </a:rPr>
              <a:t> Economic crisis 1930 ff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endParaRPr lang="en-GB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>
            <a:extLst>
              <a:ext uri="{FF2B5EF4-FFF2-40B4-BE49-F238E27FC236}">
                <a16:creationId xmlns:a16="http://schemas.microsoft.com/office/drawing/2014/main" id="{19671EA4-2DB8-FC7F-F438-52CB7F479B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5029200"/>
            <a:ext cx="32766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buSzPct val="100000"/>
              <a:defRPr/>
            </a:pPr>
            <a:r>
              <a:rPr lang="de-DE" altLang="en-US" sz="20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CE" pitchFamily="2" charset="0"/>
              </a:rPr>
              <a:t>Pi</a:t>
            </a:r>
            <a:r>
              <a:rPr lang="en-US" altLang="en-US" sz="20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CE" pitchFamily="2" charset="0"/>
              </a:rPr>
              <a:t>ł</a:t>
            </a:r>
            <a:r>
              <a:rPr lang="de-DE" altLang="en-US" sz="20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CE" pitchFamily="2" charset="0"/>
              </a:rPr>
              <a:t>sudski with officers 1934</a:t>
            </a:r>
          </a:p>
        </p:txBody>
      </p:sp>
      <p:pic>
        <p:nvPicPr>
          <p:cNvPr id="53250" name="Picture 2">
            <a:extLst>
              <a:ext uri="{FF2B5EF4-FFF2-40B4-BE49-F238E27FC236}">
                <a16:creationId xmlns:a16="http://schemas.microsoft.com/office/drawing/2014/main" id="{39EAB4E5-91F5-BD28-C4E5-4F84EC43D5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2338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3251" name="Picture 3">
            <a:extLst>
              <a:ext uri="{FF2B5EF4-FFF2-40B4-BE49-F238E27FC236}">
                <a16:creationId xmlns:a16="http://schemas.microsoft.com/office/drawing/2014/main" id="{DD7A995B-C5F1-323F-1569-D6C6890DD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813" y="0"/>
            <a:ext cx="2008187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3252" name="Text Box 4">
            <a:extLst>
              <a:ext uri="{FF2B5EF4-FFF2-40B4-BE49-F238E27FC236}">
                <a16:creationId xmlns:a16="http://schemas.microsoft.com/office/drawing/2014/main" id="{511FCD7E-9215-4581-D21F-D0BB5F860C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5500" y="2895600"/>
            <a:ext cx="1966913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000">
                <a:latin typeface="Times New Roman" panose="02020603050405020304" pitchFamily="18" charset="0"/>
              </a:rPr>
              <a:t>Roman Dmowski</a:t>
            </a:r>
          </a:p>
        </p:txBody>
      </p:sp>
      <p:pic>
        <p:nvPicPr>
          <p:cNvPr id="53253" name="Picture 5">
            <a:extLst>
              <a:ext uri="{FF2B5EF4-FFF2-40B4-BE49-F238E27FC236}">
                <a16:creationId xmlns:a16="http://schemas.microsoft.com/office/drawing/2014/main" id="{BC7759AB-6BA5-E994-B1E4-7BB4A8A879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08325"/>
            <a:ext cx="3054350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3254" name="Text Box 6">
            <a:extLst>
              <a:ext uri="{FF2B5EF4-FFF2-40B4-BE49-F238E27FC236}">
                <a16:creationId xmlns:a16="http://schemas.microsoft.com/office/drawing/2014/main" id="{26841DF1-9C53-1BE0-AE82-3620552E2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1713" y="1250950"/>
            <a:ext cx="1712912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000">
                <a:latin typeface="Times New Roman" panose="02020603050405020304" pitchFamily="18" charset="0"/>
              </a:rPr>
              <a:t>Józef Pi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ł</a:t>
            </a:r>
            <a:r>
              <a:rPr lang="de-DE" altLang="en-US" sz="2000">
                <a:latin typeface="Times New Roman" panose="02020603050405020304" pitchFamily="18" charset="0"/>
              </a:rPr>
              <a:t>sudski</a:t>
            </a:r>
          </a:p>
        </p:txBody>
      </p:sp>
      <p:pic>
        <p:nvPicPr>
          <p:cNvPr id="53255" name="Picture 7">
            <a:extLst>
              <a:ext uri="{FF2B5EF4-FFF2-40B4-BE49-F238E27FC236}">
                <a16:creationId xmlns:a16="http://schemas.microsoft.com/office/drawing/2014/main" id="{CE1EEEA4-BBC2-469A-2BFE-CFA92AC894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905000"/>
            <a:ext cx="3822700" cy="301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06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06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10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06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06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10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1338</Words>
  <Application>Microsoft Macintosh PowerPoint</Application>
  <PresentationFormat>On-screen Show (4:3)</PresentationFormat>
  <Paragraphs>217</Paragraphs>
  <Slides>26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Arial Unicode MS</vt:lpstr>
      <vt:lpstr>ＭＳ Ｐゴシック</vt:lpstr>
      <vt:lpstr>Arial</vt:lpstr>
      <vt:lpstr>Calibri</vt:lpstr>
      <vt:lpstr>Times CE</vt:lpstr>
      <vt:lpstr>Times New Roman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Census in Poland 1931 by nationality (estimate based on first language as indicator of national identification)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Pacifications 1930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Christoph Mick</dc:creator>
  <cp:lastModifiedBy>Mick, Christoph</cp:lastModifiedBy>
  <cp:revision>135</cp:revision>
  <cp:lastPrinted>2018-10-28T13:03:08Z</cp:lastPrinted>
  <dcterms:created xsi:type="dcterms:W3CDTF">2005-09-25T23:01:55Z</dcterms:created>
  <dcterms:modified xsi:type="dcterms:W3CDTF">2025-02-23T13:32:23Z</dcterms:modified>
</cp:coreProperties>
</file>