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353" r:id="rId4"/>
    <p:sldId id="354" r:id="rId5"/>
    <p:sldId id="355" r:id="rId6"/>
    <p:sldId id="336" r:id="rId7"/>
    <p:sldId id="356" r:id="rId8"/>
    <p:sldId id="358" r:id="rId9"/>
    <p:sldId id="357" r:id="rId10"/>
    <p:sldId id="258" r:id="rId11"/>
    <p:sldId id="260" r:id="rId12"/>
    <p:sldId id="262" r:id="rId13"/>
    <p:sldId id="264" r:id="rId14"/>
    <p:sldId id="263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0952"/>
  </p:normalViewPr>
  <p:slideViewPr>
    <p:cSldViewPr>
      <p:cViewPr varScale="1">
        <p:scale>
          <a:sx n="102" d="100"/>
          <a:sy n="102" d="100"/>
        </p:scale>
        <p:origin x="145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F6A781-B23D-5962-E44D-5417C98051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D9345-32F4-413F-8E38-29E46587CF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A2B0AE4-168B-774C-B672-4F16DA24EBF4}" type="datetimeFigureOut">
              <a:rPr lang="en-US" altLang="de-GB"/>
              <a:pPr>
                <a:defRPr/>
              </a:pPr>
              <a:t>4/12/25</a:t>
            </a:fld>
            <a:endParaRPr lang="en-US" altLang="de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6C2C-CC06-61AA-5C21-0DC3B6CFF7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D9F0A-E4EB-6C24-A84A-14CF81AAD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496D865-3AC0-2C4C-81F9-2026AAA2AB78}" type="slidenum">
              <a:rPr lang="en-US" altLang="de-GB"/>
              <a:pPr>
                <a:defRPr/>
              </a:pPr>
              <a:t>‹Nr.›</a:t>
            </a:fld>
            <a:endParaRPr lang="en-US" altLang="de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423690E4-40D1-9FC3-C3A8-1F5C061DF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7" name="Text Box 2">
            <a:extLst>
              <a:ext uri="{FF2B5EF4-FFF2-40B4-BE49-F238E27FC236}">
                <a16:creationId xmlns:a16="http://schemas.microsoft.com/office/drawing/2014/main" id="{205B5809-C8C8-1547-5EE4-3FFDDEE6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8" name="Text Box 3">
            <a:extLst>
              <a:ext uri="{FF2B5EF4-FFF2-40B4-BE49-F238E27FC236}">
                <a16:creationId xmlns:a16="http://schemas.microsoft.com/office/drawing/2014/main" id="{623460D8-6DD6-1FDA-A901-1FF6D3248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60721977-226E-6DCF-48D7-57C7471459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169D113-0925-FEF6-6153-1E4EA94A10D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0F90ECF7-5DEC-7EC5-EA64-8B620D9AB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55D6846E-562A-179A-4808-CBD92018CC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F39F69-3FEE-FD4D-9209-EFA85DF9CF77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25FF9EF-228B-3D1A-5589-8027DECC13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7C01D66-4A08-D143-8394-71E5AF89CB81}" type="slidenum">
              <a:rPr lang="en-GB" altLang="en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</a:t>
            </a:fld>
            <a:endParaRPr lang="en-GB" altLang="en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AA478F91-5303-9CE5-6F68-18ABEE113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54FEDFDF-33A9-2A41-B6E2-64DF389E78CD}" type="slidenum">
              <a:rPr lang="en-GB" altLang="en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</a:t>
            </a:fld>
            <a:endParaRPr lang="en-GB" altLang="en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75F64B3D-57B8-DB56-33DF-D3F3D5AB25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0E17057-8A49-DC20-C90E-F879EFB0A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>
            <a:extLst>
              <a:ext uri="{FF2B5EF4-FFF2-40B4-BE49-F238E27FC236}">
                <a16:creationId xmlns:a16="http://schemas.microsoft.com/office/drawing/2014/main" id="{EEEA28DF-EC61-6A44-9AEA-FC774658D55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1AD4007-7916-9847-A915-51AC1C249C89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17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80899" name="Text Box 1">
            <a:extLst>
              <a:ext uri="{FF2B5EF4-FFF2-40B4-BE49-F238E27FC236}">
                <a16:creationId xmlns:a16="http://schemas.microsoft.com/office/drawing/2014/main" id="{446DE89C-2F15-B346-A984-D8BD37FE31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Text Box 2">
            <a:extLst>
              <a:ext uri="{FF2B5EF4-FFF2-40B4-BE49-F238E27FC236}">
                <a16:creationId xmlns:a16="http://schemas.microsoft.com/office/drawing/2014/main" id="{209342CA-B09E-2140-9774-710E76E9F8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>
            <a:extLst>
              <a:ext uri="{FF2B5EF4-FFF2-40B4-BE49-F238E27FC236}">
                <a16:creationId xmlns:a16="http://schemas.microsoft.com/office/drawing/2014/main" id="{F5D7D87D-DC69-E149-9926-CB61C28DB40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71210B3-24E5-F546-81A8-FCA107A87659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18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82947" name="Text Box 1">
            <a:extLst>
              <a:ext uri="{FF2B5EF4-FFF2-40B4-BE49-F238E27FC236}">
                <a16:creationId xmlns:a16="http://schemas.microsoft.com/office/drawing/2014/main" id="{105FE559-A475-224A-A058-65F9307C16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Text Box 2">
            <a:extLst>
              <a:ext uri="{FF2B5EF4-FFF2-40B4-BE49-F238E27FC236}">
                <a16:creationId xmlns:a16="http://schemas.microsoft.com/office/drawing/2014/main" id="{6A8D822B-2D2E-3A4D-A9DD-728E74A56F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6F8F711E-F378-AA4B-BDAF-AEEB45A3B18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7BC8EF-A407-B341-8F5E-83A9DC0F105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0D6555E3-A2F2-C541-BA55-A53A1276E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039043C-772A-AA46-A493-A7E0C7C85E9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34E7123A-C510-C048-9558-6FCF6A91DF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40D851EA-0404-E344-B8D8-F26649515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>
            <a:extLst>
              <a:ext uri="{FF2B5EF4-FFF2-40B4-BE49-F238E27FC236}">
                <a16:creationId xmlns:a16="http://schemas.microsoft.com/office/drawing/2014/main" id="{1C2B3F64-5D00-3C4E-A3D2-7DD39673177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FAB8D4-5335-5148-A0AB-FC9A9C14C9EE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10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8371" name="Text Box 1">
            <a:extLst>
              <a:ext uri="{FF2B5EF4-FFF2-40B4-BE49-F238E27FC236}">
                <a16:creationId xmlns:a16="http://schemas.microsoft.com/office/drawing/2014/main" id="{19C01E72-ADF4-9242-B95D-D200ADAD4D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Text Box 2">
            <a:extLst>
              <a:ext uri="{FF2B5EF4-FFF2-40B4-BE49-F238E27FC236}">
                <a16:creationId xmlns:a16="http://schemas.microsoft.com/office/drawing/2014/main" id="{11590331-98B8-234D-8C3D-74ADE2AB9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>
            <a:extLst>
              <a:ext uri="{FF2B5EF4-FFF2-40B4-BE49-F238E27FC236}">
                <a16:creationId xmlns:a16="http://schemas.microsoft.com/office/drawing/2014/main" id="{84775B97-8228-6C4F-8CF5-6C1C9BEB9CE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0B91C4-1E98-EF4E-894B-768AD454447C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11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2467" name="Text Box 1">
            <a:extLst>
              <a:ext uri="{FF2B5EF4-FFF2-40B4-BE49-F238E27FC236}">
                <a16:creationId xmlns:a16="http://schemas.microsoft.com/office/drawing/2014/main" id="{BC189C5A-77EA-5B4E-AB7E-B4B338CED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Text Box 2">
            <a:extLst>
              <a:ext uri="{FF2B5EF4-FFF2-40B4-BE49-F238E27FC236}">
                <a16:creationId xmlns:a16="http://schemas.microsoft.com/office/drawing/2014/main" id="{ECE0DF93-9A5F-6C41-9433-008FC48180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>
            <a:extLst>
              <a:ext uri="{FF2B5EF4-FFF2-40B4-BE49-F238E27FC236}">
                <a16:creationId xmlns:a16="http://schemas.microsoft.com/office/drawing/2014/main" id="{37862E1C-BD44-3F45-9AC0-5111BEEC538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DD6171-0D1A-B34D-A184-36102B284135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4515" name="Text Box 1">
            <a:extLst>
              <a:ext uri="{FF2B5EF4-FFF2-40B4-BE49-F238E27FC236}">
                <a16:creationId xmlns:a16="http://schemas.microsoft.com/office/drawing/2014/main" id="{7E3EC0E1-73CE-0E46-8E6E-460F3A9A56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Text Box 2">
            <a:extLst>
              <a:ext uri="{FF2B5EF4-FFF2-40B4-BE49-F238E27FC236}">
                <a16:creationId xmlns:a16="http://schemas.microsoft.com/office/drawing/2014/main" id="{66C27312-CF2E-FB47-ADC2-0021C0181A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>
            <a:extLst>
              <a:ext uri="{FF2B5EF4-FFF2-40B4-BE49-F238E27FC236}">
                <a16:creationId xmlns:a16="http://schemas.microsoft.com/office/drawing/2014/main" id="{915A6C9C-8F62-044C-8AE1-B717923DF2A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BF89A8-B136-A142-9BD4-AFA3C1E8A54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8611" name="Text Box 1">
            <a:extLst>
              <a:ext uri="{FF2B5EF4-FFF2-40B4-BE49-F238E27FC236}">
                <a16:creationId xmlns:a16="http://schemas.microsoft.com/office/drawing/2014/main" id="{B487D024-12F4-2440-B266-F6B5640262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ext Box 2">
            <a:extLst>
              <a:ext uri="{FF2B5EF4-FFF2-40B4-BE49-F238E27FC236}">
                <a16:creationId xmlns:a16="http://schemas.microsoft.com/office/drawing/2014/main" id="{AF11239E-4251-434D-B2D2-6757A36A1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>
            <a:extLst>
              <a:ext uri="{FF2B5EF4-FFF2-40B4-BE49-F238E27FC236}">
                <a16:creationId xmlns:a16="http://schemas.microsoft.com/office/drawing/2014/main" id="{B584D332-B6C9-094F-AA01-832E7F1182C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FDA248D-3EB1-FA4A-AEBA-42C1CB9D8C71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14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6563" name="Text Box 1">
            <a:extLst>
              <a:ext uri="{FF2B5EF4-FFF2-40B4-BE49-F238E27FC236}">
                <a16:creationId xmlns:a16="http://schemas.microsoft.com/office/drawing/2014/main" id="{DF63F39C-F07E-CD41-B5F5-20DCCC3884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Text Box 2">
            <a:extLst>
              <a:ext uri="{FF2B5EF4-FFF2-40B4-BE49-F238E27FC236}">
                <a16:creationId xmlns:a16="http://schemas.microsoft.com/office/drawing/2014/main" id="{1AB2ACCA-8EED-0446-B455-5ECDA51045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>
            <a:extLst>
              <a:ext uri="{FF2B5EF4-FFF2-40B4-BE49-F238E27FC236}">
                <a16:creationId xmlns:a16="http://schemas.microsoft.com/office/drawing/2014/main" id="{45A34F64-3A35-DE49-A133-F1EE6032A4F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F105BBD-2955-8A44-92DF-CF4889041131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15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6803" name="Text Box 1">
            <a:extLst>
              <a:ext uri="{FF2B5EF4-FFF2-40B4-BE49-F238E27FC236}">
                <a16:creationId xmlns:a16="http://schemas.microsoft.com/office/drawing/2014/main" id="{5884BEA2-6A39-B147-A69E-80164167C9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Text Box 2">
            <a:extLst>
              <a:ext uri="{FF2B5EF4-FFF2-40B4-BE49-F238E27FC236}">
                <a16:creationId xmlns:a16="http://schemas.microsoft.com/office/drawing/2014/main" id="{84B0B87C-8E38-A844-A6A2-319C655ED5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>
            <a:extLst>
              <a:ext uri="{FF2B5EF4-FFF2-40B4-BE49-F238E27FC236}">
                <a16:creationId xmlns:a16="http://schemas.microsoft.com/office/drawing/2014/main" id="{FD6EFF6B-4070-B848-81DA-F89477C04D7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324E6B3-E85C-9244-B088-D8C6FB5ABB2E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16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8851" name="Text Box 1">
            <a:extLst>
              <a:ext uri="{FF2B5EF4-FFF2-40B4-BE49-F238E27FC236}">
                <a16:creationId xmlns:a16="http://schemas.microsoft.com/office/drawing/2014/main" id="{04251D3E-918C-3742-9674-0D9A683C6C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Text Box 2">
            <a:extLst>
              <a:ext uri="{FF2B5EF4-FFF2-40B4-BE49-F238E27FC236}">
                <a16:creationId xmlns:a16="http://schemas.microsoft.com/office/drawing/2014/main" id="{DAC87903-155E-524D-A032-E03EC2346F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693DAAD-6D43-54FA-6AFE-EF374803708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15D4-46A1-C641-A7A7-239894018704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063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C68C09B-6A24-1F6E-3D6E-DBE616626A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BBF8-03E7-3448-BF0A-6FCF2FFF98D1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998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F54AC1-2CA4-C7B3-7B4E-E4E4A8FE55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8D44-66BC-F346-9761-AFE889621D6E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6049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A32430-9018-CC05-DCF8-6492BE3FE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01D5-5C48-E149-979D-0DBFE9257C0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7441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9D2399-FFB1-43DE-0657-68FE1688B4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04C74-C575-1C4A-8EA1-46EB55CCABB7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691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B3330-5ABA-280F-9B6E-E950D77483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ECFC6-7826-554D-8A16-0FAC76FE0A7C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55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BDF05CC-5793-D2A5-9039-33EB1A44ED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EB61-CBC8-DA4E-93FA-BDDDB675E564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33264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4490D-8011-5648-CC3C-29C6B26B86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9584-448E-334D-BF81-4546E26100FD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75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3CD08D1-6938-BB4A-148B-7F803FC5895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0568-4F99-224C-B6ED-246A75906B3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61978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48E59-55C1-91BF-9B25-3CF46A4BA5A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87CB-3DAE-6B4A-BC23-162C14342C21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7675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CA3E33-2AF1-3510-10F4-DA5EEA3F993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E19-9ED2-7743-9B95-5F1C28A50148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7416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2D57573E-323E-53FB-F209-A4F08407E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AF55BBA-9CEF-33BB-BEDE-104D1C13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6D62A80-10D3-4C2B-F46F-39E7E9AEF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F69F139E-FA94-CC15-28C4-8CC145096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2E883E7A-764B-1F37-B108-9326D0B082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359F88-0523-244B-BDBA-227BC7976E23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DE7A8E26-A6C1-31E9-9D39-5E2AAF63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909" y="3284984"/>
            <a:ext cx="5698182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18 From Soviet to Independent Ukraine</a:t>
            </a:r>
          </a:p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 algn="ctr" eaLnBrk="1" hangingPunct="1">
              <a:buSzPct val="100000"/>
            </a:pPr>
            <a:r>
              <a:rPr lang="en-GB" altLang="en-GB" sz="2400" b="1">
                <a:solidFill>
                  <a:srgbClr val="FFFFFF"/>
                </a:solidFill>
                <a:ea typeface="Arial Unicode MS" panose="020B0604020202020204" pitchFamily="34" charset="-128"/>
              </a:rPr>
              <a:t>Week 2 (2025) </a:t>
            </a:r>
            <a:r>
              <a:rPr lang="en-GB" altLang="en-GB" sz="24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Summer Term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EDB9D-BFBC-598D-49B1-EE926E2670F2}"/>
              </a:ext>
            </a:extLst>
          </p:cNvPr>
          <p:cNvSpPr txBox="1"/>
          <p:nvPr/>
        </p:nvSpPr>
        <p:spPr>
          <a:xfrm>
            <a:off x="467544" y="620687"/>
            <a:ext cx="81369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4000" dirty="0">
                <a:solidFill>
                  <a:srgbClr val="FFFFFF"/>
                </a:solidFill>
              </a:rPr>
            </a:br>
            <a:endParaRPr lang="de-DE" alt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>
            <a:extLst>
              <a:ext uri="{FF2B5EF4-FFF2-40B4-BE49-F238E27FC236}">
                <a16:creationId xmlns:a16="http://schemas.microsoft.com/office/drawing/2014/main" id="{3107196C-B394-A748-9194-E22A3A471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0500"/>
            <a:ext cx="8229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SzPct val="45000"/>
              <a:buFont typeface="Wingdings" pitchFamily="2" charset="2"/>
              <a:buNone/>
            </a:pPr>
            <a:r>
              <a:rPr lang="en-GB" altLang="en-US" sz="4000" dirty="0"/>
              <a:t>The Great Patriotic War and Soviet history policy</a:t>
            </a:r>
          </a:p>
        </p:txBody>
      </p:sp>
      <p:sp>
        <p:nvSpPr>
          <p:cNvPr id="57346" name="Text Box 2">
            <a:extLst>
              <a:ext uri="{FF2B5EF4-FFF2-40B4-BE49-F238E27FC236}">
                <a16:creationId xmlns:a16="http://schemas.microsoft.com/office/drawing/2014/main" id="{59790DCA-1CD8-AB40-A4B9-93273942E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36295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431800" indent="-32385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Strengthened the legitimacy of the Soviet political system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Second founding myth of the Soviet Union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Part of personality cult of Stalin, replaced later by cult of Red Army and Communist Party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Celebration of Soviet (Russian) heroism in interest of both – veterans and government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Since Brezhnev: </a:t>
            </a:r>
            <a:r>
              <a:rPr lang="en-GB" altLang="en-US" sz="2400" dirty="0" err="1"/>
              <a:t>monumentalisation</a:t>
            </a:r>
            <a:r>
              <a:rPr lang="en-GB" altLang="en-US" sz="2400" dirty="0"/>
              <a:t> of war remembrance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400" dirty="0"/>
              <a:t>Parades on Red Square: demonstration of strength and unity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FontTx/>
              <a:buNone/>
            </a:pPr>
            <a:endParaRPr lang="en-GB" altLang="en-US" sz="2400" dirty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400" dirty="0"/>
              <a:t>Giving meaning to war was quite successful: acceptance of heroic fight against foreign aggression – justification for suffering, for many war veterans and also civilians: most important event of their life. Feeling of unity between regime and population. </a:t>
            </a:r>
          </a:p>
        </p:txBody>
      </p:sp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>
            <a:extLst>
              <a:ext uri="{FF2B5EF4-FFF2-40B4-BE49-F238E27FC236}">
                <a16:creationId xmlns:a16="http://schemas.microsoft.com/office/drawing/2014/main" id="{3B50444B-D8E4-9647-9C81-B6C5D1F43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76925"/>
            <a:ext cx="37433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A.A. Kokorekin, The love of the whole nation for the victorious fighter, 1944</a:t>
            </a:r>
          </a:p>
        </p:txBody>
      </p:sp>
      <p:pic>
        <p:nvPicPr>
          <p:cNvPr id="61442" name="Picture 2">
            <a:extLst>
              <a:ext uri="{FF2B5EF4-FFF2-40B4-BE49-F238E27FC236}">
                <a16:creationId xmlns:a16="http://schemas.microsoft.com/office/drawing/2014/main" id="{DA93879A-21F3-CA4E-B4FA-FB0917BDB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3025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43" name="Picture 3">
            <a:extLst>
              <a:ext uri="{FF2B5EF4-FFF2-40B4-BE49-F238E27FC236}">
                <a16:creationId xmlns:a16="http://schemas.microsoft.com/office/drawing/2014/main" id="{3CC91348-C94F-AB40-8D44-2003DB728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0"/>
            <a:ext cx="27098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44" name="Text Box 4">
            <a:extLst>
              <a:ext uri="{FF2B5EF4-FFF2-40B4-BE49-F238E27FC236}">
                <a16:creationId xmlns:a16="http://schemas.microsoft.com/office/drawing/2014/main" id="{4B83BFC1-9898-ED47-BDD5-6D569D244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6156325"/>
            <a:ext cx="37433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A.T. Danilichev, The Liberator of Pskov, 1944</a:t>
            </a:r>
          </a:p>
        </p:txBody>
      </p:sp>
    </p:spTree>
  </p:cSld>
  <p:clrMapOvr>
    <a:masterClrMapping/>
  </p:clrMapOvr>
  <p:transition advTm="72446"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>
            <a:extLst>
              <a:ext uri="{FF2B5EF4-FFF2-40B4-BE49-F238E27FC236}">
                <a16:creationId xmlns:a16="http://schemas.microsoft.com/office/drawing/2014/main" id="{C3453F5F-5CB9-A347-951F-A20650A20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31523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3490" name="Text Box 2">
            <a:extLst>
              <a:ext uri="{FF2B5EF4-FFF2-40B4-BE49-F238E27FC236}">
                <a16:creationId xmlns:a16="http://schemas.microsoft.com/office/drawing/2014/main" id="{81640710-3F82-AC49-9B45-963FBF6E9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80" y="5093493"/>
            <a:ext cx="374332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dirty="0"/>
              <a:t>N.N. Zhukov, We have fought for peace for the nations – we will defend it!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dirty="0"/>
              <a:t>Moscow, Leningrad, 1950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41BC81-BD12-0845-9C9E-4C028ED36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59" y="2082527"/>
            <a:ext cx="2742207" cy="365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5C9568A-5B1C-1840-8F4F-879A026739C1}"/>
              </a:ext>
            </a:extLst>
          </p:cNvPr>
          <p:cNvSpPr txBox="1"/>
          <p:nvPr/>
        </p:nvSpPr>
        <p:spPr>
          <a:xfrm>
            <a:off x="4189409" y="5794290"/>
            <a:ext cx="4314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600" dirty="0"/>
              <a:t>Sculptor: Yevgeny Vuchetych. Unveiled 8 May 1949 to commemorate the Soviet soldiers fallen in the Battle of Berlin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0657C57-EE11-7945-B44F-5F6479E7D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59" y="0"/>
            <a:ext cx="5377601" cy="210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DFE191D-CC7F-A14F-8ADC-E3745290B0B0}"/>
              </a:ext>
            </a:extLst>
          </p:cNvPr>
          <p:cNvSpPr/>
          <p:nvPr/>
        </p:nvSpPr>
        <p:spPr>
          <a:xfrm>
            <a:off x="6437002" y="2202908"/>
            <a:ext cx="27422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GB" dirty="0"/>
              <a:t>Soviet War Memorial at Treptower Park, Berlin. </a:t>
            </a:r>
          </a:p>
        </p:txBody>
      </p:sp>
    </p:spTree>
  </p:cSld>
  <p:clrMapOvr>
    <a:masterClrMapping/>
  </p:clrMapOvr>
  <p:transition advTm="42010"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>
            <a:extLst>
              <a:ext uri="{FF2B5EF4-FFF2-40B4-BE49-F238E27FC236}">
                <a16:creationId xmlns:a16="http://schemas.microsoft.com/office/drawing/2014/main" id="{439D5A77-24FC-A449-A2D1-7CEAD4C65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4643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7586" name="Picture 2">
            <a:extLst>
              <a:ext uri="{FF2B5EF4-FFF2-40B4-BE49-F238E27FC236}">
                <a16:creationId xmlns:a16="http://schemas.microsoft.com/office/drawing/2014/main" id="{00926E44-510C-3848-90B6-64B15D18D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69863"/>
            <a:ext cx="56165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7587" name="Picture 3">
            <a:extLst>
              <a:ext uri="{FF2B5EF4-FFF2-40B4-BE49-F238E27FC236}">
                <a16:creationId xmlns:a16="http://schemas.microsoft.com/office/drawing/2014/main" id="{191E9456-B964-3A46-A7AF-29458F0DD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421163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7588" name="Picture 4">
            <a:extLst>
              <a:ext uri="{FF2B5EF4-FFF2-40B4-BE49-F238E27FC236}">
                <a16:creationId xmlns:a16="http://schemas.microsoft.com/office/drawing/2014/main" id="{9BC2F079-6E71-FA44-BEAE-2AC77080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900488"/>
            <a:ext cx="4248150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8833"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>
            <a:extLst>
              <a:ext uri="{FF2B5EF4-FFF2-40B4-BE49-F238E27FC236}">
                <a16:creationId xmlns:a16="http://schemas.microsoft.com/office/drawing/2014/main" id="{5A4B6615-5240-1843-BC56-B714D1899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5538" name="Text Box 2">
            <a:extLst>
              <a:ext uri="{FF2B5EF4-FFF2-40B4-BE49-F238E27FC236}">
                <a16:creationId xmlns:a16="http://schemas.microsoft.com/office/drawing/2014/main" id="{58E979D3-6C65-824F-8821-B126661D9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908050"/>
            <a:ext cx="30956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Motherland monument in Stalingrad/Volgograd, Mamayev Kurgan</a:t>
            </a:r>
          </a:p>
        </p:txBody>
      </p:sp>
    </p:spTree>
  </p:cSld>
  <p:clrMapOvr>
    <a:masterClrMapping/>
  </p:clrMapOvr>
  <p:transition advTm="20167"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>
            <a:extLst>
              <a:ext uri="{FF2B5EF4-FFF2-40B4-BE49-F238E27FC236}">
                <a16:creationId xmlns:a16="http://schemas.microsoft.com/office/drawing/2014/main" id="{8E2002E2-4CB9-904F-8EC1-B603BE74E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218" y="-2416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SzPct val="45000"/>
              <a:buFont typeface="Wingdings" pitchFamily="2" charset="2"/>
              <a:buNone/>
            </a:pPr>
            <a:r>
              <a:rPr lang="en-GB" altLang="en-US" sz="3400" dirty="0"/>
              <a:t>Ukraine –divided memory</a:t>
            </a:r>
          </a:p>
        </p:txBody>
      </p:sp>
      <p:sp>
        <p:nvSpPr>
          <p:cNvPr id="75778" name="Text Box 2">
            <a:extLst>
              <a:ext uri="{FF2B5EF4-FFF2-40B4-BE49-F238E27FC236}">
                <a16:creationId xmlns:a16="http://schemas.microsoft.com/office/drawing/2014/main" id="{244C3395-0BDB-2043-9859-E10E480D1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979388"/>
            <a:ext cx="4536504" cy="302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431800" indent="-32385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Eastern Ukraine (= in Soviet period official memory for all Ukraine)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Heroes: Red Army soldiers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Close to Soviet interpretation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Liberation and unification of Ukraine – culmination of Ukrainian history thanks to brotherhood with Soviet Union and Russian nation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Ukrainian national partisans, collaborators with Germans, German agents, traitors to Ukrainian nation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No issues with suppression of Greek-Catholic Church</a:t>
            </a:r>
          </a:p>
        </p:txBody>
      </p:sp>
      <p:sp>
        <p:nvSpPr>
          <p:cNvPr id="75779" name="Text Box 3">
            <a:extLst>
              <a:ext uri="{FF2B5EF4-FFF2-40B4-BE49-F238E27FC236}">
                <a16:creationId xmlns:a16="http://schemas.microsoft.com/office/drawing/2014/main" id="{1642AA77-1FAB-754C-BD41-B2986B0C1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096" y="933524"/>
            <a:ext cx="4340392" cy="573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431800" indent="-32385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Western Ukraine (exile and private)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Heroes: nationalist partisans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Official interpretation contradicts own view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Several years’ fighting against incorporation in Soviet Union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Problem of collaboration with Germans, </a:t>
            </a:r>
            <a:r>
              <a:rPr lang="en-GB" altLang="en-US" sz="2000" dirty="0" err="1"/>
              <a:t>Wolhynian</a:t>
            </a:r>
            <a:r>
              <a:rPr lang="en-GB" altLang="en-US" sz="2000" dirty="0"/>
              <a:t> massacres and anti-Semitic attitude of integral nationalists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Ukrainian partisans recognised as soldiers and fighters for liberty, heroes of Ukraine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</a:pPr>
            <a:r>
              <a:rPr lang="en-GB" altLang="en-US" sz="2000" dirty="0"/>
              <a:t>Forced unification of Greek-Catholic Church with Russian Orthodox Church in 1947 = attack on key component of Western Ukrainian identity</a:t>
            </a:r>
          </a:p>
        </p:txBody>
      </p:sp>
    </p:spTree>
  </p:cSld>
  <p:clrMapOvr>
    <a:masterClrMapping/>
  </p:clrMapOvr>
  <p:transition advTm="339377"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1">
            <a:extLst>
              <a:ext uri="{FF2B5EF4-FFF2-40B4-BE49-F238E27FC236}">
                <a16:creationId xmlns:a16="http://schemas.microsoft.com/office/drawing/2014/main" id="{BE09C7A7-B729-DB4D-A72D-8EF17A252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0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7826" name="Text Box 2">
            <a:extLst>
              <a:ext uri="{FF2B5EF4-FFF2-40B4-BE49-F238E27FC236}">
                <a16:creationId xmlns:a16="http://schemas.microsoft.com/office/drawing/2014/main" id="{0AC9238D-140C-604A-B2C8-DB0B5E1F6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2133600"/>
            <a:ext cx="4067175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D.A. Shmarinov,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Glory to the liberators of Ukraine!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Death to the German invaders!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endParaRPr lang="en-GB" altLang="en-US" sz="2000"/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Moscow, Leningrad 1941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5543FAA0-C288-774D-8E4C-AA5B56DA78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p:transition advTm="47453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1">
            <a:extLst>
              <a:ext uri="{FF2B5EF4-FFF2-40B4-BE49-F238E27FC236}">
                <a16:creationId xmlns:a16="http://schemas.microsoft.com/office/drawing/2014/main" id="{A9A0A065-E30B-CE49-831F-F459FA6A1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00525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9874" name="Text Box 2">
            <a:extLst>
              <a:ext uri="{FF2B5EF4-FFF2-40B4-BE49-F238E27FC236}">
                <a16:creationId xmlns:a16="http://schemas.microsoft.com/office/drawing/2014/main" id="{9C778744-0E47-6546-9752-A3E03DDBB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476250"/>
            <a:ext cx="338455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Motherland statue, Kiev, 1981, 62 m</a:t>
            </a:r>
          </a:p>
        </p:txBody>
      </p:sp>
      <p:pic>
        <p:nvPicPr>
          <p:cNvPr id="79875" name="Picture 3">
            <a:extLst>
              <a:ext uri="{FF2B5EF4-FFF2-40B4-BE49-F238E27FC236}">
                <a16:creationId xmlns:a16="http://schemas.microsoft.com/office/drawing/2014/main" id="{F19630A9-AB8B-714D-8694-D99391C94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2541588"/>
            <a:ext cx="5754687" cy="431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9876" name="Rectangle 4">
            <a:extLst>
              <a:ext uri="{FF2B5EF4-FFF2-40B4-BE49-F238E27FC236}">
                <a16:creationId xmlns:a16="http://schemas.microsoft.com/office/drawing/2014/main" id="{BFDFE515-A67E-7B43-A17A-5DF7B17EC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1123950"/>
            <a:ext cx="41449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 b="1"/>
              <a:t>National Museum of the History of the Great Patriotic War of 1941-1945 years</a:t>
            </a:r>
            <a:r>
              <a:rPr lang="en-GB" altLang="en-US" sz="2000"/>
              <a:t> </a:t>
            </a:r>
          </a:p>
        </p:txBody>
      </p:sp>
    </p:spTree>
  </p:cSld>
  <p:clrMapOvr>
    <a:masterClrMapping/>
  </p:clrMapOvr>
  <p:transition advTm="32908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1">
            <a:extLst>
              <a:ext uri="{FF2B5EF4-FFF2-40B4-BE49-F238E27FC236}">
                <a16:creationId xmlns:a16="http://schemas.microsoft.com/office/drawing/2014/main" id="{20B3B6E6-C77E-4C43-92E1-FD21B6D41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1965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22" name="Rectangle 2">
            <a:extLst>
              <a:ext uri="{FF2B5EF4-FFF2-40B4-BE49-F238E27FC236}">
                <a16:creationId xmlns:a16="http://schemas.microsoft.com/office/drawing/2014/main" id="{8E42C54F-20FE-C244-A0E8-DACE8EC6E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1638300"/>
            <a:ext cx="388778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"For an independent and sovereign Ukrainian State" </a:t>
            </a:r>
            <a:br>
              <a:rPr lang="en-GB" altLang="en-US" sz="2000"/>
            </a:br>
            <a:r>
              <a:rPr lang="en-GB" altLang="en-US" sz="2000"/>
              <a:t>On the flag: "For Liberty and a better life." </a:t>
            </a:r>
            <a:br>
              <a:rPr lang="en-GB" altLang="en-US" sz="2000"/>
            </a:br>
            <a:r>
              <a:rPr lang="en-GB" altLang="en-US" sz="2000"/>
              <a:t>A woodcut by Nil Khasevich, an underground UPA artist </a:t>
            </a:r>
          </a:p>
        </p:txBody>
      </p:sp>
    </p:spTree>
  </p:cSld>
  <p:clrMapOvr>
    <a:masterClrMapping/>
  </p:clrMapOvr>
  <p:transition advTm="46562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>
            <a:extLst>
              <a:ext uri="{FF2B5EF4-FFF2-40B4-BE49-F238E27FC236}">
                <a16:creationId xmlns:a16="http://schemas.microsoft.com/office/drawing/2014/main" id="{8458ED78-1546-3840-B68F-D5B6188C4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45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return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Soviet</a:t>
            </a:r>
            <a:r>
              <a:rPr lang="de-DE" altLang="en-US" sz="2800" dirty="0"/>
              <a:t> power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Economic</a:t>
            </a:r>
            <a:r>
              <a:rPr lang="de-DE" altLang="en-US" sz="2800" dirty="0"/>
              <a:t> and </a:t>
            </a:r>
            <a:r>
              <a:rPr lang="de-DE" altLang="en-US" sz="2800" dirty="0" err="1"/>
              <a:t>political</a:t>
            </a:r>
            <a:r>
              <a:rPr lang="de-DE" altLang="en-US" sz="2800" dirty="0"/>
              <a:t> </a:t>
            </a:r>
            <a:r>
              <a:rPr lang="de-DE" altLang="en-US" sz="2800" dirty="0" err="1"/>
              <a:t>developments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Ukrainisation</a:t>
            </a:r>
            <a:r>
              <a:rPr lang="de-DE" altLang="en-US" sz="2800" dirty="0"/>
              <a:t>, </a:t>
            </a:r>
            <a:r>
              <a:rPr lang="de-DE" altLang="en-US" sz="2800" dirty="0" err="1"/>
              <a:t>Russification</a:t>
            </a:r>
            <a:r>
              <a:rPr lang="de-DE" altLang="en-US" sz="2800" dirty="0"/>
              <a:t> and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concept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Soviet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people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Dissidents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Final </a:t>
            </a:r>
            <a:r>
              <a:rPr lang="de-DE" altLang="en-US" sz="2800" dirty="0" err="1"/>
              <a:t>years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History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policy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 advTm="5456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6FBC3-3E5F-6528-67E1-07CC626381F1}"/>
              </a:ext>
            </a:extLst>
          </p:cNvPr>
          <p:cNvSpPr txBox="1"/>
          <p:nvPr/>
        </p:nvSpPr>
        <p:spPr>
          <a:xfrm>
            <a:off x="1271588" y="1728788"/>
            <a:ext cx="754888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Summer/Autumn 1944: Completing the reconquest of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Deportation of Crimean Tatars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1945 Ukrainian SSR becomes founding member of  United Nations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Continuous resistance against </a:t>
            </a:r>
            <a:r>
              <a:rPr lang="en-US" dirty="0" err="1"/>
              <a:t>Sovietisation</a:t>
            </a:r>
            <a:r>
              <a:rPr lang="en-US" dirty="0"/>
              <a:t> by Ukrainian national partisans – collective punishment by Soviet authorities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1946 Persecution and destruction of the Greek-Catholic Church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1946/47 and 1951/52 Purges in Ukraine, Fight against Ukrainian nationalism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Propaganda – Unification of Ukraine and starting in wartime Ukraine as second nation of Soviet Union (junior partner of Russians)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1946 Famine with approx. one million victims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1948-1950 Forced collectivization in Western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1953 Stalin’s Death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D8BCA-1BDE-0911-75B4-D029F5874BE7}"/>
              </a:ext>
            </a:extLst>
          </p:cNvPr>
          <p:cNvSpPr txBox="1"/>
          <p:nvPr/>
        </p:nvSpPr>
        <p:spPr>
          <a:xfrm>
            <a:off x="3028950" y="657225"/>
            <a:ext cx="5011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return of Soviet power</a:t>
            </a:r>
          </a:p>
        </p:txBody>
      </p:sp>
    </p:spTree>
    <p:extLst>
      <p:ext uri="{BB962C8B-B14F-4D97-AF65-F5344CB8AC3E}">
        <p14:creationId xmlns:p14="http://schemas.microsoft.com/office/powerpoint/2010/main" val="116232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6FBC3-3E5F-6528-67E1-07CC626381F1}"/>
              </a:ext>
            </a:extLst>
          </p:cNvPr>
          <p:cNvSpPr txBox="1"/>
          <p:nvPr/>
        </p:nvSpPr>
        <p:spPr>
          <a:xfrm>
            <a:off x="1115616" y="1268760"/>
            <a:ext cx="75488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1954 Celebration of the 300</a:t>
            </a:r>
            <a:r>
              <a:rPr lang="en-US" baseline="30000" dirty="0"/>
              <a:t>th</a:t>
            </a:r>
            <a:r>
              <a:rPr lang="en-US" dirty="0"/>
              <a:t> anniversary of the  </a:t>
            </a:r>
            <a:r>
              <a:rPr lang="en-US" dirty="0" err="1"/>
              <a:t>‘Re</a:t>
            </a:r>
            <a:r>
              <a:rPr lang="en-US" dirty="0"/>
              <a:t>-unification of Ukraine with Russia’ – with Crimea transferred to the </a:t>
            </a:r>
            <a:r>
              <a:rPr lang="en-US" dirty="0" err="1"/>
              <a:t>UkrSSR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1956 20th Party Congress of Soviet Communist Party : Beginning of the Thaw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Many political prisoners released from </a:t>
            </a:r>
            <a:r>
              <a:rPr lang="en-US" dirty="0" err="1"/>
              <a:t>GULag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Khrushchev’s economic reforms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Limits of destalinization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Industrialisation</a:t>
            </a:r>
            <a:r>
              <a:rPr lang="en-US" dirty="0"/>
              <a:t> and </a:t>
            </a:r>
            <a:r>
              <a:rPr lang="en-US" dirty="0" err="1"/>
              <a:t>urbanisation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Influx of Russian workers – and renewal of Russifying impact of cities and towns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Impressive growth rates in first five-year plans but later slowing down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Negative impact and deficiencies of planned economy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Low productivity of agriculture – Soviet Union has to import food since early sixties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Stagnation under Brezhnev – dissatisfaction as elsewhere in Soviet Union with living standard – growing attraction of West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D8BCA-1BDE-0911-75B4-D029F5874BE7}"/>
              </a:ext>
            </a:extLst>
          </p:cNvPr>
          <p:cNvSpPr txBox="1"/>
          <p:nvPr/>
        </p:nvSpPr>
        <p:spPr>
          <a:xfrm>
            <a:off x="1426610" y="295483"/>
            <a:ext cx="6926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Political and economic developments</a:t>
            </a:r>
          </a:p>
        </p:txBody>
      </p:sp>
    </p:spTree>
    <p:extLst>
      <p:ext uri="{BB962C8B-B14F-4D97-AF65-F5344CB8AC3E}">
        <p14:creationId xmlns:p14="http://schemas.microsoft.com/office/powerpoint/2010/main" val="111960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6FBC3-3E5F-6528-67E1-07CC626381F1}"/>
              </a:ext>
            </a:extLst>
          </p:cNvPr>
          <p:cNvSpPr txBox="1"/>
          <p:nvPr/>
        </p:nvSpPr>
        <p:spPr>
          <a:xfrm>
            <a:off x="110493" y="1010245"/>
            <a:ext cx="892301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Soviet style </a:t>
            </a:r>
            <a:r>
              <a:rPr lang="en-US" dirty="0" err="1"/>
              <a:t>Ukrainisation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Increase in number of Ukrainian members of Communist party (but since early 1970’s decline)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Important role of Ukrainians and people born in Ukraine in Moscow (</a:t>
            </a:r>
            <a:r>
              <a:rPr lang="en-US" dirty="0" err="1"/>
              <a:t>Politbureau</a:t>
            </a:r>
            <a:r>
              <a:rPr lang="en-US" dirty="0"/>
              <a:t>) - ‘Dnipropetrovsk Mafia’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1958/59 School reform – disadvantages Ukrainian (compared to Russian)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Petro </a:t>
            </a:r>
            <a:r>
              <a:rPr lang="en-US" dirty="0" err="1"/>
              <a:t>Shelest</a:t>
            </a:r>
            <a:r>
              <a:rPr lang="en-US" dirty="0"/>
              <a:t>’ becomes 1</a:t>
            </a:r>
            <a:r>
              <a:rPr lang="en-US" baseline="30000" dirty="0"/>
              <a:t>st</a:t>
            </a:r>
            <a:r>
              <a:rPr lang="en-US" dirty="0"/>
              <a:t> secretary of Ukrainian Communist Party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Support for Ukrainian culture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1968 Prague Spring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1972 Shelest’ replaced by </a:t>
            </a:r>
            <a:r>
              <a:rPr lang="en-US" dirty="0" err="1"/>
              <a:t>Shcherbyts’kyj</a:t>
            </a:r>
            <a:r>
              <a:rPr lang="en-US" dirty="0"/>
              <a:t> as 1</a:t>
            </a:r>
            <a:r>
              <a:rPr lang="en-US" baseline="30000" dirty="0"/>
              <a:t>st</a:t>
            </a:r>
            <a:r>
              <a:rPr lang="en-US" dirty="0"/>
              <a:t> secretary followed by purge in party and arrests of intellectuals (accusation of having promoted Ukrainian nationalism’).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Brezhnev’s concept of Soviet people (merging, bi-lingual accepted but with Russian as unifying language)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increased Russification policy resulting in even many primary schools now Russian language schools in Central and Western Ukraine, almost complete dominance of Russian language in Eastern Ukrainian Universities – Ukrainian in danger of becoming again language of lower classes while Russian language of elite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D8BCA-1BDE-0911-75B4-D029F5874BE7}"/>
              </a:ext>
            </a:extLst>
          </p:cNvPr>
          <p:cNvSpPr txBox="1"/>
          <p:nvPr/>
        </p:nvSpPr>
        <p:spPr>
          <a:xfrm>
            <a:off x="401647" y="188640"/>
            <a:ext cx="8499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Ukrainisation</a:t>
            </a:r>
            <a:r>
              <a:rPr lang="en-US" sz="3200" dirty="0"/>
              <a:t>, </a:t>
            </a:r>
            <a:r>
              <a:rPr lang="en-US" sz="3200" dirty="0" err="1"/>
              <a:t>Sovietisation</a:t>
            </a:r>
            <a:r>
              <a:rPr lang="en-US" sz="3200" dirty="0"/>
              <a:t> and Soviet people</a:t>
            </a:r>
          </a:p>
        </p:txBody>
      </p:sp>
    </p:spTree>
    <p:extLst>
      <p:ext uri="{BB962C8B-B14F-4D97-AF65-F5344CB8AC3E}">
        <p14:creationId xmlns:p14="http://schemas.microsoft.com/office/powerpoint/2010/main" val="224472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34308" y="-1130144"/>
            <a:ext cx="5275386" cy="91182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6829C2-C272-152F-E33C-E5A19F514F3A}"/>
              </a:ext>
            </a:extLst>
          </p:cNvPr>
          <p:cNvSpPr txBox="1"/>
          <p:nvPr/>
        </p:nvSpPr>
        <p:spPr>
          <a:xfrm>
            <a:off x="685800" y="6211669"/>
            <a:ext cx="8445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Anatole Romaniuk and Oleksandr </a:t>
            </a:r>
            <a:r>
              <a:rPr lang="en-US" dirty="0" err="1"/>
              <a:t>Gladun</a:t>
            </a:r>
            <a:r>
              <a:rPr lang="en-US" dirty="0"/>
              <a:t>, Demographic Trends in Ukraine: Past, Present and Future, in: Population and Development Review, June 2015, Vol. 41, No. 2, p 325</a:t>
            </a:r>
          </a:p>
        </p:txBody>
      </p:sp>
    </p:spTree>
    <p:extLst>
      <p:ext uri="{BB962C8B-B14F-4D97-AF65-F5344CB8AC3E}">
        <p14:creationId xmlns:p14="http://schemas.microsoft.com/office/powerpoint/2010/main" val="280671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6FBC3-3E5F-6528-67E1-07CC626381F1}"/>
              </a:ext>
            </a:extLst>
          </p:cNvPr>
          <p:cNvSpPr txBox="1"/>
          <p:nvPr/>
        </p:nvSpPr>
        <p:spPr>
          <a:xfrm>
            <a:off x="1043608" y="1340768"/>
            <a:ext cx="7548884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Soviet critical publications during Thaw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1965 I. </a:t>
            </a:r>
            <a:r>
              <a:rPr lang="en-US" sz="2400" dirty="0" err="1"/>
              <a:t>Dzjuba</a:t>
            </a:r>
            <a:r>
              <a:rPr lang="en-US" sz="2400" dirty="0"/>
              <a:t> writes ‘Internationalism or Russification’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Ukrainian dissident movement part of Soviet movement but with a Ukrainian twist – protests against Russification and streamlined (Russified) version of Ukrainian history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1976 Ukrainian Helsinki Committee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1977-1984 Suppression of Ukrainian opposition – arrests by KGB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Many dissidents in prisons, camps or psychiatric hospitals.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D8BCA-1BDE-0911-75B4-D029F5874BE7}"/>
              </a:ext>
            </a:extLst>
          </p:cNvPr>
          <p:cNvSpPr txBox="1"/>
          <p:nvPr/>
        </p:nvSpPr>
        <p:spPr>
          <a:xfrm>
            <a:off x="3625590" y="260648"/>
            <a:ext cx="2550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Dissidents</a:t>
            </a:r>
          </a:p>
        </p:txBody>
      </p:sp>
    </p:spTree>
    <p:extLst>
      <p:ext uri="{BB962C8B-B14F-4D97-AF65-F5344CB8AC3E}">
        <p14:creationId xmlns:p14="http://schemas.microsoft.com/office/powerpoint/2010/main" val="2133637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568DB54-325B-E8D3-4E85-50079AA1D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5156"/>
            <a:ext cx="4500156" cy="678284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FD28669-2EA5-8143-425A-A596381D542F}"/>
              </a:ext>
            </a:extLst>
          </p:cNvPr>
          <p:cNvSpPr txBox="1"/>
          <p:nvPr/>
        </p:nvSpPr>
        <p:spPr>
          <a:xfrm>
            <a:off x="5197768" y="476672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Monument of famous Ukrainian dissident Viacheslav Chornovil (1937-1999) in Lviv</a:t>
            </a:r>
          </a:p>
        </p:txBody>
      </p:sp>
    </p:spTree>
    <p:extLst>
      <p:ext uri="{BB962C8B-B14F-4D97-AF65-F5344CB8AC3E}">
        <p14:creationId xmlns:p14="http://schemas.microsoft.com/office/powerpoint/2010/main" val="225855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56FBC3-3E5F-6528-67E1-07CC626381F1}"/>
              </a:ext>
            </a:extLst>
          </p:cNvPr>
          <p:cNvSpPr txBox="1"/>
          <p:nvPr/>
        </p:nvSpPr>
        <p:spPr>
          <a:xfrm>
            <a:off x="287524" y="979468"/>
            <a:ext cx="8856476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1985 Mikhail Gorbachev elected general secretary of the Soviet Communist Party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Glasnost’ and Perestroika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Ukrainian SSR not at forefront (</a:t>
            </a:r>
            <a:r>
              <a:rPr lang="en-US" dirty="0" err="1"/>
              <a:t>Shcherbytsky</a:t>
            </a:r>
            <a:r>
              <a:rPr lang="en-US" dirty="0"/>
              <a:t> kept tight control)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1986 Chernobyl catastrophe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Re-constitution of dissident movement –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1988 Release of political prisoners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Rebuilding of Greek Catholic Church in Ukraine (had been in underground and exile)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Mass demonstrations in Western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1989 Miner strikes in Donbass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Foundation of People’s Movement of Ukraine (Rukh)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Resignation of </a:t>
            </a:r>
            <a:r>
              <a:rPr lang="en-US" dirty="0" err="1"/>
              <a:t>Shcherbytsky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Legalisation</a:t>
            </a:r>
            <a:r>
              <a:rPr lang="en-US" dirty="0"/>
              <a:t> of Greek Catholic Church in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1990 Ukrainian becomes state language of Ukrainian SSR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16 July 1990: Ukraine declares sovereignty followed by declaration of independence on 24 August 1991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 December 1991 90% of citizens of Ukraine vote for independent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D8BCA-1BDE-0911-75B4-D029F5874BE7}"/>
              </a:ext>
            </a:extLst>
          </p:cNvPr>
          <p:cNvSpPr txBox="1"/>
          <p:nvPr/>
        </p:nvSpPr>
        <p:spPr>
          <a:xfrm>
            <a:off x="3625590" y="260648"/>
            <a:ext cx="2693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Final years</a:t>
            </a:r>
          </a:p>
        </p:txBody>
      </p:sp>
    </p:spTree>
    <p:extLst>
      <p:ext uri="{BB962C8B-B14F-4D97-AF65-F5344CB8AC3E}">
        <p14:creationId xmlns:p14="http://schemas.microsoft.com/office/powerpoint/2010/main" val="3024164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1108</Words>
  <Application>Microsoft Macintosh PowerPoint</Application>
  <PresentationFormat>Bildschirmpräsentation (4:3)</PresentationFormat>
  <Paragraphs>122</Paragraphs>
  <Slides>18</Slides>
  <Notes>11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 Unicode MS</vt:lpstr>
      <vt:lpstr>ＭＳ Ｐゴシック</vt:lpstr>
      <vt:lpstr>Arial</vt:lpstr>
      <vt:lpstr>Times New Roman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152</cp:revision>
  <cp:lastPrinted>2018-10-28T13:03:08Z</cp:lastPrinted>
  <dcterms:created xsi:type="dcterms:W3CDTF">2005-09-25T23:01:55Z</dcterms:created>
  <dcterms:modified xsi:type="dcterms:W3CDTF">2025-04-12T11:38:16Z</dcterms:modified>
</cp:coreProperties>
</file>