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546" r:id="rId4"/>
    <p:sldId id="567" r:id="rId5"/>
    <p:sldId id="568" r:id="rId6"/>
    <p:sldId id="564" r:id="rId7"/>
    <p:sldId id="319" r:id="rId8"/>
    <p:sldId id="566" r:id="rId9"/>
    <p:sldId id="306" r:id="rId10"/>
    <p:sldId id="547" r:id="rId11"/>
    <p:sldId id="563" r:id="rId12"/>
    <p:sldId id="283" r:id="rId13"/>
    <p:sldId id="262" r:id="rId14"/>
    <p:sldId id="260" r:id="rId15"/>
    <p:sldId id="544" r:id="rId16"/>
    <p:sldId id="548" r:id="rId17"/>
  </p:sldIdLst>
  <p:sldSz cx="9144000" cy="6858000" type="screen4x3"/>
  <p:notesSz cx="6858000" cy="91440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gray" frameSlides="1"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81"/>
    <p:restoredTop sz="80923"/>
  </p:normalViewPr>
  <p:slideViewPr>
    <p:cSldViewPr>
      <p:cViewPr varScale="1">
        <p:scale>
          <a:sx n="90" d="100"/>
          <a:sy n="90" d="100"/>
        </p:scale>
        <p:origin x="1376" y="1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7F6A781-B23D-5962-E44D-5417C980516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000000"/>
              </a:buClr>
              <a:buSzPct val="100000"/>
              <a:buFont typeface="Times New Roman" charset="0"/>
              <a:buNone/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2D9345-32F4-413F-8E38-29E46587CF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200"/>
            </a:lvl1pPr>
          </a:lstStyle>
          <a:p>
            <a:pPr>
              <a:defRPr/>
            </a:pPr>
            <a:fld id="{0A2B0AE4-168B-774C-B672-4F16DA24EBF4}" type="datetimeFigureOut">
              <a:rPr lang="en-US" altLang="de-GB"/>
              <a:pPr>
                <a:defRPr/>
              </a:pPr>
              <a:t>5/7/24</a:t>
            </a:fld>
            <a:endParaRPr lang="en-US" altLang="de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146C2C-CC06-61AA-5C21-0DC3B6CFF76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000000"/>
              </a:buClr>
              <a:buSzPct val="100000"/>
              <a:buFont typeface="Times New Roman" charset="0"/>
              <a:buNone/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D9F0A-E4EB-6C24-A84A-14CF81AADB1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200"/>
            </a:lvl1pPr>
          </a:lstStyle>
          <a:p>
            <a:pPr>
              <a:defRPr/>
            </a:pPr>
            <a:fld id="{0496D865-3AC0-2C4C-81F9-2026AAA2AB78}" type="slidenum">
              <a:rPr lang="en-US" altLang="de-GB"/>
              <a:pPr>
                <a:defRPr/>
              </a:pPr>
              <a:t>‹#›</a:t>
            </a:fld>
            <a:endParaRPr lang="en-US" altLang="de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1">
            <a:extLst>
              <a:ext uri="{FF2B5EF4-FFF2-40B4-BE49-F238E27FC236}">
                <a16:creationId xmlns:a16="http://schemas.microsoft.com/office/drawing/2014/main" id="{423690E4-40D1-9FC3-C3A8-1F5C061DF0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GB"/>
          </a:p>
        </p:txBody>
      </p:sp>
      <p:sp>
        <p:nvSpPr>
          <p:cNvPr id="26627" name="Text Box 2">
            <a:extLst>
              <a:ext uri="{FF2B5EF4-FFF2-40B4-BE49-F238E27FC236}">
                <a16:creationId xmlns:a16="http://schemas.microsoft.com/office/drawing/2014/main" id="{205B5809-C8C8-1547-5EE4-3FFDDEE655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GB"/>
          </a:p>
        </p:txBody>
      </p:sp>
      <p:sp>
        <p:nvSpPr>
          <p:cNvPr id="26628" name="Text Box 3">
            <a:extLst>
              <a:ext uri="{FF2B5EF4-FFF2-40B4-BE49-F238E27FC236}">
                <a16:creationId xmlns:a16="http://schemas.microsoft.com/office/drawing/2014/main" id="{623460D8-6DD6-1FDA-A901-1FF6D32486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GB"/>
          </a:p>
        </p:txBody>
      </p:sp>
      <p:sp>
        <p:nvSpPr>
          <p:cNvPr id="26629" name="Rectangle 4">
            <a:extLst>
              <a:ext uri="{FF2B5EF4-FFF2-40B4-BE49-F238E27FC236}">
                <a16:creationId xmlns:a16="http://schemas.microsoft.com/office/drawing/2014/main" id="{60721977-226E-6DCF-48D7-57C7471459EA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5169D113-0925-FEF6-6153-1E4EA94A10DC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26631" name="Text Box 6">
            <a:extLst>
              <a:ext uri="{FF2B5EF4-FFF2-40B4-BE49-F238E27FC236}">
                <a16:creationId xmlns:a16="http://schemas.microsoft.com/office/drawing/2014/main" id="{0F90ECF7-5DEC-7EC5-EA64-8B620D9AB9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GB"/>
          </a:p>
        </p:txBody>
      </p:sp>
      <p:sp>
        <p:nvSpPr>
          <p:cNvPr id="4103" name="Rectangle 7">
            <a:extLst>
              <a:ext uri="{FF2B5EF4-FFF2-40B4-BE49-F238E27FC236}">
                <a16:creationId xmlns:a16="http://schemas.microsoft.com/office/drawing/2014/main" id="{55D6846E-562A-179A-4808-CBD92018CC1E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5EF39F69-3FEE-FD4D-9209-EFA85DF9CF77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-106" charset="0"/>
        <a:ea typeface="ＭＳ Ｐゴシック" pitchFamily="-106" charset="-128"/>
        <a:cs typeface="ＭＳ Ｐゴシック" pitchFamily="-106" charset="-128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-106" charset="0"/>
        <a:ea typeface="ＭＳ Ｐゴシック" pitchFamily="-106" charset="-128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-106" charset="0"/>
        <a:ea typeface="ＭＳ Ｐゴシック" pitchFamily="-106" charset="-128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-106" charset="0"/>
        <a:ea typeface="ＭＳ Ｐゴシック" pitchFamily="-106" charset="-128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-106" charset="0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>
            <a:extLst>
              <a:ext uri="{FF2B5EF4-FFF2-40B4-BE49-F238E27FC236}">
                <a16:creationId xmlns:a16="http://schemas.microsoft.com/office/drawing/2014/main" id="{425FF9EF-228B-3D1A-5589-8027DECC13B5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47C01D66-4A08-D143-8394-71E5AF89CB81}" type="slidenum">
              <a:rPr lang="en-GB" altLang="en-GB" smtClean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pPr/>
              <a:t>1</a:t>
            </a:fld>
            <a:endParaRPr lang="en-GB" altLang="en-GB">
              <a:solidFill>
                <a:srgbClr val="0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9699" name="Text Box 1">
            <a:extLst>
              <a:ext uri="{FF2B5EF4-FFF2-40B4-BE49-F238E27FC236}">
                <a16:creationId xmlns:a16="http://schemas.microsoft.com/office/drawing/2014/main" id="{AA478F91-5303-9CE5-6F68-18ABEE1132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buSzPct val="100000"/>
            </a:pPr>
            <a:fld id="{54FEDFDF-33A9-2A41-B6E2-64DF389E78CD}" type="slidenum">
              <a:rPr lang="en-GB" altLang="en-GB" sz="1200">
                <a:solidFill>
                  <a:srgbClr val="FFFF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buSzPct val="100000"/>
              </a:pPr>
              <a:t>1</a:t>
            </a:fld>
            <a:endParaRPr lang="en-GB" altLang="en-GB" sz="1200">
              <a:solidFill>
                <a:srgbClr val="FFFFFF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9700" name="Text Box 2">
            <a:extLst>
              <a:ext uri="{FF2B5EF4-FFF2-40B4-BE49-F238E27FC236}">
                <a16:creationId xmlns:a16="http://schemas.microsoft.com/office/drawing/2014/main" id="{75F64B3D-57B8-DB56-33DF-D3F3D5AB258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9701" name="Text Box 3">
            <a:extLst>
              <a:ext uri="{FF2B5EF4-FFF2-40B4-BE49-F238E27FC236}">
                <a16:creationId xmlns:a16="http://schemas.microsoft.com/office/drawing/2014/main" id="{40E17057-8A49-DC20-C90E-F879EFB0AA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DE" altLang="en-GB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6">
            <a:extLst>
              <a:ext uri="{FF2B5EF4-FFF2-40B4-BE49-F238E27FC236}">
                <a16:creationId xmlns:a16="http://schemas.microsoft.com/office/drawing/2014/main" id="{6F8F711E-F378-AA4B-BDAF-AEEB45A3B18F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57BC8EF-A407-B341-8F5E-83A9DC0F1058}" type="slidenum">
              <a:rPr lang="de-DE" altLang="en-US" sz="140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2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56323" name="Text Box 1">
            <a:extLst>
              <a:ext uri="{FF2B5EF4-FFF2-40B4-BE49-F238E27FC236}">
                <a16:creationId xmlns:a16="http://schemas.microsoft.com/office/drawing/2014/main" id="{0D6555E3-A2F2-C541-BA55-A53A1276E7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3039043C-772A-AA46-A493-A7E0C7C85E99}" type="slidenum">
              <a:rPr lang="en-GB" altLang="en-US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GB" altLang="en-US">
              <a:solidFill>
                <a:srgbClr val="FFFFFF"/>
              </a:solidFill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  <p:sp>
        <p:nvSpPr>
          <p:cNvPr id="56324" name="Text Box 2">
            <a:extLst>
              <a:ext uri="{FF2B5EF4-FFF2-40B4-BE49-F238E27FC236}">
                <a16:creationId xmlns:a16="http://schemas.microsoft.com/office/drawing/2014/main" id="{34E7123A-C510-C048-9558-6FCF6A91DF8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5" name="Text Box 3">
            <a:extLst>
              <a:ext uri="{FF2B5EF4-FFF2-40B4-BE49-F238E27FC236}">
                <a16:creationId xmlns:a16="http://schemas.microsoft.com/office/drawing/2014/main" id="{40D851EA-0404-E344-B8D8-F266495158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 w="9360">
            <a:solidFill>
              <a:srgbClr val="000000"/>
            </a:solidFill>
            <a:miter lim="800000"/>
          </a:ln>
        </p:spPr>
        <p:txBody>
          <a:bodyPr wrap="none" anchor="ctr"/>
          <a:lstStyle/>
          <a:p>
            <a:pPr marL="215900" indent="-215900" eaLnBrk="1" hangingPunct="1">
              <a:spcBef>
                <a:spcPts val="450"/>
              </a:spcBef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de-DE" altLang="en-US" sz="240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Click to edit Master subtitle style</a:t>
            </a:r>
            <a:endParaRPr lang="en-GB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3693DAAD-6D43-54FA-6AFE-EF3748037088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C15D4-46A1-C641-A7A7-239894018704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3590633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C68C09B-6A24-1F6E-3D6E-DBE616626A01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30BBF8-03E7-3448-BF0A-6FCF2FFF98D1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249986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8588"/>
            <a:ext cx="2055813" cy="5995987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9800" cy="5995987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8F54AC1-2CA4-C7B3-7B4E-E4E4A8FE551F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D8D44-66BC-F346-9761-AFE889621D6E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40604922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B724D2-0733-7C4E-847E-8CFCFABCF87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0889437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EA32430-9018-CC05-DCF8-6492BE3FE81F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401D5-5C48-E149-979D-0DBFE9257C05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974412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1A9D2399-FFB1-43DE-0657-68FE1688B46C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04C74-C575-1C4A-8EA1-46EB55CCABB7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1769146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EBB3330-5ABA-280F-9B6E-E950D774836E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AECFC6-7826-554D-8A16-0FAC76FE0A7C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4055278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BBDF05CC-5793-D2A5-9039-33EB1A44ED62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95EB61-CBC8-DA4E-93FA-BDDDB675E564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2332649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47F4490D-8011-5648-CC3C-29C6B26B8606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79584-448E-334D-BF81-4546E26100FD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1575535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93CD08D1-6938-BB4A-148B-7F803FC5895F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10568-4F99-224C-B6ED-246A75906B35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3619782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4A48E59-55C1-91BF-9B25-3CF46A4BA5AE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9387CB-3DAE-6B4A-BC23-162C14342C21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2276756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9CA3E33-2AF1-3510-10F4-DA5EEA3F993B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54E19-9ED2-7743-9B95-5F1C28A50148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1674164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id="{2D57573E-323E-53FB-F209-A4F08407E1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8013" cy="143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GB"/>
              <a:t>Klicken Sie, um das Format des Titeltextes zu bearbeiten</a:t>
            </a: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id="{CAF55BBA-9CEF-33BB-BEDE-104D1C130B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GB"/>
              <a:t>Klicken Sie, um die Formate des Gliederungstextes zu bearbeiten</a:t>
            </a:r>
          </a:p>
          <a:p>
            <a:pPr lvl="1"/>
            <a:r>
              <a:rPr lang="en-GB" altLang="en-GB"/>
              <a:t>Zweite Gliederungsebene</a:t>
            </a:r>
          </a:p>
          <a:p>
            <a:pPr lvl="2"/>
            <a:r>
              <a:rPr lang="en-GB" altLang="en-GB"/>
              <a:t>Dritte Gliederungsebene</a:t>
            </a:r>
          </a:p>
          <a:p>
            <a:pPr lvl="3"/>
            <a:r>
              <a:rPr lang="en-GB" altLang="en-GB"/>
              <a:t>Vierte Gliederungsebene</a:t>
            </a:r>
          </a:p>
          <a:p>
            <a:pPr lvl="4"/>
            <a:r>
              <a:rPr lang="en-GB" altLang="en-GB"/>
              <a:t>Fünfte Gliederungsebene</a:t>
            </a:r>
          </a:p>
          <a:p>
            <a:pPr lvl="4"/>
            <a:r>
              <a:rPr lang="en-GB" altLang="en-GB"/>
              <a:t>Sechste Gliederungsebene</a:t>
            </a:r>
          </a:p>
          <a:p>
            <a:pPr lvl="4"/>
            <a:r>
              <a:rPr lang="en-GB" altLang="en-GB"/>
              <a:t>Siebente Gliederungsebene</a:t>
            </a:r>
          </a:p>
          <a:p>
            <a:pPr lvl="4"/>
            <a:r>
              <a:rPr lang="en-GB" altLang="en-GB"/>
              <a:t>Achte Gliederungsebene</a:t>
            </a:r>
          </a:p>
          <a:p>
            <a:pPr lvl="4"/>
            <a:r>
              <a:rPr lang="en-GB" altLang="en-GB"/>
              <a:t>Neunte Gliederungsebene</a:t>
            </a:r>
          </a:p>
        </p:txBody>
      </p:sp>
      <p:sp>
        <p:nvSpPr>
          <p:cNvPr id="1028" name="Text Box 3">
            <a:extLst>
              <a:ext uri="{FF2B5EF4-FFF2-40B4-BE49-F238E27FC236}">
                <a16:creationId xmlns:a16="http://schemas.microsoft.com/office/drawing/2014/main" id="{96D62A80-10D3-4C2B-F46F-39E7E9AEFF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GB">
              <a:ea typeface="Arial Unicode MS" panose="020B0604020202020204" pitchFamily="34" charset="-128"/>
            </a:endParaRPr>
          </a:p>
        </p:txBody>
      </p:sp>
      <p:sp>
        <p:nvSpPr>
          <p:cNvPr id="1029" name="Text Box 4">
            <a:extLst>
              <a:ext uri="{FF2B5EF4-FFF2-40B4-BE49-F238E27FC236}">
                <a16:creationId xmlns:a16="http://schemas.microsoft.com/office/drawing/2014/main" id="{F69F139E-FA94-CC15-28C4-8CC1450966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GB">
              <a:ea typeface="Arial Unicode MS" panose="020B0604020202020204" pitchFamily="34" charset="-128"/>
            </a:endParaRPr>
          </a:p>
        </p:txBody>
      </p:sp>
      <p:sp>
        <p:nvSpPr>
          <p:cNvPr id="2" name="Rectangle 5">
            <a:extLst>
              <a:ext uri="{FF2B5EF4-FFF2-40B4-BE49-F238E27FC236}">
                <a16:creationId xmlns:a16="http://schemas.microsoft.com/office/drawing/2014/main" id="{2E883E7A-764B-1F37-B108-9326D0B0821D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CA359F88-0523-244B-BDBA-227BC7976E23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+mj-lt"/>
          <a:ea typeface="ＭＳ Ｐゴシック" charset="0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pitchFamily="-106" charset="0"/>
          <a:ea typeface="ＭＳ Ｐゴシック" charset="0"/>
          <a:cs typeface="Arial Unicode MS" pitchFamily="-106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pitchFamily="-106" charset="0"/>
          <a:ea typeface="ＭＳ Ｐゴシック" charset="0"/>
          <a:cs typeface="Arial Unicode MS" pitchFamily="-106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pitchFamily="-106" charset="0"/>
          <a:ea typeface="ＭＳ Ｐゴシック" charset="0"/>
          <a:cs typeface="Arial Unicode MS" pitchFamily="-106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pitchFamily="-106" charset="0"/>
          <a:ea typeface="ＭＳ Ｐゴシック" charset="0"/>
          <a:cs typeface="Arial Unicode MS" pitchFamily="-106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4400">
          <a:solidFill>
            <a:srgbClr val="E5E5FF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4400">
          <a:solidFill>
            <a:srgbClr val="E5E5FF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4400">
          <a:solidFill>
            <a:srgbClr val="E5E5FF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4400">
          <a:solidFill>
            <a:srgbClr val="E5E5FF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FFFFFF"/>
          </a:solidFill>
          <a:latin typeface="+mn-lt"/>
          <a:ea typeface="ＭＳ Ｐゴシック" charset="0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2000">
          <a:solidFill>
            <a:srgbClr val="FFFFFF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2000">
          <a:solidFill>
            <a:srgbClr val="FFFFFF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2000">
          <a:solidFill>
            <a:srgbClr val="FFFFFF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2000"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7" Type="http://schemas.openxmlformats.org/officeDocument/2006/relationships/image" Target="../media/image23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>
            <a:extLst>
              <a:ext uri="{FF2B5EF4-FFF2-40B4-BE49-F238E27FC236}">
                <a16:creationId xmlns:a16="http://schemas.microsoft.com/office/drawing/2014/main" id="{DE7A8E26-A6C1-31E9-9D39-5E2AAF6342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2909" y="3284984"/>
            <a:ext cx="5698182" cy="1941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buSzPct val="100000"/>
            </a:pPr>
            <a:r>
              <a:rPr lang="en-GB" altLang="en-GB" sz="3200" b="1" dirty="0">
                <a:solidFill>
                  <a:srgbClr val="FFFFFF"/>
                </a:solidFill>
                <a:ea typeface="Arial Unicode MS" panose="020B0604020202020204" pitchFamily="34" charset="-128"/>
              </a:rPr>
              <a:t>20 The Russian War against Ukraine</a:t>
            </a:r>
          </a:p>
          <a:p>
            <a:pPr algn="ctr" eaLnBrk="1" hangingPunct="1">
              <a:buSzPct val="100000"/>
            </a:pPr>
            <a:r>
              <a:rPr lang="en-GB" altLang="en-GB" sz="3200" b="1" dirty="0">
                <a:solidFill>
                  <a:srgbClr val="FFFFFF"/>
                </a:solidFill>
                <a:ea typeface="Arial Unicode MS" panose="020B0604020202020204" pitchFamily="34" charset="-128"/>
              </a:rPr>
              <a:t> </a:t>
            </a:r>
          </a:p>
          <a:p>
            <a:pPr algn="ctr" eaLnBrk="1" hangingPunct="1">
              <a:buSzPct val="100000"/>
            </a:pPr>
            <a:r>
              <a:rPr lang="en-GB" altLang="en-GB" sz="2400" b="1" dirty="0">
                <a:solidFill>
                  <a:srgbClr val="FFFFFF"/>
                </a:solidFill>
                <a:ea typeface="Arial Unicode MS" panose="020B0604020202020204" pitchFamily="34" charset="-128"/>
              </a:rPr>
              <a:t>Week 3 Summer Term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9EDB9D-BFBC-598D-49B1-EE926E2670F2}"/>
              </a:ext>
            </a:extLst>
          </p:cNvPr>
          <p:cNvSpPr txBox="1"/>
          <p:nvPr/>
        </p:nvSpPr>
        <p:spPr>
          <a:xfrm>
            <a:off x="467544" y="620687"/>
            <a:ext cx="8136904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buClrTx/>
              <a:buFontTx/>
              <a:buNone/>
            </a:pPr>
            <a:r>
              <a:rPr lang="de-DE" altLang="en-US" sz="40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Entangled</a:t>
            </a:r>
            <a:r>
              <a:rPr lang="de-DE" altLang="en-US" sz="40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de-DE" altLang="en-US" sz="40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History</a:t>
            </a:r>
            <a:r>
              <a:rPr lang="de-DE" altLang="en-US" sz="40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: Ukraine and her </a:t>
            </a:r>
            <a:r>
              <a:rPr lang="de-DE" altLang="en-US" sz="40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neighbours</a:t>
            </a:r>
            <a:r>
              <a:rPr lang="de-DE" altLang="en-US" sz="40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de-DE" altLang="en-US" sz="40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from</a:t>
            </a:r>
            <a:r>
              <a:rPr lang="de-DE" altLang="en-US" sz="40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de-DE" altLang="en-US" sz="40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the</a:t>
            </a:r>
            <a:r>
              <a:rPr lang="de-DE" altLang="en-US" sz="40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Middle Ages </a:t>
            </a:r>
            <a:r>
              <a:rPr lang="de-DE" altLang="en-US" sz="40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to</a:t>
            </a:r>
            <a:r>
              <a:rPr lang="de-DE" altLang="en-US" sz="40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de-DE" altLang="en-US" sz="40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the</a:t>
            </a:r>
            <a:r>
              <a:rPr lang="de-DE" altLang="en-US" sz="40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de-DE" altLang="en-US" sz="40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Present</a:t>
            </a:r>
            <a:br>
              <a:rPr lang="de-DE" altLang="en-US" sz="4000" dirty="0">
                <a:solidFill>
                  <a:srgbClr val="FFFFFF"/>
                </a:solidFill>
              </a:rPr>
            </a:br>
            <a:endParaRPr lang="de-DE" altLang="en-US" sz="4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9CA8309B-B7F5-E3CD-3C42-3D5053A46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8313" y="857250"/>
            <a:ext cx="3175687" cy="448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Political Map of Ukraine with Crimea and Eastern Ukraine under Russian control">
            <a:extLst>
              <a:ext uri="{FF2B5EF4-FFF2-40B4-BE49-F238E27FC236}">
                <a16:creationId xmlns:a16="http://schemas.microsoft.com/office/drawing/2014/main" id="{38BC71E2-7182-DB16-E376-39A5BAF35C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5968313" cy="416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F155B4DD-4D9D-6FD3-979F-4D5DAAC73852}"/>
              </a:ext>
            </a:extLst>
          </p:cNvPr>
          <p:cNvSpPr/>
          <p:nvPr/>
        </p:nvSpPr>
        <p:spPr>
          <a:xfrm>
            <a:off x="639463" y="2099104"/>
            <a:ext cx="278027" cy="31509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GB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E1B1B98-9E36-DDFC-1687-A5FCBAD1906E}"/>
              </a:ext>
            </a:extLst>
          </p:cNvPr>
          <p:cNvSpPr/>
          <p:nvPr/>
        </p:nvSpPr>
        <p:spPr>
          <a:xfrm>
            <a:off x="6249430" y="2528501"/>
            <a:ext cx="278027" cy="31509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GB" dirty="0"/>
          </a:p>
        </p:txBody>
      </p:sp>
    </p:spTree>
    <p:extLst>
      <p:ext uri="{BB962C8B-B14F-4D97-AF65-F5344CB8AC3E}">
        <p14:creationId xmlns:p14="http://schemas.microsoft.com/office/powerpoint/2010/main" val="16982181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A3231F84-0162-D2FD-B8BF-CFE5FF8C69D4}"/>
              </a:ext>
            </a:extLst>
          </p:cNvPr>
          <p:cNvSpPr txBox="1"/>
          <p:nvPr/>
        </p:nvSpPr>
        <p:spPr>
          <a:xfrm>
            <a:off x="74341" y="1328355"/>
            <a:ext cx="6542049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sz="1800" dirty="0"/>
              <a:t>Putin‘s uses history (as he understands it) to legitimise the attack on Ukraine and Russia‘s land grab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sz="1800" dirty="0"/>
              <a:t>Genocidal dimension of war</a:t>
            </a:r>
            <a:endParaRPr lang="de-GB" dirty="0"/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dirty="0"/>
              <a:t>kidnapping children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dirty="0"/>
              <a:t>destroying or appropriating Ukrainian cultural heritage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dirty="0"/>
              <a:t>denying the existence of the Ukrainian nation by 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dirty="0"/>
              <a:t>denying that Ukraine has a history outside of the framework provided by the Russian narrative, 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dirty="0"/>
              <a:t>or a future outside of the </a:t>
            </a:r>
            <a:br>
              <a:rPr lang="de-GB" dirty="0"/>
            </a:br>
            <a:r>
              <a:rPr lang="de-GB" dirty="0"/>
              <a:t>‚Russian World‘</a:t>
            </a:r>
          </a:p>
        </p:txBody>
      </p:sp>
      <p:pic>
        <p:nvPicPr>
          <p:cNvPr id="2" name="Picture 5" descr="How memorial to heroes of Russo-Ukrainian war is growing in Lviv before our  eyes">
            <a:extLst>
              <a:ext uri="{FF2B5EF4-FFF2-40B4-BE49-F238E27FC236}">
                <a16:creationId xmlns:a16="http://schemas.microsoft.com/office/drawing/2014/main" id="{977057D6-EF63-69A5-BA16-8780487555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2518" y="-7873"/>
            <a:ext cx="3501482" cy="2334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266A4149-3C7D-22E4-B86C-6D3EE32AE3DD}"/>
              </a:ext>
            </a:extLst>
          </p:cNvPr>
          <p:cNvSpPr txBox="1"/>
          <p:nvPr/>
        </p:nvSpPr>
        <p:spPr>
          <a:xfrm>
            <a:off x="2111298" y="512957"/>
            <a:ext cx="2877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dirty="0"/>
              <a:t>Cemetery of fallen Ukrainian soldiers in Lviv, 2023</a:t>
            </a:r>
          </a:p>
        </p:txBody>
      </p:sp>
      <p:pic>
        <p:nvPicPr>
          <p:cNvPr id="7" name="Picture 15" descr="undefined">
            <a:extLst>
              <a:ext uri="{FF2B5EF4-FFF2-40B4-BE49-F238E27FC236}">
                <a16:creationId xmlns:a16="http://schemas.microsoft.com/office/drawing/2014/main" id="{E401A1A3-B569-5664-2405-4FD9111573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6755" y="3662676"/>
            <a:ext cx="4747245" cy="3195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4598B984-4535-CC04-1849-CE488B6F39D4}"/>
              </a:ext>
            </a:extLst>
          </p:cNvPr>
          <p:cNvSpPr txBox="1"/>
          <p:nvPr/>
        </p:nvSpPr>
        <p:spPr>
          <a:xfrm>
            <a:off x="-3559" y="5657671"/>
            <a:ext cx="44782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By </a:t>
            </a:r>
            <a:r>
              <a:rPr lang="de-DE" sz="1200" dirty="0" err="1"/>
              <a:t>Viewsridge</a:t>
            </a:r>
            <a:r>
              <a:rPr lang="de-DE" sz="1200" dirty="0"/>
              <a:t> - Own </a:t>
            </a:r>
            <a:r>
              <a:rPr lang="de-DE" sz="1200" dirty="0" err="1"/>
              <a:t>work</a:t>
            </a:r>
            <a:r>
              <a:rPr lang="de-DE" sz="1200" dirty="0"/>
              <a:t> </a:t>
            </a:r>
            <a:r>
              <a:rPr lang="de-DE" sz="1200" dirty="0" err="1"/>
              <a:t>based</a:t>
            </a:r>
            <a:r>
              <a:rPr lang="de-DE" sz="1200" dirty="0"/>
              <a:t> on: Russo-</a:t>
            </a:r>
            <a:r>
              <a:rPr lang="de-DE" sz="1200" dirty="0" err="1"/>
              <a:t>Ukrainian</a:t>
            </a:r>
            <a:r>
              <a:rPr lang="de-DE" sz="1200" dirty="0"/>
              <a:t> </a:t>
            </a:r>
            <a:r>
              <a:rPr lang="de-DE" sz="1200" dirty="0" err="1"/>
              <a:t>conflict</a:t>
            </a:r>
            <a:r>
              <a:rPr lang="de-DE" sz="1200" dirty="0"/>
              <a:t> (2014-2022).</a:t>
            </a:r>
            <a:r>
              <a:rPr lang="de-DE" sz="1200" dirty="0" err="1"/>
              <a:t>svg</a:t>
            </a:r>
            <a:r>
              <a:rPr lang="de-DE" sz="1200" dirty="0"/>
              <a:t> </a:t>
            </a:r>
            <a:r>
              <a:rPr lang="de-DE" sz="1200" dirty="0" err="1"/>
              <a:t>by</a:t>
            </a:r>
            <a:r>
              <a:rPr lang="de-DE" sz="1200" dirty="0"/>
              <a:t> Rr016 &amp;</a:t>
            </a:r>
            <a:r>
              <a:rPr lang="de-DE" sz="1200" dirty="0" err="1"/>
              <a:t>amp</a:t>
            </a:r>
            <a:r>
              <a:rPr lang="de-DE" sz="1200" dirty="0"/>
              <a:t>; Ukraine </a:t>
            </a:r>
            <a:r>
              <a:rPr lang="de-DE" sz="1200" dirty="0" err="1"/>
              <a:t>adm</a:t>
            </a:r>
            <a:r>
              <a:rPr lang="de-DE" sz="1200" dirty="0"/>
              <a:t> </a:t>
            </a:r>
            <a:r>
              <a:rPr lang="de-DE" sz="1200" dirty="0" err="1"/>
              <a:t>location</a:t>
            </a:r>
            <a:r>
              <a:rPr lang="de-DE" sz="1200" dirty="0"/>
              <a:t> </a:t>
            </a:r>
            <a:r>
              <a:rPr lang="de-DE" sz="1200" dirty="0" err="1"/>
              <a:t>map</a:t>
            </a:r>
            <a:r>
              <a:rPr lang="de-DE" sz="1200" dirty="0"/>
              <a:t> </a:t>
            </a:r>
            <a:r>
              <a:rPr lang="de-DE" sz="1200" dirty="0" err="1"/>
              <a:t>improved.svg</a:t>
            </a:r>
            <a:r>
              <a:rPr lang="de-DE" sz="1200" dirty="0"/>
              <a:t> </a:t>
            </a:r>
            <a:r>
              <a:rPr lang="de-DE" sz="1200" dirty="0" err="1"/>
              <a:t>by</a:t>
            </a:r>
            <a:r>
              <a:rPr lang="de-DE" sz="1200" dirty="0"/>
              <a:t> Yakiv </a:t>
            </a:r>
            <a:r>
              <a:rPr lang="de-DE" sz="1200" dirty="0" err="1"/>
              <a:t>GluckTerritorial</a:t>
            </a:r>
            <a:r>
              <a:rPr lang="de-DE" sz="1200" dirty="0"/>
              <a:t> </a:t>
            </a:r>
            <a:r>
              <a:rPr lang="de-DE" sz="1200" dirty="0" err="1"/>
              <a:t>control</a:t>
            </a:r>
            <a:r>
              <a:rPr lang="de-DE" sz="1200" dirty="0"/>
              <a:t> </a:t>
            </a:r>
            <a:r>
              <a:rPr lang="de-DE" sz="1200" dirty="0" err="1"/>
              <a:t>sources:Template:Russo-Ukrainian</a:t>
            </a:r>
            <a:r>
              <a:rPr lang="de-DE" sz="1200" dirty="0"/>
              <a:t> War </a:t>
            </a:r>
            <a:r>
              <a:rPr lang="de-DE" sz="1200" dirty="0" err="1"/>
              <a:t>detailed</a:t>
            </a:r>
            <a:r>
              <a:rPr lang="de-DE" sz="1200" dirty="0"/>
              <a:t> </a:t>
            </a:r>
            <a:r>
              <a:rPr lang="de-DE" sz="1200" dirty="0" err="1"/>
              <a:t>map</a:t>
            </a:r>
            <a:r>
              <a:rPr lang="de-DE" sz="1200" dirty="0"/>
              <a:t> / </a:t>
            </a:r>
            <a:r>
              <a:rPr lang="de-DE" sz="1200" dirty="0" err="1"/>
              <a:t>Template:Russo-Ukrainian</a:t>
            </a:r>
            <a:r>
              <a:rPr lang="de-DE" sz="1200" dirty="0"/>
              <a:t> War </a:t>
            </a:r>
            <a:r>
              <a:rPr lang="de-DE" sz="1200" dirty="0" err="1"/>
              <a:t>detailed</a:t>
            </a:r>
            <a:r>
              <a:rPr lang="de-DE" sz="1200" dirty="0"/>
              <a:t> </a:t>
            </a:r>
            <a:r>
              <a:rPr lang="de-DE" sz="1200" dirty="0" err="1"/>
              <a:t>relief</a:t>
            </a:r>
            <a:r>
              <a:rPr lang="de-DE" sz="1200" dirty="0"/>
              <a:t> </a:t>
            </a:r>
            <a:r>
              <a:rPr lang="de-DE" sz="1200" dirty="0" err="1"/>
              <a:t>mapISW</a:t>
            </a:r>
            <a:r>
              <a:rPr lang="de-DE" sz="1200" dirty="0"/>
              <a:t>, CC BY-SA 4.0, https://</a:t>
            </a:r>
            <a:r>
              <a:rPr lang="de-DE" sz="1200" dirty="0" err="1"/>
              <a:t>commons.wikimedia.org</a:t>
            </a:r>
            <a:r>
              <a:rPr lang="de-DE" sz="1200" dirty="0"/>
              <a:t>/</a:t>
            </a:r>
            <a:r>
              <a:rPr lang="de-DE" sz="1200" dirty="0" err="1"/>
              <a:t>w</a:t>
            </a:r>
            <a:r>
              <a:rPr lang="de-DE" sz="1200" dirty="0"/>
              <a:t>/</a:t>
            </a:r>
            <a:r>
              <a:rPr lang="de-DE" sz="1200" dirty="0" err="1"/>
              <a:t>index.php?curid</a:t>
            </a:r>
            <a:r>
              <a:rPr lang="de-DE" sz="1200" dirty="0"/>
              <a:t>=115506141</a:t>
            </a:r>
            <a:endParaRPr lang="de-GB" sz="1200" dirty="0"/>
          </a:p>
        </p:txBody>
      </p:sp>
    </p:spTree>
    <p:extLst>
      <p:ext uri="{BB962C8B-B14F-4D97-AF65-F5344CB8AC3E}">
        <p14:creationId xmlns:p14="http://schemas.microsoft.com/office/powerpoint/2010/main" val="21075677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1"/>
            <a:ext cx="3569244" cy="214341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20782"/>
            <a:ext cx="3610482" cy="21681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6482" y="857250"/>
            <a:ext cx="3247518" cy="19502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6371" y="2807464"/>
            <a:ext cx="2560129" cy="15374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6371" y="4404966"/>
            <a:ext cx="2637692" cy="1583999"/>
          </a:xfrm>
          <a:prstGeom prst="rect">
            <a:avLst/>
          </a:prstGeom>
        </p:spPr>
      </p:pic>
      <p:pic>
        <p:nvPicPr>
          <p:cNvPr id="2" name="Picture 2" descr="In the upper part of the field, the Ukrainian Society &quot;Memorial&quot; erected a high cross in memory of the Sich Riflemen, фото">
            <a:extLst>
              <a:ext uri="{FF2B5EF4-FFF2-40B4-BE49-F238E27FC236}">
                <a16:creationId xmlns:a16="http://schemas.microsoft.com/office/drawing/2014/main" id="{5CB773DD-587E-212A-0F39-07CCA42053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737" y="2807464"/>
            <a:ext cx="2292904" cy="1638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A257E47C-C8D7-53DF-EDDE-8779B2A916CE}"/>
              </a:ext>
            </a:extLst>
          </p:cNvPr>
          <p:cNvSpPr txBox="1"/>
          <p:nvPr/>
        </p:nvSpPr>
        <p:spPr>
          <a:xfrm>
            <a:off x="4109358" y="4493078"/>
            <a:ext cx="167095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dirty="0"/>
              <a:t>Cross dedicated to Sich rieflemen 1918/19, erected in 1989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B8D9394-F3C6-98EB-2FC9-2300A561FEFA}"/>
              </a:ext>
            </a:extLst>
          </p:cNvPr>
          <p:cNvSpPr txBox="1"/>
          <p:nvPr/>
        </p:nvSpPr>
        <p:spPr>
          <a:xfrm>
            <a:off x="3610482" y="5542964"/>
            <a:ext cx="32239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/>
              <a:t>Soviet war graves</a:t>
            </a:r>
          </a:p>
          <a:p>
            <a:r>
              <a:rPr lang="de-DE" dirty="0"/>
              <a:t>A</a:t>
            </a:r>
            <a:r>
              <a:rPr lang="de-GB" dirty="0"/>
              <a:t>nd NKVD graves 1945-1947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F92C0B1-D9FC-5256-EDDE-BEB85D10EB4D}"/>
              </a:ext>
            </a:extLst>
          </p:cNvPr>
          <p:cNvSpPr txBox="1"/>
          <p:nvPr/>
        </p:nvSpPr>
        <p:spPr>
          <a:xfrm>
            <a:off x="3543762" y="1212458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/>
              <a:t>Soviet war memorial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7610A154-F753-CBCF-0551-F85E4D724D44}"/>
              </a:ext>
            </a:extLst>
          </p:cNvPr>
          <p:cNvSpPr txBox="1"/>
          <p:nvPr/>
        </p:nvSpPr>
        <p:spPr>
          <a:xfrm>
            <a:off x="3918858" y="1832356"/>
            <a:ext cx="25799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dirty="0"/>
              <a:t>UPA memorial and tomb of Unknown Soldier of Ukrainian Insurgent Army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32DCBE89-DF59-7A46-318A-CD516979A757}"/>
              </a:ext>
            </a:extLst>
          </p:cNvPr>
          <p:cNvSpPr txBox="1"/>
          <p:nvPr/>
        </p:nvSpPr>
        <p:spPr>
          <a:xfrm>
            <a:off x="5333833" y="5265965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/>
              <a:t>NKVD victim</a:t>
            </a:r>
          </a:p>
        </p:txBody>
      </p:sp>
    </p:spTree>
    <p:extLst>
      <p:ext uri="{BB962C8B-B14F-4D97-AF65-F5344CB8AC3E}">
        <p14:creationId xmlns:p14="http://schemas.microsoft.com/office/powerpoint/2010/main" val="1774449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raves of Ukrainian soldiers at the Lychakiv Cemetery, фото">
            <a:extLst>
              <a:ext uri="{FF2B5EF4-FFF2-40B4-BE49-F238E27FC236}">
                <a16:creationId xmlns:a16="http://schemas.microsoft.com/office/drawing/2014/main" id="{16E80D49-F6D9-329E-ABCD-1A0BA5A17E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1271588"/>
            <a:ext cx="7239000" cy="431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99974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rosses that appeared in honor of Sich shooters and victims of the communist regime, фото">
            <a:extLst>
              <a:ext uri="{FF2B5EF4-FFF2-40B4-BE49-F238E27FC236}">
                <a16:creationId xmlns:a16="http://schemas.microsoft.com/office/drawing/2014/main" id="{472F9908-ED57-B479-3647-A5452F0C2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1014413"/>
            <a:ext cx="7239000" cy="482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03682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nhaltsplatzhalter 2">
            <a:extLst>
              <a:ext uri="{FF2B5EF4-FFF2-40B4-BE49-F238E27FC236}">
                <a16:creationId xmlns:a16="http://schemas.microsoft.com/office/drawing/2014/main" id="{A5096CC4-3055-8439-2FD7-7848E916C69B}"/>
              </a:ext>
            </a:extLst>
          </p:cNvPr>
          <p:cNvPicPr>
            <a:picLocks noGrp="1" noChangeAspect="1"/>
          </p:cNvPicPr>
          <p:nvPr>
            <p:ph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6172200" cy="4114800"/>
          </a:xfrm>
          <a:prstGeom prst="rect">
            <a:avLst/>
          </a:prstGeom>
        </p:spPr>
      </p:pic>
      <p:pic>
        <p:nvPicPr>
          <p:cNvPr id="4" name="Grafik 17" descr="Ein Bild, das Himmel, draußen, Bogen, Tag enthält.&#10;&#10;Automatisch generierte Beschreibung">
            <a:extLst>
              <a:ext uri="{FF2B5EF4-FFF2-40B4-BE49-F238E27FC236}">
                <a16:creationId xmlns:a16="http://schemas.microsoft.com/office/drawing/2014/main" id="{C2D44C29-85AD-1C95-5617-1FBF78E645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8290" y="-1"/>
            <a:ext cx="3266838" cy="245012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84ADC27-A054-6C60-C477-8B2EEA3B93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7983" y="3988315"/>
            <a:ext cx="3957145" cy="286968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DF1E655-FA51-BCFF-22A9-21ED728EB36C}"/>
              </a:ext>
            </a:extLst>
          </p:cNvPr>
          <p:cNvSpPr txBox="1"/>
          <p:nvPr/>
        </p:nvSpPr>
        <p:spPr>
          <a:xfrm>
            <a:off x="900113" y="5214938"/>
            <a:ext cx="3305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=vzYuecWK7P8</a:t>
            </a:r>
          </a:p>
        </p:txBody>
      </p:sp>
    </p:spTree>
    <p:extLst>
      <p:ext uri="{BB962C8B-B14F-4D97-AF65-F5344CB8AC3E}">
        <p14:creationId xmlns:p14="http://schemas.microsoft.com/office/powerpoint/2010/main" val="1024573306"/>
      </p:ext>
    </p:extLst>
  </p:cSld>
  <p:clrMapOvr>
    <a:masterClrMapping/>
  </p:clrMapOvr>
  <p:transition>
    <p:split orient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CC57B255-D673-25EA-F2B1-4CB75A6D3E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9" y="116632"/>
            <a:ext cx="48529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1">
            <a:extLst>
              <a:ext uri="{FF2B5EF4-FFF2-40B4-BE49-F238E27FC236}">
                <a16:creationId xmlns:a16="http://schemas.microsoft.com/office/drawing/2014/main" id="{F60A448E-997D-02C6-389D-50B7142C348E}"/>
              </a:ext>
            </a:extLst>
          </p:cNvPr>
          <p:cNvSpPr txBox="1"/>
          <p:nvPr/>
        </p:nvSpPr>
        <p:spPr>
          <a:xfrm>
            <a:off x="5292080" y="2855934"/>
            <a:ext cx="25202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https://</a:t>
            </a:r>
            <a:r>
              <a:rPr lang="de-DE" dirty="0" err="1"/>
              <a:t>www.nzz.ch</a:t>
            </a:r>
            <a:r>
              <a:rPr lang="de-DE" dirty="0"/>
              <a:t>/</a:t>
            </a:r>
            <a:r>
              <a:rPr lang="de-DE" dirty="0" err="1"/>
              <a:t>english</a:t>
            </a:r>
            <a:r>
              <a:rPr lang="de-DE" dirty="0"/>
              <a:t>/ukraine-war-interactive-map-of-the-current-front-line-ld.1688087</a:t>
            </a:r>
            <a:endParaRPr lang="de-GB" dirty="0"/>
          </a:p>
        </p:txBody>
      </p:sp>
    </p:spTree>
    <p:extLst>
      <p:ext uri="{BB962C8B-B14F-4D97-AF65-F5344CB8AC3E}">
        <p14:creationId xmlns:p14="http://schemas.microsoft.com/office/powerpoint/2010/main" val="676458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ext Box 1">
            <a:extLst>
              <a:ext uri="{FF2B5EF4-FFF2-40B4-BE49-F238E27FC236}">
                <a16:creationId xmlns:a16="http://schemas.microsoft.com/office/drawing/2014/main" id="{8458ED78-1546-3840-B68F-D5B6188C4C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765175"/>
            <a:ext cx="8280400" cy="3664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342900" indent="-341313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400" dirty="0"/>
              <a:t>			            </a:t>
            </a:r>
            <a:r>
              <a:rPr lang="de-DE" altLang="en-US" sz="3600" b="1" dirty="0"/>
              <a:t>Outline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 dirty="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 dirty="0" err="1"/>
              <a:t>Introduction</a:t>
            </a:r>
            <a:endParaRPr lang="de-DE" altLang="en-US" sz="2800" dirty="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 dirty="0" err="1"/>
              <a:t>Annexation</a:t>
            </a:r>
            <a:r>
              <a:rPr lang="de-DE" altLang="en-US" sz="2800" dirty="0"/>
              <a:t> </a:t>
            </a:r>
            <a:r>
              <a:rPr lang="de-DE" altLang="en-US" sz="2800" dirty="0" err="1"/>
              <a:t>of</a:t>
            </a:r>
            <a:r>
              <a:rPr lang="de-DE" altLang="en-US" sz="2800" dirty="0"/>
              <a:t> </a:t>
            </a:r>
            <a:r>
              <a:rPr lang="de-DE" altLang="en-US" sz="2800" dirty="0" err="1"/>
              <a:t>Crimea</a:t>
            </a:r>
            <a:r>
              <a:rPr lang="de-DE" altLang="en-US" sz="2800" dirty="0"/>
              <a:t> and war in </a:t>
            </a:r>
            <a:r>
              <a:rPr lang="de-DE" altLang="en-US" sz="2800" dirty="0" err="1"/>
              <a:t>Donbas</a:t>
            </a:r>
            <a:endParaRPr lang="de-DE" altLang="en-US" sz="2800" dirty="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 dirty="0"/>
              <a:t>NATO </a:t>
            </a:r>
            <a:r>
              <a:rPr lang="de-DE" altLang="en-US" sz="2800" dirty="0" err="1"/>
              <a:t>expansion</a:t>
            </a:r>
            <a:r>
              <a:rPr lang="de-DE" altLang="en-US" sz="2800" dirty="0"/>
              <a:t> and </a:t>
            </a:r>
            <a:r>
              <a:rPr lang="de-DE" altLang="en-US" sz="2800" dirty="0" err="1"/>
              <a:t>other</a:t>
            </a:r>
            <a:r>
              <a:rPr lang="de-DE" altLang="en-US" sz="2800" dirty="0"/>
              <a:t> </a:t>
            </a:r>
            <a:r>
              <a:rPr lang="de-DE" altLang="en-US" sz="2800" dirty="0" err="1"/>
              <a:t>pretexts</a:t>
            </a:r>
            <a:endParaRPr lang="de-DE" altLang="en-US" sz="2800" dirty="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 dirty="0"/>
              <a:t>The </a:t>
            </a:r>
            <a:r>
              <a:rPr lang="de-DE" altLang="en-US" sz="2800" dirty="0" err="1"/>
              <a:t>Russian</a:t>
            </a:r>
            <a:r>
              <a:rPr lang="de-DE" altLang="en-US" sz="2800" dirty="0"/>
              <a:t> </a:t>
            </a:r>
            <a:r>
              <a:rPr lang="de-DE" altLang="en-US" sz="2800" dirty="0" err="1"/>
              <a:t>invasion</a:t>
            </a:r>
            <a:r>
              <a:rPr lang="de-DE" altLang="en-US" sz="2800" dirty="0"/>
              <a:t> on 24 </a:t>
            </a:r>
            <a:r>
              <a:rPr lang="de-DE" altLang="en-US" sz="2800" dirty="0" err="1"/>
              <a:t>February</a:t>
            </a:r>
            <a:r>
              <a:rPr lang="de-DE" altLang="en-US" sz="2800" dirty="0"/>
              <a:t> 2024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 dirty="0" err="1"/>
              <a:t>Developments</a:t>
            </a:r>
            <a:r>
              <a:rPr lang="de-DE" altLang="en-US" sz="2800" dirty="0"/>
              <a:t> </a:t>
            </a:r>
            <a:r>
              <a:rPr lang="de-DE" altLang="en-US" sz="2800"/>
              <a:t>and Outlook </a:t>
            </a:r>
            <a:endParaRPr lang="de-DE" altLang="en-US" sz="2800" dirty="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 dirty="0"/>
          </a:p>
        </p:txBody>
      </p:sp>
    </p:spTree>
  </p:cSld>
  <p:clrMapOvr>
    <a:masterClrMapping/>
  </p:clrMapOvr>
  <p:transition advTm="5456">
    <p:diamond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FE12338B-DC05-7F38-804F-B5A74E65D72F}"/>
              </a:ext>
            </a:extLst>
          </p:cNvPr>
          <p:cNvSpPr txBox="1"/>
          <p:nvPr/>
        </p:nvSpPr>
        <p:spPr>
          <a:xfrm>
            <a:off x="904693" y="3687126"/>
            <a:ext cx="792088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sz="1600" dirty="0"/>
              <a:t>Declaration of independence of Ukraine on 24 August 1991 and dissolution of Soviet Union on 31 December 1991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sz="1600" dirty="0"/>
              <a:t>Orange Revolution in Autumn 2004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sz="1600" dirty="0"/>
              <a:t>Revolution of Dignity or Euromaidan November 2013</a:t>
            </a:r>
          </a:p>
          <a:p>
            <a:pPr>
              <a:spcBef>
                <a:spcPts val="600"/>
              </a:spcBef>
            </a:pPr>
            <a:r>
              <a:rPr lang="de-GB" sz="1600" dirty="0"/>
              <a:t>Ukraine moving out of Russian orbit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sz="1600" dirty="0"/>
              <a:t>War in Ukraine since 2014, Russian annexation of Crimea, proxy war in Donetsk und Luhansk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sz="1600" dirty="0"/>
              <a:t>24 February 2022 full-scale Russian invasion of Ukraine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GB" sz="1600" dirty="0"/>
          </a:p>
          <a:p>
            <a:endParaRPr lang="de-GB" sz="16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9AC959F-3912-1BB0-5EDA-5EF150C93AC6}"/>
              </a:ext>
            </a:extLst>
          </p:cNvPr>
          <p:cNvSpPr txBox="1"/>
          <p:nvPr/>
        </p:nvSpPr>
        <p:spPr>
          <a:xfrm>
            <a:off x="5227101" y="700899"/>
            <a:ext cx="23920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sz="2400" b="1" dirty="0"/>
              <a:t>Recent context</a:t>
            </a:r>
          </a:p>
        </p:txBody>
      </p:sp>
      <p:sp>
        <p:nvSpPr>
          <p:cNvPr id="7" name="Pfeil nach rechts 6">
            <a:extLst>
              <a:ext uri="{FF2B5EF4-FFF2-40B4-BE49-F238E27FC236}">
                <a16:creationId xmlns:a16="http://schemas.microsoft.com/office/drawing/2014/main" id="{F75F15B9-47AE-8DFD-B1A9-097257396DF7}"/>
              </a:ext>
            </a:extLst>
          </p:cNvPr>
          <p:cNvSpPr/>
          <p:nvPr/>
        </p:nvSpPr>
        <p:spPr bwMode="auto">
          <a:xfrm>
            <a:off x="41610" y="3748523"/>
            <a:ext cx="648072" cy="30452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GB" sz="18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highlight>
                <a:srgbClr val="FF0000"/>
              </a:highlight>
              <a:latin typeface="Arial" charset="0"/>
              <a:ea typeface="ＭＳ Ｐゴシック" charset="0"/>
              <a:cs typeface="Arial Unicode MS" charset="0"/>
            </a:endParaRPr>
          </a:p>
        </p:txBody>
      </p:sp>
      <p:pic>
        <p:nvPicPr>
          <p:cNvPr id="5" name="Picture 1" descr="Ukr_Referendum_1991.png">
            <a:extLst>
              <a:ext uri="{FF2B5EF4-FFF2-40B4-BE49-F238E27FC236}">
                <a16:creationId xmlns:a16="http://schemas.microsoft.com/office/drawing/2014/main" id="{B5C81F19-C2EF-D304-DCFA-8EB503A6FD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10" y="-1"/>
            <a:ext cx="3601122" cy="2769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2">
            <a:extLst>
              <a:ext uri="{FF2B5EF4-FFF2-40B4-BE49-F238E27FC236}">
                <a16:creationId xmlns:a16="http://schemas.microsoft.com/office/drawing/2014/main" id="{AA296090-96CD-7525-64CA-66E0103B2F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7112" y="2801542"/>
            <a:ext cx="3810271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altLang="en-US" sz="1400" dirty="0"/>
              <a:t>Plebiscite, December 1, 1991: </a:t>
            </a:r>
            <a:r>
              <a:rPr lang="en-US" altLang="en-US" sz="1400" dirty="0"/>
              <a:t>”Do you support the Declaration of Independence of Ukraine?” Yes-vote</a:t>
            </a:r>
            <a:endParaRPr lang="en-GB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727481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619F1E0-034A-D8FB-808C-2F88086AA9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60" y="980728"/>
            <a:ext cx="8892480" cy="575753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C491983-9E59-5AE4-CA23-20DB2ED1A8E8}"/>
              </a:ext>
            </a:extLst>
          </p:cNvPr>
          <p:cNvSpPr txBox="1"/>
          <p:nvPr/>
        </p:nvSpPr>
        <p:spPr>
          <a:xfrm>
            <a:off x="3114675" y="414338"/>
            <a:ext cx="3698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Euromaidan December 2013, Kyiv</a:t>
            </a:r>
          </a:p>
        </p:txBody>
      </p:sp>
    </p:spTree>
    <p:extLst>
      <p:ext uri="{BB962C8B-B14F-4D97-AF65-F5344CB8AC3E}">
        <p14:creationId xmlns:p14="http://schemas.microsoft.com/office/powerpoint/2010/main" val="35589586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017C9C2-52A1-B47E-7337-B8DC0FAA3F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7274299" cy="408815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56EFE3F-528A-1F43-4C40-BDAC6BD627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4088155"/>
            <a:ext cx="4123804" cy="273353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8BB2E9A-D8D9-70A7-18E3-2A413AC550CD}"/>
              </a:ext>
            </a:extLst>
          </p:cNvPr>
          <p:cNvSpPr txBox="1"/>
          <p:nvPr/>
        </p:nvSpPr>
        <p:spPr>
          <a:xfrm>
            <a:off x="485775" y="4786312"/>
            <a:ext cx="293409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a timeline of the conflict since 2014 click here: https://</a:t>
            </a:r>
            <a:r>
              <a:rPr lang="en-US" dirty="0" err="1"/>
              <a:t>researchbriefings.files.parliament.uk</a:t>
            </a:r>
            <a:r>
              <a:rPr lang="en-US" dirty="0"/>
              <a:t>/documents/CBP-9476/CBP-9476.pdf</a:t>
            </a:r>
          </a:p>
        </p:txBody>
      </p:sp>
    </p:spTree>
    <p:extLst>
      <p:ext uri="{BB962C8B-B14F-4D97-AF65-F5344CB8AC3E}">
        <p14:creationId xmlns:p14="http://schemas.microsoft.com/office/powerpoint/2010/main" val="1605742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undefined">
            <a:extLst>
              <a:ext uri="{FF2B5EF4-FFF2-40B4-BE49-F238E27FC236}">
                <a16:creationId xmlns:a16="http://schemas.microsoft.com/office/drawing/2014/main" id="{74C2FEDF-6FA9-014E-C91A-F319ABFCEC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183904" cy="2985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undefined">
            <a:extLst>
              <a:ext uri="{FF2B5EF4-FFF2-40B4-BE49-F238E27FC236}">
                <a16:creationId xmlns:a16="http://schemas.microsoft.com/office/drawing/2014/main" id="{498BF824-2F6C-1D71-EB59-B80CD3F2DF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622" y="2720898"/>
            <a:ext cx="5564377" cy="3970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CBD7E4B0-7EB6-B3E9-55F3-B6A0B418D5F5}"/>
              </a:ext>
            </a:extLst>
          </p:cNvPr>
          <p:cNvSpPr txBox="1"/>
          <p:nvPr/>
        </p:nvSpPr>
        <p:spPr>
          <a:xfrm>
            <a:off x="4293300" y="2074567"/>
            <a:ext cx="4575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dirty="0"/>
              <a:t>Presidential elections 2019, Zelensky green, Poroshenko red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9DC611F-7D9F-CC8C-056A-6223E30127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584" y="4149080"/>
            <a:ext cx="1831335" cy="254223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3A16341-BAC7-C0FB-7BBA-F681002FC9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52321" y="185597"/>
            <a:ext cx="1407464" cy="1960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092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sitting at a desk&#10;&#10;Description automatically generated with low confidence">
            <a:extLst>
              <a:ext uri="{FF2B5EF4-FFF2-40B4-BE49-F238E27FC236}">
                <a16:creationId xmlns:a16="http://schemas.microsoft.com/office/drawing/2014/main" id="{F4B72143-EE8F-ED43-8B60-A1B4E8B632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48" y="387457"/>
            <a:ext cx="9110944" cy="605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26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10EE4BF-9A45-2A77-ABF8-FB78D91DD0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929" y="908848"/>
            <a:ext cx="6253482" cy="594915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61290D8-044E-3916-D871-870ABF60B4AF}"/>
              </a:ext>
            </a:extLst>
          </p:cNvPr>
          <p:cNvSpPr txBox="1"/>
          <p:nvPr/>
        </p:nvSpPr>
        <p:spPr>
          <a:xfrm>
            <a:off x="3143371" y="147917"/>
            <a:ext cx="2857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Stages of NATO enlargement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B2305442-747D-6E4F-DA29-7B5B0C19A4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6754" y="0"/>
            <a:ext cx="89154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00763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3" descr="621px-Ukraine_census_2001_Russian.svg.png">
            <a:extLst>
              <a:ext uri="{FF2B5EF4-FFF2-40B4-BE49-F238E27FC236}">
                <a16:creationId xmlns:a16="http://schemas.microsoft.com/office/drawing/2014/main" id="{C04D5AB2-731E-5238-A9AF-12C9C6BD72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30" y="3487876"/>
            <a:ext cx="4184074" cy="3214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Picture 4" descr="Russians_Ukraine_2001.png">
            <a:extLst>
              <a:ext uri="{FF2B5EF4-FFF2-40B4-BE49-F238E27FC236}">
                <a16:creationId xmlns:a16="http://schemas.microsoft.com/office/drawing/2014/main" id="{6B73E43A-EAB9-B0C9-A66C-5184CAB322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4039" y="0"/>
            <a:ext cx="5109961" cy="357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TextBox 5">
            <a:extLst>
              <a:ext uri="{FF2B5EF4-FFF2-40B4-BE49-F238E27FC236}">
                <a16:creationId xmlns:a16="http://schemas.microsoft.com/office/drawing/2014/main" id="{F3CBE85E-87AC-EB40-3F08-0001778099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057" y="1733550"/>
            <a:ext cx="273081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S" dirty="0"/>
              <a:t>Share of people with Russian as first language  in % (Census 2001)</a:t>
            </a:r>
          </a:p>
        </p:txBody>
      </p:sp>
    </p:spTree>
    <p:extLst>
      <p:ext uri="{BB962C8B-B14F-4D97-AF65-F5344CB8AC3E}">
        <p14:creationId xmlns:p14="http://schemas.microsoft.com/office/powerpoint/2010/main" val="3838668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-106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-106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pitchFamily="-106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407</Words>
  <Application>Microsoft Macintosh PowerPoint</Application>
  <PresentationFormat>On-screen Show (4:3)</PresentationFormat>
  <Paragraphs>45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 Unicode MS</vt:lpstr>
      <vt:lpstr>ＭＳ Ｐゴシック</vt:lpstr>
      <vt:lpstr>Arial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Christoph Mick</dc:creator>
  <cp:lastModifiedBy>Mick, Christoph</cp:lastModifiedBy>
  <cp:revision>154</cp:revision>
  <cp:lastPrinted>2018-10-28T13:03:08Z</cp:lastPrinted>
  <dcterms:created xsi:type="dcterms:W3CDTF">2005-09-25T23:01:55Z</dcterms:created>
  <dcterms:modified xsi:type="dcterms:W3CDTF">2024-05-07T12:42:33Z</dcterms:modified>
</cp:coreProperties>
</file>