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546" r:id="rId4"/>
    <p:sldId id="567" r:id="rId5"/>
    <p:sldId id="568" r:id="rId6"/>
    <p:sldId id="319" r:id="rId7"/>
    <p:sldId id="566" r:id="rId8"/>
    <p:sldId id="306" r:id="rId9"/>
    <p:sldId id="547" r:id="rId10"/>
    <p:sldId id="563" r:id="rId11"/>
    <p:sldId id="283" r:id="rId12"/>
    <p:sldId id="262" r:id="rId13"/>
    <p:sldId id="260" r:id="rId14"/>
    <p:sldId id="544" r:id="rId15"/>
    <p:sldId id="569" r:id="rId16"/>
    <p:sldId id="570" r:id="rId17"/>
    <p:sldId id="571" r:id="rId18"/>
    <p:sldId id="572" r:id="rId19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80952"/>
  </p:normalViewPr>
  <p:slideViewPr>
    <p:cSldViewPr>
      <p:cViewPr varScale="1">
        <p:scale>
          <a:sx n="102" d="100"/>
          <a:sy n="102" d="100"/>
        </p:scale>
        <p:origin x="25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F6A781-B23D-5962-E44D-5417C98051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D9345-32F4-413F-8E38-29E46587CF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A2B0AE4-168B-774C-B672-4F16DA24EBF4}" type="datetimeFigureOut">
              <a:rPr lang="en-US" altLang="de-GB"/>
              <a:pPr>
                <a:defRPr/>
              </a:pPr>
              <a:t>5/13/25</a:t>
            </a:fld>
            <a:endParaRPr lang="en-US" altLang="de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6C2C-CC06-61AA-5C21-0DC3B6CFF7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D9F0A-E4EB-6C24-A84A-14CF81AAD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496D865-3AC0-2C4C-81F9-2026AAA2AB78}" type="slidenum">
              <a:rPr lang="en-US" altLang="de-GB"/>
              <a:pPr>
                <a:defRPr/>
              </a:pPr>
              <a:t>‹#›</a:t>
            </a:fld>
            <a:endParaRPr lang="en-US" altLang="de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423690E4-40D1-9FC3-C3A8-1F5C061DF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7" name="Text Box 2">
            <a:extLst>
              <a:ext uri="{FF2B5EF4-FFF2-40B4-BE49-F238E27FC236}">
                <a16:creationId xmlns:a16="http://schemas.microsoft.com/office/drawing/2014/main" id="{205B5809-C8C8-1547-5EE4-3FFDDEE6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8" name="Text Box 3">
            <a:extLst>
              <a:ext uri="{FF2B5EF4-FFF2-40B4-BE49-F238E27FC236}">
                <a16:creationId xmlns:a16="http://schemas.microsoft.com/office/drawing/2014/main" id="{623460D8-6DD6-1FDA-A901-1FF6D3248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60721977-226E-6DCF-48D7-57C7471459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169D113-0925-FEF6-6153-1E4EA94A10D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0F90ECF7-5DEC-7EC5-EA64-8B620D9AB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55D6846E-562A-179A-4808-CBD92018CC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F39F69-3FEE-FD4D-9209-EFA85DF9CF7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25FF9EF-228B-3D1A-5589-8027DECC13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7C01D66-4A08-D143-8394-71E5AF89CB81}" type="slidenum">
              <a:rPr lang="en-GB" altLang="en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</a:t>
            </a:fld>
            <a:endParaRPr lang="en-GB" altLang="en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AA478F91-5303-9CE5-6F68-18ABEE113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54FEDFDF-33A9-2A41-B6E2-64DF389E78CD}" type="slidenum">
              <a:rPr lang="en-GB" altLang="en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</a:t>
            </a:fld>
            <a:endParaRPr lang="en-GB" altLang="en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75F64B3D-57B8-DB56-33DF-D3F3D5AB25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0E17057-8A49-DC20-C90E-F879EFB0A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6F8F711E-F378-AA4B-BDAF-AEEB45A3B18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7BC8EF-A407-B341-8F5E-83A9DC0F105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0D6555E3-A2F2-C541-BA55-A53A1276E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039043C-772A-AA46-A493-A7E0C7C85E9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34E7123A-C510-C048-9558-6FCF6A91DF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40D851EA-0404-E344-B8D8-F26649515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693DAAD-6D43-54FA-6AFE-EF374803708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15D4-46A1-C641-A7A7-23989401870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063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C68C09B-6A24-1F6E-3D6E-DBE616626A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BBF8-03E7-3448-BF0A-6FCF2FFF98D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998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F54AC1-2CA4-C7B3-7B4E-E4E4A8FE55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8D44-66BC-F346-9761-AFE889621D6E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60492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724D2-0733-7C4E-847E-8CFCFABCF8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889437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A32430-9018-CC05-DCF8-6492BE3FE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01D5-5C48-E149-979D-0DBFE9257C0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7441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9D2399-FFB1-43DE-0657-68FE1688B4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04C74-C575-1C4A-8EA1-46EB55CCABB7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691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B3330-5ABA-280F-9B6E-E950D77483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ECFC6-7826-554D-8A16-0FAC76FE0A7C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55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BDF05CC-5793-D2A5-9039-33EB1A44ED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EB61-CBC8-DA4E-93FA-BDDDB675E564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33264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4490D-8011-5648-CC3C-29C6B26B86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9584-448E-334D-BF81-4546E26100FD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75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3CD08D1-6938-BB4A-148B-7F803FC5895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0568-4F99-224C-B6ED-246A75906B35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61978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48E59-55C1-91BF-9B25-3CF46A4BA5A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87CB-3DAE-6B4A-BC23-162C14342C21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7675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CA3E33-2AF1-3510-10F4-DA5EEA3F993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E19-9ED2-7743-9B95-5F1C28A50148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7416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2D57573E-323E-53FB-F209-A4F08407E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AF55BBA-9CEF-33BB-BEDE-104D1C13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6D62A80-10D3-4C2B-F46F-39E7E9AEF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F69F139E-FA94-CC15-28C4-8CC145096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2E883E7A-764B-1F37-B108-9326D0B082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359F88-0523-244B-BDBA-227BC7976E23}" type="slidenum">
              <a:rPr lang="en-GB" altLang="de-GB"/>
              <a:pPr>
                <a:defRPr/>
              </a:pPr>
              <a:t>‹#›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DE7A8E26-A6C1-31E9-9D39-5E2AAF63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909" y="3284984"/>
            <a:ext cx="5698182" cy="144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20 War and revision</a:t>
            </a:r>
          </a:p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 algn="ctr" eaLnBrk="1" hangingPunct="1">
              <a:buSzPct val="100000"/>
            </a:pPr>
            <a:r>
              <a:rPr lang="en-GB" altLang="en-GB" sz="24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Week 4 (2024/25) Summer Term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EDB9D-BFBC-598D-49B1-EE926E2670F2}"/>
              </a:ext>
            </a:extLst>
          </p:cNvPr>
          <p:cNvSpPr txBox="1"/>
          <p:nvPr/>
        </p:nvSpPr>
        <p:spPr>
          <a:xfrm>
            <a:off x="467544" y="620687"/>
            <a:ext cx="81369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4000" dirty="0">
                <a:solidFill>
                  <a:srgbClr val="FFFFFF"/>
                </a:solidFill>
              </a:rPr>
            </a:br>
            <a:endParaRPr lang="de-DE" alt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A3231F84-0162-D2FD-B8BF-CFE5FF8C69D4}"/>
              </a:ext>
            </a:extLst>
          </p:cNvPr>
          <p:cNvSpPr txBox="1"/>
          <p:nvPr/>
        </p:nvSpPr>
        <p:spPr>
          <a:xfrm>
            <a:off x="74341" y="1328355"/>
            <a:ext cx="6542049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Putin‘s uses history (as he understands it) to legitimise the attack on Ukraine and Russia‘s land grab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800" dirty="0"/>
              <a:t>Genocidal dimension of war</a:t>
            </a:r>
            <a:endParaRPr lang="de-GB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kidnapping children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destroying or appropriating Ukrainian cultural heritage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the existence of the Ukrainian nation by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denying that Ukraine has a history outside of the framework provided by the Russian narrative,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/>
              <a:t>or a future outside of the </a:t>
            </a:r>
            <a:br>
              <a:rPr lang="de-GB" dirty="0"/>
            </a:br>
            <a:r>
              <a:rPr lang="de-GB" dirty="0"/>
              <a:t>‚Russian World‘</a:t>
            </a:r>
          </a:p>
        </p:txBody>
      </p:sp>
      <p:pic>
        <p:nvPicPr>
          <p:cNvPr id="2" name="Picture 5" descr="How memorial to heroes of Russo-Ukrainian war is growing in Lviv before our  eyes">
            <a:extLst>
              <a:ext uri="{FF2B5EF4-FFF2-40B4-BE49-F238E27FC236}">
                <a16:creationId xmlns:a16="http://schemas.microsoft.com/office/drawing/2014/main" id="{977057D6-EF63-69A5-BA16-878048755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18" y="-7873"/>
            <a:ext cx="3501482" cy="23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66A4149-3C7D-22E4-B86C-6D3EE32AE3DD}"/>
              </a:ext>
            </a:extLst>
          </p:cNvPr>
          <p:cNvSpPr txBox="1"/>
          <p:nvPr/>
        </p:nvSpPr>
        <p:spPr>
          <a:xfrm>
            <a:off x="827585" y="323026"/>
            <a:ext cx="4112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Cemetery of fallen Ukrainian soldiers in Lviv, 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598B984-4535-CC04-1849-CE488B6F39D4}"/>
              </a:ext>
            </a:extLst>
          </p:cNvPr>
          <p:cNvSpPr txBox="1"/>
          <p:nvPr/>
        </p:nvSpPr>
        <p:spPr>
          <a:xfrm>
            <a:off x="-3559" y="5657671"/>
            <a:ext cx="4478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By </a:t>
            </a:r>
            <a:r>
              <a:rPr lang="de-DE" sz="1200" dirty="0" err="1"/>
              <a:t>Viewsridge</a:t>
            </a:r>
            <a:r>
              <a:rPr lang="de-DE" sz="1200" dirty="0"/>
              <a:t> - Own </a:t>
            </a:r>
            <a:r>
              <a:rPr lang="de-DE" sz="1200" dirty="0" err="1"/>
              <a:t>work</a:t>
            </a:r>
            <a:r>
              <a:rPr lang="de-DE" sz="1200" dirty="0"/>
              <a:t> </a:t>
            </a:r>
            <a:r>
              <a:rPr lang="de-DE" sz="1200" dirty="0" err="1"/>
              <a:t>based</a:t>
            </a:r>
            <a:r>
              <a:rPr lang="de-DE" sz="1200" dirty="0"/>
              <a:t> on: Russo-</a:t>
            </a:r>
            <a:r>
              <a:rPr lang="de-DE" sz="1200" dirty="0" err="1"/>
              <a:t>Ukrainian</a:t>
            </a:r>
            <a:r>
              <a:rPr lang="de-DE" sz="1200" dirty="0"/>
              <a:t> </a:t>
            </a:r>
            <a:r>
              <a:rPr lang="de-DE" sz="1200" dirty="0" err="1"/>
              <a:t>conflict</a:t>
            </a:r>
            <a:r>
              <a:rPr lang="de-DE" sz="1200" dirty="0"/>
              <a:t> (2014-2022).</a:t>
            </a:r>
            <a:r>
              <a:rPr lang="de-DE" sz="1200" dirty="0" err="1"/>
              <a:t>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Rr016 &amp;</a:t>
            </a:r>
            <a:r>
              <a:rPr lang="de-DE" sz="1200" dirty="0" err="1"/>
              <a:t>amp</a:t>
            </a:r>
            <a:r>
              <a:rPr lang="de-DE" sz="1200" dirty="0"/>
              <a:t>; Ukraine </a:t>
            </a:r>
            <a:r>
              <a:rPr lang="de-DE" sz="1200" dirty="0" err="1"/>
              <a:t>adm</a:t>
            </a:r>
            <a:r>
              <a:rPr lang="de-DE" sz="1200" dirty="0"/>
              <a:t> </a:t>
            </a:r>
            <a:r>
              <a:rPr lang="de-DE" sz="1200" dirty="0" err="1"/>
              <a:t>location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</a:t>
            </a:r>
            <a:r>
              <a:rPr lang="de-DE" sz="1200" dirty="0" err="1"/>
              <a:t>improved.svg</a:t>
            </a:r>
            <a:r>
              <a:rPr lang="de-DE" sz="1200" dirty="0"/>
              <a:t> </a:t>
            </a:r>
            <a:r>
              <a:rPr lang="de-DE" sz="1200" dirty="0" err="1"/>
              <a:t>by</a:t>
            </a:r>
            <a:r>
              <a:rPr lang="de-DE" sz="1200" dirty="0"/>
              <a:t> Yakiv </a:t>
            </a:r>
            <a:r>
              <a:rPr lang="de-DE" sz="1200" dirty="0" err="1"/>
              <a:t>GluckTerritorial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sources:Template:Russo-Ukrainian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map</a:t>
            </a:r>
            <a:r>
              <a:rPr lang="de-DE" sz="1200" dirty="0"/>
              <a:t> / </a:t>
            </a:r>
            <a:r>
              <a:rPr lang="de-DE" sz="1200" dirty="0" err="1"/>
              <a:t>Template:Russo-Ukrainian</a:t>
            </a:r>
            <a:r>
              <a:rPr lang="de-DE" sz="1200" dirty="0"/>
              <a:t> War </a:t>
            </a:r>
            <a:r>
              <a:rPr lang="de-DE" sz="1200" dirty="0" err="1"/>
              <a:t>detailed</a:t>
            </a:r>
            <a:r>
              <a:rPr lang="de-DE" sz="1200" dirty="0"/>
              <a:t> </a:t>
            </a:r>
            <a:r>
              <a:rPr lang="de-DE" sz="1200" dirty="0" err="1"/>
              <a:t>relief</a:t>
            </a:r>
            <a:r>
              <a:rPr lang="de-DE" sz="1200" dirty="0"/>
              <a:t> </a:t>
            </a:r>
            <a:r>
              <a:rPr lang="de-DE" sz="1200" dirty="0" err="1"/>
              <a:t>mapISW</a:t>
            </a:r>
            <a:r>
              <a:rPr lang="de-DE" sz="1200" dirty="0"/>
              <a:t>, CC BY-SA 4.0, https://</a:t>
            </a:r>
            <a:r>
              <a:rPr lang="de-DE" sz="1200" dirty="0" err="1"/>
              <a:t>commons.wikimedia.org</a:t>
            </a:r>
            <a:r>
              <a:rPr lang="de-DE" sz="1200" dirty="0"/>
              <a:t>/</a:t>
            </a:r>
            <a:r>
              <a:rPr lang="de-DE" sz="1200" dirty="0" err="1"/>
              <a:t>w</a:t>
            </a:r>
            <a:r>
              <a:rPr lang="de-DE" sz="1200" dirty="0"/>
              <a:t>/</a:t>
            </a:r>
            <a:r>
              <a:rPr lang="de-DE" sz="1200" dirty="0" err="1"/>
              <a:t>index.php?curid</a:t>
            </a:r>
            <a:r>
              <a:rPr lang="de-DE" sz="1200" dirty="0"/>
              <a:t>=115506141</a:t>
            </a:r>
            <a:endParaRPr lang="de-GB" sz="1200" dirty="0"/>
          </a:p>
        </p:txBody>
      </p:sp>
    </p:spTree>
    <p:extLst>
      <p:ext uri="{BB962C8B-B14F-4D97-AF65-F5344CB8AC3E}">
        <p14:creationId xmlns:p14="http://schemas.microsoft.com/office/powerpoint/2010/main" val="2107567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1"/>
            <a:ext cx="3569244" cy="2143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0782"/>
            <a:ext cx="3610482" cy="21681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82" y="857250"/>
            <a:ext cx="3247518" cy="1950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71" y="2807464"/>
            <a:ext cx="2560129" cy="1537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71" y="4404966"/>
            <a:ext cx="2637692" cy="1583999"/>
          </a:xfrm>
          <a:prstGeom prst="rect">
            <a:avLst/>
          </a:prstGeom>
        </p:spPr>
      </p:pic>
      <p:pic>
        <p:nvPicPr>
          <p:cNvPr id="2" name="Picture 2" descr="In the upper part of the field, the Ukrainian Society &quot;Memorial&quot; erected a high cross in memory of the Sich Riflemen, фото">
            <a:extLst>
              <a:ext uri="{FF2B5EF4-FFF2-40B4-BE49-F238E27FC236}">
                <a16:creationId xmlns:a16="http://schemas.microsoft.com/office/drawing/2014/main" id="{5CB773DD-587E-212A-0F39-07CCA4205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7" y="2807464"/>
            <a:ext cx="2292904" cy="163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257E47C-C8D7-53DF-EDDE-8779B2A916CE}"/>
              </a:ext>
            </a:extLst>
          </p:cNvPr>
          <p:cNvSpPr txBox="1"/>
          <p:nvPr/>
        </p:nvSpPr>
        <p:spPr>
          <a:xfrm>
            <a:off x="4109358" y="4493078"/>
            <a:ext cx="16709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Cross dedicated to Sich rieflemen 1918/19, erected in 1989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B8D9394-F3C6-98EB-2FC9-2300A561FEFA}"/>
              </a:ext>
            </a:extLst>
          </p:cNvPr>
          <p:cNvSpPr txBox="1"/>
          <p:nvPr/>
        </p:nvSpPr>
        <p:spPr>
          <a:xfrm>
            <a:off x="3610482" y="5542964"/>
            <a:ext cx="322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war graves</a:t>
            </a:r>
          </a:p>
          <a:p>
            <a:r>
              <a:rPr lang="de-DE" dirty="0"/>
              <a:t>A</a:t>
            </a:r>
            <a:r>
              <a:rPr lang="de-GB" dirty="0"/>
              <a:t>nd NKVD graves 1945-1947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F92C0B1-D9FC-5256-EDDE-BEB85D10EB4D}"/>
              </a:ext>
            </a:extLst>
          </p:cNvPr>
          <p:cNvSpPr txBox="1"/>
          <p:nvPr/>
        </p:nvSpPr>
        <p:spPr>
          <a:xfrm>
            <a:off x="3543762" y="121245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war memorial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610A154-F753-CBCF-0551-F85E4D724D44}"/>
              </a:ext>
            </a:extLst>
          </p:cNvPr>
          <p:cNvSpPr txBox="1"/>
          <p:nvPr/>
        </p:nvSpPr>
        <p:spPr>
          <a:xfrm>
            <a:off x="3918858" y="1832356"/>
            <a:ext cx="2579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UPA memorial and tomb of Unknown Soldier of Ukrainian Insurgent Army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2DCBE89-DF59-7A46-318A-CD516979A757}"/>
              </a:ext>
            </a:extLst>
          </p:cNvPr>
          <p:cNvSpPr txBox="1"/>
          <p:nvPr/>
        </p:nvSpPr>
        <p:spPr>
          <a:xfrm>
            <a:off x="5333833" y="526596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NKVD victim</a:t>
            </a:r>
          </a:p>
        </p:txBody>
      </p:sp>
    </p:spTree>
    <p:extLst>
      <p:ext uri="{BB962C8B-B14F-4D97-AF65-F5344CB8AC3E}">
        <p14:creationId xmlns:p14="http://schemas.microsoft.com/office/powerpoint/2010/main" val="177444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aves of Ukrainian soldiers at the Lychakiv Cemetery, фото">
            <a:extLst>
              <a:ext uri="{FF2B5EF4-FFF2-40B4-BE49-F238E27FC236}">
                <a16:creationId xmlns:a16="http://schemas.microsoft.com/office/drawing/2014/main" id="{16E80D49-F6D9-329E-ABCD-1A0BA5A17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271588"/>
            <a:ext cx="72390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997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rosses that appeared in honor of Sich shooters and victims of the communist regime, фото">
            <a:extLst>
              <a:ext uri="{FF2B5EF4-FFF2-40B4-BE49-F238E27FC236}">
                <a16:creationId xmlns:a16="http://schemas.microsoft.com/office/drawing/2014/main" id="{472F9908-ED57-B479-3647-A5452F0C2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014413"/>
            <a:ext cx="7239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368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A5096CC4-3055-8439-2FD7-7848E916C69B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72200" cy="4114800"/>
          </a:xfrm>
          <a:prstGeom prst="rect">
            <a:avLst/>
          </a:prstGeom>
        </p:spPr>
      </p:pic>
      <p:pic>
        <p:nvPicPr>
          <p:cNvPr id="4" name="Grafik 17" descr="Ein Bild, das Himmel, draußen, Bogen, Tag enthält.&#10;&#10;Automatisch generierte Beschreibung">
            <a:extLst>
              <a:ext uri="{FF2B5EF4-FFF2-40B4-BE49-F238E27FC236}">
                <a16:creationId xmlns:a16="http://schemas.microsoft.com/office/drawing/2014/main" id="{C2D44C29-85AD-1C95-5617-1FBF78E64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-1"/>
            <a:ext cx="3266838" cy="24501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4ADC27-A054-6C60-C477-8B2EEA3B9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983" y="3988315"/>
            <a:ext cx="3957145" cy="28696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F1E655-FA51-BCFF-22A9-21ED728EB36C}"/>
              </a:ext>
            </a:extLst>
          </p:cNvPr>
          <p:cNvSpPr txBox="1"/>
          <p:nvPr/>
        </p:nvSpPr>
        <p:spPr>
          <a:xfrm>
            <a:off x="900113" y="5214938"/>
            <a:ext cx="3305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=vzYuecWK7P8</a:t>
            </a:r>
          </a:p>
        </p:txBody>
      </p:sp>
    </p:spTree>
    <p:extLst>
      <p:ext uri="{BB962C8B-B14F-4D97-AF65-F5344CB8AC3E}">
        <p14:creationId xmlns:p14="http://schemas.microsoft.com/office/powerpoint/2010/main" val="1024573306"/>
      </p:ext>
    </p:extLst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F7C418A-22FF-5223-C4EB-F56A3B802DE9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de-GB" dirty="0"/>
              <a:t>Putin‘s demands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International recognition of annexation of Crimea, Kherson, Luhansk, Donetsk, Zaporizhia (including territories currently not controlled by Russia)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Guarantee that Ukraine never will join NATO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End of Western military support and demilitarisation of Ukraine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No foreign troops on Ukrainian territory</a:t>
            </a:r>
          </a:p>
          <a:p>
            <a:pPr marL="0" indent="0">
              <a:buClr>
                <a:schemeClr val="bg1"/>
              </a:buClr>
              <a:buSzPct val="110000"/>
            </a:pPr>
            <a:r>
              <a:rPr lang="de-GB" sz="2000" dirty="0"/>
              <a:t>And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‚De-nazification‘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End of Western economic sanctions against Russia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2000" dirty="0"/>
              <a:t>Rolling back of NATO membership of 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endParaRPr lang="de-GB" sz="2000" dirty="0"/>
          </a:p>
          <a:p>
            <a:pPr marL="0" indent="0">
              <a:buClr>
                <a:schemeClr val="bg1"/>
              </a:buClr>
              <a:buSzPct val="110000"/>
            </a:pPr>
            <a:r>
              <a:rPr lang="de-GB" sz="2000" dirty="0"/>
              <a:t>Ukraine no longer a fully souvereign country</a:t>
            </a:r>
          </a:p>
          <a:p>
            <a:pPr marL="0" indent="0">
              <a:buClr>
                <a:schemeClr val="bg1"/>
              </a:buClr>
              <a:buSzPct val="110000"/>
            </a:pPr>
            <a:r>
              <a:rPr lang="de-GB" sz="2000" dirty="0"/>
              <a:t>At best an inferior (for Ukraine) ‚Finlandization‘, rather ‚Belarusification‘</a:t>
            </a:r>
          </a:p>
        </p:txBody>
      </p:sp>
    </p:spTree>
    <p:extLst>
      <p:ext uri="{BB962C8B-B14F-4D97-AF65-F5344CB8AC3E}">
        <p14:creationId xmlns:p14="http://schemas.microsoft.com/office/powerpoint/2010/main" val="4153409364"/>
      </p:ext>
    </p:extLst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EE32E49-8307-9CC0-78F1-D48C8DB29E4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51520" y="609600"/>
            <a:ext cx="8892480" cy="7139880"/>
          </a:xfrm>
        </p:spPr>
        <p:txBody>
          <a:bodyPr/>
          <a:lstStyle/>
          <a:p>
            <a:pPr algn="ctr"/>
            <a:r>
              <a:rPr lang="de-GB" sz="1800" dirty="0"/>
              <a:t>Current situation and outlook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Trump-factor – clueless, transactionist, unprincipled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Erosion of deterrence by questioning NATO doctrine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Less of support for Ukraine in Western societies – ‘coalition of willing‘ struggling to keep population on board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Rise of extremist parties in Europe – beneficial for Russia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Support of China, neutrality of India, traditional Russian (Soviet) influence in global South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Problems in Ukraine: legitimacy eroding without elections, controversial recruitment policy – hunting down draft dodgers  – lack of volunteers, militarily on the backfoot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800" dirty="0"/>
              <a:t>W</a:t>
            </a:r>
            <a:r>
              <a:rPr lang="de-GB" sz="1800" dirty="0"/>
              <a:t>ar-tiredness and Millions of emigrants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Still apparently support of population for continuing war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800" dirty="0"/>
              <a:t>A</a:t>
            </a:r>
            <a:r>
              <a:rPr lang="de-GB" sz="1800" dirty="0"/>
              <a:t>stonishing resilience of Ukrainian soldiers and army against superior firepower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Lack of military resources can be compensated as long as defending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Fighting for survival as an independent state and nation – strong motivation of those fighting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de-GB" sz="1800" dirty="0"/>
              <a:t>Stepping up of European support?</a:t>
            </a:r>
          </a:p>
          <a:p>
            <a:endParaRPr lang="de-GB" sz="1800" dirty="0"/>
          </a:p>
        </p:txBody>
      </p:sp>
    </p:spTree>
    <p:extLst>
      <p:ext uri="{BB962C8B-B14F-4D97-AF65-F5344CB8AC3E}">
        <p14:creationId xmlns:p14="http://schemas.microsoft.com/office/powerpoint/2010/main" val="1350389566"/>
      </p:ext>
    </p:extLst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780AEE-7F51-9F94-1F87-2BAFBDEE51C5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de-GB" dirty="0"/>
              <a:t>If Russia wins…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5F82A3A-1BB7-DDA6-E025-89F313A57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68760"/>
            <a:ext cx="3797172" cy="530120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DCDA421-C974-A549-CB2F-E3E2974EA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676" y="1268760"/>
            <a:ext cx="5239324" cy="390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77082"/>
      </p:ext>
    </p:extLst>
  </p:cSld>
  <p:clrMapOvr>
    <a:masterClrMapping/>
  </p:clrMapOvr>
  <p:transition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440E58-CCA0-6D9D-21A7-706FE033A201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de-DE" sz="2400" dirty="0" err="1"/>
              <a:t>Exam</a:t>
            </a:r>
            <a:r>
              <a:rPr lang="de-DE" sz="2400" dirty="0"/>
              <a:t> </a:t>
            </a:r>
            <a:r>
              <a:rPr lang="de-DE" sz="2400" dirty="0" err="1"/>
              <a:t>questions</a:t>
            </a:r>
            <a:endParaRPr lang="de-DE" sz="2400" dirty="0"/>
          </a:p>
          <a:p>
            <a:r>
              <a:rPr lang="de-DE" sz="2400" dirty="0" err="1"/>
              <a:t>Kyivan</a:t>
            </a:r>
            <a:r>
              <a:rPr lang="de-DE" sz="2400" dirty="0"/>
              <a:t> Rus and </a:t>
            </a:r>
            <a:r>
              <a:rPr lang="de-DE" sz="2400" dirty="0" err="1"/>
              <a:t>Christianisation</a:t>
            </a:r>
            <a:endParaRPr lang="de-DE" sz="2400" dirty="0"/>
          </a:p>
          <a:p>
            <a:r>
              <a:rPr lang="de-DE" sz="2400" dirty="0"/>
              <a:t>Rise of </a:t>
            </a:r>
            <a:r>
              <a:rPr lang="de-DE" sz="2400" dirty="0" err="1"/>
              <a:t>Muscovy</a:t>
            </a:r>
            <a:endParaRPr lang="de-DE" sz="2400" dirty="0"/>
          </a:p>
          <a:p>
            <a:r>
              <a:rPr lang="de-DE" sz="2400" dirty="0" err="1"/>
              <a:t>Cossacks</a:t>
            </a:r>
            <a:r>
              <a:rPr lang="de-DE" sz="2400" dirty="0"/>
              <a:t> </a:t>
            </a:r>
            <a:r>
              <a:rPr lang="de-DE" sz="2400" dirty="0" err="1"/>
              <a:t>between</a:t>
            </a:r>
            <a:r>
              <a:rPr lang="de-DE" sz="2400" dirty="0"/>
              <a:t> Poland-Lithuania and </a:t>
            </a:r>
            <a:r>
              <a:rPr lang="de-DE" sz="2400" dirty="0" err="1"/>
              <a:t>Muscovy</a:t>
            </a:r>
            <a:endParaRPr lang="de-DE" sz="2400" dirty="0"/>
          </a:p>
          <a:p>
            <a:r>
              <a:rPr lang="de-DE" sz="2400" dirty="0"/>
              <a:t>Ukrainian language </a:t>
            </a:r>
            <a:r>
              <a:rPr lang="de-DE" sz="2400" dirty="0" err="1"/>
              <a:t>19th</a:t>
            </a:r>
            <a:r>
              <a:rPr lang="de-DE" sz="2400" dirty="0"/>
              <a:t> </a:t>
            </a:r>
            <a:r>
              <a:rPr lang="de-DE" sz="2400" dirty="0" err="1"/>
              <a:t>century</a:t>
            </a:r>
            <a:r>
              <a:rPr lang="de-DE" sz="2400" dirty="0"/>
              <a:t> </a:t>
            </a:r>
          </a:p>
          <a:p>
            <a:r>
              <a:rPr lang="de-DE" sz="2400" dirty="0"/>
              <a:t>Russian imperial and/or Soviet </a:t>
            </a:r>
            <a:r>
              <a:rPr lang="de-DE" sz="2400" dirty="0" err="1"/>
              <a:t>nationality</a:t>
            </a:r>
            <a:r>
              <a:rPr lang="de-DE" sz="2400" dirty="0"/>
              <a:t> policy</a:t>
            </a:r>
          </a:p>
          <a:p>
            <a:r>
              <a:rPr lang="de-DE" sz="2400" dirty="0"/>
              <a:t>Ukrainian state building </a:t>
            </a:r>
            <a:r>
              <a:rPr lang="de-DE" sz="2400" dirty="0" err="1"/>
              <a:t>until</a:t>
            </a:r>
            <a:r>
              <a:rPr lang="de-DE" sz="2400" dirty="0"/>
              <a:t> </a:t>
            </a:r>
            <a:r>
              <a:rPr lang="de-DE" sz="2400" dirty="0" err="1"/>
              <a:t>formation</a:t>
            </a:r>
            <a:r>
              <a:rPr lang="de-DE" sz="2400" dirty="0"/>
              <a:t> of Soviet Union</a:t>
            </a:r>
          </a:p>
          <a:p>
            <a:r>
              <a:rPr lang="de-DE" sz="2400" dirty="0"/>
              <a:t>Memory </a:t>
            </a:r>
            <a:r>
              <a:rPr lang="de-DE" sz="2400" dirty="0" err="1"/>
              <a:t>conflicts</a:t>
            </a:r>
            <a:r>
              <a:rPr lang="de-DE" sz="2400" dirty="0"/>
              <a:t> </a:t>
            </a:r>
            <a:r>
              <a:rPr lang="de-DE" sz="2400" dirty="0" err="1"/>
              <a:t>related</a:t>
            </a:r>
            <a:r>
              <a:rPr lang="de-DE" sz="2400" dirty="0"/>
              <a:t> to World War II</a:t>
            </a:r>
          </a:p>
          <a:p>
            <a:r>
              <a:rPr lang="de-DE" sz="2400" dirty="0"/>
              <a:t>Soviet Ukraine </a:t>
            </a:r>
            <a:r>
              <a:rPr lang="de-DE" sz="2400" dirty="0" err="1"/>
              <a:t>after</a:t>
            </a:r>
            <a:r>
              <a:rPr lang="de-DE" sz="2400" dirty="0"/>
              <a:t> World War II</a:t>
            </a:r>
          </a:p>
          <a:p>
            <a:r>
              <a:rPr lang="de-DE" sz="2400" dirty="0"/>
              <a:t>Independent Ukraine</a:t>
            </a:r>
          </a:p>
          <a:p>
            <a:r>
              <a:rPr lang="de-DE" sz="2400"/>
              <a:t>Russian-Ukrainian war</a:t>
            </a:r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0953639"/>
      </p:ext>
    </p:extLst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>
            <a:extLst>
              <a:ext uri="{FF2B5EF4-FFF2-40B4-BE49-F238E27FC236}">
                <a16:creationId xmlns:a16="http://schemas.microsoft.com/office/drawing/2014/main" id="{8458ED78-1546-3840-B68F-D5B6188C4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366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Introduction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Annexation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Crimea</a:t>
            </a:r>
            <a:r>
              <a:rPr lang="de-DE" altLang="en-US" sz="2800" dirty="0"/>
              <a:t> and war in </a:t>
            </a:r>
            <a:r>
              <a:rPr lang="de-DE" altLang="en-US" sz="2800" dirty="0" err="1"/>
              <a:t>Donbas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NATO </a:t>
            </a:r>
            <a:r>
              <a:rPr lang="de-DE" altLang="en-US" sz="2800" dirty="0" err="1"/>
              <a:t>expansion</a:t>
            </a:r>
            <a:r>
              <a:rPr lang="de-DE" altLang="en-US" sz="2800" dirty="0"/>
              <a:t> and </a:t>
            </a:r>
            <a:r>
              <a:rPr lang="de-DE" altLang="en-US" sz="2800" dirty="0" err="1"/>
              <a:t>other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pretexts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Russian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invasion</a:t>
            </a:r>
            <a:r>
              <a:rPr lang="de-DE" altLang="en-US" sz="2800" dirty="0"/>
              <a:t> on 24 </a:t>
            </a:r>
            <a:r>
              <a:rPr lang="de-DE" altLang="en-US" sz="2800" dirty="0" err="1"/>
              <a:t>February</a:t>
            </a:r>
            <a:r>
              <a:rPr lang="de-DE" altLang="en-US" sz="2800" dirty="0"/>
              <a:t> 2024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Developments</a:t>
            </a:r>
            <a:r>
              <a:rPr lang="de-DE" altLang="en-US" sz="2800" dirty="0"/>
              <a:t> </a:t>
            </a:r>
            <a:r>
              <a:rPr lang="de-DE" altLang="en-US" sz="2800"/>
              <a:t>and Outlook 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 advTm="5456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E12338B-DC05-7F38-804F-B5A74E65D72F}"/>
              </a:ext>
            </a:extLst>
          </p:cNvPr>
          <p:cNvSpPr txBox="1"/>
          <p:nvPr/>
        </p:nvSpPr>
        <p:spPr>
          <a:xfrm>
            <a:off x="904693" y="3687126"/>
            <a:ext cx="792088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Declaration of independence of Ukraine on 24 August 1991 and dissolution of Soviet Union on 31 December 1991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Orange Revolution in Autumn 2004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Revolution of Dignity or Euromaidan November 2013</a:t>
            </a:r>
          </a:p>
          <a:p>
            <a:pPr>
              <a:spcBef>
                <a:spcPts val="600"/>
              </a:spcBef>
            </a:pPr>
            <a:r>
              <a:rPr lang="de-GB" sz="1600" dirty="0"/>
              <a:t>Ukraine moving out of Russian orbit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War in Ukraine since 2014, Russian annexation of Crimea, proxy war in Donetsk und Luhansk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1600" dirty="0"/>
              <a:t>24 February 2022 full-scale Russian invasion of Ukraine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GB" sz="1600" dirty="0"/>
          </a:p>
          <a:p>
            <a:endParaRPr lang="de-GB" sz="1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AC959F-3912-1BB0-5EDA-5EF150C93AC6}"/>
              </a:ext>
            </a:extLst>
          </p:cNvPr>
          <p:cNvSpPr txBox="1"/>
          <p:nvPr/>
        </p:nvSpPr>
        <p:spPr>
          <a:xfrm>
            <a:off x="5227101" y="700899"/>
            <a:ext cx="239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/>
              <a:t>Recent context</a:t>
            </a:r>
          </a:p>
        </p:txBody>
      </p:sp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F75F15B9-47AE-8DFD-B1A9-097257396DF7}"/>
              </a:ext>
            </a:extLst>
          </p:cNvPr>
          <p:cNvSpPr/>
          <p:nvPr/>
        </p:nvSpPr>
        <p:spPr bwMode="auto">
          <a:xfrm>
            <a:off x="41610" y="3748523"/>
            <a:ext cx="648072" cy="30452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GB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highlight>
                <a:srgbClr val="FF0000"/>
              </a:highlight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5" name="Picture 1" descr="Ukr_Referendum_1991.png">
            <a:extLst>
              <a:ext uri="{FF2B5EF4-FFF2-40B4-BE49-F238E27FC236}">
                <a16:creationId xmlns:a16="http://schemas.microsoft.com/office/drawing/2014/main" id="{B5C81F19-C2EF-D304-DCFA-8EB503A6F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" y="-1"/>
            <a:ext cx="3601122" cy="276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AA296090-96CD-7525-64CA-66E0103B2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112" y="2801542"/>
            <a:ext cx="381027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1400" dirty="0"/>
              <a:t>Plebiscite, December 1, 1991: </a:t>
            </a:r>
            <a:r>
              <a:rPr lang="en-US" altLang="en-US" sz="1400" dirty="0"/>
              <a:t>”Do you support the Declaration of Independence of Ukraine?” Yes-vote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27481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19F1E0-034A-D8FB-808C-2F88086AA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980728"/>
            <a:ext cx="8892480" cy="57575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491983-9E59-5AE4-CA23-20DB2ED1A8E8}"/>
              </a:ext>
            </a:extLst>
          </p:cNvPr>
          <p:cNvSpPr txBox="1"/>
          <p:nvPr/>
        </p:nvSpPr>
        <p:spPr>
          <a:xfrm>
            <a:off x="3114675" y="414338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Euromaidan December 2013, Kyiv</a:t>
            </a:r>
          </a:p>
        </p:txBody>
      </p:sp>
    </p:spTree>
    <p:extLst>
      <p:ext uri="{BB962C8B-B14F-4D97-AF65-F5344CB8AC3E}">
        <p14:creationId xmlns:p14="http://schemas.microsoft.com/office/powerpoint/2010/main" val="3558958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17C9C2-52A1-B47E-7337-B8DC0FAA3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7274299" cy="40881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6EFE3F-528A-1F43-4C40-BDAC6BD62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088155"/>
            <a:ext cx="4123804" cy="27335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BB2E9A-D8D9-70A7-18E3-2A413AC550CD}"/>
              </a:ext>
            </a:extLst>
          </p:cNvPr>
          <p:cNvSpPr txBox="1"/>
          <p:nvPr/>
        </p:nvSpPr>
        <p:spPr>
          <a:xfrm>
            <a:off x="485775" y="4786312"/>
            <a:ext cx="29340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a timeline of the conflict since 2014 click here: https://</a:t>
            </a:r>
            <a:r>
              <a:rPr lang="en-US" dirty="0" err="1"/>
              <a:t>researchbriefings.files.parliament.uk</a:t>
            </a:r>
            <a:r>
              <a:rPr lang="en-US" dirty="0"/>
              <a:t>/documents/CBP-9476/CBP-9476.pdf</a:t>
            </a:r>
          </a:p>
        </p:txBody>
      </p:sp>
    </p:spTree>
    <p:extLst>
      <p:ext uri="{BB962C8B-B14F-4D97-AF65-F5344CB8AC3E}">
        <p14:creationId xmlns:p14="http://schemas.microsoft.com/office/powerpoint/2010/main" val="1605742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F4B72143-EE8F-ED43-8B60-A1B4E8B63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8" y="387457"/>
            <a:ext cx="9110944" cy="605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6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0EE4BF-9A45-2A77-ABF8-FB78D91DD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9" y="908848"/>
            <a:ext cx="6253482" cy="59491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1290D8-044E-3916-D871-870ABF60B4AF}"/>
              </a:ext>
            </a:extLst>
          </p:cNvPr>
          <p:cNvSpPr txBox="1"/>
          <p:nvPr/>
        </p:nvSpPr>
        <p:spPr>
          <a:xfrm>
            <a:off x="3143371" y="147917"/>
            <a:ext cx="285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Stages of NATO enlargement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2305442-747D-6E4F-DA29-7B5B0C19A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754" y="0"/>
            <a:ext cx="8915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07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621px-Ukraine_census_2001_Russian.svg.png">
            <a:extLst>
              <a:ext uri="{FF2B5EF4-FFF2-40B4-BE49-F238E27FC236}">
                <a16:creationId xmlns:a16="http://schemas.microsoft.com/office/drawing/2014/main" id="{C04D5AB2-731E-5238-A9AF-12C9C6BD7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" y="3487876"/>
            <a:ext cx="4184074" cy="32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Russians_Ukraine_2001.png">
            <a:extLst>
              <a:ext uri="{FF2B5EF4-FFF2-40B4-BE49-F238E27FC236}">
                <a16:creationId xmlns:a16="http://schemas.microsoft.com/office/drawing/2014/main" id="{6B73E43A-EAB9-B0C9-A66C-5184CAB3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39" y="0"/>
            <a:ext cx="5109961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5">
            <a:extLst>
              <a:ext uri="{FF2B5EF4-FFF2-40B4-BE49-F238E27FC236}">
                <a16:creationId xmlns:a16="http://schemas.microsoft.com/office/drawing/2014/main" id="{F3CBE85E-87AC-EB40-3F08-00017780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057" y="1733550"/>
            <a:ext cx="2730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Share of people with Russian as first language  in % (Census 2001)</a:t>
            </a:r>
          </a:p>
        </p:txBody>
      </p:sp>
    </p:spTree>
    <p:extLst>
      <p:ext uri="{BB962C8B-B14F-4D97-AF65-F5344CB8AC3E}">
        <p14:creationId xmlns:p14="http://schemas.microsoft.com/office/powerpoint/2010/main" val="383866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E1B1B98-9E36-DDFC-1687-A5FCBAD1906E}"/>
              </a:ext>
            </a:extLst>
          </p:cNvPr>
          <p:cNvSpPr/>
          <p:nvPr/>
        </p:nvSpPr>
        <p:spPr>
          <a:xfrm>
            <a:off x="6249430" y="2528501"/>
            <a:ext cx="278027" cy="3150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CC43332-6390-6090-A98A-D3342965C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3343"/>
            <a:ext cx="5868144" cy="390955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D49FD27-3A68-AD4C-A456-ED20FC637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606"/>
            <a:ext cx="3751911" cy="46745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2F9C902-4B50-D4D5-8783-DF8F8722D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744" y="0"/>
            <a:ext cx="4283967" cy="391526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85A168D-7F8A-811B-8638-AF260FFB21CD}"/>
              </a:ext>
            </a:extLst>
          </p:cNvPr>
          <p:cNvSpPr txBox="1"/>
          <p:nvPr/>
        </p:nvSpPr>
        <p:spPr>
          <a:xfrm>
            <a:off x="6156176" y="6074433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Source: Al Jazeera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CF28C44-EA8F-6066-E283-21C7F0DE1830}"/>
              </a:ext>
            </a:extLst>
          </p:cNvPr>
          <p:cNvSpPr txBox="1"/>
          <p:nvPr/>
        </p:nvSpPr>
        <p:spPr>
          <a:xfrm>
            <a:off x="5950906" y="4160127"/>
            <a:ext cx="3267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Source: Institute for the Study of War</a:t>
            </a:r>
          </a:p>
        </p:txBody>
      </p:sp>
    </p:spTree>
    <p:extLst>
      <p:ext uri="{BB962C8B-B14F-4D97-AF65-F5344CB8AC3E}">
        <p14:creationId xmlns:p14="http://schemas.microsoft.com/office/powerpoint/2010/main" val="1698218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Office PowerPoint</Application>
  <PresentationFormat>On-screen Show (4:3)</PresentationFormat>
  <Paragraphs>71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158</cp:revision>
  <cp:lastPrinted>2018-10-28T13:03:08Z</cp:lastPrinted>
  <dcterms:created xsi:type="dcterms:W3CDTF">2005-09-25T23:01:55Z</dcterms:created>
  <dcterms:modified xsi:type="dcterms:W3CDTF">2025-05-13T11:00:15Z</dcterms:modified>
</cp:coreProperties>
</file>