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27" r:id="rId2"/>
    <p:sldId id="262" r:id="rId3"/>
    <p:sldId id="263" r:id="rId4"/>
    <p:sldId id="328" r:id="rId5"/>
    <p:sldId id="264" r:id="rId6"/>
    <p:sldId id="332" r:id="rId7"/>
    <p:sldId id="266" r:id="rId8"/>
    <p:sldId id="334" r:id="rId9"/>
    <p:sldId id="333" r:id="rId10"/>
    <p:sldId id="265" r:id="rId11"/>
    <p:sldId id="276" r:id="rId12"/>
    <p:sldId id="337" r:id="rId13"/>
    <p:sldId id="277" r:id="rId14"/>
    <p:sldId id="330" r:id="rId15"/>
    <p:sldId id="329" r:id="rId16"/>
    <p:sldId id="336" r:id="rId17"/>
    <p:sldId id="281" r:id="rId18"/>
    <p:sldId id="282" r:id="rId19"/>
    <p:sldId id="331" r:id="rId20"/>
    <p:sldId id="280" r:id="rId21"/>
    <p:sldId id="338" r:id="rId22"/>
    <p:sldId id="271" r:id="rId23"/>
    <p:sldId id="335" r:id="rId24"/>
  </p:sldIdLst>
  <p:sldSz cx="12192000" cy="6858000"/>
  <p:notesSz cx="6858000" cy="9144000"/>
  <p:defaultTextStyle>
    <a:defPPr>
      <a:defRPr lang="de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481"/>
    <a:srgbClr val="002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0"/>
    <p:restoredTop sz="88407"/>
  </p:normalViewPr>
  <p:slideViewPr>
    <p:cSldViewPr snapToGrid="0">
      <p:cViewPr varScale="1">
        <p:scale>
          <a:sx n="177" d="100"/>
          <a:sy n="177" d="100"/>
        </p:scale>
        <p:origin x="10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5BBBF-4AA5-FF4C-AFD1-C33DB53211E7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E0EF8-E9C5-4D49-9DE4-53D41E59D6E4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61210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A3B35696-705E-8BE5-8F44-8DA20EA09E3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421E3D2-2A0E-1F4C-8BD5-BEF4EB0FFFF6}" type="slidenum">
              <a:rPr lang="de-DE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de-DE" altLang="en-US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1">
            <a:extLst>
              <a:ext uri="{FF2B5EF4-FFF2-40B4-BE49-F238E27FC236}">
                <a16:creationId xmlns:a16="http://schemas.microsoft.com/office/drawing/2014/main" id="{0C18963D-841A-F9F1-04AE-FD19B794A2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437A4805-68B5-2168-E7F9-81E20A35A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9">
            <a:extLst>
              <a:ext uri="{FF2B5EF4-FFF2-40B4-BE49-F238E27FC236}">
                <a16:creationId xmlns:a16="http://schemas.microsoft.com/office/drawing/2014/main" id="{C06609CF-C58B-4A66-82A2-3119CC8B9E3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4C272050-2332-402B-8FEC-4CDB59534A72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17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84995" name="Text Box 1">
            <a:extLst>
              <a:ext uri="{FF2B5EF4-FFF2-40B4-BE49-F238E27FC236}">
                <a16:creationId xmlns:a16="http://schemas.microsoft.com/office/drawing/2014/main" id="{6C361AFD-4442-4728-B537-48EEF7B55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2006062F-61AB-47CB-B4D7-FB960883C9B1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17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84996" name="Text Box 2">
            <a:extLst>
              <a:ext uri="{FF2B5EF4-FFF2-40B4-BE49-F238E27FC236}">
                <a16:creationId xmlns:a16="http://schemas.microsoft.com/office/drawing/2014/main" id="{4B1F2907-2624-4133-95A9-6EFE33EF8DC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4997" name="Text Box 3">
            <a:extLst>
              <a:ext uri="{FF2B5EF4-FFF2-40B4-BE49-F238E27FC236}">
                <a16:creationId xmlns:a16="http://schemas.microsoft.com/office/drawing/2014/main" id="{714DEF32-5017-4519-9CFB-7E289870AD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6454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9">
            <a:extLst>
              <a:ext uri="{FF2B5EF4-FFF2-40B4-BE49-F238E27FC236}">
                <a16:creationId xmlns:a16="http://schemas.microsoft.com/office/drawing/2014/main" id="{60C45C81-E533-458A-B351-AF536EAEFFB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E6ABC758-FB73-46F0-B24D-1801DDBDEF88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18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87043" name="Text Box 1">
            <a:extLst>
              <a:ext uri="{FF2B5EF4-FFF2-40B4-BE49-F238E27FC236}">
                <a16:creationId xmlns:a16="http://schemas.microsoft.com/office/drawing/2014/main" id="{DD79D766-BD7A-46EF-8997-4C76EA081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CA647738-35D0-4714-B768-B1DF5F7C2C2C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18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87044" name="Text Box 2">
            <a:extLst>
              <a:ext uri="{FF2B5EF4-FFF2-40B4-BE49-F238E27FC236}">
                <a16:creationId xmlns:a16="http://schemas.microsoft.com/office/drawing/2014/main" id="{2043B7AD-8E10-43F6-8FD4-179CDEE0801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7045" name="Text Box 3">
            <a:extLst>
              <a:ext uri="{FF2B5EF4-FFF2-40B4-BE49-F238E27FC236}">
                <a16:creationId xmlns:a16="http://schemas.microsoft.com/office/drawing/2014/main" id="{5F44C7BE-E945-43EF-9B5B-D7F5BA14BB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1685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1">
            <a:extLst>
              <a:ext uri="{FF2B5EF4-FFF2-40B4-BE49-F238E27FC236}">
                <a16:creationId xmlns:a16="http://schemas.microsoft.com/office/drawing/2014/main" id="{4BD71615-C1BE-C3CC-FDA9-E6892BC04F4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CD059CF-4812-E44E-AEFE-2FD1CC44A06A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419" name="Text Box 1">
            <a:extLst>
              <a:ext uri="{FF2B5EF4-FFF2-40B4-BE49-F238E27FC236}">
                <a16:creationId xmlns:a16="http://schemas.microsoft.com/office/drawing/2014/main" id="{5044EB72-5733-A8D6-FCE1-5691BEAEBC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7238" cy="3424238"/>
          </a:xfrm>
          <a:ln/>
        </p:spPr>
      </p:sp>
      <p:sp>
        <p:nvSpPr>
          <p:cNvPr id="60420" name="Text Box 2">
            <a:extLst>
              <a:ext uri="{FF2B5EF4-FFF2-40B4-BE49-F238E27FC236}">
                <a16:creationId xmlns:a16="http://schemas.microsoft.com/office/drawing/2014/main" id="{E605D4E9-9387-FC7A-CE9F-09871CE54F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1638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3670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124C276B-506C-9F5F-BD57-B00E11A3634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49D12D8-8918-3240-A308-8B2E88087398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22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7347" name="Text Box 1">
            <a:extLst>
              <a:ext uri="{FF2B5EF4-FFF2-40B4-BE49-F238E27FC236}">
                <a16:creationId xmlns:a16="http://schemas.microsoft.com/office/drawing/2014/main" id="{A43A68CF-A72C-6888-CADF-86E3106400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57348" name="Text Box 2">
            <a:extLst>
              <a:ext uri="{FF2B5EF4-FFF2-40B4-BE49-F238E27FC236}">
                <a16:creationId xmlns:a16="http://schemas.microsoft.com/office/drawing/2014/main" id="{3EF1C4E6-09E2-92EA-F270-31F05FA130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9">
            <a:extLst>
              <a:ext uri="{FF2B5EF4-FFF2-40B4-BE49-F238E27FC236}">
                <a16:creationId xmlns:a16="http://schemas.microsoft.com/office/drawing/2014/main" id="{A03C678A-24C7-4D19-930F-BFFBB85AFB0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BE864FF8-CC6F-49AD-B05A-23B44374AFE7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8131" name="Text Box 1">
            <a:extLst>
              <a:ext uri="{FF2B5EF4-FFF2-40B4-BE49-F238E27FC236}">
                <a16:creationId xmlns:a16="http://schemas.microsoft.com/office/drawing/2014/main" id="{504F96BE-5501-4B4A-AA5D-1696D6787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2D02ECA1-90E7-41CE-928D-8FA75A2CA9A4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2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48132" name="Text Box 2">
            <a:extLst>
              <a:ext uri="{FF2B5EF4-FFF2-40B4-BE49-F238E27FC236}">
                <a16:creationId xmlns:a16="http://schemas.microsoft.com/office/drawing/2014/main" id="{540369A5-FDBE-4A32-B954-531C6CBF5EF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48133" name="Text Box 3">
            <a:extLst>
              <a:ext uri="{FF2B5EF4-FFF2-40B4-BE49-F238E27FC236}">
                <a16:creationId xmlns:a16="http://schemas.microsoft.com/office/drawing/2014/main" id="{462688EB-227A-4869-A1C6-4F30F87B4C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D0600786-7C7D-7F70-875F-3D2B525CC10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BA3BAB1-0B08-7243-957E-591E76654E4A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3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D5601F65-7FE7-C7BA-1CE4-FE0E2AE03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01DAEDEF-DB59-A54A-A417-5CAF770300F2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3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51D985F6-18B6-C1FA-6326-C58FA5269C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3013" name="Text Box 3">
            <a:extLst>
              <a:ext uri="{FF2B5EF4-FFF2-40B4-BE49-F238E27FC236}">
                <a16:creationId xmlns:a16="http://schemas.microsoft.com/office/drawing/2014/main" id="{41F67697-442F-4291-D3C3-20B15413FB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24EC8E53-5C7D-E191-DFD4-E0F44AA0423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F760BC2-4858-6442-B233-41084FEE9CEB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4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107" name="Text Box 1">
            <a:extLst>
              <a:ext uri="{FF2B5EF4-FFF2-40B4-BE49-F238E27FC236}">
                <a16:creationId xmlns:a16="http://schemas.microsoft.com/office/drawing/2014/main" id="{9929CDFB-8090-9619-BE74-15BBB8638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2E7FC508-8F11-6042-9FE8-0F3465337CED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4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108" name="Text Box 2">
            <a:extLst>
              <a:ext uri="{FF2B5EF4-FFF2-40B4-BE49-F238E27FC236}">
                <a16:creationId xmlns:a16="http://schemas.microsoft.com/office/drawing/2014/main" id="{961CE13A-08CC-4425-9A1D-330E93B8E8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47109" name="Text Box 3">
            <a:extLst>
              <a:ext uri="{FF2B5EF4-FFF2-40B4-BE49-F238E27FC236}">
                <a16:creationId xmlns:a16="http://schemas.microsoft.com/office/drawing/2014/main" id="{5616EC48-BED1-B666-9F59-1930F22C75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6DC215F6-9C36-CA39-5C9D-E499D1DF77F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9E8C415-4D9B-4540-8562-E661CA783AE6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5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155" name="Text Box 1">
            <a:extLst>
              <a:ext uri="{FF2B5EF4-FFF2-40B4-BE49-F238E27FC236}">
                <a16:creationId xmlns:a16="http://schemas.microsoft.com/office/drawing/2014/main" id="{703BF421-395F-6C8C-C25A-39A1C53A79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49156" name="Text Box 2">
            <a:extLst>
              <a:ext uri="{FF2B5EF4-FFF2-40B4-BE49-F238E27FC236}">
                <a16:creationId xmlns:a16="http://schemas.microsoft.com/office/drawing/2014/main" id="{EF98DDCB-4B43-2FCF-7D66-A6005D8ABC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199C2DD4-8F9C-2770-7824-876432CF3CB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D99D108-0186-9B40-AE17-CFCA96C07437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7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251" name="Text Box 1">
            <a:extLst>
              <a:ext uri="{FF2B5EF4-FFF2-40B4-BE49-F238E27FC236}">
                <a16:creationId xmlns:a16="http://schemas.microsoft.com/office/drawing/2014/main" id="{436AD911-3722-4C1D-3421-C71BF1BD5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A6874EC4-8574-234D-B206-339C06178530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7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252" name="Text Box 2">
            <a:extLst>
              <a:ext uri="{FF2B5EF4-FFF2-40B4-BE49-F238E27FC236}">
                <a16:creationId xmlns:a16="http://schemas.microsoft.com/office/drawing/2014/main" id="{1A713CD7-5E9F-A5B4-7C22-FAFFC6A1C1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3253" name="Text Box 3">
            <a:extLst>
              <a:ext uri="{FF2B5EF4-FFF2-40B4-BE49-F238E27FC236}">
                <a16:creationId xmlns:a16="http://schemas.microsoft.com/office/drawing/2014/main" id="{12068A67-A98E-1963-3388-3EACAA25BE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BF471580-CD6B-EF5D-E675-8D7086C28FF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BDEA875-4124-2242-92AA-4721D7B56688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10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03" name="Text Box 1">
            <a:extLst>
              <a:ext uri="{FF2B5EF4-FFF2-40B4-BE49-F238E27FC236}">
                <a16:creationId xmlns:a16="http://schemas.microsoft.com/office/drawing/2014/main" id="{DA8B833F-844C-6FB0-F3CC-22A1E9261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6514EA4A-BC99-944C-B290-43DC53B8DEA9}" type="slidenum">
              <a:rPr lang="en-GB" altLang="de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10</a:t>
            </a:fld>
            <a:endParaRPr lang="en-GB" altLang="de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04" name="Text Box 2">
            <a:extLst>
              <a:ext uri="{FF2B5EF4-FFF2-40B4-BE49-F238E27FC236}">
                <a16:creationId xmlns:a16="http://schemas.microsoft.com/office/drawing/2014/main" id="{A4462B5A-35CB-E08B-E6EF-CB34DAC9EC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1205" name="Text Box 3">
            <a:extLst>
              <a:ext uri="{FF2B5EF4-FFF2-40B4-BE49-F238E27FC236}">
                <a16:creationId xmlns:a16="http://schemas.microsoft.com/office/drawing/2014/main" id="{880FAA7C-236E-F0A3-8A89-BB7A984AF6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de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>
            <a:extLst>
              <a:ext uri="{FF2B5EF4-FFF2-40B4-BE49-F238E27FC236}">
                <a16:creationId xmlns:a16="http://schemas.microsoft.com/office/drawing/2014/main" id="{928C9F35-18C0-C9B5-3C8C-0F769FCFDB3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C8C381A-0C79-D64A-96EC-70FD7D910C33}" type="slidenum">
              <a:rPr lang="en-GB" altLang="de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11</a:t>
            </a:fld>
            <a:endParaRPr lang="en-GB" altLang="de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5539" name="Text Box 1">
            <a:extLst>
              <a:ext uri="{FF2B5EF4-FFF2-40B4-BE49-F238E27FC236}">
                <a16:creationId xmlns:a16="http://schemas.microsoft.com/office/drawing/2014/main" id="{DE7B6087-BCEB-8C2F-4B25-1E0201E725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5540" name="Text Box 2">
            <a:extLst>
              <a:ext uri="{FF2B5EF4-FFF2-40B4-BE49-F238E27FC236}">
                <a16:creationId xmlns:a16="http://schemas.microsoft.com/office/drawing/2014/main" id="{765BB8F1-0158-3203-5A0C-969E3FB83C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GB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3686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1">
            <a:extLst>
              <a:ext uri="{FF2B5EF4-FFF2-40B4-BE49-F238E27FC236}">
                <a16:creationId xmlns:a16="http://schemas.microsoft.com/office/drawing/2014/main" id="{684A6CC1-07D4-3F49-5CED-46B8E3F513F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356EEB2-CE94-874F-B56B-53D955C58B62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323" name="Text Box 1">
            <a:extLst>
              <a:ext uri="{FF2B5EF4-FFF2-40B4-BE49-F238E27FC236}">
                <a16:creationId xmlns:a16="http://schemas.microsoft.com/office/drawing/2014/main" id="{B81B2BCC-D4C7-FFF1-6431-4E25FC32C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0735BCD-20E2-C442-A217-9AD6ADBF6BD6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324" name="Text Box 2">
            <a:extLst>
              <a:ext uri="{FF2B5EF4-FFF2-40B4-BE49-F238E27FC236}">
                <a16:creationId xmlns:a16="http://schemas.microsoft.com/office/drawing/2014/main" id="{CDBE1A3F-F198-7232-15DE-F93B0283D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0180CA5-FCD5-5D4B-9EFE-56D26DD4979F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325" name="Text Box 3">
            <a:extLst>
              <a:ext uri="{FF2B5EF4-FFF2-40B4-BE49-F238E27FC236}">
                <a16:creationId xmlns:a16="http://schemas.microsoft.com/office/drawing/2014/main" id="{D781DC4E-C021-1B63-1F9A-9A9B15FA25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6326" name="Text Box 4">
            <a:extLst>
              <a:ext uri="{FF2B5EF4-FFF2-40B4-BE49-F238E27FC236}">
                <a16:creationId xmlns:a16="http://schemas.microsoft.com/office/drawing/2014/main" id="{46E405AB-16EF-7E88-1758-04D89C2D64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160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5DAF23-AA55-E5E8-4B8E-8B51BC698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C54E37-731B-D166-14C6-26A64844D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303D1A-9D60-B9C9-D652-1756B86C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B58B27-F5E8-380F-CCB9-2243A1E1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DC7360-14F8-559F-D663-4E13B0AC5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44639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A674E-9A64-B5CF-F1F4-B006A23AA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3CBF357-860C-F6E0-D63C-C110481F1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31905A-E909-3738-289A-93681C82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B5594E-15AA-8338-FFCC-44ADB15A6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7B2054-756D-C7EC-BDDB-70C3427AD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92824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7BF3304-7CE4-6448-3B2B-8031CAAA9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2D3225-0AA0-F491-8F0F-3D4A1E193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498C12-F685-4FF8-52B4-BA3C53601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314ECA-4499-5EA2-D210-DD7389EB1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7EF351-594B-00AC-DF4C-C1913D85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937928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1"/>
            <a:ext cx="10968567" cy="114141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A19B172-8096-56C8-7B53-EAD16B7867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F1E8CF-6105-D3C7-2B41-6699A5FD646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94B743-104D-1B23-FED4-8D822652A42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3872-9D30-6843-A68A-C9D2DAEDDB79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0319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90083-4A77-3594-107C-507D235C9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EF790-10BE-8676-B96B-1CCBFB232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4A6BE0-E98B-0CF5-0AE8-35503B6F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3D73BF-C2AE-8655-02EE-AA0264EC5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0287AD-6D30-D7A0-AC01-A210F3080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53306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EEB98-DC73-EE9D-B968-C13D8FEF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C45567-F57B-BE98-E2C0-0A9073184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80BF0D-B034-D373-84E0-A53D287A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3BB7F3-4ABB-0E46-9242-8B91B8F3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C39444-39A2-B84B-71AF-C278EE431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2379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91085-2036-0CE0-3431-DAC20CE39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7BB51B-EF3D-6F55-36BA-9E8F5B5E1E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EE71A9-AA5B-C47B-EA1F-FEE5B56D8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B06700-7347-F2C0-828F-FA9B859D8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BF4751-77B8-CF8D-8583-2772E9F9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17931D-5C53-42FD-A259-D40CF2258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08782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BB57D-3F4F-14F8-F90E-C890C7987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98D8EE-9B2C-3050-26B0-2A5A402AD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4D79C6-622C-E242-72EB-03B4B7D4A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391776-7251-8E82-8F72-C9FEEF053B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B3FBE04-3C14-10A8-AF45-D7896DA661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CF6F127-8332-98A3-12B0-B0119DD51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775105-9450-C5A8-5E5B-DB6847468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522C32-83A1-811A-6BC9-484AD815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23034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BF70A-D35D-548F-125D-F0E38EAF1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86E68B7-A231-7C8B-B08D-0E1F3CCD4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578B6E8-2AD4-847D-82A3-5B09A973D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2D63A5-294E-E661-C55A-692848EF0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57794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A254344-D308-BF19-4680-C3F370DD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F23FCF9-9EFB-6340-BA99-B060EB3D2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46D55E-3334-871A-8F57-BB8C741E3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51869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0E722-F17A-4243-7EDF-01CAC33C4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274B8B-2653-C10A-77BD-054AB14D1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CA65A5-2D2B-C61C-5B41-C24D80D62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390DEA-CA1C-13C5-0AE6-02AAD461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21F8D6-38F9-CF9C-1F21-FC3408C6A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D10DBC3-B285-1FD4-3F7C-0D135E7F2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755642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D65886-ED3A-53EF-0BC0-5BFE21D72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5A8C9E1-CBB9-7F90-3F7C-5969F0146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6CF273-8034-3BEA-8290-744A19043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FB1134-FF83-67B5-AAE2-4431E8FB6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3B53AD-2783-67B6-7F3C-291E466B9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BBD953-A1B4-C359-7243-C15A8C9BD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96944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14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DFC0AA-70FC-EDE4-D2EF-E902D8D01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845AFD-AA64-5AF1-97A8-6DFD62F64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BD8B86-6903-4CFD-BF47-8DBB6718ED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D28B-2E40-674B-9373-197A451C71EA}" type="datetimeFigureOut">
              <a:rPr lang="de-GB" smtClean="0"/>
              <a:t>10.11.24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8DF702-2135-8EFB-8C9E-E8B188B8AF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B669F8-FF9E-93D9-11E8-1F111DE06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53758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>
              <a:ext uri="{FF2B5EF4-FFF2-40B4-BE49-F238E27FC236}">
                <a16:creationId xmlns:a16="http://schemas.microsoft.com/office/drawing/2014/main" id="{CF5158EC-4494-E031-7B05-DB8EB6C108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74825" y="619126"/>
            <a:ext cx="8351838" cy="1941513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b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endParaRPr lang="de-DE" altLang="en-US" sz="28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5362" name="Text Box 2">
            <a:extLst>
              <a:ext uri="{FF2B5EF4-FFF2-40B4-BE49-F238E27FC236}">
                <a16:creationId xmlns:a16="http://schemas.microsoft.com/office/drawing/2014/main" id="{5D91716E-CAE1-0BB0-14BE-BD2DBC9E7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5" y="2781301"/>
            <a:ext cx="4478338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 dirty="0">
                <a:solidFill>
                  <a:srgbClr val="FFFFFF"/>
                </a:solidFill>
              </a:rPr>
              <a:t>5 The Fight for the ‘land of the Rus’’</a:t>
            </a:r>
          </a:p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>
                <a:solidFill>
                  <a:srgbClr val="FFFFFF"/>
                </a:solidFill>
              </a:rPr>
              <a:t>Week 7, </a:t>
            </a:r>
            <a:r>
              <a:rPr lang="en-GB" altLang="en-US" b="1" dirty="0">
                <a:solidFill>
                  <a:srgbClr val="FFFFFF"/>
                </a:solidFill>
              </a:rPr>
              <a:t>Autumn Term</a:t>
            </a:r>
          </a:p>
        </p:txBody>
      </p:sp>
      <p:sp>
        <p:nvSpPr>
          <p:cNvPr id="15363" name="Rechteck 1">
            <a:extLst>
              <a:ext uri="{FF2B5EF4-FFF2-40B4-BE49-F238E27FC236}">
                <a16:creationId xmlns:a16="http://schemas.microsoft.com/office/drawing/2014/main" id="{20BCF625-4D21-C57B-6372-D4E18730C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476" y="5313363"/>
            <a:ext cx="2130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Christoph Mick</a:t>
            </a:r>
          </a:p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University of Warwick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>
            <a:extLst>
              <a:ext uri="{FF2B5EF4-FFF2-40B4-BE49-F238E27FC236}">
                <a16:creationId xmlns:a16="http://schemas.microsoft.com/office/drawing/2014/main" id="{F90185D8-6A6A-FFF8-216E-B0E6B8CC2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4" y="188914"/>
            <a:ext cx="9139237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>
            <a:extLst>
              <a:ext uri="{FF2B5EF4-FFF2-40B4-BE49-F238E27FC236}">
                <a16:creationId xmlns:a16="http://schemas.microsoft.com/office/drawing/2014/main" id="{5A633ACE-3247-5444-858C-EFC34E5F7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69864"/>
            <a:ext cx="822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de-DE" altLang="de-GB" sz="4000" dirty="0" err="1">
                <a:solidFill>
                  <a:srgbClr val="E5E5FF"/>
                </a:solidFill>
                <a:ea typeface="Arial Unicode MS" panose="020B0604020202020204" pitchFamily="34" charset="-128"/>
              </a:rPr>
              <a:t>Halych</a:t>
            </a:r>
            <a:r>
              <a:rPr lang="de-DE" altLang="de-GB" sz="4000" dirty="0">
                <a:solidFill>
                  <a:srgbClr val="E5E5FF"/>
                </a:solidFill>
                <a:ea typeface="Arial Unicode MS" panose="020B0604020202020204" pitchFamily="34" charset="-128"/>
              </a:rPr>
              <a:t> (</a:t>
            </a:r>
            <a:r>
              <a:rPr lang="de-DE" altLang="de-GB" sz="4000" dirty="0" err="1">
                <a:solidFill>
                  <a:srgbClr val="E5E5FF"/>
                </a:solidFill>
                <a:ea typeface="Arial Unicode MS" panose="020B0604020202020204" pitchFamily="34" charset="-128"/>
              </a:rPr>
              <a:t>Galicia</a:t>
            </a:r>
            <a:r>
              <a:rPr lang="de-DE" altLang="de-GB" sz="4000" dirty="0">
                <a:solidFill>
                  <a:srgbClr val="E5E5FF"/>
                </a:solidFill>
                <a:ea typeface="Arial Unicode MS" panose="020B0604020202020204" pitchFamily="34" charset="-128"/>
              </a:rPr>
              <a:t>)</a:t>
            </a:r>
          </a:p>
        </p:txBody>
      </p:sp>
      <p:sp>
        <p:nvSpPr>
          <p:cNvPr id="64514" name="Text Box 2">
            <a:extLst>
              <a:ext uri="{FF2B5EF4-FFF2-40B4-BE49-F238E27FC236}">
                <a16:creationId xmlns:a16="http://schemas.microsoft.com/office/drawing/2014/main" id="{292E6BE4-D14F-9324-2056-52C568D47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938" y="1600201"/>
            <a:ext cx="53398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Already since 1387 (and not only 1569) with Poland</a:t>
            </a: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1596 after Union of Brest, region becomes stronghold of Uniate Church (Greek-Catholic Church) – also after revival of Orthodox Church after 1632</a:t>
            </a: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1648 and 1655 Siege of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L</a:t>
            </a:r>
            <a:r>
              <a:rPr lang="en-GB" altLang="ja-JP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viv</a:t>
            </a:r>
            <a:r>
              <a:rPr lang="en-GB" altLang="ja-JP" dirty="0">
                <a:solidFill>
                  <a:srgbClr val="FFFFFF"/>
                </a:solidFill>
                <a:ea typeface="Arial Unicode MS" panose="020B0604020202020204" pitchFamily="34" charset="-128"/>
              </a:rPr>
              <a:t> by Cossack troops</a:t>
            </a:r>
            <a:endParaRPr lang="en-GB" altLang="de-GB" dirty="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grpSp>
        <p:nvGrpSpPr>
          <p:cNvPr id="64515" name="Group 3">
            <a:extLst>
              <a:ext uri="{FF2B5EF4-FFF2-40B4-BE49-F238E27FC236}">
                <a16:creationId xmlns:a16="http://schemas.microsoft.com/office/drawing/2014/main" id="{119007EA-7654-D853-FA75-D00CE8BE1792}"/>
              </a:ext>
            </a:extLst>
          </p:cNvPr>
          <p:cNvGrpSpPr>
            <a:grpSpLocks/>
          </p:cNvGrpSpPr>
          <p:nvPr/>
        </p:nvGrpSpPr>
        <p:grpSpPr bwMode="auto">
          <a:xfrm>
            <a:off x="6677025" y="908051"/>
            <a:ext cx="3989388" cy="5948363"/>
            <a:chOff x="3246" y="572"/>
            <a:chExt cx="2513" cy="3747"/>
          </a:xfrm>
        </p:grpSpPr>
        <p:pic>
          <p:nvPicPr>
            <p:cNvPr id="64517" name="Picture 4">
              <a:extLst>
                <a:ext uri="{FF2B5EF4-FFF2-40B4-BE49-F238E27FC236}">
                  <a16:creationId xmlns:a16="http://schemas.microsoft.com/office/drawing/2014/main" id="{79A0DF5B-8093-A898-DCAF-C872F4130D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6" y="572"/>
              <a:ext cx="2513" cy="3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4518" name="Text Box 5">
              <a:extLst>
                <a:ext uri="{FF2B5EF4-FFF2-40B4-BE49-F238E27FC236}">
                  <a16:creationId xmlns:a16="http://schemas.microsoft.com/office/drawing/2014/main" id="{7AE2926B-01D9-2A6A-AAD7-471B5F2DE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6" y="572"/>
              <a:ext cx="2513" cy="3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  <p:sp>
        <p:nvSpPr>
          <p:cNvPr id="64516" name="Text Box 6">
            <a:extLst>
              <a:ext uri="{FF2B5EF4-FFF2-40B4-BE49-F238E27FC236}">
                <a16:creationId xmlns:a16="http://schemas.microsoft.com/office/drawing/2014/main" id="{F6056C8D-34D7-3D5D-AE51-EF1577446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5221" y="5932488"/>
            <a:ext cx="4105275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1125"/>
              </a:spcBef>
              <a:buSzPct val="100000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Bohdan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Khmelnytsky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with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Tugaj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or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Tuhaj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Bej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, Painting by Jan Matejko, 1885 on Siege of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Lviv</a:t>
            </a:r>
            <a:endParaRPr lang="en-GB" altLang="de-GB" dirty="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48405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93DDF37-33DB-3D80-B4FB-B7D1A28BD4DB}"/>
              </a:ext>
            </a:extLst>
          </p:cNvPr>
          <p:cNvSpPr txBox="1"/>
          <p:nvPr/>
        </p:nvSpPr>
        <p:spPr>
          <a:xfrm>
            <a:off x="3951514" y="914400"/>
            <a:ext cx="4386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800" dirty="0">
                <a:solidFill>
                  <a:schemeClr val="bg1"/>
                </a:solidFill>
              </a:rPr>
              <a:t>The Cossacks under pressure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93E5F1C-8C50-4DA4-84E8-AB242547DC75}"/>
              </a:ext>
            </a:extLst>
          </p:cNvPr>
          <p:cNvSpPr txBox="1"/>
          <p:nvPr/>
        </p:nvSpPr>
        <p:spPr>
          <a:xfrm>
            <a:off x="1077687" y="2253342"/>
            <a:ext cx="1002574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Khmelnytsky first tries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again</a:t>
            </a:r>
            <a:r>
              <a:rPr lang="de-GB" sz="2400" dirty="0">
                <a:solidFill>
                  <a:schemeClr val="bg1"/>
                </a:solidFill>
              </a:rPr>
              <a:t> to come to arrangement with Poland-Lithuania,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ends</a:t>
            </a:r>
            <a:r>
              <a:rPr lang="de-DE" sz="2400" dirty="0">
                <a:solidFill>
                  <a:schemeClr val="bg1"/>
                </a:solidFill>
              </a:rPr>
              <a:t> in </a:t>
            </a:r>
            <a:r>
              <a:rPr lang="de-DE" sz="2400" dirty="0" err="1">
                <a:solidFill>
                  <a:schemeClr val="bg1"/>
                </a:solidFill>
              </a:rPr>
              <a:t>failure</a:t>
            </a:r>
            <a:r>
              <a:rPr lang="de-GB" sz="2400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Khmelnytsky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aware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GB" sz="2400" dirty="0">
                <a:solidFill>
                  <a:schemeClr val="bg1"/>
                </a:solidFill>
              </a:rPr>
              <a:t>that Cossacks not strong enough </a:t>
            </a:r>
            <a:r>
              <a:rPr lang="de-DE" sz="2400" dirty="0" err="1">
                <a:solidFill>
                  <a:schemeClr val="bg1"/>
                </a:solidFill>
              </a:rPr>
              <a:t>to</a:t>
            </a:r>
            <a:r>
              <a:rPr lang="de-DE" sz="2400" dirty="0">
                <a:solidFill>
                  <a:schemeClr val="bg1"/>
                </a:solidFill>
              </a:rPr>
              <a:t> hold out </a:t>
            </a:r>
            <a:r>
              <a:rPr lang="de-DE" sz="2400" dirty="0" err="1">
                <a:solidFill>
                  <a:schemeClr val="bg1"/>
                </a:solidFill>
              </a:rPr>
              <a:t>against</a:t>
            </a:r>
            <a:r>
              <a:rPr lang="de-DE" sz="2400" dirty="0">
                <a:solidFill>
                  <a:schemeClr val="bg1"/>
                </a:solidFill>
              </a:rPr>
              <a:t> Commonwealth</a:t>
            </a:r>
            <a:r>
              <a:rPr lang="de-GB" sz="2400" dirty="0">
                <a:solidFill>
                  <a:schemeClr val="bg1"/>
                </a:solidFill>
              </a:rPr>
              <a:t> without allies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endParaRPr lang="de-GB" sz="2400" dirty="0">
              <a:solidFill>
                <a:schemeClr val="bg1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Renews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search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for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allies</a:t>
            </a:r>
            <a:r>
              <a:rPr lang="de-DE" sz="2400" dirty="0">
                <a:solidFill>
                  <a:schemeClr val="bg1"/>
                </a:solidFill>
              </a:rPr>
              <a:t> and </a:t>
            </a:r>
            <a:r>
              <a:rPr lang="de-GB" sz="2400" dirty="0">
                <a:solidFill>
                  <a:schemeClr val="bg1"/>
                </a:solidFill>
              </a:rPr>
              <a:t>accepts overlordship of Ottoman Sultan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</a:rPr>
              <a:t>Sultan </a:t>
            </a:r>
            <a:r>
              <a:rPr lang="de-DE" sz="2400" dirty="0" err="1">
                <a:solidFill>
                  <a:schemeClr val="bg1"/>
                </a:solidFill>
              </a:rPr>
              <a:t>busy</a:t>
            </a:r>
            <a:r>
              <a:rPr lang="de-DE" sz="2400" dirty="0">
                <a:solidFill>
                  <a:schemeClr val="bg1"/>
                </a:solidFill>
              </a:rPr>
              <a:t> in </a:t>
            </a:r>
            <a:r>
              <a:rPr lang="de-DE" sz="2400" dirty="0" err="1">
                <a:solidFill>
                  <a:schemeClr val="bg1"/>
                </a:solidFill>
              </a:rPr>
              <a:t>Mediterranean</a:t>
            </a:r>
            <a:r>
              <a:rPr lang="de-DE" sz="2400" dirty="0">
                <a:solidFill>
                  <a:schemeClr val="bg1"/>
                </a:solidFill>
              </a:rPr>
              <a:t> – war </a:t>
            </a:r>
            <a:r>
              <a:rPr lang="de-DE" sz="2400" dirty="0" err="1">
                <a:solidFill>
                  <a:schemeClr val="bg1"/>
                </a:solidFill>
              </a:rPr>
              <a:t>against</a:t>
            </a:r>
            <a:r>
              <a:rPr lang="de-DE" sz="2400" dirty="0">
                <a:solidFill>
                  <a:schemeClr val="bg1"/>
                </a:solidFill>
              </a:rPr>
              <a:t> Venice – not </a:t>
            </a:r>
            <a:r>
              <a:rPr lang="de-DE" sz="2400" dirty="0" err="1">
                <a:solidFill>
                  <a:schemeClr val="bg1"/>
                </a:solidFill>
              </a:rPr>
              <a:t>much</a:t>
            </a:r>
            <a:r>
              <a:rPr lang="de-DE" sz="2400" dirty="0">
                <a:solidFill>
                  <a:schemeClr val="bg1"/>
                </a:solidFill>
              </a:rPr>
              <a:t> support </a:t>
            </a:r>
            <a:r>
              <a:rPr lang="de-DE" sz="2400" dirty="0" err="1">
                <a:solidFill>
                  <a:schemeClr val="bg1"/>
                </a:solidFill>
              </a:rPr>
              <a:t>for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Cossacks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forthcoming</a:t>
            </a:r>
            <a:r>
              <a:rPr lang="de-DE" sz="2400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Khmelnytsky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responds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GB" sz="2400" dirty="0">
                <a:solidFill>
                  <a:schemeClr val="bg1"/>
                </a:solidFill>
              </a:rPr>
              <a:t>to wishes of Cossacks who struggle to be allied with non-Christian ruler </a:t>
            </a:r>
            <a:r>
              <a:rPr lang="de-DE" sz="2400" dirty="0">
                <a:solidFill>
                  <a:schemeClr val="bg1"/>
                </a:solidFill>
              </a:rPr>
              <a:t> and </a:t>
            </a:r>
            <a:r>
              <a:rPr lang="de-GB" sz="2400" dirty="0">
                <a:solidFill>
                  <a:schemeClr val="bg1"/>
                </a:solidFill>
              </a:rPr>
              <a:t>turns to tsar Aleksei of Muscovy – united by Orthodox Faith – seems to be natural ally.</a:t>
            </a:r>
            <a:endParaRPr lang="de-GB" sz="2400" dirty="0"/>
          </a:p>
        </p:txBody>
      </p:sp>
    </p:spTree>
    <p:extLst>
      <p:ext uri="{BB962C8B-B14F-4D97-AF65-F5344CB8AC3E}">
        <p14:creationId xmlns:p14="http://schemas.microsoft.com/office/powerpoint/2010/main" val="4167824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>
            <a:extLst>
              <a:ext uri="{FF2B5EF4-FFF2-40B4-BE49-F238E27FC236}">
                <a16:creationId xmlns:a16="http://schemas.microsoft.com/office/drawing/2014/main" id="{EDCAB0F5-EB88-27D2-E843-9458E5F50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4400" dirty="0" err="1">
                <a:solidFill>
                  <a:srgbClr val="E5E5FF"/>
                </a:solidFill>
              </a:rPr>
              <a:t>Troubled</a:t>
            </a:r>
            <a:r>
              <a:rPr lang="de-DE" altLang="en-US" sz="4400" dirty="0">
                <a:solidFill>
                  <a:srgbClr val="E5E5FF"/>
                </a:solidFill>
              </a:rPr>
              <a:t> Times in </a:t>
            </a:r>
            <a:r>
              <a:rPr lang="de-DE" altLang="en-US" sz="4400" dirty="0" err="1">
                <a:solidFill>
                  <a:srgbClr val="E5E5FF"/>
                </a:solidFill>
              </a:rPr>
              <a:t>the</a:t>
            </a:r>
            <a:r>
              <a:rPr lang="de-DE" altLang="en-US" sz="4400" dirty="0">
                <a:solidFill>
                  <a:srgbClr val="E5E5FF"/>
                </a:solidFill>
              </a:rPr>
              <a:t> </a:t>
            </a:r>
            <a:r>
              <a:rPr lang="de-DE" altLang="en-US" sz="4400" dirty="0" err="1">
                <a:solidFill>
                  <a:srgbClr val="E5E5FF"/>
                </a:solidFill>
              </a:rPr>
              <a:t>tsardom</a:t>
            </a:r>
            <a:r>
              <a:rPr lang="de-DE" altLang="en-US" sz="4400" dirty="0">
                <a:solidFill>
                  <a:srgbClr val="E5E5FF"/>
                </a:solidFill>
              </a:rPr>
              <a:t> </a:t>
            </a:r>
            <a:r>
              <a:rPr lang="de-DE" altLang="en-US" sz="4400" dirty="0" err="1">
                <a:solidFill>
                  <a:srgbClr val="E5E5FF"/>
                </a:solidFill>
              </a:rPr>
              <a:t>of</a:t>
            </a:r>
            <a:r>
              <a:rPr lang="de-DE" altLang="en-US" sz="4400" dirty="0">
                <a:solidFill>
                  <a:srgbClr val="E5E5FF"/>
                </a:solidFill>
              </a:rPr>
              <a:t> </a:t>
            </a:r>
            <a:r>
              <a:rPr lang="de-DE" altLang="en-US" sz="4400" dirty="0" err="1">
                <a:solidFill>
                  <a:srgbClr val="E5E5FF"/>
                </a:solidFill>
              </a:rPr>
              <a:t>Muscovy</a:t>
            </a:r>
            <a:endParaRPr lang="de-DE" altLang="en-US" sz="4400" dirty="0">
              <a:solidFill>
                <a:srgbClr val="E5E5FF"/>
              </a:solidFill>
            </a:endParaRPr>
          </a:p>
        </p:txBody>
      </p:sp>
      <p:graphicFrame>
        <p:nvGraphicFramePr>
          <p:cNvPr id="26627" name="Group 3">
            <a:extLst>
              <a:ext uri="{FF2B5EF4-FFF2-40B4-BE49-F238E27FC236}">
                <a16:creationId xmlns:a16="http://schemas.microsoft.com/office/drawing/2014/main" id="{D135D87A-D4EE-70CF-7625-3A78BF21BE32}"/>
              </a:ext>
            </a:extLst>
          </p:cNvPr>
          <p:cNvGraphicFramePr>
            <a:graphicFrameLocks noGrp="1"/>
          </p:cNvGraphicFramePr>
          <p:nvPr/>
        </p:nvGraphicFramePr>
        <p:xfrm>
          <a:off x="2661138" y="1700214"/>
          <a:ext cx="7409962" cy="4965614"/>
        </p:xfrm>
        <a:graphic>
          <a:graphicData uri="http://schemas.openxmlformats.org/drawingml/2006/table">
            <a:tbl>
              <a:tblPr/>
              <a:tblGrid>
                <a:gridCol w="97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7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1914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1605-1613</a:t>
                      </a: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Times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 Trouble,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Polish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invasion</a:t>
                      </a:r>
                      <a:endParaRPr kumimoji="0" lang="de-DE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3914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1613</a:t>
                      </a: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Michael Romanov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becomes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tsar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, Romanov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Dynasty</a:t>
                      </a:r>
                      <a:endParaRPr kumimoji="0" lang="de-DE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018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1653</a:t>
                      </a: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Patriarch Nikon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starts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with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 Church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reforms</a:t>
                      </a:r>
                      <a:endParaRPr kumimoji="0" lang="de-DE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7342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1667</a:t>
                      </a: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Raskol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 – Split (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Schism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)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 Orthodox Church in Official Church and Old </a:t>
                      </a:r>
                      <a:r>
                        <a:rPr kumimoji="0" lang="de-DE" altLang="en-US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panose="020B0600070205080204" pitchFamily="34" charset="-128"/>
                        </a:rPr>
                        <a:t>Believers</a:t>
                      </a:r>
                      <a:endParaRPr kumimoji="0" lang="de-DE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278619" marB="4679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7163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>
            <a:extLst>
              <a:ext uri="{FF2B5EF4-FFF2-40B4-BE49-F238E27FC236}">
                <a16:creationId xmlns:a16="http://schemas.microsoft.com/office/drawing/2014/main" id="{E2BA0F36-4AB7-5601-BB62-E0C54FDC6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18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860773D-747C-2614-B19A-A3743E40586C}"/>
              </a:ext>
            </a:extLst>
          </p:cNvPr>
          <p:cNvSpPr txBox="1"/>
          <p:nvPr/>
        </p:nvSpPr>
        <p:spPr>
          <a:xfrm>
            <a:off x="5584372" y="375557"/>
            <a:ext cx="6755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The Burning of Arch Priest Avvakum (1620/21-1682), Old Believer icon</a:t>
            </a:r>
          </a:p>
        </p:txBody>
      </p:sp>
      <p:pic>
        <p:nvPicPr>
          <p:cNvPr id="30724" name="Picture 4" descr="undefined">
            <a:extLst>
              <a:ext uri="{FF2B5EF4-FFF2-40B4-BE49-F238E27FC236}">
                <a16:creationId xmlns:a16="http://schemas.microsoft.com/office/drawing/2014/main" id="{915C64EC-063D-2E04-E8A4-2562D606A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742" y="1698171"/>
            <a:ext cx="3958258" cy="515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B3E6ED6-FCE0-7983-8DFC-D67FB0750A8D}"/>
              </a:ext>
            </a:extLst>
          </p:cNvPr>
          <p:cNvSpPr txBox="1"/>
          <p:nvPr/>
        </p:nvSpPr>
        <p:spPr>
          <a:xfrm>
            <a:off x="6123214" y="4310742"/>
            <a:ext cx="1754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Icon of Saint (for Old Believers) Avvakum</a:t>
            </a:r>
          </a:p>
        </p:txBody>
      </p:sp>
    </p:spTree>
    <p:extLst>
      <p:ext uri="{BB962C8B-B14F-4D97-AF65-F5344CB8AC3E}">
        <p14:creationId xmlns:p14="http://schemas.microsoft.com/office/powerpoint/2010/main" val="2882003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>
            <a:extLst>
              <a:ext uri="{FF2B5EF4-FFF2-40B4-BE49-F238E27FC236}">
                <a16:creationId xmlns:a16="http://schemas.microsoft.com/office/drawing/2014/main" id="{B4EC1777-52C7-BE86-161C-68C5C6296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43" y="0"/>
            <a:ext cx="9971314" cy="509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7630C37D-A4E9-837F-9114-921F09178B1E}"/>
              </a:ext>
            </a:extLst>
          </p:cNvPr>
          <p:cNvSpPr txBox="1"/>
          <p:nvPr/>
        </p:nvSpPr>
        <p:spPr>
          <a:xfrm>
            <a:off x="2596243" y="5943600"/>
            <a:ext cx="772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Boyaryna</a:t>
            </a:r>
            <a:r>
              <a:rPr lang="de-DE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Morozova</a:t>
            </a:r>
            <a:r>
              <a:rPr lang="de-DE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by</a:t>
            </a:r>
            <a:r>
              <a:rPr lang="de-DE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V.Surikov</a:t>
            </a:r>
            <a:r>
              <a:rPr lang="de-DE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(1884-1887, </a:t>
            </a:r>
            <a:r>
              <a:rPr lang="de-DE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Tretyakov</a:t>
            </a:r>
            <a:r>
              <a:rPr lang="de-DE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0" i="0" u="none" strike="noStrike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gallery</a:t>
            </a:r>
            <a:r>
              <a:rPr lang="de-DE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Moscow)</a:t>
            </a:r>
            <a:endParaRPr lang="de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85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945C1EB-3801-9BC5-FCA5-30C664E8CFD9}"/>
              </a:ext>
            </a:extLst>
          </p:cNvPr>
          <p:cNvSpPr txBox="1"/>
          <p:nvPr/>
        </p:nvSpPr>
        <p:spPr>
          <a:xfrm>
            <a:off x="3251897" y="696686"/>
            <a:ext cx="6912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3200" dirty="0">
                <a:solidFill>
                  <a:schemeClr val="bg1"/>
                </a:solidFill>
              </a:rPr>
              <a:t>Treaty of Pereyaslav with Muscovy, 1654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102E245-CF55-EDAE-8365-A5D8F0E44775}"/>
              </a:ext>
            </a:extLst>
          </p:cNvPr>
          <p:cNvSpPr txBox="1"/>
          <p:nvPr/>
        </p:nvSpPr>
        <p:spPr>
          <a:xfrm>
            <a:off x="587829" y="1816658"/>
            <a:ext cx="1113608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Khmelnytsky wants to win Muscovy and Orthodox tsar as ally against Poland-Lithuania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Khmelnytsky tries  to negotiate as he used to negotiate with Polish 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sz="2400">
                <a:solidFill>
                  <a:schemeClr val="bg1"/>
                </a:solidFill>
              </a:rPr>
              <a:t>Muscovite</a:t>
            </a:r>
            <a:r>
              <a:rPr lang="de-DE" sz="2400" dirty="0">
                <a:solidFill>
                  <a:schemeClr val="bg1"/>
                </a:solidFill>
              </a:rPr>
              <a:t> a</a:t>
            </a:r>
            <a:r>
              <a:rPr lang="de-GB" sz="2400">
                <a:solidFill>
                  <a:schemeClr val="bg1"/>
                </a:solidFill>
              </a:rPr>
              <a:t>mbassador Buturlin refuse</a:t>
            </a:r>
            <a:r>
              <a:rPr lang="de-DE" sz="2400" dirty="0">
                <a:solidFill>
                  <a:schemeClr val="bg1"/>
                </a:solidFill>
              </a:rPr>
              <a:t>s</a:t>
            </a:r>
            <a:r>
              <a:rPr lang="de-GB" sz="2400">
                <a:solidFill>
                  <a:schemeClr val="bg1"/>
                </a:solidFill>
              </a:rPr>
              <a:t> to enter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into</a:t>
            </a:r>
            <a:r>
              <a:rPr lang="de-GB" sz="2400">
                <a:solidFill>
                  <a:schemeClr val="bg1"/>
                </a:solidFill>
              </a:rPr>
              <a:t> </a:t>
            </a:r>
            <a:r>
              <a:rPr lang="de-GB" sz="2400" dirty="0">
                <a:solidFill>
                  <a:schemeClr val="bg1"/>
                </a:solidFill>
              </a:rPr>
              <a:t>any negotiations, but privileges are granted by tsar – not negotiable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Cossack officers swear allegiance to tsar - recognise suzerainty of tsar for ever – expectation that tsar would offer protection (military support against Poland)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Muscovite ambassador refused to swear oath to agreement – tsar does not swear oath to subjects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GB" sz="2400" dirty="0">
                <a:solidFill>
                  <a:schemeClr val="bg1"/>
                </a:solidFill>
              </a:rPr>
              <a:t>But ‘granted‘ were 60,000 registered Cossacs, recognition of Cossack statehood, privileged status for the Cossack estate, recognized liberties other groups had enjoyed in Polish-Lithuanian Commonwealth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892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>
            <a:extLst>
              <a:ext uri="{FF2B5EF4-FFF2-40B4-BE49-F238E27FC236}">
                <a16:creationId xmlns:a16="http://schemas.microsoft.com/office/drawing/2014/main" id="{E01281BB-21BD-4356-B459-633069D93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8082" y="0"/>
            <a:ext cx="3373144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en-US" sz="2400" dirty="0" err="1">
                <a:solidFill>
                  <a:srgbClr val="FFFFFF"/>
                </a:solidFill>
              </a:rPr>
              <a:t>Polish</a:t>
            </a:r>
            <a:r>
              <a:rPr lang="de-DE" altLang="en-US" sz="2400" dirty="0">
                <a:solidFill>
                  <a:srgbClr val="FFFFFF"/>
                </a:solidFill>
              </a:rPr>
              <a:t> Wars 1576-1699</a:t>
            </a:r>
          </a:p>
        </p:txBody>
      </p:sp>
      <p:graphicFrame>
        <p:nvGraphicFramePr>
          <p:cNvPr id="30722" name="Group 2">
            <a:extLst>
              <a:ext uri="{FF2B5EF4-FFF2-40B4-BE49-F238E27FC236}">
                <a16:creationId xmlns:a16="http://schemas.microsoft.com/office/drawing/2014/main" id="{CB6B55A7-2194-4D54-AA4C-C64A254E6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765376"/>
              </p:ext>
            </p:extLst>
          </p:nvPr>
        </p:nvGraphicFramePr>
        <p:xfrm>
          <a:off x="742950" y="404813"/>
          <a:ext cx="10801349" cy="7062339"/>
        </p:xfrm>
        <a:graphic>
          <a:graphicData uri="http://schemas.openxmlformats.org/drawingml/2006/table">
            <a:tbl>
              <a:tblPr/>
              <a:tblGrid>
                <a:gridCol w="5350307">
                  <a:extLst>
                    <a:ext uri="{9D8B030D-6E8A-4147-A177-3AD203B41FA5}">
                      <a16:colId xmlns:a16="http://schemas.microsoft.com/office/drawing/2014/main" val="753200446"/>
                    </a:ext>
                  </a:extLst>
                </a:gridCol>
                <a:gridCol w="5451042">
                  <a:extLst>
                    <a:ext uri="{9D8B030D-6E8A-4147-A177-3AD203B41FA5}">
                      <a16:colId xmlns:a16="http://schemas.microsoft.com/office/drawing/2014/main" val="2682812468"/>
                    </a:ext>
                  </a:extLst>
                </a:gridCol>
              </a:tblGrid>
              <a:tr h="1692275">
                <a:tc>
                  <a:txBody>
                    <a:bodyPr/>
                    <a:lstStyle>
                      <a:lvl1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1576-1582  War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against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Moscow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1591, 1595/96  First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Cossack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Uprisings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1600-1611 War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against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Sweden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Zebrzydowski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-Rebellion 1606/7)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1609-1619 War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against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Moscow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135252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1582 Victory: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Gain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Livland and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Polock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Suppressed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Part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fight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for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control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Livonia and Swedish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crown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Polish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victories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but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changes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Suppressed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Victory,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Truce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or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Peace)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Deulina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Gain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Smolensk and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Chernigov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Chernihiv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but Patriarch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Filaret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father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tsar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Michael)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released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from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Polish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captivity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135252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957971"/>
                  </a:ext>
                </a:extLst>
              </a:tr>
              <a:tr h="1965325">
                <a:tc>
                  <a:txBody>
                    <a:bodyPr/>
                    <a:lstStyle>
                      <a:lvl1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1620-1621 War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against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Ottoman Empire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1621-1629 War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against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Sweden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1632-1634 War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against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Moscow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Conflict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with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Sweden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1638/39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Cossack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Uprising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135252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changes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Defeat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: Peace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Altmark,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Sweden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gains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some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coastal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cities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Victory: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Renewal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Deulina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Sweden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gives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coastal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cities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back,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confirmation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Polish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rule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in Livonia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Victory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Crown</a:t>
                      </a:r>
                    </a:p>
                  </a:txBody>
                  <a:tcPr marL="90000" marR="90000" marT="135252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7930547"/>
                  </a:ext>
                </a:extLst>
              </a:tr>
              <a:tr h="2571750">
                <a:tc>
                  <a:txBody>
                    <a:bodyPr/>
                    <a:lstStyle>
                      <a:lvl1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1648-1654 Cossack Uprising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1654-1655 War against Moscow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1655-1660 War against Sweden (Potop – Deluge)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1658-1667 War against Moscow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1665-1666 Lubomirski Uprising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1672-1676, 1683-1699 Wars against Ottoman Empire</a:t>
                      </a:r>
                    </a:p>
                  </a:txBody>
                  <a:tcPr marL="90000" marR="90000" marT="135252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 marL="37931725" indent="-37474525"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Mostly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defeats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some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victories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Stopped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1660 Peace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Oliva: Status quo, Loss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Livland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Defeat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both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sides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exhausted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): Peace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Andrusovo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: Loss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leftbank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Ukraine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with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Kyiv</a:t>
                      </a: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Defeat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Victory: Loss and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Regain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Podolia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part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rightbank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Ukraine</a:t>
                      </a:r>
                    </a:p>
                  </a:txBody>
                  <a:tcPr marL="90000" marR="90000" marT="135252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9628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7960689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1">
            <a:extLst>
              <a:ext uri="{FF2B5EF4-FFF2-40B4-BE49-F238E27FC236}">
                <a16:creationId xmlns:a16="http://schemas.microsoft.com/office/drawing/2014/main" id="{957FAD18-3CCA-4A28-AF37-75E060B77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1282700"/>
            <a:ext cx="8424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6019" name="Picture 2">
            <a:extLst>
              <a:ext uri="{FF2B5EF4-FFF2-40B4-BE49-F238E27FC236}">
                <a16:creationId xmlns:a16="http://schemas.microsoft.com/office/drawing/2014/main" id="{ADC81BC9-F351-45A6-A68F-BA24CDC28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6989"/>
            <a:ext cx="8496300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35113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AD3A3E1-344F-8916-3ED6-7B4616E54763}"/>
              </a:ext>
            </a:extLst>
          </p:cNvPr>
          <p:cNvSpPr txBox="1"/>
          <p:nvPr/>
        </p:nvSpPr>
        <p:spPr>
          <a:xfrm>
            <a:off x="228601" y="803612"/>
            <a:ext cx="1141367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Cossack leaders suspicious of Muscovy‘s attempt of total contral  (no oath on Pereyaslav treaty by Buturlin, the Muscovian ambassador).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Shortly before his death in 1657 Khmeln</a:t>
            </a:r>
            <a:r>
              <a:rPr lang="de-DE" sz="2000" dirty="0" err="1">
                <a:solidFill>
                  <a:schemeClr val="bg1"/>
                </a:solidFill>
              </a:rPr>
              <a:t>y</a:t>
            </a:r>
            <a:r>
              <a:rPr lang="de-GB" sz="2000" dirty="0">
                <a:solidFill>
                  <a:schemeClr val="bg1"/>
                </a:solidFill>
              </a:rPr>
              <a:t>tsky turns to Sweden – accuses tsar of not honouring agreement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Successor Vyhovsky tries again to find a ‚Polish solution‘ – </a:t>
            </a:r>
            <a:r>
              <a:rPr lang="de-DE" sz="2000" dirty="0">
                <a:solidFill>
                  <a:schemeClr val="bg1"/>
                </a:solidFill>
              </a:rPr>
              <a:t>in </a:t>
            </a:r>
            <a:r>
              <a:rPr lang="de-DE" sz="2000" dirty="0" err="1">
                <a:solidFill>
                  <a:schemeClr val="bg1"/>
                </a:solidFill>
              </a:rPr>
              <a:t>favour</a:t>
            </a:r>
            <a:r>
              <a:rPr lang="de-DE" sz="2000" dirty="0">
                <a:solidFill>
                  <a:schemeClr val="bg1"/>
                </a:solidFill>
              </a:rPr>
              <a:t>: </a:t>
            </a:r>
            <a:r>
              <a:rPr lang="de-GB" sz="2000" dirty="0">
                <a:solidFill>
                  <a:schemeClr val="bg1"/>
                </a:solidFill>
              </a:rPr>
              <a:t>elite and registered Cossacks – Cossack masses against – rebellion – battle between </a:t>
            </a:r>
            <a:r>
              <a:rPr lang="de-DE" sz="2000" dirty="0" err="1">
                <a:solidFill>
                  <a:schemeClr val="bg1"/>
                </a:solidFill>
              </a:rPr>
              <a:t>two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Cossack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armies</a:t>
            </a:r>
            <a:r>
              <a:rPr lang="de-GB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ends</a:t>
            </a:r>
            <a:r>
              <a:rPr lang="de-GB" sz="2000" dirty="0">
                <a:solidFill>
                  <a:schemeClr val="bg1"/>
                </a:solidFill>
              </a:rPr>
              <a:t> with costly victory for Vyhovsky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1658, Treaty of Hadiach: Provinces of Kyiv, Brat</a:t>
            </a:r>
            <a:r>
              <a:rPr lang="de-DE" sz="2000" dirty="0" err="1">
                <a:solidFill>
                  <a:schemeClr val="bg1"/>
                </a:solidFill>
              </a:rPr>
              <a:t>sl</a:t>
            </a:r>
            <a:r>
              <a:rPr lang="de-GB" sz="2000" dirty="0">
                <a:solidFill>
                  <a:schemeClr val="bg1"/>
                </a:solidFill>
              </a:rPr>
              <a:t>av, and Chernihiv would form Ukrainian principality within Commonwealth, Union of Brest abolished, 100 </a:t>
            </a:r>
            <a:r>
              <a:rPr lang="de-DE" sz="2000" dirty="0" err="1">
                <a:solidFill>
                  <a:schemeClr val="bg1"/>
                </a:solidFill>
              </a:rPr>
              <a:t>members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of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GB" sz="2000" dirty="0">
                <a:solidFill>
                  <a:schemeClr val="bg1"/>
                </a:solidFill>
              </a:rPr>
              <a:t>Cossack elite would be admitted to Polish nobility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Muscovites invade, Vyhovsky defeats Muscovite Army but new rebellion by pro-Muscovite Cossack officers, Vyhovsky retire</a:t>
            </a:r>
            <a:r>
              <a:rPr lang="de-DE" sz="2000" dirty="0">
                <a:solidFill>
                  <a:schemeClr val="bg1"/>
                </a:solidFill>
              </a:rPr>
              <a:t>s</a:t>
            </a:r>
            <a:r>
              <a:rPr lang="de-GB" sz="2000" dirty="0">
                <a:solidFill>
                  <a:schemeClr val="bg1"/>
                </a:solidFill>
              </a:rPr>
              <a:t> and goes to Poland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1660 new war between Poland-Lithuania and Muscovy –pro-Polish hetman on Right-Bank, pro-Muscovite hetman on Left Bank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1666 Right-Bank Hetman Doroshenko tries to unite Cossack territory again, tries to form alliance with Ottoman Empire – Attempts of unification end in failure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Often now right-bank with Poland, left-bank with Muscovy. Cossack territory divided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1667 Peace treaty of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Andrusovo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between Muscovy and Polish-Lithuanian Commonwealth – left bank Ukraine to Tsardom of Muscovy</a:t>
            </a:r>
          </a:p>
          <a:p>
            <a:endParaRPr lang="de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GB" sz="2000" dirty="0">
              <a:solidFill>
                <a:schemeClr val="bg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8D494A5-1749-FE38-DCDD-9B326594DF77}"/>
              </a:ext>
            </a:extLst>
          </p:cNvPr>
          <p:cNvSpPr txBox="1"/>
          <p:nvPr/>
        </p:nvSpPr>
        <p:spPr>
          <a:xfrm>
            <a:off x="4376056" y="114300"/>
            <a:ext cx="2065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800" dirty="0">
                <a:solidFill>
                  <a:schemeClr val="bg1"/>
                </a:solidFill>
              </a:rPr>
              <a:t>The Partition</a:t>
            </a:r>
          </a:p>
        </p:txBody>
      </p:sp>
    </p:spTree>
    <p:extLst>
      <p:ext uri="{BB962C8B-B14F-4D97-AF65-F5344CB8AC3E}">
        <p14:creationId xmlns:p14="http://schemas.microsoft.com/office/powerpoint/2010/main" val="1106610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>
            <a:extLst>
              <a:ext uri="{FF2B5EF4-FFF2-40B4-BE49-F238E27FC236}">
                <a16:creationId xmlns:a16="http://schemas.microsoft.com/office/drawing/2014/main" id="{BBDD942A-016C-4E0A-A6CA-C84C3942E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765175"/>
            <a:ext cx="9652000" cy="45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38138"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 hangingPunct="1">
              <a:buClrTx/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			            </a:t>
            </a:r>
            <a:r>
              <a:rPr lang="de-DE" altLang="en-US" sz="3600" b="1" dirty="0">
                <a:solidFill>
                  <a:srgbClr val="FFFFFF"/>
                </a:solidFill>
              </a:rPr>
              <a:t>Outline</a:t>
            </a:r>
          </a:p>
          <a:p>
            <a:pPr algn="l" eaLnBrk="1" hangingPunct="1">
              <a:buClrTx/>
              <a:buFontTx/>
              <a:buNone/>
            </a:pPr>
            <a:endParaRPr lang="en-GB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dirty="0" err="1">
                <a:solidFill>
                  <a:srgbClr val="FFFFFF"/>
                </a:solidFill>
              </a:rPr>
              <a:t>Introduction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2. The </a:t>
            </a:r>
            <a:r>
              <a:rPr lang="de-DE" altLang="en-US" dirty="0" err="1">
                <a:solidFill>
                  <a:srgbClr val="FFFFFF"/>
                </a:solidFill>
              </a:rPr>
              <a:t>Cossacks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3. The Great </a:t>
            </a:r>
            <a:r>
              <a:rPr lang="de-DE" altLang="en-US" dirty="0" err="1">
                <a:solidFill>
                  <a:srgbClr val="FFFFFF"/>
                </a:solidFill>
              </a:rPr>
              <a:t>Revolt</a:t>
            </a:r>
            <a:r>
              <a:rPr lang="de-DE" altLang="en-US" dirty="0">
                <a:solidFill>
                  <a:srgbClr val="FFFFFF"/>
                </a:solidFill>
              </a:rPr>
              <a:t> and </a:t>
            </a:r>
            <a:r>
              <a:rPr lang="de-DE" altLang="en-US" dirty="0" err="1">
                <a:solidFill>
                  <a:srgbClr val="FFFFFF"/>
                </a:solidFill>
              </a:rPr>
              <a:t>the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Cossack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Hetmanate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4. The Treaty </a:t>
            </a:r>
            <a:r>
              <a:rPr lang="de-DE" altLang="en-US" dirty="0" err="1">
                <a:solidFill>
                  <a:srgbClr val="FFFFFF"/>
                </a:solidFill>
              </a:rPr>
              <a:t>of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Pereyaslav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5. The Partition </a:t>
            </a:r>
            <a:r>
              <a:rPr lang="de-DE" altLang="en-US" dirty="0" err="1">
                <a:solidFill>
                  <a:srgbClr val="FFFFFF"/>
                </a:solidFill>
              </a:rPr>
              <a:t>of</a:t>
            </a:r>
            <a:r>
              <a:rPr lang="de-DE" altLang="en-US" dirty="0">
                <a:solidFill>
                  <a:srgbClr val="FFFFFF"/>
                </a:solidFill>
              </a:rPr>
              <a:t> Ukraine</a:t>
            </a: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6. Legacy</a:t>
            </a:r>
          </a:p>
          <a:p>
            <a:pPr algn="l" eaLnBrk="1" hangingPunct="1">
              <a:buClrTx/>
              <a:buFontTx/>
              <a:buNone/>
            </a:pPr>
            <a:endParaRPr lang="de-DE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>
            <a:extLst>
              <a:ext uri="{FF2B5EF4-FFF2-40B4-BE49-F238E27FC236}">
                <a16:creationId xmlns:a16="http://schemas.microsoft.com/office/drawing/2014/main" id="{09A40C75-9E02-208E-80B5-50274EE67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84138"/>
            <a:ext cx="8640763" cy="677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656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C68A95-AC8D-5FAA-194F-001B4C2D3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385" y="0"/>
            <a:ext cx="9465129" cy="666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532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>
            <a:extLst>
              <a:ext uri="{FF2B5EF4-FFF2-40B4-BE49-F238E27FC236}">
                <a16:creationId xmlns:a16="http://schemas.microsoft.com/office/drawing/2014/main" id="{6D8C6570-0F7C-F7FC-D388-CA65D9F0B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950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de-DE" altLang="de-GB" sz="2400" dirty="0">
                <a:solidFill>
                  <a:srgbClr val="E5E5FF"/>
                </a:solidFill>
                <a:ea typeface="Arial Unicode MS" panose="020B0604020202020204" pitchFamily="34" charset="-128"/>
              </a:rPr>
              <a:t>The </a:t>
            </a:r>
            <a:r>
              <a:rPr lang="de-DE" altLang="de-GB" sz="2400" dirty="0" err="1">
                <a:solidFill>
                  <a:srgbClr val="E5E5FF"/>
                </a:solidFill>
                <a:ea typeface="Arial Unicode MS" panose="020B0604020202020204" pitchFamily="34" charset="-128"/>
              </a:rPr>
              <a:t>Hetmanate</a:t>
            </a:r>
            <a:r>
              <a:rPr lang="de-DE" altLang="de-GB" sz="2400" dirty="0">
                <a:solidFill>
                  <a:srgbClr val="E5E5FF"/>
                </a:solidFill>
                <a:ea typeface="Arial Unicode MS" panose="020B0604020202020204" pitchFamily="34" charset="-128"/>
              </a:rPr>
              <a:t> in </a:t>
            </a:r>
            <a:r>
              <a:rPr lang="de-DE" altLang="de-GB" sz="2400" dirty="0" err="1">
                <a:solidFill>
                  <a:srgbClr val="E5E5FF"/>
                </a:solidFill>
                <a:ea typeface="Arial Unicode MS" panose="020B0604020202020204" pitchFamily="34" charset="-128"/>
              </a:rPr>
              <a:t>the</a:t>
            </a:r>
            <a:r>
              <a:rPr lang="de-DE" altLang="de-GB" sz="2400" dirty="0">
                <a:solidFill>
                  <a:srgbClr val="E5E5FF"/>
                </a:solidFill>
                <a:ea typeface="Arial Unicode MS" panose="020B0604020202020204" pitchFamily="34" charset="-128"/>
              </a:rPr>
              <a:t> 18th </a:t>
            </a:r>
            <a:r>
              <a:rPr lang="de-DE" altLang="de-GB" sz="2400" dirty="0" err="1">
                <a:solidFill>
                  <a:srgbClr val="E5E5FF"/>
                </a:solidFill>
                <a:ea typeface="Arial Unicode MS" panose="020B0604020202020204" pitchFamily="34" charset="-128"/>
              </a:rPr>
              <a:t>century</a:t>
            </a:r>
            <a:endParaRPr lang="de-DE" altLang="de-GB" sz="2400" dirty="0">
              <a:solidFill>
                <a:srgbClr val="E5E5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20482" name="Text Box 2">
            <a:extLst>
              <a:ext uri="{FF2B5EF4-FFF2-40B4-BE49-F238E27FC236}">
                <a16:creationId xmlns:a16="http://schemas.microsoft.com/office/drawing/2014/main" id="{EFAAD469-F40B-BB79-0A65-A7D34E68D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33" y="1000125"/>
            <a:ext cx="4036034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1685 Kyiv Orthodox Church Metropolitan becomes a division of Moscow Metropolitan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1709 Battle of Poltava, Hetman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Mazepa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in alliance with Charles XII defeated by Peter the Great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1722 First Ukrainian Hetman appointed by Russian Tsar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1772 First partition of Poland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1775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Zaporiz</a:t>
            </a:r>
            <a:r>
              <a:rPr lang="ja-JP" altLang="en-GB">
                <a:solidFill>
                  <a:srgbClr val="FFFFFF"/>
                </a:solidFill>
                <a:ea typeface="Arial Unicode MS" panose="020B0604020202020204" pitchFamily="34" charset="-128"/>
              </a:rPr>
              <a:t>’</a:t>
            </a:r>
            <a:r>
              <a:rPr lang="en-GB" altLang="ja-JP" dirty="0">
                <a:solidFill>
                  <a:srgbClr val="FFFFFF"/>
                </a:solidFill>
                <a:ea typeface="Arial Unicode MS" panose="020B0604020202020204" pitchFamily="34" charset="-128"/>
              </a:rPr>
              <a:t>ka (Zaporizhian) </a:t>
            </a:r>
            <a:r>
              <a:rPr lang="en-GB" altLang="ja-JP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Sich</a:t>
            </a:r>
            <a:r>
              <a:rPr lang="en-GB" altLang="ja-JP" dirty="0">
                <a:solidFill>
                  <a:srgbClr val="FFFFFF"/>
                </a:solidFill>
                <a:ea typeface="Arial Unicode MS" panose="020B0604020202020204" pitchFamily="34" charset="-128"/>
              </a:rPr>
              <a:t> destroyed by Russian army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1780 End of Hetmanate</a:t>
            </a: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buSzPct val="100000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pic>
        <p:nvPicPr>
          <p:cNvPr id="56323" name="Picture 1">
            <a:extLst>
              <a:ext uri="{FF2B5EF4-FFF2-40B4-BE49-F238E27FC236}">
                <a16:creationId xmlns:a16="http://schemas.microsoft.com/office/drawing/2014/main" id="{8CC8B674-2E90-5B02-196A-F6B27551A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356" y="1097573"/>
            <a:ext cx="7358644" cy="5196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2EA1FA1-80CC-F4DA-2F85-1F805B8A3063}"/>
              </a:ext>
            </a:extLst>
          </p:cNvPr>
          <p:cNvSpPr txBox="1"/>
          <p:nvPr/>
        </p:nvSpPr>
        <p:spPr>
          <a:xfrm>
            <a:off x="2384391" y="388367"/>
            <a:ext cx="673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>
                <a:solidFill>
                  <a:schemeClr val="bg1"/>
                </a:solidFill>
              </a:rPr>
              <a:t>Interpretations of the Pereyaslav Agreement of 1654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22E1791-F17B-B67F-9ADD-DCD9F1AB990F}"/>
              </a:ext>
            </a:extLst>
          </p:cNvPr>
          <p:cNvSpPr txBox="1"/>
          <p:nvPr/>
        </p:nvSpPr>
        <p:spPr>
          <a:xfrm>
            <a:off x="786133" y="1018088"/>
            <a:ext cx="103045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Personal Union (Russian version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Real union and permanent integration of Cossacks lands in Tsardom of Muscovy  (Russian version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Vassal relationship with obligations on both sides: protection for tribute, military assistance but not interfering in domestic affairs (Russian historian Venedikt Makotin and Ukrainian historian Mykhailo Hrushevsky)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Temporary military alliance (Ukrainian historian Viacheslav Lypynsky)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sz="2000" dirty="0">
                <a:solidFill>
                  <a:schemeClr val="bg1"/>
                </a:solidFill>
              </a:rPr>
              <a:t>Union of </a:t>
            </a:r>
            <a:r>
              <a:rPr lang="de-GB" sz="2000">
                <a:solidFill>
                  <a:schemeClr val="bg1"/>
                </a:solidFill>
              </a:rPr>
              <a:t>two peoples</a:t>
            </a:r>
            <a:r>
              <a:rPr lang="de-DE" sz="2000" dirty="0">
                <a:solidFill>
                  <a:schemeClr val="bg1"/>
                </a:solidFill>
              </a:rPr>
              <a:t>,</a:t>
            </a:r>
            <a:r>
              <a:rPr lang="de-GB" sz="2000">
                <a:solidFill>
                  <a:schemeClr val="bg1"/>
                </a:solidFill>
              </a:rPr>
              <a:t> </a:t>
            </a:r>
            <a:r>
              <a:rPr lang="de-GB" sz="2000" dirty="0">
                <a:solidFill>
                  <a:schemeClr val="bg1"/>
                </a:solidFill>
              </a:rPr>
              <a:t>Ukrainians </a:t>
            </a:r>
            <a:r>
              <a:rPr lang="de-GB" sz="2000">
                <a:solidFill>
                  <a:schemeClr val="bg1"/>
                </a:solidFill>
              </a:rPr>
              <a:t>and Russians</a:t>
            </a:r>
            <a:r>
              <a:rPr lang="de-DE" sz="2000" dirty="0">
                <a:solidFill>
                  <a:schemeClr val="bg1"/>
                </a:solidFill>
              </a:rPr>
              <a:t>,</a:t>
            </a:r>
            <a:r>
              <a:rPr lang="de-GB" sz="2000">
                <a:solidFill>
                  <a:schemeClr val="bg1"/>
                </a:solidFill>
              </a:rPr>
              <a:t> </a:t>
            </a:r>
            <a:r>
              <a:rPr lang="de-GB" sz="2000" dirty="0">
                <a:solidFill>
                  <a:schemeClr val="bg1"/>
                </a:solidFill>
              </a:rPr>
              <a:t>following the desire of the masses (Soviet version after WWII)</a:t>
            </a:r>
          </a:p>
          <a:p>
            <a:endParaRPr lang="de-GB" sz="2000" dirty="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2ADFA0C-511A-6D28-FF73-7F93332244B1}"/>
              </a:ext>
            </a:extLst>
          </p:cNvPr>
          <p:cNvSpPr txBox="1"/>
          <p:nvPr/>
        </p:nvSpPr>
        <p:spPr>
          <a:xfrm>
            <a:off x="4320578" y="4076506"/>
            <a:ext cx="17754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>
                <a:solidFill>
                  <a:schemeClr val="bg1"/>
                </a:solidFill>
              </a:rPr>
              <a:t>Khmelnytsky</a:t>
            </a:r>
          </a:p>
          <a:p>
            <a:endParaRPr lang="de-GB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9394E2E-2837-38A1-B3D7-0C672B285DF0}"/>
              </a:ext>
            </a:extLst>
          </p:cNvPr>
          <p:cNvSpPr txBox="1"/>
          <p:nvPr/>
        </p:nvSpPr>
        <p:spPr>
          <a:xfrm>
            <a:off x="1263603" y="4685169"/>
            <a:ext cx="9827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000" dirty="0">
                <a:solidFill>
                  <a:schemeClr val="bg1"/>
                </a:solidFill>
              </a:rPr>
              <a:t>Traitor, pogromist, national hero, statesman and state-builder, Unifier of Russia and Ukraine,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1A2B2CD-845F-71CF-8D46-32E2426AFE41}"/>
              </a:ext>
            </a:extLst>
          </p:cNvPr>
          <p:cNvSpPr txBox="1"/>
          <p:nvPr/>
        </p:nvSpPr>
        <p:spPr>
          <a:xfrm>
            <a:off x="1024868" y="5712262"/>
            <a:ext cx="10304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2000" dirty="0">
                <a:solidFill>
                  <a:schemeClr val="bg1"/>
                </a:solidFill>
              </a:rPr>
              <a:t>Khmeln</a:t>
            </a:r>
            <a:r>
              <a:rPr lang="de-DE" sz="2000" dirty="0" err="1">
                <a:solidFill>
                  <a:schemeClr val="bg1"/>
                </a:solidFill>
              </a:rPr>
              <a:t>y</a:t>
            </a:r>
            <a:r>
              <a:rPr lang="de-GB" sz="2000">
                <a:solidFill>
                  <a:schemeClr val="bg1"/>
                </a:solidFill>
              </a:rPr>
              <a:t>tsky </a:t>
            </a:r>
            <a:r>
              <a:rPr lang="de-GB" sz="2000" dirty="0">
                <a:solidFill>
                  <a:schemeClr val="bg1"/>
                </a:solidFill>
              </a:rPr>
              <a:t>and Cossack  hetmanate – pre-modern ‚national</a:t>
            </a:r>
            <a:r>
              <a:rPr lang="de-GB" sz="2000">
                <a:solidFill>
                  <a:schemeClr val="bg1"/>
                </a:solidFill>
              </a:rPr>
              <a:t>‘ identity, </a:t>
            </a:r>
            <a:r>
              <a:rPr lang="de-GB" sz="2000" dirty="0">
                <a:solidFill>
                  <a:schemeClr val="bg1"/>
                </a:solidFill>
              </a:rPr>
              <a:t>massive importance for Ukrainian history, memory of Cossacks and Cossack way of life and freedoms deeply influence Ukrainian nation building in 19th century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AF91E52-A177-5872-1D1C-1493312C148A}"/>
              </a:ext>
            </a:extLst>
          </p:cNvPr>
          <p:cNvSpPr txBox="1"/>
          <p:nvPr/>
        </p:nvSpPr>
        <p:spPr>
          <a:xfrm>
            <a:off x="4637314" y="5257800"/>
            <a:ext cx="1023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>
                <a:solidFill>
                  <a:schemeClr val="bg1"/>
                </a:solidFill>
              </a:rPr>
              <a:t>Legacy</a:t>
            </a:r>
          </a:p>
        </p:txBody>
      </p:sp>
    </p:spTree>
    <p:extLst>
      <p:ext uri="{BB962C8B-B14F-4D97-AF65-F5344CB8AC3E}">
        <p14:creationId xmlns:p14="http://schemas.microsoft.com/office/powerpoint/2010/main" val="209404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>
            <a:extLst>
              <a:ext uri="{FF2B5EF4-FFF2-40B4-BE49-F238E27FC236}">
                <a16:creationId xmlns:a16="http://schemas.microsoft.com/office/drawing/2014/main" id="{93C948A0-FB1A-55B8-4A0A-8762A7FB7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38" y="0"/>
            <a:ext cx="9136062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>
            <a:extLst>
              <a:ext uri="{FF2B5EF4-FFF2-40B4-BE49-F238E27FC236}">
                <a16:creationId xmlns:a16="http://schemas.microsoft.com/office/drawing/2014/main" id="{2C541BB5-1E6D-9E6A-2CBC-8B9A85C26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85" y="260350"/>
            <a:ext cx="6192715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Cossack (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ukr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. Kozak) is derived from the Turkic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kazak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(free man), meaning anyone who could not find his appropriate place in society and went into the steppes, where he acknowledged no authority. </a:t>
            </a: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By the end of the 15</a:t>
            </a:r>
            <a:r>
              <a:rPr lang="en-GB" altLang="de-GB" baseline="30000" dirty="0">
                <a:solidFill>
                  <a:srgbClr val="FFFFFF"/>
                </a:solidFill>
                <a:ea typeface="Arial Unicode MS" panose="020B0604020202020204" pitchFamily="34" charset="-128"/>
              </a:rPr>
              <a:t>th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c. the name acquired a wider meaning and was applied to those who went to the steppes</a:t>
            </a: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In the mid 16</a:t>
            </a:r>
            <a:r>
              <a:rPr lang="en-GB" altLang="de-GB" baseline="30000" dirty="0">
                <a:solidFill>
                  <a:srgbClr val="FFFFFF"/>
                </a:solidFill>
                <a:ea typeface="Arial Unicode MS" panose="020B0604020202020204" pitchFamily="34" charset="-128"/>
              </a:rPr>
              <a:t>th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c. the Cossack structure in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Zaporizhia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was created (headquarter on an island in the Dnipro river, south of the rapids) to support steppe settler</a:t>
            </a:r>
            <a:r>
              <a:rPr lang="ja-JP" altLang="en-GB">
                <a:solidFill>
                  <a:srgbClr val="FFFFFF"/>
                </a:solidFill>
                <a:ea typeface="Arial Unicode MS" panose="020B0604020202020204" pitchFamily="34" charset="-128"/>
              </a:rPr>
              <a:t>’</a:t>
            </a:r>
            <a:r>
              <a:rPr lang="en-GB" altLang="ja-JP" dirty="0">
                <a:solidFill>
                  <a:srgbClr val="FFFFFF"/>
                </a:solidFill>
                <a:ea typeface="Arial Unicode MS" panose="020B0604020202020204" pitchFamily="34" charset="-128"/>
              </a:rPr>
              <a:t>s struggle against Tatar raids, did also raid Tatar territory</a:t>
            </a: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Cossack Hetman – elected leader of Cossacks (confirmed by King). Cossacks elect their officers (after defeats in rebellions sometimes need to concede this right to crown)</a:t>
            </a:r>
            <a:endParaRPr lang="en-GB" altLang="ja-JP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1569 Union of Lublin between Poland and Lithuania, protection against raids from </a:t>
            </a:r>
            <a:r>
              <a:rPr lang="ja-JP" altLang="en-GB">
                <a:solidFill>
                  <a:srgbClr val="FFFFFF"/>
                </a:solidFill>
                <a:ea typeface="Arial Unicode MS" panose="020B0604020202020204" pitchFamily="34" charset="-128"/>
              </a:rPr>
              <a:t>“</a:t>
            </a:r>
            <a:r>
              <a:rPr lang="en-GB" altLang="ja-JP" dirty="0">
                <a:solidFill>
                  <a:srgbClr val="FFFFFF"/>
                </a:solidFill>
                <a:ea typeface="Arial Unicode MS" panose="020B0604020202020204" pitchFamily="34" charset="-128"/>
              </a:rPr>
              <a:t>Wild Field</a:t>
            </a:r>
            <a:r>
              <a:rPr lang="ja-JP" altLang="en-GB">
                <a:solidFill>
                  <a:srgbClr val="FFFFFF"/>
                </a:solidFill>
                <a:ea typeface="Arial Unicode MS" panose="020B0604020202020204" pitchFamily="34" charset="-128"/>
              </a:rPr>
              <a:t>”</a:t>
            </a:r>
            <a:r>
              <a:rPr lang="en-GB" altLang="ja-JP" dirty="0">
                <a:solidFill>
                  <a:srgbClr val="FFFFFF"/>
                </a:solidFill>
                <a:ea typeface="Arial Unicode MS" panose="020B0604020202020204" pitchFamily="34" charset="-128"/>
              </a:rPr>
              <a:t> now task of Polish crown</a:t>
            </a: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Growth of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cossackdom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after Polish magnates established manorial system of agriculture (freedom of movement was limited, corvee was expanded) – profitable grain trade: many peasants fled to steppe </a:t>
            </a:r>
          </a:p>
          <a:p>
            <a:pPr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dirty="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grpSp>
        <p:nvGrpSpPr>
          <p:cNvPr id="46082" name="Group 2">
            <a:extLst>
              <a:ext uri="{FF2B5EF4-FFF2-40B4-BE49-F238E27FC236}">
                <a16:creationId xmlns:a16="http://schemas.microsoft.com/office/drawing/2014/main" id="{B5F77CB2-28E5-60A6-358E-526F9FB9924F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0"/>
            <a:ext cx="3130550" cy="2781300"/>
            <a:chOff x="3256" y="0"/>
            <a:chExt cx="2503" cy="2003"/>
          </a:xfrm>
        </p:grpSpPr>
        <p:pic>
          <p:nvPicPr>
            <p:cNvPr id="46086" name="Picture 3">
              <a:extLst>
                <a:ext uri="{FF2B5EF4-FFF2-40B4-BE49-F238E27FC236}">
                  <a16:creationId xmlns:a16="http://schemas.microsoft.com/office/drawing/2014/main" id="{26BD0107-B35E-5E43-B2DC-577B7A155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0"/>
              <a:ext cx="2503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6087" name="Text Box 4">
              <a:extLst>
                <a:ext uri="{FF2B5EF4-FFF2-40B4-BE49-F238E27FC236}">
                  <a16:creationId xmlns:a16="http://schemas.microsoft.com/office/drawing/2014/main" id="{51CBC99C-B2FD-07B4-2C7A-95F6753AF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6" y="0"/>
              <a:ext cx="2503" cy="2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  <p:grpSp>
        <p:nvGrpSpPr>
          <p:cNvPr id="46083" name="Group 5">
            <a:extLst>
              <a:ext uri="{FF2B5EF4-FFF2-40B4-BE49-F238E27FC236}">
                <a16:creationId xmlns:a16="http://schemas.microsoft.com/office/drawing/2014/main" id="{ABA6F530-4279-F883-26BE-EACE8906F1A5}"/>
              </a:ext>
            </a:extLst>
          </p:cNvPr>
          <p:cNvGrpSpPr>
            <a:grpSpLocks/>
          </p:cNvGrpSpPr>
          <p:nvPr/>
        </p:nvGrpSpPr>
        <p:grpSpPr bwMode="auto">
          <a:xfrm>
            <a:off x="9126171" y="2947623"/>
            <a:ext cx="2616200" cy="3643313"/>
            <a:chOff x="3742" y="2024"/>
            <a:chExt cx="1648" cy="2295"/>
          </a:xfrm>
        </p:grpSpPr>
        <p:pic>
          <p:nvPicPr>
            <p:cNvPr id="46084" name="Picture 6">
              <a:extLst>
                <a:ext uri="{FF2B5EF4-FFF2-40B4-BE49-F238E27FC236}">
                  <a16:creationId xmlns:a16="http://schemas.microsoft.com/office/drawing/2014/main" id="{26D86834-DD1B-34C2-EA9C-7B76D0940C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2024"/>
              <a:ext cx="1648" cy="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6085" name="Text Box 7">
              <a:extLst>
                <a:ext uri="{FF2B5EF4-FFF2-40B4-BE49-F238E27FC236}">
                  <a16:creationId xmlns:a16="http://schemas.microsoft.com/office/drawing/2014/main" id="{748D696B-C439-26D9-B61C-EA87D4883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2" y="2024"/>
              <a:ext cx="1648" cy="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de-GB">
                <a:ea typeface="Arial Unicode MS" panose="020B0604020202020204" pitchFamily="34" charset="-128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EB54631-CC6A-27C7-5C2C-F3CF1392B77A}"/>
              </a:ext>
            </a:extLst>
          </p:cNvPr>
          <p:cNvSpPr txBox="1"/>
          <p:nvPr/>
        </p:nvSpPr>
        <p:spPr>
          <a:xfrm>
            <a:off x="10093569" y="468923"/>
            <a:ext cx="166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Frontier Society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066D628-25EC-D2CD-BC23-00F03D32DE82}"/>
              </a:ext>
            </a:extLst>
          </p:cNvPr>
          <p:cNvSpPr txBox="1"/>
          <p:nvPr/>
        </p:nvSpPr>
        <p:spPr>
          <a:xfrm>
            <a:off x="6743700" y="3266787"/>
            <a:ext cx="2404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3200" b="1" dirty="0">
                <a:solidFill>
                  <a:schemeClr val="bg1"/>
                </a:solidFill>
              </a:rPr>
              <a:t>The Cossacks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>
            <a:extLst>
              <a:ext uri="{FF2B5EF4-FFF2-40B4-BE49-F238E27FC236}">
                <a16:creationId xmlns:a16="http://schemas.microsoft.com/office/drawing/2014/main" id="{7A3A98E1-CE5D-D814-1046-D136F84F4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786" y="213580"/>
            <a:ext cx="10462428" cy="6430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Dilemma for Polish crown: Cossacks needed to defend the steppe frontier, especially against Tatar raids (in 16th and 17</a:t>
            </a:r>
            <a:r>
              <a:rPr lang="en-GB" altLang="de-GB" sz="2000" baseline="30000" dirty="0">
                <a:solidFill>
                  <a:srgbClr val="FFFFFF"/>
                </a:solidFill>
                <a:ea typeface="Arial Unicode MS" panose="020B0604020202020204" pitchFamily="34" charset="-128"/>
              </a:rPr>
              <a:t>th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centuries between 1.5 and 3 million inhabitants of Ukraine sold on Ottoman slave markets), but presence of militarily trained and armed men (many of them serfs) was threat to Polish magnates and nobility – one solution: register Cossacks (first 300, later 6,000, than 8,000). Crown tries to appoint leaders (elder, colonels)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Magnates have many estates, work through middlemen, poorer noblemen but often Jews as administrators, exercising magnates’ alcohol monopoly, work as money lenders (overwhelming majority of Jews, however, were merchants/traders and artisans), sometimes pay fixed sum for 2- or 3-year lease to magnate – incentive to maximally exploit serfs. Magnates invite peasants from Poland, with tax-free promise for 10, 20 years but then try to enforce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corvée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.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Power of magnates, old Ruthenian families like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Ostrozky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or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Vishnovetsky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or Polish ‘immigrants’, lower percentage of nobility in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Rus’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land than in Polish heartlands, magnates have private armies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Ordinary Cossacks – participating in military campaigns of Polish king, after returning home meant to be serfs again. 1591 First Cossack uprising, several more uprisings until 1638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Tensions/conflicts in Cossack society – registered Cossacks vs unregistered Cossacks and serfs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9A041E1C-5F7E-B43F-1EE3-A0834E456FBD}"/>
              </a:ext>
            </a:extLst>
          </p:cNvPr>
          <p:cNvSpPr txBox="1"/>
          <p:nvPr/>
        </p:nvSpPr>
        <p:spPr>
          <a:xfrm>
            <a:off x="1372437" y="964884"/>
            <a:ext cx="10335147" cy="5546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1596 Union of Brest – Uniate (Greek—Catholic) Church - 1598-1632 Orthodox Church illegal in Polish-Lithuanian Commonwealth – many Orthodox bishops join Uniate Church but resistance from below – confessional conflict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Orthodox clergymen find refuge in Muscovy but tsar reluctant to intervene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ja-JP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1620 Cossack Hetman </a:t>
            </a:r>
            <a:r>
              <a:rPr lang="en-GB" altLang="ja-JP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Sahaidachny</a:t>
            </a:r>
            <a:r>
              <a:rPr lang="en-GB" altLang="ja-JP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enrols himself and entire Zaporizhian Host in </a:t>
            </a:r>
            <a:r>
              <a:rPr lang="en-GB" altLang="ja-JP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Kyivan</a:t>
            </a:r>
            <a:r>
              <a:rPr lang="en-GB" altLang="ja-JP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(Orthodox) Brotherhood – connection between Orthodox confession and Cossacks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ja-JP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ja-JP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 </a:t>
            </a:r>
            <a:r>
              <a:rPr lang="en-GB" altLang="ja-JP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Sahaidachny</a:t>
            </a:r>
            <a:r>
              <a:rPr lang="en-GB" altLang="ja-JP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invites Patriarch of Jerusalem to Kyiv, to consecrate new Orthodox hierarchy (bishops)– who then can consecrate priests  - Cossacks as protectors of Orthodox Church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ja-JP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1637 Petro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Mohyla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establishes a Collegium in Kyiv, becomes metropolitan of Kyiv –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Kyivan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Renaissance – high quality of theological learning, book-printing in Church-Slavonic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de-GB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After Cossack uprisings of the  late 1630</a:t>
            </a:r>
            <a:r>
              <a:rPr lang="ja-JP" altLang="en-GB" sz="2000">
                <a:solidFill>
                  <a:srgbClr val="FFFFFF"/>
                </a:solidFill>
                <a:ea typeface="Arial Unicode MS" panose="020B0604020202020204" pitchFamily="34" charset="-128"/>
              </a:rPr>
              <a:t>’</a:t>
            </a:r>
            <a:r>
              <a:rPr lang="en-GB" altLang="ja-JP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s register was significantly reduced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altLang="ja-JP" sz="20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1648 Beginning of Cossack uprising, led by Hetman Bohdan </a:t>
            </a:r>
            <a:r>
              <a:rPr lang="en-GB" altLang="de-GB" sz="20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Khmelnytsky</a:t>
            </a:r>
            <a:r>
              <a:rPr lang="en-GB" altLang="de-GB" sz="2000" dirty="0">
                <a:solidFill>
                  <a:srgbClr val="FFFFFF"/>
                </a:solidFill>
                <a:ea typeface="Arial Unicode MS" panose="020B0604020202020204" pitchFamily="34" charset="-128"/>
              </a:rPr>
              <a:t> in alliance with Tatars from Crimea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97BC0A0-2ED8-0820-82C3-3EEDE84A16FE}"/>
              </a:ext>
            </a:extLst>
          </p:cNvPr>
          <p:cNvSpPr txBox="1"/>
          <p:nvPr/>
        </p:nvSpPr>
        <p:spPr>
          <a:xfrm>
            <a:off x="3751298" y="228600"/>
            <a:ext cx="5845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800" dirty="0">
                <a:solidFill>
                  <a:schemeClr val="bg1"/>
                </a:solidFill>
              </a:rPr>
              <a:t>1596-1648: Run-up to the Great Revolt</a:t>
            </a:r>
          </a:p>
        </p:txBody>
      </p:sp>
    </p:spTree>
    <p:extLst>
      <p:ext uri="{BB962C8B-B14F-4D97-AF65-F5344CB8AC3E}">
        <p14:creationId xmlns:p14="http://schemas.microsoft.com/office/powerpoint/2010/main" val="1828914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>
            <a:extLst>
              <a:ext uri="{FF2B5EF4-FFF2-40B4-BE49-F238E27FC236}">
                <a16:creationId xmlns:a16="http://schemas.microsoft.com/office/drawing/2014/main" id="{8D15C278-1977-9C4B-1781-771B04484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4289"/>
            <a:ext cx="5310188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2226" name="Picture 1">
            <a:extLst>
              <a:ext uri="{FF2B5EF4-FFF2-40B4-BE49-F238E27FC236}">
                <a16:creationId xmlns:a16="http://schemas.microsoft.com/office/drawing/2014/main" id="{C7348DF6-8135-FE17-58CD-A5CA37CAB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115889"/>
            <a:ext cx="5299075" cy="36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C69E673-CB4F-2E47-80AD-4AEAB1E581C0}"/>
              </a:ext>
            </a:extLst>
          </p:cNvPr>
          <p:cNvSpPr txBox="1"/>
          <p:nvPr/>
        </p:nvSpPr>
        <p:spPr>
          <a:xfrm>
            <a:off x="7353393" y="4517678"/>
            <a:ext cx="4268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>
                <a:solidFill>
                  <a:schemeClr val="bg1"/>
                </a:solidFill>
              </a:rPr>
              <a:t>Bohdan Khmelnytsky, 1596-1657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3EF2A77-816E-A907-8D01-0FF4A2415267}"/>
              </a:ext>
            </a:extLst>
          </p:cNvPr>
          <p:cNvSpPr txBox="1"/>
          <p:nvPr/>
        </p:nvSpPr>
        <p:spPr>
          <a:xfrm>
            <a:off x="710084" y="702129"/>
            <a:ext cx="1123070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April 1648 Battle of Zhovti Vody – Advance force of Polish crown army defeated by Cossacks/Tatars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May 1648 Battle of Korsun</a:t>
            </a:r>
            <a:r>
              <a:rPr lang="de-DE" dirty="0">
                <a:solidFill>
                  <a:schemeClr val="bg1"/>
                </a:solidFill>
              </a:rPr>
              <a:t>: Desaster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GB" dirty="0">
                <a:solidFill>
                  <a:schemeClr val="bg1"/>
                </a:solidFill>
              </a:rPr>
              <a:t> crown army</a:t>
            </a:r>
            <a:r>
              <a:rPr lang="de-DE" dirty="0">
                <a:solidFill>
                  <a:schemeClr val="bg1"/>
                </a:solidFill>
              </a:rPr>
              <a:t>, massive </a:t>
            </a:r>
            <a:r>
              <a:rPr lang="de-GB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victory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GB" dirty="0">
                <a:solidFill>
                  <a:schemeClr val="bg1"/>
                </a:solidFill>
              </a:rPr>
              <a:t> Cossack/Tatar forces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More and more peasants join rebellion: attacks on Polish estate owners and noblemen and Jewish middlemen and generally Jewish population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September 1648 Battle of Pyliavtski: Cossack/Tatar victory, Polish army and their leaders </a:t>
            </a:r>
            <a:r>
              <a:rPr lang="de-DE" dirty="0" err="1">
                <a:solidFill>
                  <a:schemeClr val="bg1"/>
                </a:solidFill>
              </a:rPr>
              <a:t>run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away</a:t>
            </a:r>
            <a:endParaRPr lang="de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October 1648 Cossacks besiege Lviv – retreat after payment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large </a:t>
            </a:r>
            <a:r>
              <a:rPr lang="de-DE" dirty="0" err="1">
                <a:solidFill>
                  <a:schemeClr val="bg1"/>
                </a:solidFill>
              </a:rPr>
              <a:t>sum</a:t>
            </a:r>
            <a:r>
              <a:rPr lang="de-DE" dirty="0">
                <a:solidFill>
                  <a:schemeClr val="bg1"/>
                </a:solidFill>
              </a:rPr>
              <a:t> in </a:t>
            </a:r>
            <a:r>
              <a:rPr lang="de-DE" dirty="0" err="1">
                <a:solidFill>
                  <a:schemeClr val="bg1"/>
                </a:solidFill>
              </a:rPr>
              <a:t>gold</a:t>
            </a:r>
            <a:endParaRPr lang="de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Spring 1649 Partly a Civil War: Jeremi Wiśniowiecki (magnate with possibly 300,000 serfs),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had</a:t>
            </a:r>
            <a:r>
              <a:rPr lang="de-GB" dirty="0">
                <a:solidFill>
                  <a:schemeClr val="bg1"/>
                </a:solidFill>
              </a:rPr>
              <a:t> converted in 1632 to Roman-Catholicism, led the fight of the Commonwealth against the Cossacks – committed numerous atrocities. In negotiations with the Cossacks the Commonwealth was represented by the Orthodox magnate Adam Kysil.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Siege of Zbarazh: Polish troops in Zbarazh with King Jan Kazimierz surrounded by Cossack/Tatar troops but then Tatar cavalry withdraws (Khan Islam Girei), Khmel</a:t>
            </a:r>
            <a:r>
              <a:rPr lang="de-DE" dirty="0" err="1">
                <a:solidFill>
                  <a:schemeClr val="bg1"/>
                </a:solidFill>
              </a:rPr>
              <a:t>ny</a:t>
            </a:r>
            <a:r>
              <a:rPr lang="de-GB" dirty="0">
                <a:solidFill>
                  <a:schemeClr val="bg1"/>
                </a:solidFill>
              </a:rPr>
              <a:t>tsky forced to negotiate with 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18 August 1649 Zboriv treaty, Roman-Catholic and Uniate </a:t>
            </a:r>
            <a:r>
              <a:rPr lang="de-DE" dirty="0">
                <a:solidFill>
                  <a:schemeClr val="bg1"/>
                </a:solidFill>
              </a:rPr>
              <a:t>Church</a:t>
            </a:r>
            <a:r>
              <a:rPr lang="de-GB" dirty="0">
                <a:solidFill>
                  <a:schemeClr val="bg1"/>
                </a:solidFill>
              </a:rPr>
              <a:t> expelled from provinces of Kyiv, Bratslav and Chernihiv, number of registered Cossacks raised to 40,000 – growing tensions between ordinary Cossacks and Cossack elite.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Problems with Tatar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allies</a:t>
            </a:r>
            <a:r>
              <a:rPr lang="de-DE" dirty="0">
                <a:solidFill>
                  <a:schemeClr val="bg1"/>
                </a:solidFill>
              </a:rPr>
              <a:t>:</a:t>
            </a:r>
            <a:r>
              <a:rPr lang="de-GB" dirty="0">
                <a:solidFill>
                  <a:schemeClr val="bg1"/>
                </a:solidFill>
              </a:rPr>
              <a:t> not satisified with  just getting Polish prisoners, raiding Cossack region, taking prisoners – selling them as slaves – Tatar policy: play Christian rulers against each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June 1651  Battle of Berestechko – crushing defeat for Cossacks – initiative </a:t>
            </a:r>
            <a:r>
              <a:rPr lang="de-DE" dirty="0">
                <a:solidFill>
                  <a:schemeClr val="bg1"/>
                </a:solidFill>
              </a:rPr>
              <a:t>in war </a:t>
            </a:r>
            <a:r>
              <a:rPr lang="de-DE" dirty="0" err="1">
                <a:solidFill>
                  <a:schemeClr val="bg1"/>
                </a:solidFill>
              </a:rPr>
              <a:t>now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GB" dirty="0">
                <a:solidFill>
                  <a:schemeClr val="bg1"/>
                </a:solidFill>
              </a:rPr>
              <a:t>with </a:t>
            </a:r>
            <a:r>
              <a:rPr lang="de-DE" dirty="0" err="1">
                <a:solidFill>
                  <a:schemeClr val="bg1"/>
                </a:solidFill>
              </a:rPr>
              <a:t>Poland-Lithuania</a:t>
            </a:r>
            <a:endParaRPr lang="de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September 1651 Bila Tserkva agreement: register reduced to 20,000. Backed by </a:t>
            </a:r>
            <a:r>
              <a:rPr lang="de-DE" dirty="0">
                <a:solidFill>
                  <a:schemeClr val="bg1"/>
                </a:solidFill>
              </a:rPr>
              <a:t>c</a:t>
            </a:r>
            <a:r>
              <a:rPr lang="de-GB" dirty="0">
                <a:solidFill>
                  <a:schemeClr val="bg1"/>
                </a:solidFill>
              </a:rPr>
              <a:t>rown</a:t>
            </a:r>
            <a:r>
              <a:rPr lang="de-DE" dirty="0">
                <a:solidFill>
                  <a:schemeClr val="bg1"/>
                </a:solidFill>
              </a:rPr>
              <a:t>:</a:t>
            </a:r>
            <a:r>
              <a:rPr lang="de-GB" dirty="0">
                <a:solidFill>
                  <a:schemeClr val="bg1"/>
                </a:solidFill>
              </a:rPr>
              <a:t> Polish noblemen/magnates return to Ukraine – </a:t>
            </a:r>
            <a:r>
              <a:rPr lang="de-DE" dirty="0" err="1">
                <a:solidFill>
                  <a:schemeClr val="bg1"/>
                </a:solidFill>
              </a:rPr>
              <a:t>many</a:t>
            </a:r>
            <a:r>
              <a:rPr lang="de-GB" dirty="0">
                <a:solidFill>
                  <a:schemeClr val="bg1"/>
                </a:solidFill>
              </a:rPr>
              <a:t> Cossacks again threatened by serfdom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April 1652 Cossacks attack Polish troops at Bati, victory, kill all prisoners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GB" dirty="0">
                <a:solidFill>
                  <a:schemeClr val="bg1"/>
                </a:solidFill>
              </a:rPr>
              <a:t>Stalemate</a:t>
            </a:r>
            <a:endParaRPr lang="de-D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bg1"/>
                </a:solidFill>
              </a:rPr>
              <a:t>Religious</a:t>
            </a:r>
            <a:r>
              <a:rPr lang="de-DE" dirty="0">
                <a:solidFill>
                  <a:schemeClr val="bg1"/>
                </a:solidFill>
              </a:rPr>
              <a:t> war? </a:t>
            </a:r>
            <a:r>
              <a:rPr lang="de-DE" dirty="0" err="1">
                <a:solidFill>
                  <a:schemeClr val="bg1"/>
                </a:solidFill>
              </a:rPr>
              <a:t>Social</a:t>
            </a:r>
            <a:r>
              <a:rPr lang="de-DE" dirty="0">
                <a:solidFill>
                  <a:schemeClr val="bg1"/>
                </a:solidFill>
              </a:rPr>
              <a:t> war – </a:t>
            </a:r>
            <a:r>
              <a:rPr lang="de-DE" dirty="0" err="1">
                <a:solidFill>
                  <a:schemeClr val="bg1"/>
                </a:solidFill>
              </a:rPr>
              <a:t>revolutionary</a:t>
            </a:r>
            <a:r>
              <a:rPr lang="de-DE" dirty="0">
                <a:solidFill>
                  <a:schemeClr val="bg1"/>
                </a:solidFill>
              </a:rPr>
              <a:t> war? State-building war? Anti-</a:t>
            </a:r>
            <a:r>
              <a:rPr lang="de-DE" dirty="0" err="1">
                <a:solidFill>
                  <a:schemeClr val="bg1"/>
                </a:solidFill>
              </a:rPr>
              <a:t>colonial</a:t>
            </a:r>
            <a:r>
              <a:rPr lang="de-DE" dirty="0">
                <a:solidFill>
                  <a:schemeClr val="bg1"/>
                </a:solidFill>
              </a:rPr>
              <a:t> war?</a:t>
            </a:r>
            <a:endParaRPr lang="de-GB" dirty="0">
              <a:solidFill>
                <a:schemeClr val="bg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750434A-E5F2-7570-603D-6D14E8649238}"/>
              </a:ext>
            </a:extLst>
          </p:cNvPr>
          <p:cNvSpPr txBox="1"/>
          <p:nvPr/>
        </p:nvSpPr>
        <p:spPr>
          <a:xfrm>
            <a:off x="4180114" y="87868"/>
            <a:ext cx="2970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3200" dirty="0">
                <a:solidFill>
                  <a:schemeClr val="bg1"/>
                </a:solidFill>
              </a:rPr>
              <a:t>The Great Revolt</a:t>
            </a:r>
          </a:p>
        </p:txBody>
      </p:sp>
    </p:spTree>
    <p:extLst>
      <p:ext uri="{BB962C8B-B14F-4D97-AF65-F5344CB8AC3E}">
        <p14:creationId xmlns:p14="http://schemas.microsoft.com/office/powerpoint/2010/main" val="29683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Karte, Atlas enthält.&#10;&#10;Automatisch generierte Beschreibung">
            <a:extLst>
              <a:ext uri="{FF2B5EF4-FFF2-40B4-BE49-F238E27FC236}">
                <a16:creationId xmlns:a16="http://schemas.microsoft.com/office/drawing/2014/main" id="{891600B0-D9DE-62FC-DBB1-CC8AEC644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3476">
            <a:off x="845911" y="-324174"/>
            <a:ext cx="10602427" cy="760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05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2033</Words>
  <Application>Microsoft Macintosh PowerPoint</Application>
  <PresentationFormat>Breitbild</PresentationFormat>
  <Paragraphs>176</Paragraphs>
  <Slides>23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</vt:lpstr>
      <vt:lpstr>Entangled History: Ukraine and her neighbours from the Middle Ages to the Present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Entangled History: Ukraine and her neighbours from the Middle Ages to the Present  </dc:title>
  <dc:creator>Mick, Christoph</dc:creator>
  <cp:lastModifiedBy>Mick, Christoph</cp:lastModifiedBy>
  <cp:revision>38</cp:revision>
  <cp:lastPrinted>2023-10-31T11:42:33Z</cp:lastPrinted>
  <dcterms:created xsi:type="dcterms:W3CDTF">2023-10-21T16:40:07Z</dcterms:created>
  <dcterms:modified xsi:type="dcterms:W3CDTF">2024-11-10T11:53:04Z</dcterms:modified>
</cp:coreProperties>
</file>