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27" r:id="rId2"/>
    <p:sldId id="262" r:id="rId3"/>
    <p:sldId id="290" r:id="rId4"/>
    <p:sldId id="301" r:id="rId5"/>
    <p:sldId id="330" r:id="rId6"/>
    <p:sldId id="331" r:id="rId7"/>
    <p:sldId id="304" r:id="rId8"/>
    <p:sldId id="329" r:id="rId9"/>
    <p:sldId id="328" r:id="rId10"/>
    <p:sldId id="306" r:id="rId11"/>
    <p:sldId id="296" r:id="rId12"/>
    <p:sldId id="293" r:id="rId13"/>
    <p:sldId id="297" r:id="rId14"/>
    <p:sldId id="298" r:id="rId15"/>
    <p:sldId id="299" r:id="rId16"/>
    <p:sldId id="300" r:id="rId17"/>
  </p:sldIdLst>
  <p:sldSz cx="12192000" cy="6858000"/>
  <p:notesSz cx="6858000" cy="9144000"/>
  <p:defaultTextStyle>
    <a:defPPr>
      <a:defRPr lang="de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481"/>
    <a:srgbClr val="002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10"/>
    <p:restoredTop sz="88407"/>
  </p:normalViewPr>
  <p:slideViewPr>
    <p:cSldViewPr snapToGrid="0">
      <p:cViewPr varScale="1">
        <p:scale>
          <a:sx n="177" d="100"/>
          <a:sy n="177" d="100"/>
        </p:scale>
        <p:origin x="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5BBBF-4AA5-FF4C-AFD1-C33DB53211E7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E0EF8-E9C5-4D49-9DE4-53D41E59D6E4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612108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A3B35696-705E-8BE5-8F44-8DA20EA09E3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421E3D2-2A0E-1F4C-8BD5-BEF4EB0FFFF6}" type="slidenum">
              <a:rPr lang="de-DE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de-DE" altLang="en-US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Text Box 1">
            <a:extLst>
              <a:ext uri="{FF2B5EF4-FFF2-40B4-BE49-F238E27FC236}">
                <a16:creationId xmlns:a16="http://schemas.microsoft.com/office/drawing/2014/main" id="{0C18963D-841A-F9F1-04AE-FD19B794A2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8" name="Text Box 2">
            <a:extLst>
              <a:ext uri="{FF2B5EF4-FFF2-40B4-BE49-F238E27FC236}">
                <a16:creationId xmlns:a16="http://schemas.microsoft.com/office/drawing/2014/main" id="{437A4805-68B5-2168-E7F9-81E20A35A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1">
            <a:extLst>
              <a:ext uri="{FF2B5EF4-FFF2-40B4-BE49-F238E27FC236}">
                <a16:creationId xmlns:a16="http://schemas.microsoft.com/office/drawing/2014/main" id="{0AF2517D-3804-52C1-84A3-00A9BF4EFA3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977A263-89A5-7045-A7B9-3709BF9C7A1D}" type="slidenum">
              <a:rPr lang="en-GB" altLang="en-US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en-US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1139" name="Text Box 1">
            <a:extLst>
              <a:ext uri="{FF2B5EF4-FFF2-40B4-BE49-F238E27FC236}">
                <a16:creationId xmlns:a16="http://schemas.microsoft.com/office/drawing/2014/main" id="{0F7E1676-AF38-F7D5-417D-BFC8462D61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1140" name="Text Box 2">
            <a:extLst>
              <a:ext uri="{FF2B5EF4-FFF2-40B4-BE49-F238E27FC236}">
                <a16:creationId xmlns:a16="http://schemas.microsoft.com/office/drawing/2014/main" id="{A74FE8C2-58E3-FF24-E53C-B7914A5252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1">
            <a:extLst>
              <a:ext uri="{FF2B5EF4-FFF2-40B4-BE49-F238E27FC236}">
                <a16:creationId xmlns:a16="http://schemas.microsoft.com/office/drawing/2014/main" id="{4C9B1C20-549D-2DD7-F670-5C42C3392CC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9B25E2D-5E4B-4342-9557-86D2A0B7F87A}" type="slidenum">
              <a:rPr lang="en-GB" altLang="en-US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en-US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9091" name="Text Box 1">
            <a:extLst>
              <a:ext uri="{FF2B5EF4-FFF2-40B4-BE49-F238E27FC236}">
                <a16:creationId xmlns:a16="http://schemas.microsoft.com/office/drawing/2014/main" id="{7C3988A8-22BE-667C-584B-2052E5D48F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9092" name="Text Box 2">
            <a:extLst>
              <a:ext uri="{FF2B5EF4-FFF2-40B4-BE49-F238E27FC236}">
                <a16:creationId xmlns:a16="http://schemas.microsoft.com/office/drawing/2014/main" id="{CD798A97-8AF1-7ACE-8B29-D7EBDC9EE6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9">
            <a:extLst>
              <a:ext uri="{FF2B5EF4-FFF2-40B4-BE49-F238E27FC236}">
                <a16:creationId xmlns:a16="http://schemas.microsoft.com/office/drawing/2014/main" id="{A03C678A-24C7-4D19-930F-BFFBB85AFB0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BE864FF8-CC6F-49AD-B05A-23B44374AFE7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2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48131" name="Text Box 1">
            <a:extLst>
              <a:ext uri="{FF2B5EF4-FFF2-40B4-BE49-F238E27FC236}">
                <a16:creationId xmlns:a16="http://schemas.microsoft.com/office/drawing/2014/main" id="{504F96BE-5501-4B4A-AA5D-1696D6787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2D02ECA1-90E7-41CE-928D-8FA75A2CA9A4}" type="slidenum">
              <a:rPr lang="en-GB" altLang="en-US" sz="1200">
                <a:solidFill>
                  <a:srgbClr val="FFFFFF"/>
                </a:solidFill>
              </a:rPr>
              <a:pPr algn="r" eaLnBrk="1" hangingPunct="1">
                <a:buClrTx/>
                <a:buFontTx/>
                <a:buNone/>
              </a:pPr>
              <a:t>2</a:t>
            </a:fld>
            <a:endParaRPr lang="en-GB" altLang="en-US" sz="1200">
              <a:solidFill>
                <a:srgbClr val="FFFFFF"/>
              </a:solidFill>
            </a:endParaRPr>
          </a:p>
        </p:txBody>
      </p:sp>
      <p:sp>
        <p:nvSpPr>
          <p:cNvPr id="48132" name="Text Box 2">
            <a:extLst>
              <a:ext uri="{FF2B5EF4-FFF2-40B4-BE49-F238E27FC236}">
                <a16:creationId xmlns:a16="http://schemas.microsoft.com/office/drawing/2014/main" id="{540369A5-FDBE-4A32-B954-531C6CBF5EFC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48133" name="Text Box 3">
            <a:extLst>
              <a:ext uri="{FF2B5EF4-FFF2-40B4-BE49-F238E27FC236}">
                <a16:creationId xmlns:a16="http://schemas.microsoft.com/office/drawing/2014/main" id="{462688EB-227A-4869-A1C6-4F30F87B4C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>
            <a:extLst>
              <a:ext uri="{FF2B5EF4-FFF2-40B4-BE49-F238E27FC236}">
                <a16:creationId xmlns:a16="http://schemas.microsoft.com/office/drawing/2014/main" id="{F8BCCF66-9112-018C-7F85-DC0FCDE6B4E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D7EEDD2-2FCC-F94B-BF9B-F6364D73A623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483" name="Text Box 1">
            <a:extLst>
              <a:ext uri="{FF2B5EF4-FFF2-40B4-BE49-F238E27FC236}">
                <a16:creationId xmlns:a16="http://schemas.microsoft.com/office/drawing/2014/main" id="{6A8514CC-64B4-49FA-6844-8CC750D50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F0DB79D-EC48-8A4D-B5FD-7483F30CF65B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484" name="Text Box 2">
            <a:extLst>
              <a:ext uri="{FF2B5EF4-FFF2-40B4-BE49-F238E27FC236}">
                <a16:creationId xmlns:a16="http://schemas.microsoft.com/office/drawing/2014/main" id="{A075F447-1349-A3DF-943D-527FC7B53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A0F7C12-2F35-2640-BE2A-A4BD05814930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485" name="Text Box 3">
            <a:extLst>
              <a:ext uri="{FF2B5EF4-FFF2-40B4-BE49-F238E27FC236}">
                <a16:creationId xmlns:a16="http://schemas.microsoft.com/office/drawing/2014/main" id="{9EA40E8D-A394-66FF-B769-06ED93B58F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486" name="Text Box 4">
            <a:extLst>
              <a:ext uri="{FF2B5EF4-FFF2-40B4-BE49-F238E27FC236}">
                <a16:creationId xmlns:a16="http://schemas.microsoft.com/office/drawing/2014/main" id="{AB95C383-B53A-001F-4495-61683A665B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8">
            <a:extLst>
              <a:ext uri="{FF2B5EF4-FFF2-40B4-BE49-F238E27FC236}">
                <a16:creationId xmlns:a16="http://schemas.microsoft.com/office/drawing/2014/main" id="{C6EFB245-2F85-424B-9377-7C8894DD9F0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/>
            <a:fld id="{F1381F4A-A6FE-4610-9EDB-0FA82F30D5A6}" type="slidenum">
              <a:rPr lang="de-DE" altLang="en-US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/>
              <a:t>4</a:t>
            </a:fld>
            <a:endParaRPr lang="de-DE" altLang="en-US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15715" name="Text Box 1">
            <a:extLst>
              <a:ext uri="{FF2B5EF4-FFF2-40B4-BE49-F238E27FC236}">
                <a16:creationId xmlns:a16="http://schemas.microsoft.com/office/drawing/2014/main" id="{BD2566D8-0DFF-40C5-849A-2E30BBFDC33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5716" name="Text Box 2">
            <a:extLst>
              <a:ext uri="{FF2B5EF4-FFF2-40B4-BE49-F238E27FC236}">
                <a16:creationId xmlns:a16="http://schemas.microsoft.com/office/drawing/2014/main" id="{8B496C02-9D9C-498C-9997-E62A1E9163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33850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1">
            <a:extLst>
              <a:ext uri="{FF2B5EF4-FFF2-40B4-BE49-F238E27FC236}">
                <a16:creationId xmlns:a16="http://schemas.microsoft.com/office/drawing/2014/main" id="{AC4F4E98-BFB4-4689-1A78-CB24F471E2C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E3FB93B-D846-9747-BC86-79BC9C48C1F0}" type="slidenum">
              <a:rPr lang="en-GB" altLang="en-US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en-US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2947" name="Text Box 1">
            <a:extLst>
              <a:ext uri="{FF2B5EF4-FFF2-40B4-BE49-F238E27FC236}">
                <a16:creationId xmlns:a16="http://schemas.microsoft.com/office/drawing/2014/main" id="{1A9871FF-E89E-ABE2-3EAF-24CBA299E4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2948" name="Text Box 2">
            <a:extLst>
              <a:ext uri="{FF2B5EF4-FFF2-40B4-BE49-F238E27FC236}">
                <a16:creationId xmlns:a16="http://schemas.microsoft.com/office/drawing/2014/main" id="{817684DA-88DD-1571-C397-031A9AC05F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>
            <a:extLst>
              <a:ext uri="{FF2B5EF4-FFF2-40B4-BE49-F238E27FC236}">
                <a16:creationId xmlns:a16="http://schemas.microsoft.com/office/drawing/2014/main" id="{BDF3030D-3470-DB0B-EC15-EC4E4F96041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2689FB0-797E-6349-ABB0-842E3CCC73FB}" type="slidenum">
              <a:rPr lang="en-GB" altLang="en-US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GB" altLang="en-US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3555" name="Text Box 1">
            <a:extLst>
              <a:ext uri="{FF2B5EF4-FFF2-40B4-BE49-F238E27FC236}">
                <a16:creationId xmlns:a16="http://schemas.microsoft.com/office/drawing/2014/main" id="{49CFCF56-B68B-294D-4EE1-CEB57B416D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3556" name="Text Box 2">
            <a:extLst>
              <a:ext uri="{FF2B5EF4-FFF2-40B4-BE49-F238E27FC236}">
                <a16:creationId xmlns:a16="http://schemas.microsoft.com/office/drawing/2014/main" id="{3B1BF45E-5B22-97EE-2C7A-643D827C4D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1">
            <a:extLst>
              <a:ext uri="{FF2B5EF4-FFF2-40B4-BE49-F238E27FC236}">
                <a16:creationId xmlns:a16="http://schemas.microsoft.com/office/drawing/2014/main" id="{212D500C-A31E-6822-D394-53385756DE3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1D9B477-02BD-3349-96B6-DCBA00F79492}" type="slidenum">
              <a:rPr lang="en-GB" altLang="en-US" smtClean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5235" name="Text Box 1">
            <a:extLst>
              <a:ext uri="{FF2B5EF4-FFF2-40B4-BE49-F238E27FC236}">
                <a16:creationId xmlns:a16="http://schemas.microsoft.com/office/drawing/2014/main" id="{978B55B7-9C86-0329-4304-1DC46316C5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E570F0F6-6F89-7047-AEEB-16719F9F84C2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5236" name="Text Box 2">
            <a:extLst>
              <a:ext uri="{FF2B5EF4-FFF2-40B4-BE49-F238E27FC236}">
                <a16:creationId xmlns:a16="http://schemas.microsoft.com/office/drawing/2014/main" id="{E6CE9D01-9055-B712-FF45-A5DC74B1C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9239EA7A-0B78-3F4F-80C4-BEF83C5FFAEB}" type="slidenum">
              <a:rPr lang="en-GB" altLang="en-US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en-US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5237" name="Text Box 3">
            <a:extLst>
              <a:ext uri="{FF2B5EF4-FFF2-40B4-BE49-F238E27FC236}">
                <a16:creationId xmlns:a16="http://schemas.microsoft.com/office/drawing/2014/main" id="{7D6DB418-3FC4-2665-41E4-989DDEE07E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5238" name="Text Box 4">
            <a:extLst>
              <a:ext uri="{FF2B5EF4-FFF2-40B4-BE49-F238E27FC236}">
                <a16:creationId xmlns:a16="http://schemas.microsoft.com/office/drawing/2014/main" id="{B2B8D046-B925-AF52-79EC-6A9DB3DFC7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1">
            <a:extLst>
              <a:ext uri="{FF2B5EF4-FFF2-40B4-BE49-F238E27FC236}">
                <a16:creationId xmlns:a16="http://schemas.microsoft.com/office/drawing/2014/main" id="{2C6BE6D1-7780-B6F5-2C42-B5CEC4C3FD2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71EEB2-E571-1843-9435-7F9BCB5FE3BA}" type="slidenum">
              <a:rPr lang="en-GB" altLang="en-US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en-US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0899" name="Text Box 1">
            <a:extLst>
              <a:ext uri="{FF2B5EF4-FFF2-40B4-BE49-F238E27FC236}">
                <a16:creationId xmlns:a16="http://schemas.microsoft.com/office/drawing/2014/main" id="{0AE3BC99-9ADC-8E60-CDBC-013F38C2A4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0900" name="Text Box 2">
            <a:extLst>
              <a:ext uri="{FF2B5EF4-FFF2-40B4-BE49-F238E27FC236}">
                <a16:creationId xmlns:a16="http://schemas.microsoft.com/office/drawing/2014/main" id="{5327E0E2-2ABE-EA23-3BEB-A3A4CEBFD2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1">
            <a:extLst>
              <a:ext uri="{FF2B5EF4-FFF2-40B4-BE49-F238E27FC236}">
                <a16:creationId xmlns:a16="http://schemas.microsoft.com/office/drawing/2014/main" id="{78578EF0-13C4-01F2-CD6E-63CB3AFB60E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0C8E295-7722-8C40-87D6-59CB6277A1FE}" type="slidenum">
              <a:rPr lang="en-GB" altLang="en-US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en-US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7043" name="Text Box 1">
            <a:extLst>
              <a:ext uri="{FF2B5EF4-FFF2-40B4-BE49-F238E27FC236}">
                <a16:creationId xmlns:a16="http://schemas.microsoft.com/office/drawing/2014/main" id="{38A2BA14-99A4-EF11-3DFD-8DD8CCD899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7044" name="Text Box 2">
            <a:extLst>
              <a:ext uri="{FF2B5EF4-FFF2-40B4-BE49-F238E27FC236}">
                <a16:creationId xmlns:a16="http://schemas.microsoft.com/office/drawing/2014/main" id="{E9BA6470-AEAC-F70C-1AFA-4239287375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5DAF23-AA55-E5E8-4B8E-8B51BC698D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FC54E37-731B-D166-14C6-26A64844D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303D1A-9D60-B9C9-D652-1756B86C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B58B27-F5E8-380F-CCB9-2243A1E15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DC7360-14F8-559F-D663-4E13B0AC5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446398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3A674E-9A64-B5CF-F1F4-B006A23AA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3CBF357-860C-F6E0-D63C-C110481F11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31905A-E909-3738-289A-93681C82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B5594E-15AA-8338-FFCC-44ADB15A6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7B2054-756D-C7EC-BDDB-70C3427AD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92824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7BF3304-7CE4-6448-3B2B-8031CAAA9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A2D3225-0AA0-F491-8F0F-3D4A1E193D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498C12-F685-4FF8-52B4-BA3C53601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314ECA-4499-5EA2-D210-DD7389EB1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7EF351-594B-00AC-DF4C-C1913D85C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937928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1"/>
            <a:ext cx="10968567" cy="114141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A19B172-8096-56C8-7B53-EAD16B7867D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F1E8CF-6105-D3C7-2B41-6699A5FD646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094B743-104D-1B23-FED4-8D822652A42E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83872-9D30-6843-A68A-C9D2DAEDDB79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0319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590083-4A77-3594-107C-507D235C9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3EF790-10BE-8676-B96B-1CCBFB232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4A6BE0-E98B-0CF5-0AE8-35503B6FE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3D73BF-C2AE-8655-02EE-AA0264EC5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0287AD-6D30-D7A0-AC01-A210F3080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533062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EEB98-DC73-EE9D-B968-C13D8FEF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C45567-F57B-BE98-E2C0-0A9073184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80BF0D-B034-D373-84E0-A53D287AC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3BB7F3-4ABB-0E46-9242-8B91B8F3A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C39444-39A2-B84B-71AF-C278EE431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23799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291085-2036-0CE0-3431-DAC20CE39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7BB51B-EF3D-6F55-36BA-9E8F5B5E1E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4EE71A9-AA5B-C47B-EA1F-FEE5B56D8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B06700-7347-F2C0-828F-FA9B859D8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BF4751-77B8-CF8D-8583-2772E9F99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417931D-5C53-42FD-A259-D40CF2258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108782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1BB57D-3F4F-14F8-F90E-C890C7987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98D8EE-9B2C-3050-26B0-2A5A402AD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4D79C6-622C-E242-72EB-03B4B7D4A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2391776-7251-8E82-8F72-C9FEEF053B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B3FBE04-3C14-10A8-AF45-D7896DA661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CF6F127-8332-98A3-12B0-B0119DD51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9775105-9450-C5A8-5E5B-DB6847468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D522C32-83A1-811A-6BC9-484AD815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23034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0BF70A-D35D-548F-125D-F0E38EAF1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86E68B7-A231-7C8B-B08D-0E1F3CCD4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578B6E8-2AD4-847D-82A3-5B09A973D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2D63A5-294E-E661-C55A-692848EF0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1577947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A254344-D308-BF19-4680-C3F370DD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F23FCF9-9EFB-6340-BA99-B060EB3D2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46D55E-3334-871A-8F57-BB8C741E3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1518696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70E722-F17A-4243-7EDF-01CAC33C4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274B8B-2653-C10A-77BD-054AB14D1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CA65A5-2D2B-C61C-5B41-C24D80D62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F390DEA-CA1C-13C5-0AE6-02AAD4614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21F8D6-38F9-CF9C-1F21-FC3408C6A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D10DBC3-B285-1FD4-3F7C-0D135E7F2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2755642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D65886-ED3A-53EF-0BC0-5BFE21D72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5A8C9E1-CBB9-7F90-3F7C-5969F01466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6CF273-8034-3BEA-8290-744A19043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FB1134-FF83-67B5-AAE2-4431E8FB6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3B53AD-2783-67B6-7F3C-291E466B9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BBD953-A1B4-C359-7243-C15A8C9BD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3969443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14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DFC0AA-70FC-EDE4-D2EF-E902D8D01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845AFD-AA64-5AF1-97A8-6DFD62F64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BD8B86-6903-4CFD-BF47-8DBB6718ED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1D28B-2E40-674B-9373-197A451C71EA}" type="datetimeFigureOut">
              <a:rPr lang="de-GB" smtClean="0"/>
              <a:t>28.11.23</a:t>
            </a:fld>
            <a:endParaRPr lang="de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8DF702-2135-8EFB-8C9E-E8B188B8AF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B669F8-FF9E-93D9-11E8-1F111DE06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3579F-3428-454A-9D2C-720FB0199E92}" type="slidenum">
              <a:rPr lang="de-GB" smtClean="0"/>
              <a:t>‹Nr.›</a:t>
            </a:fld>
            <a:endParaRPr lang="de-GB"/>
          </a:p>
        </p:txBody>
      </p:sp>
    </p:spTree>
    <p:extLst>
      <p:ext uri="{BB962C8B-B14F-4D97-AF65-F5344CB8AC3E}">
        <p14:creationId xmlns:p14="http://schemas.microsoft.com/office/powerpoint/2010/main" val="53758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>
            <a:extLst>
              <a:ext uri="{FF2B5EF4-FFF2-40B4-BE49-F238E27FC236}">
                <a16:creationId xmlns:a16="http://schemas.microsoft.com/office/drawing/2014/main" id="{CF5158EC-4494-E031-7B05-DB8EB6C108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74825" y="619126"/>
            <a:ext cx="8351838" cy="1941513"/>
          </a:xfrm>
          <a:ln>
            <a:solidFill>
              <a:srgbClr val="0070C0"/>
            </a:solidFill>
          </a:ln>
        </p:spPr>
        <p:txBody>
          <a:bodyPr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Entangled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History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: Ukraine and her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neighbours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from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Middle Ages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to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28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Present</a:t>
            </a:r>
            <a:b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br>
              <a:rPr lang="de-DE" altLang="en-US" sz="2800" dirty="0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endParaRPr lang="de-DE" altLang="en-US" sz="2800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5362" name="Text Box 2">
            <a:extLst>
              <a:ext uri="{FF2B5EF4-FFF2-40B4-BE49-F238E27FC236}">
                <a16:creationId xmlns:a16="http://schemas.microsoft.com/office/drawing/2014/main" id="{5D91716E-CAE1-0BB0-14BE-BD2DBC9E7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8800" y="2781301"/>
            <a:ext cx="5281113" cy="157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endParaRPr lang="en-GB" altLang="en-US" b="1" dirty="0">
              <a:solidFill>
                <a:srgbClr val="FFFFFF"/>
              </a:solidFill>
            </a:endParaRPr>
          </a:p>
          <a:p>
            <a:pPr algn="ctr" eaLnBrk="1" hangingPunct="1">
              <a:buSzPct val="100000"/>
            </a:pPr>
            <a:r>
              <a:rPr lang="en-GB" altLang="en-US" b="1" dirty="0">
                <a:solidFill>
                  <a:srgbClr val="FFFFFF"/>
                </a:solidFill>
              </a:rPr>
              <a:t>7 Russia’s mission and Ukraine</a:t>
            </a:r>
          </a:p>
          <a:p>
            <a:pPr algn="ctr" eaLnBrk="1" hangingPunct="1">
              <a:buSzPct val="100000"/>
            </a:pPr>
            <a:endParaRPr lang="en-GB" altLang="en-US" b="1" dirty="0">
              <a:solidFill>
                <a:srgbClr val="FFFFFF"/>
              </a:solidFill>
            </a:endParaRPr>
          </a:p>
          <a:p>
            <a:pPr algn="ctr" eaLnBrk="1" hangingPunct="1">
              <a:buSzPct val="100000"/>
            </a:pPr>
            <a:r>
              <a:rPr lang="en-GB" altLang="en-US" b="1" dirty="0">
                <a:solidFill>
                  <a:srgbClr val="FFFFFF"/>
                </a:solidFill>
              </a:rPr>
              <a:t>Week 9, Autumn Term</a:t>
            </a:r>
          </a:p>
        </p:txBody>
      </p:sp>
      <p:sp>
        <p:nvSpPr>
          <p:cNvPr id="15363" name="Rechteck 1">
            <a:extLst>
              <a:ext uri="{FF2B5EF4-FFF2-40B4-BE49-F238E27FC236}">
                <a16:creationId xmlns:a16="http://schemas.microsoft.com/office/drawing/2014/main" id="{20BCF625-4D21-C57B-6372-D4E18730C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3476" y="5313363"/>
            <a:ext cx="2130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SzPct val="100000"/>
            </a:pPr>
            <a:r>
              <a:rPr lang="en-GB" altLang="en-US" sz="1200" b="1">
                <a:solidFill>
                  <a:srgbClr val="FFFFFF"/>
                </a:solidFill>
              </a:rPr>
              <a:t>Christoph Mick</a:t>
            </a:r>
          </a:p>
          <a:p>
            <a:pPr algn="ctr" eaLnBrk="1" hangingPunct="1">
              <a:buSzPct val="100000"/>
            </a:pPr>
            <a:r>
              <a:rPr lang="en-GB" altLang="en-US" sz="1200" b="1">
                <a:solidFill>
                  <a:srgbClr val="FFFFFF"/>
                </a:solidFill>
              </a:rPr>
              <a:t>University of Warwick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>
            <a:extLst>
              <a:ext uri="{FF2B5EF4-FFF2-40B4-BE49-F238E27FC236}">
                <a16:creationId xmlns:a16="http://schemas.microsoft.com/office/drawing/2014/main" id="{E2E8B807-51A5-9D56-E377-00C8A83B0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8"/>
            <a:ext cx="3789944" cy="49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extBox 4">
            <a:extLst>
              <a:ext uri="{FF2B5EF4-FFF2-40B4-BE49-F238E27FC236}">
                <a16:creationId xmlns:a16="http://schemas.microsoft.com/office/drawing/2014/main" id="{9283C2DE-C423-AAF5-984F-0E0101CD1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304" y="4978474"/>
            <a:ext cx="3317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dirty="0">
                <a:solidFill>
                  <a:schemeClr val="bg1"/>
                </a:solidFill>
              </a:rPr>
              <a:t>Nikolay M. Karamzin (1766-1826)</a:t>
            </a:r>
          </a:p>
        </p:txBody>
      </p:sp>
      <p:pic>
        <p:nvPicPr>
          <p:cNvPr id="21507" name="Picture 6">
            <a:extLst>
              <a:ext uri="{FF2B5EF4-FFF2-40B4-BE49-F238E27FC236}">
                <a16:creationId xmlns:a16="http://schemas.microsoft.com/office/drawing/2014/main" id="{C6CDF2FE-0B5E-10D0-CC1D-C0F6D3300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944" y="0"/>
            <a:ext cx="4140775" cy="4908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7">
            <a:extLst>
              <a:ext uri="{FF2B5EF4-FFF2-40B4-BE49-F238E27FC236}">
                <a16:creationId xmlns:a16="http://schemas.microsoft.com/office/drawing/2014/main" id="{49395B04-1048-F70E-D9CB-A01A491B8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716" y="5043274"/>
            <a:ext cx="3195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dirty="0" err="1">
                <a:solidFill>
                  <a:schemeClr val="bg1"/>
                </a:solidFill>
              </a:rPr>
              <a:t>Pyotr</a:t>
            </a:r>
            <a:r>
              <a:rPr lang="en-US" altLang="en-US" dirty="0">
                <a:solidFill>
                  <a:schemeClr val="bg1"/>
                </a:solidFill>
              </a:rPr>
              <a:t> Y. </a:t>
            </a:r>
            <a:r>
              <a:rPr lang="en-US" altLang="en-US" dirty="0" err="1">
                <a:solidFill>
                  <a:schemeClr val="bg1"/>
                </a:solidFill>
              </a:rPr>
              <a:t>Chaadayev</a:t>
            </a:r>
            <a:r>
              <a:rPr lang="en-US" altLang="en-US" dirty="0">
                <a:solidFill>
                  <a:schemeClr val="bg1"/>
                </a:solidFill>
              </a:rPr>
              <a:t> (1794-1856) </a:t>
            </a:r>
          </a:p>
        </p:txBody>
      </p:sp>
      <p:sp>
        <p:nvSpPr>
          <p:cNvPr id="21510" name="TextBox 10">
            <a:extLst>
              <a:ext uri="{FF2B5EF4-FFF2-40B4-BE49-F238E27FC236}">
                <a16:creationId xmlns:a16="http://schemas.microsoft.com/office/drawing/2014/main" id="{0ABCED72-C4C3-80A1-BD12-0D8DB3570D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9514" y="5043274"/>
            <a:ext cx="38424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dirty="0">
                <a:solidFill>
                  <a:schemeClr val="bg1"/>
                </a:solidFill>
              </a:rPr>
              <a:t>Konstantin S. </a:t>
            </a:r>
            <a:r>
              <a:rPr lang="en-US" altLang="en-US" dirty="0" err="1">
                <a:solidFill>
                  <a:schemeClr val="bg1"/>
                </a:solidFill>
              </a:rPr>
              <a:t>Aksakov</a:t>
            </a:r>
            <a:r>
              <a:rPr lang="en-US" altLang="en-US" dirty="0">
                <a:solidFill>
                  <a:schemeClr val="bg1"/>
                </a:solidFill>
              </a:rPr>
              <a:t> (1817-1860)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A65F4F7-E4F1-4E1E-E19E-9D8628601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3320" y="0"/>
            <a:ext cx="4268680" cy="490898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>
            <a:extLst>
              <a:ext uri="{FF2B5EF4-FFF2-40B4-BE49-F238E27FC236}">
                <a16:creationId xmlns:a16="http://schemas.microsoft.com/office/drawing/2014/main" id="{1DBC5021-D2F0-79C5-6A57-152D1BF33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1" y="908051"/>
            <a:ext cx="8640763" cy="181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/>
              <a:t>Autocracy, Orthodoxy, and Nationality/National Character (narodnost</a:t>
            </a:r>
            <a:r>
              <a:rPr lang="ja-JP" altLang="en-GB" sz="2800"/>
              <a:t>’</a:t>
            </a:r>
            <a:r>
              <a:rPr lang="en-GB" altLang="ja-JP" sz="2800"/>
              <a:t>)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de-DE" altLang="en-US" sz="280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/>
              <a:t>Count Sergey S. Uvarov, Minister for Education 1832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AF13BF7B-BCAA-86BD-2501-592DABCCF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0101" y="3530275"/>
            <a:ext cx="4392613" cy="2864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ja-JP" altLang="en-GB" sz="2000"/>
              <a:t>“</a:t>
            </a:r>
            <a:r>
              <a:rPr lang="en-GB" altLang="ja-JP" sz="2000"/>
              <a:t>narodnost</a:t>
            </a:r>
            <a:r>
              <a:rPr lang="ja-JP" altLang="en-GB" sz="2000"/>
              <a:t>’”</a:t>
            </a:r>
            <a:r>
              <a:rPr lang="en-GB" altLang="ja-JP" sz="2000"/>
              <a:t> underlines the originality and uniqueness of the Russian people, the fundamental values of Russian culture and society, as opposed to Westernization.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00"/>
              <a:t> </a:t>
            </a:r>
            <a:r>
              <a:rPr lang="en-GB" altLang="en-US" sz="2000" i="1"/>
              <a:t>"To turn Russians back to Russian ways"</a:t>
            </a:r>
            <a:r>
              <a:rPr lang="en-GB" altLang="en-US" sz="2000"/>
              <a:t>, ("возвраща́ть ру́сских к ру́сскому"). Uvarov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5D8BA46-CDA3-A6A2-8A83-869A781F3F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05" y="2862915"/>
            <a:ext cx="3150356" cy="391948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6EDA0F1-3B83-F73D-C980-8524DEF10EE8}"/>
              </a:ext>
            </a:extLst>
          </p:cNvPr>
          <p:cNvSpPr txBox="1"/>
          <p:nvPr/>
        </p:nvSpPr>
        <p:spPr>
          <a:xfrm>
            <a:off x="3862761" y="3207109"/>
            <a:ext cx="1862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Sergey S. Uvarov (1786-1855)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ext Box 1">
            <a:extLst>
              <a:ext uri="{FF2B5EF4-FFF2-40B4-BE49-F238E27FC236}">
                <a16:creationId xmlns:a16="http://schemas.microsoft.com/office/drawing/2014/main" id="{354AC697-02CD-8E90-4996-6ED76D743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4000" y="65862"/>
            <a:ext cx="896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dirty="0">
                <a:solidFill>
                  <a:srgbClr val="E5E5FF"/>
                </a:solidFill>
              </a:rPr>
              <a:t>New </a:t>
            </a:r>
            <a:r>
              <a:rPr lang="de-DE" altLang="en-US" sz="2800" dirty="0" err="1">
                <a:solidFill>
                  <a:srgbClr val="E5E5FF"/>
                </a:solidFill>
              </a:rPr>
              <a:t>challenges</a:t>
            </a:r>
            <a:r>
              <a:rPr lang="de-DE" altLang="en-US" sz="2800" dirty="0">
                <a:solidFill>
                  <a:srgbClr val="E5E5FF"/>
                </a:solidFill>
              </a:rPr>
              <a:t> in </a:t>
            </a:r>
            <a:r>
              <a:rPr lang="de-DE" altLang="en-US" sz="2800" dirty="0" err="1">
                <a:solidFill>
                  <a:srgbClr val="E5E5FF"/>
                </a:solidFill>
              </a:rPr>
              <a:t>the</a:t>
            </a:r>
            <a:r>
              <a:rPr lang="de-DE" altLang="en-US" sz="2800" dirty="0">
                <a:solidFill>
                  <a:srgbClr val="E5E5FF"/>
                </a:solidFill>
              </a:rPr>
              <a:t> </a:t>
            </a:r>
            <a:r>
              <a:rPr lang="de-DE" altLang="en-US" sz="2800" dirty="0" err="1">
                <a:solidFill>
                  <a:srgbClr val="E5E5FF"/>
                </a:solidFill>
              </a:rPr>
              <a:t>age</a:t>
            </a:r>
            <a:r>
              <a:rPr lang="de-DE" altLang="en-US" sz="2800" dirty="0">
                <a:solidFill>
                  <a:srgbClr val="E5E5FF"/>
                </a:solidFill>
              </a:rPr>
              <a:t> </a:t>
            </a:r>
            <a:r>
              <a:rPr lang="de-DE" altLang="en-US" sz="2800" dirty="0" err="1">
                <a:solidFill>
                  <a:srgbClr val="E5E5FF"/>
                </a:solidFill>
              </a:rPr>
              <a:t>of</a:t>
            </a:r>
            <a:r>
              <a:rPr lang="de-DE" altLang="en-US" sz="2800" dirty="0">
                <a:solidFill>
                  <a:srgbClr val="E5E5FF"/>
                </a:solidFill>
              </a:rPr>
              <a:t> </a:t>
            </a:r>
            <a:r>
              <a:rPr lang="de-DE" altLang="en-US" sz="2800" dirty="0" err="1">
                <a:solidFill>
                  <a:srgbClr val="E5E5FF"/>
                </a:solidFill>
              </a:rPr>
              <a:t>nationalism</a:t>
            </a:r>
            <a:r>
              <a:rPr lang="de-DE" altLang="en-US" sz="2800" dirty="0">
                <a:solidFill>
                  <a:srgbClr val="E5E5FF"/>
                </a:solidFill>
              </a:rPr>
              <a:t> 1800 </a:t>
            </a:r>
            <a:r>
              <a:rPr lang="de-DE" altLang="en-US" sz="2800" dirty="0" err="1">
                <a:solidFill>
                  <a:srgbClr val="E5E5FF"/>
                </a:solidFill>
              </a:rPr>
              <a:t>to</a:t>
            </a:r>
            <a:r>
              <a:rPr lang="de-DE" altLang="en-US" sz="2800" dirty="0">
                <a:solidFill>
                  <a:srgbClr val="E5E5FF"/>
                </a:solidFill>
              </a:rPr>
              <a:t> 1881</a:t>
            </a:r>
          </a:p>
        </p:txBody>
      </p:sp>
      <p:sp>
        <p:nvSpPr>
          <p:cNvPr id="94210" name="Text Box 2">
            <a:extLst>
              <a:ext uri="{FF2B5EF4-FFF2-40B4-BE49-F238E27FC236}">
                <a16:creationId xmlns:a16="http://schemas.microsoft.com/office/drawing/2014/main" id="{BCBF45C0-3611-F2F9-FB8C-ADD76990CA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201" y="1064862"/>
            <a:ext cx="7444799" cy="56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4963" indent="-3349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1800" dirty="0"/>
              <a:t>The </a:t>
            </a:r>
            <a:r>
              <a:rPr lang="de-DE" altLang="en-US" sz="1800" dirty="0" err="1"/>
              <a:t>Birth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the</a:t>
            </a:r>
            <a:r>
              <a:rPr lang="de-DE" altLang="en-US" sz="1800" dirty="0"/>
              <a:t> </a:t>
            </a:r>
            <a:r>
              <a:rPr lang="de-DE" altLang="en-US" sz="1800" dirty="0" err="1"/>
              <a:t>Russian</a:t>
            </a:r>
            <a:r>
              <a:rPr lang="de-DE" altLang="en-US" sz="1800" dirty="0"/>
              <a:t> </a:t>
            </a:r>
            <a:r>
              <a:rPr lang="de-DE" altLang="en-US" sz="1800" dirty="0" err="1"/>
              <a:t>intelligentsia</a:t>
            </a:r>
            <a:endParaRPr lang="de-DE" altLang="en-US" sz="1800" dirty="0"/>
          </a:p>
          <a:p>
            <a:pPr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1800" dirty="0" err="1"/>
              <a:t>Relationship</a:t>
            </a:r>
            <a:r>
              <a:rPr lang="de-DE" altLang="en-US" sz="1800" dirty="0"/>
              <a:t> </a:t>
            </a:r>
            <a:r>
              <a:rPr lang="de-DE" altLang="en-US" sz="1800" dirty="0" err="1"/>
              <a:t>to</a:t>
            </a:r>
            <a:r>
              <a:rPr lang="de-DE" altLang="en-US" sz="1800" dirty="0"/>
              <a:t> Europe: Follow Europe (</a:t>
            </a:r>
            <a:r>
              <a:rPr lang="de-DE" altLang="en-US" sz="1800" dirty="0" err="1"/>
              <a:t>Westernisers</a:t>
            </a:r>
            <a:r>
              <a:rPr lang="de-DE" altLang="en-US" sz="1800" dirty="0"/>
              <a:t>), Lead Europe (</a:t>
            </a:r>
            <a:r>
              <a:rPr lang="de-DE" altLang="en-US" sz="1800" dirty="0" err="1"/>
              <a:t>Slavophiles</a:t>
            </a:r>
            <a:r>
              <a:rPr lang="de-DE" altLang="en-US" sz="1800" dirty="0"/>
              <a:t>); Russia </a:t>
            </a:r>
            <a:r>
              <a:rPr lang="de-DE" altLang="en-US" sz="1800" dirty="0" err="1"/>
              <a:t>is</a:t>
            </a:r>
            <a:r>
              <a:rPr lang="de-DE" altLang="en-US" sz="1800" dirty="0"/>
              <a:t> a European Power – Russia (</a:t>
            </a:r>
            <a:r>
              <a:rPr lang="de-DE" altLang="en-US" sz="1800" dirty="0" err="1"/>
              <a:t>Muscovy</a:t>
            </a:r>
            <a:r>
              <a:rPr lang="de-DE" altLang="en-US" sz="1800" dirty="0"/>
              <a:t>) </a:t>
            </a:r>
            <a:r>
              <a:rPr lang="de-DE" altLang="en-US" sz="1800" dirty="0" err="1"/>
              <a:t>is</a:t>
            </a:r>
            <a:r>
              <a:rPr lang="de-DE" altLang="en-US" sz="1800" dirty="0"/>
              <a:t> a </a:t>
            </a:r>
            <a:r>
              <a:rPr lang="de-DE" altLang="en-US" sz="1800" dirty="0" err="1"/>
              <a:t>world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its</a:t>
            </a:r>
            <a:r>
              <a:rPr lang="de-DE" altLang="en-US" sz="1800" dirty="0"/>
              <a:t> own</a:t>
            </a:r>
          </a:p>
          <a:p>
            <a:pPr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1800" dirty="0" err="1"/>
              <a:t>Until</a:t>
            </a:r>
            <a:r>
              <a:rPr lang="de-DE" altLang="en-US" sz="1800" dirty="0"/>
              <a:t> 1860s </a:t>
            </a:r>
            <a:r>
              <a:rPr lang="de-DE" altLang="en-US" sz="1800" dirty="0" err="1"/>
              <a:t>no</a:t>
            </a:r>
            <a:r>
              <a:rPr lang="de-DE" altLang="en-US" sz="1800" dirty="0"/>
              <a:t> fundamental </a:t>
            </a:r>
            <a:r>
              <a:rPr lang="de-DE" altLang="en-US" sz="1800" dirty="0" err="1"/>
              <a:t>difference</a:t>
            </a:r>
            <a:r>
              <a:rPr lang="de-DE" altLang="en-US" sz="1800" dirty="0"/>
              <a:t> in </a:t>
            </a:r>
            <a:r>
              <a:rPr lang="de-DE" altLang="en-US" sz="1800" dirty="0" err="1"/>
              <a:t>attitude</a:t>
            </a:r>
            <a:r>
              <a:rPr lang="de-DE" altLang="en-US" sz="1800" dirty="0"/>
              <a:t> </a:t>
            </a:r>
            <a:r>
              <a:rPr lang="de-DE" altLang="en-US" sz="1800" dirty="0" err="1"/>
              <a:t>to</a:t>
            </a:r>
            <a:r>
              <a:rPr lang="de-DE" altLang="en-US" sz="1800" dirty="0"/>
              <a:t> Ukraine/</a:t>
            </a:r>
            <a:r>
              <a:rPr lang="de-DE" altLang="en-US" sz="1800" dirty="0" err="1"/>
              <a:t>Ukrainians</a:t>
            </a:r>
            <a:r>
              <a:rPr lang="de-DE" altLang="en-US" sz="1800" dirty="0"/>
              <a:t> and Belarus/</a:t>
            </a:r>
            <a:r>
              <a:rPr lang="de-DE" altLang="en-US" sz="1800" dirty="0" err="1"/>
              <a:t>Belarusians</a:t>
            </a:r>
            <a:r>
              <a:rPr lang="de-DE" altLang="en-US" sz="1800" dirty="0"/>
              <a:t> </a:t>
            </a:r>
            <a:r>
              <a:rPr lang="de-DE" altLang="en-US" sz="1800" dirty="0" err="1"/>
              <a:t>between</a:t>
            </a:r>
            <a:r>
              <a:rPr lang="de-DE" altLang="en-US" sz="1800" dirty="0"/>
              <a:t> </a:t>
            </a:r>
            <a:r>
              <a:rPr lang="de-DE" altLang="en-US" sz="1800" dirty="0" err="1"/>
              <a:t>Westernisers</a:t>
            </a:r>
            <a:r>
              <a:rPr lang="de-DE" altLang="en-US" sz="1800" dirty="0"/>
              <a:t> and </a:t>
            </a:r>
            <a:r>
              <a:rPr lang="de-DE" altLang="en-US" sz="1800" dirty="0" err="1"/>
              <a:t>Slavophiles</a:t>
            </a:r>
            <a:r>
              <a:rPr lang="de-DE" altLang="en-US" sz="1800" dirty="0"/>
              <a:t>: </a:t>
            </a:r>
            <a:r>
              <a:rPr lang="de-DE" altLang="en-US" sz="1800" dirty="0" err="1"/>
              <a:t>love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Ukrainian</a:t>
            </a:r>
            <a:r>
              <a:rPr lang="de-DE" altLang="en-US" sz="1800" dirty="0"/>
              <a:t> </a:t>
            </a:r>
            <a:r>
              <a:rPr lang="de-DE" altLang="en-US" sz="1800" dirty="0" err="1"/>
              <a:t>folklore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sympathy</a:t>
            </a:r>
            <a:r>
              <a:rPr lang="de-DE" altLang="en-US" sz="1800" dirty="0"/>
              <a:t> </a:t>
            </a:r>
            <a:r>
              <a:rPr lang="de-DE" altLang="en-US" sz="1800" dirty="0" err="1"/>
              <a:t>for</a:t>
            </a:r>
            <a:r>
              <a:rPr lang="de-DE" altLang="en-US" sz="1800" dirty="0"/>
              <a:t> </a:t>
            </a:r>
            <a:r>
              <a:rPr lang="de-DE" altLang="en-US" sz="1800" dirty="0" err="1"/>
              <a:t>Ukrainians</a:t>
            </a:r>
            <a:r>
              <a:rPr lang="de-DE" altLang="en-US" sz="1800" dirty="0"/>
              <a:t>, but not </a:t>
            </a:r>
            <a:r>
              <a:rPr lang="de-DE" altLang="en-US" sz="1800" dirty="0" err="1"/>
              <a:t>considering</a:t>
            </a:r>
            <a:r>
              <a:rPr lang="de-DE" altLang="en-US" sz="1800" dirty="0"/>
              <a:t> </a:t>
            </a:r>
            <a:r>
              <a:rPr lang="de-DE" altLang="en-US" sz="1800" dirty="0" err="1"/>
              <a:t>them</a:t>
            </a:r>
            <a:r>
              <a:rPr lang="de-DE" altLang="en-US" sz="1800" dirty="0"/>
              <a:t> </a:t>
            </a:r>
            <a:r>
              <a:rPr lang="de-DE" altLang="en-US" sz="1800" dirty="0" err="1"/>
              <a:t>politically</a:t>
            </a:r>
            <a:r>
              <a:rPr lang="de-DE" altLang="en-US" sz="1800" dirty="0"/>
              <a:t> </a:t>
            </a:r>
            <a:r>
              <a:rPr lang="de-DE" altLang="en-US" sz="1800" dirty="0" err="1"/>
              <a:t>separated</a:t>
            </a:r>
            <a:r>
              <a:rPr lang="de-DE" altLang="en-US" sz="1800" dirty="0"/>
              <a:t> </a:t>
            </a:r>
            <a:r>
              <a:rPr lang="de-DE" altLang="en-US" sz="1800" dirty="0" err="1"/>
              <a:t>from</a:t>
            </a:r>
            <a:r>
              <a:rPr lang="de-DE" altLang="en-US" sz="1800" dirty="0"/>
              <a:t> Russia</a:t>
            </a:r>
          </a:p>
          <a:p>
            <a:pPr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1800" dirty="0"/>
              <a:t>'</a:t>
            </a:r>
            <a:r>
              <a:rPr lang="de-DE" altLang="en-US" sz="1800" dirty="0" err="1"/>
              <a:t>Backwardness</a:t>
            </a:r>
            <a:r>
              <a:rPr lang="de-DE" altLang="en-US" sz="1800" dirty="0"/>
              <a:t>‘ – catch </a:t>
            </a:r>
            <a:r>
              <a:rPr lang="de-DE" altLang="en-US" sz="1800" dirty="0" err="1"/>
              <a:t>up</a:t>
            </a:r>
            <a:r>
              <a:rPr lang="de-DE" altLang="en-US" sz="1800" dirty="0"/>
              <a:t> – </a:t>
            </a:r>
            <a:r>
              <a:rPr lang="de-DE" altLang="en-US" sz="1800" dirty="0" err="1"/>
              <a:t>reform</a:t>
            </a:r>
            <a:r>
              <a:rPr lang="de-DE" altLang="en-US" sz="1800" dirty="0"/>
              <a:t> </a:t>
            </a:r>
            <a:r>
              <a:rPr lang="de-DE" altLang="en-US" sz="1800" dirty="0" err="1"/>
              <a:t>backlog</a:t>
            </a:r>
            <a:r>
              <a:rPr lang="de-DE" altLang="en-US" sz="1800" dirty="0"/>
              <a:t> but (</a:t>
            </a:r>
            <a:r>
              <a:rPr lang="de-DE" altLang="en-US" sz="1800" dirty="0" err="1"/>
              <a:t>Belinsky</a:t>
            </a:r>
            <a:r>
              <a:rPr lang="de-DE" altLang="en-US" sz="1800" dirty="0"/>
              <a:t>) </a:t>
            </a:r>
            <a:r>
              <a:rPr lang="de-DE" altLang="en-US" sz="1800" dirty="0" err="1"/>
              <a:t>Ukrainians</a:t>
            </a:r>
            <a:r>
              <a:rPr lang="de-DE" altLang="en-US" sz="1800" dirty="0"/>
              <a:t> </a:t>
            </a:r>
            <a:r>
              <a:rPr lang="de-DE" altLang="en-US" sz="1800" dirty="0" err="1"/>
              <a:t>even</a:t>
            </a:r>
            <a:r>
              <a:rPr lang="de-DE" altLang="en-US" sz="1800" dirty="0"/>
              <a:t> </a:t>
            </a:r>
            <a:r>
              <a:rPr lang="de-DE" altLang="en-US" sz="1800" dirty="0" err="1"/>
              <a:t>more</a:t>
            </a:r>
            <a:r>
              <a:rPr lang="de-DE" altLang="en-US" sz="1800" dirty="0"/>
              <a:t> </a:t>
            </a:r>
            <a:r>
              <a:rPr lang="de-DE" altLang="en-US" sz="1800" dirty="0" err="1"/>
              <a:t>backward</a:t>
            </a:r>
            <a:r>
              <a:rPr lang="de-DE" altLang="en-US" sz="1800" dirty="0"/>
              <a:t> – catch </a:t>
            </a:r>
            <a:r>
              <a:rPr lang="de-DE" altLang="en-US" sz="1800" dirty="0" err="1"/>
              <a:t>up</a:t>
            </a:r>
            <a:r>
              <a:rPr lang="de-DE" altLang="en-US" sz="1800" dirty="0"/>
              <a:t> </a:t>
            </a:r>
            <a:r>
              <a:rPr lang="de-DE" altLang="en-US" sz="1800" dirty="0" err="1"/>
              <a:t>with</a:t>
            </a:r>
            <a:r>
              <a:rPr lang="de-DE" altLang="en-US" sz="1800" dirty="0"/>
              <a:t> </a:t>
            </a:r>
            <a:r>
              <a:rPr lang="de-DE" altLang="en-US" sz="1800" dirty="0" err="1"/>
              <a:t>Russians</a:t>
            </a:r>
            <a:endParaRPr lang="de-DE" altLang="en-US" sz="1800" dirty="0"/>
          </a:p>
          <a:p>
            <a:pPr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1800" dirty="0" err="1"/>
              <a:t>Autocratic</a:t>
            </a:r>
            <a:r>
              <a:rPr lang="de-DE" altLang="en-US" sz="1800" dirty="0"/>
              <a:t> </a:t>
            </a:r>
            <a:r>
              <a:rPr lang="de-DE" altLang="en-US" sz="1800" dirty="0" err="1"/>
              <a:t>tradition</a:t>
            </a:r>
            <a:r>
              <a:rPr lang="de-DE" altLang="en-US" sz="1800" dirty="0"/>
              <a:t> – </a:t>
            </a:r>
            <a:r>
              <a:rPr lang="de-DE" altLang="en-US" sz="1800" dirty="0" err="1"/>
              <a:t>no</a:t>
            </a:r>
            <a:r>
              <a:rPr lang="de-DE" altLang="en-US" sz="1800" dirty="0"/>
              <a:t> </a:t>
            </a:r>
            <a:r>
              <a:rPr lang="de-DE" altLang="en-US" sz="1800" dirty="0" err="1"/>
              <a:t>estates</a:t>
            </a:r>
            <a:r>
              <a:rPr lang="de-DE" altLang="en-US" sz="1800" dirty="0"/>
              <a:t>: </a:t>
            </a:r>
            <a:r>
              <a:rPr lang="de-DE" altLang="en-US" sz="1800" dirty="0" err="1"/>
              <a:t>weakness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society</a:t>
            </a:r>
            <a:endParaRPr lang="de-DE" altLang="en-US" sz="1800" dirty="0"/>
          </a:p>
          <a:p>
            <a:pPr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1800" dirty="0"/>
              <a:t>Nobility  vs. </a:t>
            </a:r>
            <a:r>
              <a:rPr lang="de-DE" altLang="en-US" sz="1800" dirty="0" err="1"/>
              <a:t>Peasants</a:t>
            </a:r>
            <a:r>
              <a:rPr lang="de-DE" altLang="en-US" sz="1800" dirty="0"/>
              <a:t>: in 1857 37.7% (23.1 Million)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a </a:t>
            </a:r>
            <a:r>
              <a:rPr lang="de-DE" altLang="en-US" sz="1800" dirty="0" err="1"/>
              <a:t>population</a:t>
            </a:r>
            <a:r>
              <a:rPr lang="de-DE" altLang="en-US" sz="1800" dirty="0"/>
              <a:t>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62.5 Million </a:t>
            </a:r>
            <a:r>
              <a:rPr lang="de-DE" altLang="en-US" sz="1800" dirty="0" err="1"/>
              <a:t>or</a:t>
            </a:r>
            <a:r>
              <a:rPr lang="de-DE" altLang="en-US" sz="1800" dirty="0"/>
              <a:t> 45% </a:t>
            </a:r>
            <a:r>
              <a:rPr lang="de-DE" altLang="en-US" sz="1800" dirty="0" err="1"/>
              <a:t>of</a:t>
            </a:r>
            <a:r>
              <a:rPr lang="de-DE" altLang="en-US" sz="1800" dirty="0"/>
              <a:t> </a:t>
            </a:r>
            <a:r>
              <a:rPr lang="de-DE" altLang="en-US" sz="1800" dirty="0" err="1"/>
              <a:t>the</a:t>
            </a:r>
            <a:r>
              <a:rPr lang="de-DE" altLang="en-US" sz="1800" dirty="0"/>
              <a:t> 49.5 Million </a:t>
            </a:r>
            <a:r>
              <a:rPr lang="de-DE" altLang="en-US" sz="1800" dirty="0" err="1"/>
              <a:t>peasants</a:t>
            </a:r>
            <a:r>
              <a:rPr lang="de-DE" altLang="en-US" sz="1800" dirty="0"/>
              <a:t> </a:t>
            </a:r>
            <a:r>
              <a:rPr lang="de-DE" altLang="en-US" sz="1800" dirty="0" err="1"/>
              <a:t>were</a:t>
            </a:r>
            <a:r>
              <a:rPr lang="de-DE" altLang="en-US" sz="1800" dirty="0"/>
              <a:t> </a:t>
            </a:r>
            <a:r>
              <a:rPr lang="de-DE" altLang="en-US" sz="1800" dirty="0" err="1"/>
              <a:t>serfs</a:t>
            </a:r>
            <a:r>
              <a:rPr lang="de-DE" altLang="en-US" sz="1800" dirty="0"/>
              <a:t>) </a:t>
            </a:r>
          </a:p>
          <a:p>
            <a:pPr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1800" dirty="0" err="1"/>
              <a:t>Weak</a:t>
            </a:r>
            <a:r>
              <a:rPr lang="de-DE" altLang="en-US" sz="1800" dirty="0"/>
              <a:t> </a:t>
            </a:r>
            <a:r>
              <a:rPr lang="de-DE" altLang="en-US" sz="1800" dirty="0" err="1"/>
              <a:t>middle</a:t>
            </a:r>
            <a:r>
              <a:rPr lang="de-DE" altLang="en-US" sz="1800" dirty="0"/>
              <a:t> </a:t>
            </a:r>
            <a:r>
              <a:rPr lang="de-DE" altLang="en-US" sz="1800" dirty="0" err="1"/>
              <a:t>class</a:t>
            </a:r>
            <a:r>
              <a:rPr lang="de-DE" altLang="en-US" sz="1800" dirty="0"/>
              <a:t> – </a:t>
            </a:r>
            <a:r>
              <a:rPr lang="de-DE" altLang="en-US" sz="1800" dirty="0" err="1"/>
              <a:t>intelligentsia</a:t>
            </a:r>
            <a:r>
              <a:rPr lang="de-DE" altLang="en-US" sz="1800" dirty="0"/>
              <a:t> </a:t>
            </a:r>
            <a:r>
              <a:rPr lang="de-DE" altLang="en-US" sz="1800" dirty="0" err="1"/>
              <a:t>as</a:t>
            </a:r>
            <a:r>
              <a:rPr lang="de-DE" altLang="en-US" sz="1800" dirty="0"/>
              <a:t> </a:t>
            </a:r>
            <a:r>
              <a:rPr lang="de-DE" altLang="en-US" sz="1800" dirty="0" err="1"/>
              <a:t>substitute</a:t>
            </a:r>
            <a:endParaRPr lang="de-DE" altLang="en-US" sz="1800" dirty="0"/>
          </a:p>
          <a:p>
            <a:pPr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1800" dirty="0"/>
              <a:t>Empire vs. Nation: </a:t>
            </a:r>
            <a:r>
              <a:rPr lang="de-DE" altLang="en-US" sz="1800" dirty="0" err="1"/>
              <a:t>Russian</a:t>
            </a:r>
            <a:r>
              <a:rPr lang="de-DE" altLang="en-US" sz="1800" dirty="0"/>
              <a:t> </a:t>
            </a:r>
            <a:r>
              <a:rPr lang="de-DE" altLang="en-US" sz="1800" dirty="0" err="1"/>
              <a:t>nationalism</a:t>
            </a:r>
            <a:r>
              <a:rPr lang="de-DE" altLang="en-US" sz="1800" dirty="0"/>
              <a:t> and imperial </a:t>
            </a:r>
            <a:r>
              <a:rPr lang="de-DE" altLang="en-US" sz="1800" dirty="0" err="1"/>
              <a:t>patriotism</a:t>
            </a:r>
            <a:r>
              <a:rPr lang="de-DE" altLang="en-US" sz="1800" dirty="0"/>
              <a:t> – Imperial </a:t>
            </a:r>
            <a:r>
              <a:rPr lang="de-DE" altLang="en-US" sz="1800" dirty="0" err="1"/>
              <a:t>overstretch</a:t>
            </a:r>
            <a:endParaRPr lang="de-DE" altLang="en-US" sz="1800" dirty="0"/>
          </a:p>
          <a:p>
            <a:pPr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de-DE" altLang="en-US" sz="1800" dirty="0"/>
              <a:t>Challenge </a:t>
            </a:r>
            <a:r>
              <a:rPr lang="de-DE" altLang="en-US" sz="1800" dirty="0" err="1"/>
              <a:t>by</a:t>
            </a:r>
            <a:r>
              <a:rPr lang="de-DE" altLang="en-US" sz="1800" dirty="0"/>
              <a:t> </a:t>
            </a:r>
            <a:r>
              <a:rPr lang="de-DE" altLang="en-US" sz="1800" dirty="0" err="1"/>
              <a:t>socialism</a:t>
            </a:r>
            <a:r>
              <a:rPr lang="de-DE" altLang="en-US" sz="1800" dirty="0"/>
              <a:t>, </a:t>
            </a:r>
            <a:r>
              <a:rPr lang="de-DE" altLang="en-US" sz="1800" dirty="0" err="1"/>
              <a:t>anarchism</a:t>
            </a:r>
            <a:r>
              <a:rPr lang="de-DE" altLang="en-US" sz="1800" dirty="0"/>
              <a:t>, and </a:t>
            </a:r>
            <a:r>
              <a:rPr lang="de-DE" altLang="en-US" sz="1800" dirty="0" err="1"/>
              <a:t>minority</a:t>
            </a:r>
            <a:r>
              <a:rPr lang="de-DE" altLang="en-US" sz="1800" dirty="0"/>
              <a:t> </a:t>
            </a:r>
            <a:r>
              <a:rPr lang="de-DE" altLang="en-US" sz="1800" dirty="0" err="1"/>
              <a:t>nationalism</a:t>
            </a:r>
            <a:endParaRPr lang="de-DE" altLang="en-US" sz="1800" dirty="0"/>
          </a:p>
          <a:p>
            <a:pPr>
              <a:spcBef>
                <a:spcPts val="7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endParaRPr lang="de-DE" altLang="en-US" sz="1800" dirty="0"/>
          </a:p>
          <a:p>
            <a:pPr>
              <a:spcBef>
                <a:spcPts val="700"/>
              </a:spcBef>
              <a:buClrTx/>
            </a:pPr>
            <a:endParaRPr lang="de-DE" altLang="en-US" sz="1800" dirty="0"/>
          </a:p>
          <a:p>
            <a:pPr>
              <a:spcBef>
                <a:spcPts val="700"/>
              </a:spcBef>
              <a:buClrTx/>
            </a:pPr>
            <a:endParaRPr lang="de-DE" altLang="en-US" sz="18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6BE0F02-0FCF-9E1D-34E1-210EB317ACCA}"/>
              </a:ext>
            </a:extLst>
          </p:cNvPr>
          <p:cNvSpPr txBox="1"/>
          <p:nvPr/>
        </p:nvSpPr>
        <p:spPr>
          <a:xfrm>
            <a:off x="7764000" y="1905387"/>
            <a:ext cx="4428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en-US" sz="1800" dirty="0" err="1">
                <a:solidFill>
                  <a:schemeClr val="bg1"/>
                </a:solidFill>
              </a:rPr>
              <a:t>Vissarion</a:t>
            </a:r>
            <a:r>
              <a:rPr lang="de-DE" altLang="en-US" sz="1800" dirty="0">
                <a:solidFill>
                  <a:schemeClr val="bg1"/>
                </a:solidFill>
              </a:rPr>
              <a:t> G. </a:t>
            </a:r>
            <a:r>
              <a:rPr lang="de-DE" altLang="en-US" sz="1800" dirty="0" err="1">
                <a:solidFill>
                  <a:schemeClr val="bg1"/>
                </a:solidFill>
              </a:rPr>
              <a:t>Belinsky</a:t>
            </a:r>
            <a:r>
              <a:rPr lang="de-DE" altLang="en-US" sz="1800" dirty="0">
                <a:solidFill>
                  <a:schemeClr val="bg1"/>
                </a:solidFill>
              </a:rPr>
              <a:t> (1811-1848), </a:t>
            </a:r>
            <a:r>
              <a:rPr lang="de-DE" altLang="en-US" sz="1800" dirty="0" err="1">
                <a:solidFill>
                  <a:schemeClr val="bg1"/>
                </a:solidFill>
              </a:rPr>
              <a:t>leading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Westerniser</a:t>
            </a:r>
            <a:r>
              <a:rPr lang="de-DE" altLang="en-US" sz="1800" dirty="0">
                <a:solidFill>
                  <a:schemeClr val="bg1"/>
                </a:solidFill>
              </a:rPr>
              <a:t> and </a:t>
            </a:r>
            <a:r>
              <a:rPr lang="de-DE" altLang="en-US" sz="1800" dirty="0" err="1">
                <a:solidFill>
                  <a:schemeClr val="bg1"/>
                </a:solidFill>
              </a:rPr>
              <a:t>literary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critic</a:t>
            </a:r>
            <a:r>
              <a:rPr lang="de-DE" altLang="en-US" sz="1800" dirty="0">
                <a:solidFill>
                  <a:schemeClr val="bg1"/>
                </a:solidFill>
              </a:rPr>
              <a:t>: </a:t>
            </a:r>
            <a:r>
              <a:rPr lang="de-DE" altLang="en-US" sz="1800" dirty="0" err="1">
                <a:solidFill>
                  <a:schemeClr val="bg1"/>
                </a:solidFill>
              </a:rPr>
              <a:t>Ukrainians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becoming</a:t>
            </a:r>
            <a:r>
              <a:rPr lang="de-DE" altLang="en-US" sz="1800" dirty="0">
                <a:solidFill>
                  <a:schemeClr val="bg1"/>
                </a:solidFill>
              </a:rPr>
              <a:t> ‚</a:t>
            </a:r>
            <a:r>
              <a:rPr lang="de-DE" altLang="en-US" sz="1800" dirty="0" err="1">
                <a:solidFill>
                  <a:schemeClr val="bg1"/>
                </a:solidFill>
              </a:rPr>
              <a:t>civilised</a:t>
            </a:r>
            <a:r>
              <a:rPr lang="de-DE" altLang="en-US" sz="1800" dirty="0">
                <a:solidFill>
                  <a:schemeClr val="bg1"/>
                </a:solidFill>
              </a:rPr>
              <a:t>‘ </a:t>
            </a:r>
            <a:r>
              <a:rPr lang="de-DE" altLang="en-US" sz="1800" dirty="0" err="1">
                <a:solidFill>
                  <a:schemeClr val="bg1"/>
                </a:solidFill>
              </a:rPr>
              <a:t>by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becoming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Russians</a:t>
            </a:r>
            <a:r>
              <a:rPr lang="de-DE" altLang="en-US" sz="1800" dirty="0">
                <a:solidFill>
                  <a:schemeClr val="bg1"/>
                </a:solidFill>
              </a:rPr>
              <a:t>: „</a:t>
            </a:r>
            <a:r>
              <a:rPr lang="de-DE" altLang="en-US" sz="1800" dirty="0" err="1">
                <a:solidFill>
                  <a:schemeClr val="bg1"/>
                </a:solidFill>
              </a:rPr>
              <a:t>Merging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forever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with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consanguineous</a:t>
            </a:r>
            <a:r>
              <a:rPr lang="de-DE" altLang="en-US" sz="1800" dirty="0">
                <a:solidFill>
                  <a:schemeClr val="bg1"/>
                </a:solidFill>
              </a:rPr>
              <a:t> Russia, Little Russia </a:t>
            </a:r>
            <a:r>
              <a:rPr lang="de-DE" altLang="en-US" sz="1800" dirty="0" err="1">
                <a:solidFill>
                  <a:schemeClr val="bg1"/>
                </a:solidFill>
              </a:rPr>
              <a:t>opened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the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door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of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civilization</a:t>
            </a:r>
            <a:r>
              <a:rPr lang="de-DE" altLang="en-US" sz="1800" dirty="0">
                <a:solidFill>
                  <a:schemeClr val="bg1"/>
                </a:solidFill>
              </a:rPr>
              <a:t>, </a:t>
            </a:r>
            <a:r>
              <a:rPr lang="de-DE" altLang="en-US" sz="1800" dirty="0" err="1">
                <a:solidFill>
                  <a:schemeClr val="bg1"/>
                </a:solidFill>
              </a:rPr>
              <a:t>enlightenment</a:t>
            </a:r>
            <a:r>
              <a:rPr lang="de-DE" altLang="en-US" sz="1800" dirty="0">
                <a:solidFill>
                  <a:schemeClr val="bg1"/>
                </a:solidFill>
              </a:rPr>
              <a:t>, </a:t>
            </a:r>
            <a:r>
              <a:rPr lang="de-DE" altLang="en-US" sz="1800" dirty="0" err="1">
                <a:solidFill>
                  <a:schemeClr val="bg1"/>
                </a:solidFill>
              </a:rPr>
              <a:t>art</a:t>
            </a:r>
            <a:r>
              <a:rPr lang="de-DE" altLang="en-US" sz="1800" dirty="0">
                <a:solidFill>
                  <a:schemeClr val="bg1"/>
                </a:solidFill>
              </a:rPr>
              <a:t>, </a:t>
            </a:r>
            <a:r>
              <a:rPr lang="de-DE" altLang="en-US" sz="1800" dirty="0" err="1">
                <a:solidFill>
                  <a:schemeClr val="bg1"/>
                </a:solidFill>
              </a:rPr>
              <a:t>science</a:t>
            </a:r>
            <a:r>
              <a:rPr lang="de-DE" altLang="en-US" sz="1800" dirty="0">
                <a:solidFill>
                  <a:schemeClr val="bg1"/>
                </a:solidFill>
              </a:rPr>
              <a:t>, </a:t>
            </a:r>
            <a:r>
              <a:rPr lang="de-DE" altLang="en-US" sz="1800" dirty="0" err="1">
                <a:solidFill>
                  <a:schemeClr val="bg1"/>
                </a:solidFill>
              </a:rPr>
              <a:t>from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which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it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had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previously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been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separated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by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the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insurmountable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barrier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of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its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semibarbaric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way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of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life</a:t>
            </a:r>
            <a:r>
              <a:rPr lang="de-DE" altLang="en-US" sz="1800" dirty="0">
                <a:solidFill>
                  <a:schemeClr val="bg1"/>
                </a:solidFill>
              </a:rPr>
              <a:t>. </a:t>
            </a:r>
            <a:r>
              <a:rPr lang="de-DE" altLang="en-US" sz="1800" dirty="0" err="1">
                <a:solidFill>
                  <a:schemeClr val="bg1"/>
                </a:solidFill>
              </a:rPr>
              <a:t>Together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with</a:t>
            </a:r>
            <a:r>
              <a:rPr lang="de-DE" altLang="en-US" sz="1800" dirty="0">
                <a:solidFill>
                  <a:schemeClr val="bg1"/>
                </a:solidFill>
              </a:rPr>
              <a:t> Russia, </a:t>
            </a:r>
            <a:r>
              <a:rPr lang="de-DE" altLang="en-US" sz="1800" dirty="0" err="1">
                <a:solidFill>
                  <a:schemeClr val="bg1"/>
                </a:solidFill>
              </a:rPr>
              <a:t>she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now</a:t>
            </a:r>
            <a:r>
              <a:rPr lang="de-DE" altLang="en-US" sz="1800" dirty="0">
                <a:solidFill>
                  <a:schemeClr val="bg1"/>
                </a:solidFill>
              </a:rPr>
              <a:t> stands </a:t>
            </a:r>
            <a:r>
              <a:rPr lang="de-DE" altLang="en-US" sz="1800" dirty="0" err="1">
                <a:solidFill>
                  <a:schemeClr val="bg1"/>
                </a:solidFill>
              </a:rPr>
              <a:t>before</a:t>
            </a:r>
            <a:r>
              <a:rPr lang="de-DE" altLang="en-US" sz="1800" dirty="0">
                <a:solidFill>
                  <a:schemeClr val="bg1"/>
                </a:solidFill>
              </a:rPr>
              <a:t> a </a:t>
            </a:r>
            <a:r>
              <a:rPr lang="de-DE" altLang="en-US" sz="1800" dirty="0" err="1">
                <a:solidFill>
                  <a:schemeClr val="bg1"/>
                </a:solidFill>
              </a:rPr>
              <a:t>great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future</a:t>
            </a:r>
            <a:r>
              <a:rPr lang="de-DE" altLang="en-US" sz="1800" dirty="0">
                <a:solidFill>
                  <a:schemeClr val="bg1"/>
                </a:solidFill>
              </a:rPr>
              <a:t>.“ (1843) „The </a:t>
            </a:r>
            <a:r>
              <a:rPr lang="de-DE" altLang="en-US" sz="1800" dirty="0" err="1">
                <a:solidFill>
                  <a:schemeClr val="bg1"/>
                </a:solidFill>
              </a:rPr>
              <a:t>literary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language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of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the</a:t>
            </a:r>
            <a:r>
              <a:rPr lang="de-DE" altLang="en-US" sz="1800" dirty="0">
                <a:solidFill>
                  <a:schemeClr val="bg1"/>
                </a:solidFill>
              </a:rPr>
              <a:t> Little </a:t>
            </a:r>
            <a:r>
              <a:rPr lang="de-DE" altLang="en-US" sz="1800" dirty="0" err="1">
                <a:solidFill>
                  <a:schemeClr val="bg1"/>
                </a:solidFill>
              </a:rPr>
              <a:t>Russian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must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be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the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language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of</a:t>
            </a:r>
            <a:r>
              <a:rPr lang="de-DE" altLang="en-US" sz="1800" dirty="0">
                <a:solidFill>
                  <a:schemeClr val="bg1"/>
                </a:solidFill>
              </a:rPr>
              <a:t> a </a:t>
            </a:r>
            <a:r>
              <a:rPr lang="de-DE" altLang="en-US" sz="1800" dirty="0" err="1">
                <a:solidFill>
                  <a:schemeClr val="bg1"/>
                </a:solidFill>
              </a:rPr>
              <a:t>civilized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society</a:t>
            </a:r>
            <a:r>
              <a:rPr lang="de-DE" altLang="en-US" sz="1800" dirty="0">
                <a:solidFill>
                  <a:schemeClr val="bg1"/>
                </a:solidFill>
              </a:rPr>
              <a:t> – </a:t>
            </a:r>
            <a:r>
              <a:rPr lang="de-DE" altLang="en-US" sz="1800" dirty="0" err="1">
                <a:solidFill>
                  <a:schemeClr val="bg1"/>
                </a:solidFill>
              </a:rPr>
              <a:t>the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Russian</a:t>
            </a:r>
            <a:r>
              <a:rPr lang="de-DE" altLang="en-US" sz="1800" dirty="0">
                <a:solidFill>
                  <a:schemeClr val="bg1"/>
                </a:solidFill>
              </a:rPr>
              <a:t> </a:t>
            </a:r>
            <a:r>
              <a:rPr lang="de-DE" altLang="en-US" sz="1800" dirty="0" err="1">
                <a:solidFill>
                  <a:schemeClr val="bg1"/>
                </a:solidFill>
              </a:rPr>
              <a:t>language</a:t>
            </a:r>
            <a:r>
              <a:rPr lang="de-DE" altLang="en-US" sz="1800" dirty="0">
                <a:solidFill>
                  <a:schemeClr val="bg1"/>
                </a:solidFill>
              </a:rPr>
              <a:t>.“ (1841) </a:t>
            </a:r>
            <a:r>
              <a:rPr lang="de-DE" altLang="en-US" dirty="0" err="1">
                <a:solidFill>
                  <a:schemeClr val="bg1"/>
                </a:solidFill>
              </a:rPr>
              <a:t>quoted</a:t>
            </a:r>
            <a:r>
              <a:rPr lang="de-DE" altLang="en-US" dirty="0">
                <a:solidFill>
                  <a:schemeClr val="bg1"/>
                </a:solidFill>
              </a:rPr>
              <a:t> in: Andrea Rutherford, </a:t>
            </a:r>
            <a:r>
              <a:rPr lang="de-DE" altLang="en-US" dirty="0" err="1">
                <a:solidFill>
                  <a:schemeClr val="bg1"/>
                </a:solidFill>
              </a:rPr>
              <a:t>Vissarion</a:t>
            </a:r>
            <a:r>
              <a:rPr lang="de-DE" altLang="en-US" dirty="0">
                <a:solidFill>
                  <a:schemeClr val="bg1"/>
                </a:solidFill>
              </a:rPr>
              <a:t> </a:t>
            </a:r>
            <a:r>
              <a:rPr lang="de-DE" altLang="en-US" dirty="0" err="1">
                <a:solidFill>
                  <a:schemeClr val="bg1"/>
                </a:solidFill>
              </a:rPr>
              <a:t>Belinskij</a:t>
            </a:r>
            <a:r>
              <a:rPr lang="de-DE" altLang="en-US" dirty="0">
                <a:solidFill>
                  <a:schemeClr val="bg1"/>
                </a:solidFill>
              </a:rPr>
              <a:t> and </a:t>
            </a:r>
            <a:r>
              <a:rPr lang="de-DE" altLang="en-US" dirty="0" err="1">
                <a:solidFill>
                  <a:schemeClr val="bg1"/>
                </a:solidFill>
              </a:rPr>
              <a:t>the</a:t>
            </a:r>
            <a:r>
              <a:rPr lang="de-DE" altLang="en-US" dirty="0">
                <a:solidFill>
                  <a:schemeClr val="bg1"/>
                </a:solidFill>
              </a:rPr>
              <a:t> </a:t>
            </a:r>
            <a:r>
              <a:rPr lang="de-DE" altLang="en-US" dirty="0" err="1">
                <a:solidFill>
                  <a:schemeClr val="bg1"/>
                </a:solidFill>
              </a:rPr>
              <a:t>Ukrainian</a:t>
            </a:r>
            <a:r>
              <a:rPr lang="de-DE" altLang="en-US" dirty="0">
                <a:solidFill>
                  <a:schemeClr val="bg1"/>
                </a:solidFill>
              </a:rPr>
              <a:t> National Question, </a:t>
            </a:r>
            <a:r>
              <a:rPr lang="de-DE" altLang="en-US" i="1" dirty="0">
                <a:solidFill>
                  <a:schemeClr val="bg1"/>
                </a:solidFill>
              </a:rPr>
              <a:t>The </a:t>
            </a:r>
            <a:r>
              <a:rPr lang="de-DE" altLang="en-US" i="1" dirty="0" err="1">
                <a:solidFill>
                  <a:schemeClr val="bg1"/>
                </a:solidFill>
              </a:rPr>
              <a:t>Russian</a:t>
            </a:r>
            <a:r>
              <a:rPr lang="de-DE" altLang="en-US" i="1" dirty="0">
                <a:solidFill>
                  <a:schemeClr val="bg1"/>
                </a:solidFill>
              </a:rPr>
              <a:t> Review, </a:t>
            </a:r>
            <a:r>
              <a:rPr lang="de-DE" altLang="en-US" dirty="0">
                <a:solidFill>
                  <a:schemeClr val="bg1"/>
                </a:solidFill>
              </a:rPr>
              <a:t>54 (1995), </a:t>
            </a:r>
            <a:r>
              <a:rPr lang="de-DE" altLang="en-US" dirty="0" err="1">
                <a:solidFill>
                  <a:schemeClr val="bg1"/>
                </a:solidFill>
              </a:rPr>
              <a:t>no</a:t>
            </a:r>
            <a:r>
              <a:rPr lang="de-DE" altLang="en-US" dirty="0">
                <a:solidFill>
                  <a:schemeClr val="bg1"/>
                </a:solidFill>
              </a:rPr>
              <a:t>. 4, pp. 500-15, </a:t>
            </a:r>
            <a:r>
              <a:rPr lang="de-DE" altLang="en-US" dirty="0" err="1">
                <a:solidFill>
                  <a:schemeClr val="bg1"/>
                </a:solidFill>
              </a:rPr>
              <a:t>here</a:t>
            </a:r>
            <a:r>
              <a:rPr lang="de-DE" altLang="en-US" dirty="0">
                <a:solidFill>
                  <a:schemeClr val="bg1"/>
                </a:solidFill>
              </a:rPr>
              <a:t>: p. 511, 513.)</a:t>
            </a:r>
            <a:endParaRPr lang="de-DE" altLang="en-US" sz="1800" dirty="0">
              <a:solidFill>
                <a:schemeClr val="bg1"/>
              </a:solidFill>
            </a:endParaRPr>
          </a:p>
          <a:p>
            <a:endParaRPr lang="de-GB" dirty="0">
              <a:solidFill>
                <a:schemeClr val="bg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E3DB97E-2E2E-C485-71D6-C4F3061D8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2175" y="37137"/>
            <a:ext cx="1490625" cy="18682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Group 1">
            <a:extLst>
              <a:ext uri="{FF2B5EF4-FFF2-40B4-BE49-F238E27FC236}">
                <a16:creationId xmlns:a16="http://schemas.microsoft.com/office/drawing/2014/main" id="{81FF6099-28C8-447A-8620-761DE13136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558849"/>
              </p:ext>
            </p:extLst>
          </p:nvPr>
        </p:nvGraphicFramePr>
        <p:xfrm>
          <a:off x="853042" y="1356473"/>
          <a:ext cx="10551758" cy="3911691"/>
        </p:xfrm>
        <a:graphic>
          <a:graphicData uri="http://schemas.openxmlformats.org/drawingml/2006/table">
            <a:tbl>
              <a:tblPr/>
              <a:tblGrid>
                <a:gridCol w="3138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1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32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1801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Sale of serfs without land prohibited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48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1816-1819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Abolition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of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serfdom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in Baltic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provinces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Times New Roman" pitchFamily="-106" charset="0"/>
                        <a:cs typeface="Times New Roman" pitchFamily="-106" charset="0"/>
                      </a:endParaRP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1819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University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of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St. Petersburg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founded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Times New Roman" pitchFamily="-106" charset="0"/>
                        <a:cs typeface="Times New Roman" pitchFamily="-106" charset="0"/>
                      </a:endParaRP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1825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Decembrist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uprising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Times New Roman" pitchFamily="-106" charset="0"/>
                        <a:cs typeface="Times New Roman" pitchFamily="-106" charset="0"/>
                      </a:endParaRP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1830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Polish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Uprising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Times New Roman" pitchFamily="-106" charset="0"/>
                        <a:cs typeface="Times New Roman" pitchFamily="-106" charset="0"/>
                      </a:endParaRP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1832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Uvarov's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three principles enunciated: </a:t>
                      </a:r>
                      <a:b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</a:b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  autocracy, orthodoxy, nationality 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1833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Code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of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Laws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1834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Kiev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University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founded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Times New Roman" pitchFamily="-106" charset="0"/>
                        <a:cs typeface="Times New Roman" pitchFamily="-106" charset="0"/>
                      </a:endParaRP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36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1835-1839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Campaign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against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Uniate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Church on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Russian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territory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, 1839: Synod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of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Polotsk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Uniate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bishops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,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representatiaves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of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clergy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and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laity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,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request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annexation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by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Russian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Orthodox Church </a:t>
                      </a:r>
                    </a:p>
                  </a:txBody>
                  <a:tcPr marL="90000" marR="90000" marT="108000" marB="4647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9127051"/>
                  </a:ext>
                </a:extLst>
              </a:tr>
            </a:tbl>
          </a:graphicData>
        </a:graphic>
      </p:graphicFrame>
      <p:sp>
        <p:nvSpPr>
          <p:cNvPr id="79890" name="Text Box 16">
            <a:extLst>
              <a:ext uri="{FF2B5EF4-FFF2-40B4-BE49-F238E27FC236}">
                <a16:creationId xmlns:a16="http://schemas.microsoft.com/office/drawing/2014/main" id="{788CEEEF-1BF2-F6F6-0864-79F3A45EA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9963" y="260351"/>
            <a:ext cx="534035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dirty="0"/>
              <a:t> Timeline: </a:t>
            </a:r>
            <a:r>
              <a:rPr lang="de-DE" altLang="en-US" sz="2800" dirty="0" err="1"/>
              <a:t>Domestic</a:t>
            </a:r>
            <a:r>
              <a:rPr lang="de-DE" altLang="en-US" sz="2800" dirty="0"/>
              <a:t> 1800 - 1850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ext Box 1">
            <a:extLst>
              <a:ext uri="{FF2B5EF4-FFF2-40B4-BE49-F238E27FC236}">
                <a16:creationId xmlns:a16="http://schemas.microsoft.com/office/drawing/2014/main" id="{610DC3B7-7595-314E-B90E-E1675854B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2164" y="187326"/>
            <a:ext cx="8010525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/>
              <a:t>Timeline Imperial and Foreign Policy 1850 - 1881</a:t>
            </a:r>
          </a:p>
        </p:txBody>
      </p:sp>
      <p:graphicFrame>
        <p:nvGraphicFramePr>
          <p:cNvPr id="23554" name="Group 2">
            <a:extLst>
              <a:ext uri="{FF2B5EF4-FFF2-40B4-BE49-F238E27FC236}">
                <a16:creationId xmlns:a16="http://schemas.microsoft.com/office/drawing/2014/main" id="{377356E6-9F1C-D809-19F1-67FB6BE850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388785"/>
              </p:ext>
            </p:extLst>
          </p:nvPr>
        </p:nvGraphicFramePr>
        <p:xfrm>
          <a:off x="1975764" y="1310394"/>
          <a:ext cx="8460000" cy="4237212"/>
        </p:xfrm>
        <a:graphic>
          <a:graphicData uri="http://schemas.openxmlformats.org/drawingml/2006/table">
            <a:tbl>
              <a:tblPr/>
              <a:tblGrid>
                <a:gridCol w="1779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0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321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1830/31</a:t>
                      </a:r>
                    </a:p>
                  </a:txBody>
                  <a:tcPr marL="89998" marR="89998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Polish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rebellion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(November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uprising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)</a:t>
                      </a:r>
                    </a:p>
                  </a:txBody>
                  <a:tcPr marL="89998" marR="89998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4256662"/>
                  </a:ext>
                </a:extLst>
              </a:tr>
              <a:tr h="4104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1848</a:t>
                      </a:r>
                    </a:p>
                  </a:txBody>
                  <a:tcPr marL="89998" marR="89998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 Intervention in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Hungary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Arial Unicode MS" pitchFamily="-106" charset="0"/>
                        <a:cs typeface="Arial Unicode MS" pitchFamily="-106" charset="0"/>
                      </a:endParaRPr>
                    </a:p>
                  </a:txBody>
                  <a:tcPr marL="89998" marR="89998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8775420"/>
                  </a:ext>
                </a:extLst>
              </a:tr>
              <a:tr h="4104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1853-1856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Crimean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War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1858-1860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Acquisition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from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China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of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Amur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and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Maritime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provinces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Times New Roman" pitchFamily="-106" charset="0"/>
                        <a:cs typeface="Times New Roman" pitchFamily="-106" charset="0"/>
                      </a:endParaRP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1859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Surrender of Shamil; conquest of Caucasus completed 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1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1863/64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Polish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rebellion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(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January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uprising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)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1864-1885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Conquest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of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central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Asia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Times New Roman" pitchFamily="-106" charset="0"/>
                        <a:cs typeface="Times New Roman" pitchFamily="-106" charset="0"/>
                      </a:endParaRP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5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1867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Alaska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sold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to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the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United States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of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America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Times New Roman" pitchFamily="-106" charset="0"/>
                        <a:cs typeface="Times New Roman" pitchFamily="-106" charset="0"/>
                      </a:endParaRP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440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1877-1878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 Russo-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Turkish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War</a:t>
                      </a:r>
                    </a:p>
                  </a:txBody>
                  <a:tcPr marL="90000" marR="90000" marT="3600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ext Box 1">
            <a:extLst>
              <a:ext uri="{FF2B5EF4-FFF2-40B4-BE49-F238E27FC236}">
                <a16:creationId xmlns:a16="http://schemas.microsoft.com/office/drawing/2014/main" id="{0F26ECFF-F0E8-A547-0DB8-3ADCBBBF1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7129" y="258763"/>
            <a:ext cx="6306319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dirty="0"/>
              <a:t>Timeline: </a:t>
            </a:r>
            <a:r>
              <a:rPr lang="de-DE" altLang="en-US" sz="2800" dirty="0" err="1"/>
              <a:t>Domestic</a:t>
            </a:r>
            <a:r>
              <a:rPr lang="de-DE" altLang="en-US" sz="2800" dirty="0"/>
              <a:t> Policy 1850 - 1881</a:t>
            </a:r>
          </a:p>
        </p:txBody>
      </p:sp>
      <p:graphicFrame>
        <p:nvGraphicFramePr>
          <p:cNvPr id="25602" name="Group 2">
            <a:extLst>
              <a:ext uri="{FF2B5EF4-FFF2-40B4-BE49-F238E27FC236}">
                <a16:creationId xmlns:a16="http://schemas.microsoft.com/office/drawing/2014/main" id="{DB67258D-58D5-0B1C-F77D-74C2BCF8E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902489"/>
              </p:ext>
            </p:extLst>
          </p:nvPr>
        </p:nvGraphicFramePr>
        <p:xfrm>
          <a:off x="336550" y="1003545"/>
          <a:ext cx="6697296" cy="5444147"/>
        </p:xfrm>
        <a:graphic>
          <a:graphicData uri="http://schemas.openxmlformats.org/drawingml/2006/table">
            <a:tbl>
              <a:tblPr/>
              <a:tblGrid>
                <a:gridCol w="1793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03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4316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1860-1873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 First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railway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boom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4316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1861 Feb 19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 Emancipation of the serfs 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735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1863-1865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 Law (courts) and education reform, Zemstvo instituted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648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1873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1874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 Populist movement </a:t>
                      </a:r>
                      <a:r>
                        <a:rPr kumimoji="0" lang="en-GB" alt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To the People</a:t>
                      </a: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(V narod)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 Universal Military Training Act, military reforms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4316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1879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 People's Will Party – terrorism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735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1881 March 1</a:t>
                      </a: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Assassination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de-DE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of</a:t>
                      </a:r>
                      <a:r>
                        <a:rPr kumimoji="0" lang="de-DE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</a:rPr>
                        <a:t> Alexander II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325220" marB="4678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B5D6A4FD-65E1-96FB-867C-A99C35B5CD9E}"/>
              </a:ext>
            </a:extLst>
          </p:cNvPr>
          <p:cNvSpPr txBox="1"/>
          <p:nvPr/>
        </p:nvSpPr>
        <p:spPr>
          <a:xfrm>
            <a:off x="7190154" y="1313856"/>
            <a:ext cx="4587631" cy="3564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738"/>
              </a:spcBef>
              <a:buSzPct val="100000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1861 ff: Railways in Ukraine, industrialization of the Donbas, iron ore mining in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Kryviy</a:t>
            </a: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 </a:t>
            </a:r>
            <a:r>
              <a:rPr lang="en-GB" altLang="de-GB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Rih</a:t>
            </a:r>
            <a:endParaRPr lang="en-GB" altLang="de-GB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738"/>
              </a:spcBef>
              <a:buSzPct val="100000"/>
            </a:pPr>
            <a:endParaRPr lang="en-GB" altLang="de-GB" sz="18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738"/>
              </a:spcBef>
              <a:buSzPct val="100000"/>
            </a:pPr>
            <a:endParaRPr lang="en-GB" altLang="de-GB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738"/>
              </a:spcBef>
              <a:buSzPct val="100000"/>
            </a:pPr>
            <a:r>
              <a:rPr lang="en-GB" altLang="de-GB" sz="1800" dirty="0">
                <a:solidFill>
                  <a:srgbClr val="FFFFFF"/>
                </a:solidFill>
                <a:ea typeface="Arial Unicode MS" panose="020B0604020202020204" pitchFamily="34" charset="-128"/>
              </a:rPr>
              <a:t>1863 Use of Ukrainian language prohibited by Russian government (</a:t>
            </a:r>
            <a:r>
              <a:rPr lang="en-GB" altLang="de-GB" sz="18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Valuev</a:t>
            </a:r>
            <a:r>
              <a:rPr lang="en-GB" altLang="de-GB" sz="1800" dirty="0">
                <a:solidFill>
                  <a:srgbClr val="FFFFFF"/>
                </a:solidFill>
                <a:ea typeface="Arial Unicode MS" panose="020B0604020202020204" pitchFamily="34" charset="-128"/>
              </a:rPr>
              <a:t> Decree) – </a:t>
            </a:r>
          </a:p>
          <a:p>
            <a:pPr>
              <a:lnSpc>
                <a:spcPct val="80000"/>
              </a:lnSpc>
              <a:spcBef>
                <a:spcPts val="738"/>
              </a:spcBef>
              <a:buSzPct val="100000"/>
            </a:pPr>
            <a:endParaRPr lang="en-GB" altLang="de-GB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738"/>
              </a:spcBef>
              <a:buSzPct val="100000"/>
            </a:pPr>
            <a:endParaRPr lang="en-GB" altLang="de-GB" sz="18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738"/>
              </a:spcBef>
              <a:buSzPct val="100000"/>
            </a:pPr>
            <a:endParaRPr lang="en-GB" altLang="de-GB" sz="18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738"/>
              </a:spcBef>
              <a:buSzPct val="100000"/>
            </a:pPr>
            <a:endParaRPr lang="en-GB" altLang="de-GB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738"/>
              </a:spcBef>
              <a:buSzPct val="100000"/>
            </a:pPr>
            <a:endParaRPr lang="en-GB" altLang="de-GB" sz="1800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>
              <a:lnSpc>
                <a:spcPct val="80000"/>
              </a:lnSpc>
              <a:spcBef>
                <a:spcPts val="738"/>
              </a:spcBef>
              <a:buSzPct val="100000"/>
            </a:pPr>
            <a:r>
              <a:rPr lang="en-GB" altLang="de-GB" dirty="0">
                <a:solidFill>
                  <a:srgbClr val="FFFFFF"/>
                </a:solidFill>
                <a:ea typeface="Arial Unicode MS" panose="020B0604020202020204" pitchFamily="34" charset="-128"/>
              </a:rPr>
              <a:t>P</a:t>
            </a:r>
            <a:r>
              <a:rPr lang="en-GB" altLang="de-GB" sz="1800" dirty="0">
                <a:solidFill>
                  <a:srgbClr val="FFFFFF"/>
                </a:solidFill>
                <a:ea typeface="Arial Unicode MS" panose="020B0604020202020204" pitchFamily="34" charset="-128"/>
              </a:rPr>
              <a:t>rohibition confirmed 1876 (</a:t>
            </a:r>
            <a:r>
              <a:rPr lang="en-GB" altLang="de-GB" sz="1800" dirty="0" err="1">
                <a:solidFill>
                  <a:srgbClr val="FFFFFF"/>
                </a:solidFill>
                <a:ea typeface="Arial Unicode MS" panose="020B0604020202020204" pitchFamily="34" charset="-128"/>
              </a:rPr>
              <a:t>Ukas</a:t>
            </a:r>
            <a:r>
              <a:rPr lang="en-GB" altLang="de-GB" sz="1800" dirty="0">
                <a:solidFill>
                  <a:srgbClr val="FFFFFF"/>
                </a:solidFill>
                <a:ea typeface="Arial Unicode MS" panose="020B0604020202020204" pitchFamily="34" charset="-128"/>
              </a:rPr>
              <a:t> of Ems)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5" name="Picture 1">
            <a:extLst>
              <a:ext uri="{FF2B5EF4-FFF2-40B4-BE49-F238E27FC236}">
                <a16:creationId xmlns:a16="http://schemas.microsoft.com/office/drawing/2014/main" id="{18DA190E-25DD-32BD-7A14-E61E061FF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76363"/>
            <a:ext cx="12192000" cy="961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8066" name="TextBox 1">
            <a:extLst>
              <a:ext uri="{FF2B5EF4-FFF2-40B4-BE49-F238E27FC236}">
                <a16:creationId xmlns:a16="http://schemas.microsoft.com/office/drawing/2014/main" id="{CEE24BD4-A50A-2A89-A17E-EC3F68A83E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1675" y="6453188"/>
            <a:ext cx="19446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/>
              <a:t>1900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">
            <a:extLst>
              <a:ext uri="{FF2B5EF4-FFF2-40B4-BE49-F238E27FC236}">
                <a16:creationId xmlns:a16="http://schemas.microsoft.com/office/drawing/2014/main" id="{BBDD942A-016C-4E0A-A6CA-C84C3942E7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765175"/>
            <a:ext cx="9652000" cy="366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38138"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l" eaLnBrk="1" hangingPunct="1">
              <a:buClrTx/>
              <a:buFontTx/>
              <a:buNone/>
            </a:pPr>
            <a:r>
              <a:rPr lang="de-DE" altLang="en-US" sz="2400" dirty="0">
                <a:solidFill>
                  <a:srgbClr val="FFFFFF"/>
                </a:solidFill>
              </a:rPr>
              <a:t>			            </a:t>
            </a:r>
            <a:r>
              <a:rPr lang="de-DE" altLang="en-US" sz="3600" b="1" dirty="0">
                <a:solidFill>
                  <a:srgbClr val="FFFFFF"/>
                </a:solidFill>
              </a:rPr>
              <a:t>Outline</a:t>
            </a:r>
          </a:p>
          <a:p>
            <a:pPr algn="l" eaLnBrk="1" hangingPunct="1">
              <a:buClrTx/>
              <a:buFontTx/>
              <a:buNone/>
            </a:pP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dirty="0" err="1">
                <a:solidFill>
                  <a:srgbClr val="FFFFFF"/>
                </a:solidFill>
              </a:rPr>
              <a:t>Introduction</a:t>
            </a: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dirty="0">
                <a:solidFill>
                  <a:srgbClr val="FFFFFF"/>
                </a:solidFill>
              </a:rPr>
              <a:t>Russia in Europe</a:t>
            </a:r>
          </a:p>
          <a:p>
            <a:pPr algn="l" eaLnBrk="1" hangingPunct="1">
              <a:buClrTx/>
              <a:buFontTx/>
              <a:buNone/>
            </a:pPr>
            <a:r>
              <a:rPr lang="de-DE" altLang="en-US" dirty="0">
                <a:solidFill>
                  <a:srgbClr val="FFFFFF"/>
                </a:solidFill>
              </a:rPr>
              <a:t>3. </a:t>
            </a:r>
            <a:r>
              <a:rPr lang="de-DE" altLang="en-US" dirty="0" err="1">
                <a:solidFill>
                  <a:srgbClr val="FFFFFF"/>
                </a:solidFill>
              </a:rPr>
              <a:t>Thinking</a:t>
            </a:r>
            <a:r>
              <a:rPr lang="de-DE" altLang="en-US" dirty="0">
                <a:solidFill>
                  <a:srgbClr val="FFFFFF"/>
                </a:solidFill>
              </a:rPr>
              <a:t> </a:t>
            </a:r>
            <a:r>
              <a:rPr lang="de-DE" altLang="en-US" dirty="0" err="1">
                <a:solidFill>
                  <a:srgbClr val="FFFFFF"/>
                </a:solidFill>
              </a:rPr>
              <a:t>about</a:t>
            </a:r>
            <a:r>
              <a:rPr lang="de-DE" altLang="en-US" dirty="0">
                <a:solidFill>
                  <a:srgbClr val="FFFFFF"/>
                </a:solidFill>
              </a:rPr>
              <a:t> Russia</a:t>
            </a:r>
          </a:p>
          <a:p>
            <a:pPr algn="l" eaLnBrk="1" hangingPunct="1">
              <a:buClrTx/>
              <a:buFontTx/>
              <a:buNone/>
            </a:pPr>
            <a:r>
              <a:rPr lang="de-DE" altLang="en-US" dirty="0">
                <a:solidFill>
                  <a:srgbClr val="FFFFFF"/>
                </a:solidFill>
              </a:rPr>
              <a:t>4. Challenges in </a:t>
            </a:r>
            <a:r>
              <a:rPr lang="de-DE" altLang="en-US" dirty="0" err="1">
                <a:solidFill>
                  <a:srgbClr val="FFFFFF"/>
                </a:solidFill>
              </a:rPr>
              <a:t>the</a:t>
            </a:r>
            <a:r>
              <a:rPr lang="de-DE" altLang="en-US" dirty="0">
                <a:solidFill>
                  <a:srgbClr val="FFFFFF"/>
                </a:solidFill>
              </a:rPr>
              <a:t> Age </a:t>
            </a:r>
            <a:r>
              <a:rPr lang="de-DE" altLang="en-US" dirty="0" err="1">
                <a:solidFill>
                  <a:srgbClr val="FFFFFF"/>
                </a:solidFill>
              </a:rPr>
              <a:t>of</a:t>
            </a:r>
            <a:r>
              <a:rPr lang="de-DE" altLang="en-US" dirty="0">
                <a:solidFill>
                  <a:srgbClr val="FFFFFF"/>
                </a:solidFill>
              </a:rPr>
              <a:t> </a:t>
            </a:r>
            <a:r>
              <a:rPr lang="de-DE" altLang="en-US" dirty="0" err="1">
                <a:solidFill>
                  <a:srgbClr val="FFFFFF"/>
                </a:solidFill>
              </a:rPr>
              <a:t>Nationalism</a:t>
            </a: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r>
              <a:rPr lang="de-DE" altLang="en-US" dirty="0">
                <a:solidFill>
                  <a:srgbClr val="FFFFFF"/>
                </a:solidFill>
              </a:rPr>
              <a:t>5. </a:t>
            </a:r>
            <a:r>
              <a:rPr lang="de-DE" altLang="en-US" dirty="0" err="1">
                <a:solidFill>
                  <a:srgbClr val="FFFFFF"/>
                </a:solidFill>
              </a:rPr>
              <a:t>Domestic</a:t>
            </a:r>
            <a:r>
              <a:rPr lang="de-DE" altLang="en-US" dirty="0">
                <a:solidFill>
                  <a:srgbClr val="FFFFFF"/>
                </a:solidFill>
              </a:rPr>
              <a:t> and </a:t>
            </a:r>
            <a:r>
              <a:rPr lang="de-DE" altLang="en-US" dirty="0" err="1">
                <a:solidFill>
                  <a:srgbClr val="FFFFFF"/>
                </a:solidFill>
              </a:rPr>
              <a:t>foreign</a:t>
            </a:r>
            <a:r>
              <a:rPr lang="de-DE" altLang="en-US" dirty="0">
                <a:solidFill>
                  <a:srgbClr val="FFFFFF"/>
                </a:solidFill>
              </a:rPr>
              <a:t> </a:t>
            </a:r>
            <a:r>
              <a:rPr lang="de-DE" altLang="en-US" dirty="0" err="1">
                <a:solidFill>
                  <a:srgbClr val="FFFFFF"/>
                </a:solidFill>
              </a:rPr>
              <a:t>policy</a:t>
            </a:r>
            <a:endParaRPr lang="de-DE" altLang="en-US" dirty="0">
              <a:solidFill>
                <a:srgbClr val="FFFFFF"/>
              </a:solidFill>
            </a:endParaRPr>
          </a:p>
          <a:p>
            <a:pPr algn="l" eaLnBrk="1" hangingPunct="1">
              <a:buClrTx/>
              <a:buFontTx/>
              <a:buNone/>
            </a:pPr>
            <a:endParaRPr lang="de-DE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>
            <a:extLst>
              <a:ext uri="{FF2B5EF4-FFF2-40B4-BE49-F238E27FC236}">
                <a16:creationId xmlns:a16="http://schemas.microsoft.com/office/drawing/2014/main" id="{4E645DAD-9D33-773C-BE36-48E2E92FA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75687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9458" name="Text Box 2">
            <a:extLst>
              <a:ext uri="{FF2B5EF4-FFF2-40B4-BE49-F238E27FC236}">
                <a16:creationId xmlns:a16="http://schemas.microsoft.com/office/drawing/2014/main" id="{74A2FFD0-B50A-4269-71FE-FB183F9CF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4" y="6308726"/>
            <a:ext cx="1944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spcBef>
                <a:spcPts val="1500"/>
              </a:spcBef>
              <a:buClrTx/>
            </a:pPr>
            <a:r>
              <a:rPr lang="de-DE" altLang="en-US" sz="2400">
                <a:solidFill>
                  <a:srgbClr val="000514"/>
                </a:solidFill>
              </a:rPr>
              <a:t>1800</a:t>
            </a:r>
          </a:p>
        </p:txBody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50DB416E-BEAB-3116-EAF5-7CCA6398A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600678D-4FDD-41CD-69BF-4178DC9B808F}"/>
              </a:ext>
            </a:extLst>
          </p:cNvPr>
          <p:cNvSpPr txBox="1"/>
          <p:nvPr/>
        </p:nvSpPr>
        <p:spPr>
          <a:xfrm>
            <a:off x="8792308" y="1507610"/>
            <a:ext cx="272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Russia growing into Europe</a:t>
            </a:r>
          </a:p>
          <a:p>
            <a:r>
              <a:rPr lang="de-GB" dirty="0">
                <a:solidFill>
                  <a:schemeClr val="bg1"/>
                </a:solidFill>
              </a:rPr>
              <a:t>Speaking French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74F1DFF-1F3C-F16B-DDC6-47652201E3F1}"/>
              </a:ext>
            </a:extLst>
          </p:cNvPr>
          <p:cNvSpPr txBox="1"/>
          <p:nvPr/>
        </p:nvSpPr>
        <p:spPr>
          <a:xfrm>
            <a:off x="8792308" y="2480492"/>
            <a:ext cx="28526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en-US" dirty="0">
                <a:solidFill>
                  <a:srgbClr val="FFFFFF"/>
                </a:solidFill>
              </a:rPr>
              <a:t>‚Russia </a:t>
            </a:r>
            <a:r>
              <a:rPr lang="de-DE" altLang="en-US" dirty="0" err="1">
                <a:solidFill>
                  <a:srgbClr val="FFFFFF"/>
                </a:solidFill>
              </a:rPr>
              <a:t>is</a:t>
            </a:r>
            <a:r>
              <a:rPr lang="de-DE" altLang="en-US" dirty="0">
                <a:solidFill>
                  <a:srgbClr val="FFFFFF"/>
                </a:solidFill>
              </a:rPr>
              <a:t> a European power‘ (Catherine </a:t>
            </a:r>
            <a:r>
              <a:rPr lang="de-DE" altLang="en-US" dirty="0" err="1">
                <a:solidFill>
                  <a:srgbClr val="FFFFFF"/>
                </a:solidFill>
              </a:rPr>
              <a:t>the</a:t>
            </a:r>
            <a:r>
              <a:rPr lang="de-DE" altLang="en-US" dirty="0">
                <a:solidFill>
                  <a:srgbClr val="FFFFFF"/>
                </a:solidFill>
              </a:rPr>
              <a:t> Great – </a:t>
            </a:r>
            <a:r>
              <a:rPr lang="de-DE" altLang="en-US" dirty="0" err="1">
                <a:solidFill>
                  <a:srgbClr val="FFFFFF"/>
                </a:solidFill>
              </a:rPr>
              <a:t>Nakaz</a:t>
            </a:r>
            <a:r>
              <a:rPr lang="de-DE" altLang="en-US" dirty="0">
                <a:solidFill>
                  <a:srgbClr val="FFFFFF"/>
                </a:solidFill>
              </a:rPr>
              <a:t> 1767 ‚Great </a:t>
            </a:r>
            <a:r>
              <a:rPr lang="de-DE" altLang="en-US" dirty="0" err="1">
                <a:solidFill>
                  <a:srgbClr val="FFFFFF"/>
                </a:solidFill>
              </a:rPr>
              <a:t>Instruction</a:t>
            </a:r>
            <a:r>
              <a:rPr lang="de-DE" altLang="en-US" dirty="0">
                <a:solidFill>
                  <a:srgbClr val="FFFFFF"/>
                </a:solidFill>
              </a:rPr>
              <a:t>‘</a:t>
            </a:r>
          </a:p>
          <a:p>
            <a:endParaRPr lang="de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3EFAB55-50A5-4F02-2A17-3018DEBD1202}"/>
              </a:ext>
            </a:extLst>
          </p:cNvPr>
          <p:cNvSpPr txBox="1"/>
          <p:nvPr/>
        </p:nvSpPr>
        <p:spPr>
          <a:xfrm>
            <a:off x="8870462" y="3957820"/>
            <a:ext cx="2704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The Greek Project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B0B5FF8-22F0-B399-EF57-46FA3DEDFEB0}"/>
              </a:ext>
            </a:extLst>
          </p:cNvPr>
          <p:cNvSpPr txBox="1"/>
          <p:nvPr/>
        </p:nvSpPr>
        <p:spPr>
          <a:xfrm>
            <a:off x="8940800" y="4783015"/>
            <a:ext cx="2622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Protector of the Orthodox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E8A626F-D4AF-C404-6460-D4EBE6CB1BC0}"/>
              </a:ext>
            </a:extLst>
          </p:cNvPr>
          <p:cNvSpPr txBox="1"/>
          <p:nvPr/>
        </p:nvSpPr>
        <p:spPr>
          <a:xfrm>
            <a:off x="8870462" y="5424096"/>
            <a:ext cx="32121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What remains to be gathered from the Kievan Rus‘ (English transliteration from Russian)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1">
            <a:extLst>
              <a:ext uri="{FF2B5EF4-FFF2-40B4-BE49-F238E27FC236}">
                <a16:creationId xmlns:a16="http://schemas.microsoft.com/office/drawing/2014/main" id="{CE7CEFCD-FE8C-4DDF-A526-C9A396C7C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47196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4691" name="Picture 1">
            <a:extLst>
              <a:ext uri="{FF2B5EF4-FFF2-40B4-BE49-F238E27FC236}">
                <a16:creationId xmlns:a16="http://schemas.microsoft.com/office/drawing/2014/main" id="{55078A72-16F4-4162-B954-57CB52E9A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0"/>
            <a:ext cx="436403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4692" name="Rectangle 3">
            <a:extLst>
              <a:ext uri="{FF2B5EF4-FFF2-40B4-BE49-F238E27FC236}">
                <a16:creationId xmlns:a16="http://schemas.microsoft.com/office/drawing/2014/main" id="{949A0444-9BC0-4B1C-9BA4-6F12476D1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3771" y="2628587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en-US" sz="2000" dirty="0" err="1">
                <a:solidFill>
                  <a:srgbClr val="FFFFFF"/>
                </a:solidFill>
              </a:rPr>
              <a:t>Suchodolski</a:t>
            </a:r>
            <a:r>
              <a:rPr lang="de-DE" altLang="en-US" sz="2000" dirty="0">
                <a:solidFill>
                  <a:srgbClr val="FFFFFF"/>
                </a:solidFill>
              </a:rPr>
              <a:t>: The </a:t>
            </a:r>
            <a:r>
              <a:rPr lang="de-DE" altLang="en-US" sz="2000" dirty="0" err="1">
                <a:solidFill>
                  <a:srgbClr val="FFFFFF"/>
                </a:solidFill>
              </a:rPr>
              <a:t>death</a:t>
            </a:r>
            <a:r>
              <a:rPr lang="de-DE" altLang="en-US" sz="2000" dirty="0">
                <a:solidFill>
                  <a:srgbClr val="FFFFFF"/>
                </a:solidFill>
              </a:rPr>
              <a:t> </a:t>
            </a:r>
            <a:r>
              <a:rPr lang="de-DE" altLang="en-US" sz="2000" dirty="0" err="1">
                <a:solidFill>
                  <a:srgbClr val="FFFFFF"/>
                </a:solidFill>
              </a:rPr>
              <a:t>of</a:t>
            </a:r>
            <a:r>
              <a:rPr lang="de-DE" altLang="en-US" sz="2000" dirty="0">
                <a:solidFill>
                  <a:srgbClr val="FFFFFF"/>
                </a:solidFill>
              </a:rPr>
              <a:t> Józef Poniatowski (1763-1813) at Leipzig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E169A12-1740-6D0D-A2FA-538CD0E54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78766" cy="49608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D92F77E-2C04-3FF0-BEEB-5E87D090BD9D}"/>
              </a:ext>
            </a:extLst>
          </p:cNvPr>
          <p:cNvSpPr txBox="1"/>
          <p:nvPr/>
        </p:nvSpPr>
        <p:spPr>
          <a:xfrm>
            <a:off x="265271" y="5234400"/>
            <a:ext cx="3387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Mikhail M. Speransky (1772-1839)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FA1BE16-3810-313D-56E3-EB4E4DD3550B}"/>
              </a:ext>
            </a:extLst>
          </p:cNvPr>
          <p:cNvSpPr txBox="1"/>
          <p:nvPr/>
        </p:nvSpPr>
        <p:spPr>
          <a:xfrm>
            <a:off x="8539200" y="5234400"/>
            <a:ext cx="3016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Adam Czartoryski (1770-1869)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EBEED26-E012-C1BC-328D-0BA24C390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2878" y="0"/>
            <a:ext cx="3949122" cy="51408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FDA3B8E-963B-E088-AC9A-31756ECA8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2465" y="0"/>
            <a:ext cx="1635135" cy="221288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719E2E0-49A9-51A7-1856-B3CE29D39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5415" y="0"/>
            <a:ext cx="2062555" cy="281781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AD1F8B0-D0FE-8085-EB33-2E6C3C4973E7}"/>
              </a:ext>
            </a:extLst>
          </p:cNvPr>
          <p:cNvSpPr txBox="1"/>
          <p:nvPr/>
        </p:nvSpPr>
        <p:spPr>
          <a:xfrm>
            <a:off x="4802287" y="3103443"/>
            <a:ext cx="2210400" cy="94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Alexander I, born 1777, ruled 1801-1825</a:t>
            </a:r>
          </a:p>
        </p:txBody>
      </p:sp>
    </p:spTree>
    <p:extLst>
      <p:ext uri="{BB962C8B-B14F-4D97-AF65-F5344CB8AC3E}">
        <p14:creationId xmlns:p14="http://schemas.microsoft.com/office/powerpoint/2010/main" val="1476102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4F7CCE0F-75C1-36CC-09AD-19F6FFEC0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900" y="2967881"/>
            <a:ext cx="5708960" cy="377845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F39A110C-E86E-E1EA-7A3A-E6FCC3366961}"/>
              </a:ext>
            </a:extLst>
          </p:cNvPr>
          <p:cNvSpPr txBox="1"/>
          <p:nvPr/>
        </p:nvSpPr>
        <p:spPr>
          <a:xfrm>
            <a:off x="7992000" y="2327081"/>
            <a:ext cx="4033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1600" dirty="0">
                <a:solidFill>
                  <a:schemeClr val="bg1"/>
                </a:solidFill>
              </a:rPr>
              <a:t>Peter von Hess, The Crossing of the Beresina (1844), 26-28 November 1812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F15FBFE-04A5-BC17-B92B-63D81AF3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820" y="1983100"/>
            <a:ext cx="5289400" cy="399004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0A03B042-3F58-C839-E857-156E47BDB1BB}"/>
              </a:ext>
            </a:extLst>
          </p:cNvPr>
          <p:cNvSpPr txBox="1"/>
          <p:nvPr/>
        </p:nvSpPr>
        <p:spPr>
          <a:xfrm>
            <a:off x="2324560" y="5973148"/>
            <a:ext cx="463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1600" dirty="0">
                <a:solidFill>
                  <a:schemeClr val="bg1"/>
                </a:solidFill>
              </a:rPr>
              <a:t>Adam Albrecht, Napoleon at the burning of Moscow (1841, 14 September 1812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6C2D0C6-BC2B-582E-C9C0-3BFB685F2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0" y="0"/>
            <a:ext cx="4636800" cy="369978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28DA3B3-F3CD-C7EE-ABF9-16C179819889}"/>
              </a:ext>
            </a:extLst>
          </p:cNvPr>
          <p:cNvSpPr txBox="1"/>
          <p:nvPr/>
        </p:nvSpPr>
        <p:spPr>
          <a:xfrm>
            <a:off x="244800" y="4046400"/>
            <a:ext cx="2310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1600" dirty="0">
                <a:solidFill>
                  <a:schemeClr val="bg1"/>
                </a:solidFill>
              </a:rPr>
              <a:t>Louis-Francois Lejeune, Battle of Borodino (1822), 1812 – 7 September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CAFE44E-7788-9CE1-A12C-E2474562FD1A}"/>
              </a:ext>
            </a:extLst>
          </p:cNvPr>
          <p:cNvSpPr txBox="1"/>
          <p:nvPr/>
        </p:nvSpPr>
        <p:spPr>
          <a:xfrm>
            <a:off x="5215100" y="188079"/>
            <a:ext cx="588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sz="3200" dirty="0">
                <a:solidFill>
                  <a:schemeClr val="bg1"/>
                </a:solidFill>
              </a:rPr>
              <a:t>The Patriotic War, 24 June – 28 November 1812</a:t>
            </a:r>
          </a:p>
        </p:txBody>
      </p:sp>
    </p:spTree>
    <p:extLst>
      <p:ext uri="{BB962C8B-B14F-4D97-AF65-F5344CB8AC3E}">
        <p14:creationId xmlns:p14="http://schemas.microsoft.com/office/powerpoint/2010/main" val="3214974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5" name="Group 1">
            <a:extLst>
              <a:ext uri="{FF2B5EF4-FFF2-40B4-BE49-F238E27FC236}">
                <a16:creationId xmlns:a16="http://schemas.microsoft.com/office/drawing/2014/main" id="{DBCC58E6-FEB2-DB2E-0E06-2FBEAD5B7C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206354"/>
              </p:ext>
            </p:extLst>
          </p:nvPr>
        </p:nvGraphicFramePr>
        <p:xfrm>
          <a:off x="2030400" y="1341438"/>
          <a:ext cx="8250250" cy="3436806"/>
        </p:xfrm>
        <a:graphic>
          <a:graphicData uri="http://schemas.openxmlformats.org/drawingml/2006/table">
            <a:tbl>
              <a:tblPr/>
              <a:tblGrid>
                <a:gridCol w="24771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73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729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1801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Acquisition of eastern Georgia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729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1806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Conquest of Daghestan and Baku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729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1809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Annexation of Finland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493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1812 June 24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1815</a:t>
                      </a: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Napoleon's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invasion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of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Times New Roman" pitchFamily="-106" charset="0"/>
                        </a:rPr>
                        <a:t>Russia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Times New Roman" pitchFamily="-106" charset="0"/>
                        <a:cs typeface="Times New Roman" pitchFamily="-106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Congress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of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Vienna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and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Holy Alliance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Pct val="100000"/>
                        <a:buFont typeface="Arial" pitchFamily="-106" charset="0"/>
                        <a:buChar char="•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Kingdom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of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Poland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(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Congress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Poland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) in personal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union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with</a:t>
                      </a: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 </a:t>
                      </a:r>
                      <a:r>
                        <a:rPr kumimoji="0" lang="de-DE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6" charset="0"/>
                          <a:ea typeface="Arial Unicode MS" pitchFamily="-106" charset="0"/>
                          <a:cs typeface="Arial Unicode MS" pitchFamily="-106" charset="0"/>
                        </a:rPr>
                        <a:t>Russia</a:t>
                      </a:r>
                      <a:endParaRPr kumimoji="0" lang="de-DE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06" charset="0"/>
                        <a:ea typeface="Arial Unicode MS" pitchFamily="-106" charset="0"/>
                        <a:cs typeface="Arial Unicode MS" pitchFamily="-106" charset="0"/>
                      </a:endParaRPr>
                    </a:p>
                  </a:txBody>
                  <a:tcPr marL="89998" marR="89998" marT="323446" marB="4653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1934" name="Text Box 16">
            <a:extLst>
              <a:ext uri="{FF2B5EF4-FFF2-40B4-BE49-F238E27FC236}">
                <a16:creationId xmlns:a16="http://schemas.microsoft.com/office/drawing/2014/main" id="{974AAF2B-90EF-790A-426A-3684485C5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8834" y="260351"/>
            <a:ext cx="8202608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 Unicode MS" panose="020B0604020202020204" pitchFamily="34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2800" dirty="0"/>
              <a:t> Timeline: </a:t>
            </a:r>
            <a:r>
              <a:rPr lang="de-DE" altLang="en-US" sz="2800" dirty="0" err="1"/>
              <a:t>Foreign</a:t>
            </a:r>
            <a:r>
              <a:rPr lang="de-DE" altLang="en-US" sz="2800" dirty="0"/>
              <a:t> and Imperial Policy 1800 - 1815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B0F6D2E3-8ECA-95B3-357D-ECF028CA6E2D}"/>
              </a:ext>
            </a:extLst>
          </p:cNvPr>
          <p:cNvSpPr txBox="1"/>
          <p:nvPr/>
        </p:nvSpPr>
        <p:spPr>
          <a:xfrm>
            <a:off x="4024800" y="224668"/>
            <a:ext cx="3658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>
                <a:solidFill>
                  <a:schemeClr val="bg1"/>
                </a:solidFill>
              </a:rPr>
              <a:t>Congress of Vienna and Holy Alliance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47D753E-CAB7-656E-55F9-EF8B6EAD3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483" y="745200"/>
            <a:ext cx="3589813" cy="404414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EA47849-059A-EC93-1448-72312AAC2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7706" y="594000"/>
            <a:ext cx="6223493" cy="468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277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BA201B77-7142-C54A-1566-A526A0C05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386" y="0"/>
            <a:ext cx="104216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717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951</Words>
  <Application>Microsoft Macintosh PowerPoint</Application>
  <PresentationFormat>Breitbild</PresentationFormat>
  <Paragraphs>146</Paragraphs>
  <Slides>16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</vt:lpstr>
      <vt:lpstr>Entangled History: Ukraine and her neighbours from the Middle Ages to the Present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Entangled History: Ukraine and her neighbours from the Middle Ages to the Present  </dc:title>
  <dc:creator>Mick, Christoph</dc:creator>
  <cp:lastModifiedBy>Mick, Christoph</cp:lastModifiedBy>
  <cp:revision>61</cp:revision>
  <cp:lastPrinted>2023-10-31T11:42:33Z</cp:lastPrinted>
  <dcterms:created xsi:type="dcterms:W3CDTF">2023-10-21T16:40:07Z</dcterms:created>
  <dcterms:modified xsi:type="dcterms:W3CDTF">2023-11-28T09:27:16Z</dcterms:modified>
</cp:coreProperties>
</file>