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3" r:id="rId1"/>
  </p:sldMasterIdLst>
  <p:notesMasterIdLst>
    <p:notesMasterId r:id="rId31"/>
  </p:notesMasterIdLst>
  <p:sldIdLst>
    <p:sldId id="303" r:id="rId2"/>
    <p:sldId id="567" r:id="rId3"/>
    <p:sldId id="563" r:id="rId4"/>
    <p:sldId id="304" r:id="rId5"/>
    <p:sldId id="265" r:id="rId6"/>
    <p:sldId id="323" r:id="rId7"/>
    <p:sldId id="263" r:id="rId8"/>
    <p:sldId id="549" r:id="rId9"/>
    <p:sldId id="266" r:id="rId10"/>
    <p:sldId id="338" r:id="rId11"/>
    <p:sldId id="348" r:id="rId12"/>
    <p:sldId id="568" r:id="rId13"/>
    <p:sldId id="569" r:id="rId14"/>
    <p:sldId id="570" r:id="rId15"/>
    <p:sldId id="571" r:id="rId16"/>
    <p:sldId id="572" r:id="rId17"/>
    <p:sldId id="278" r:id="rId18"/>
    <p:sldId id="275" r:id="rId19"/>
    <p:sldId id="565" r:id="rId20"/>
    <p:sldId id="335" r:id="rId21"/>
    <p:sldId id="292" r:id="rId22"/>
    <p:sldId id="259" r:id="rId23"/>
    <p:sldId id="291" r:id="rId24"/>
    <p:sldId id="332" r:id="rId25"/>
    <p:sldId id="564" r:id="rId26"/>
    <p:sldId id="306" r:id="rId27"/>
    <p:sldId id="566" r:id="rId28"/>
    <p:sldId id="279" r:id="rId29"/>
    <p:sldId id="295" r:id="rId3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1368"/>
    <p:restoredTop sz="86395"/>
  </p:normalViewPr>
  <p:slideViewPr>
    <p:cSldViewPr snapToGrid="0" snapToObjects="1">
      <p:cViewPr varScale="1">
        <p:scale>
          <a:sx n="110" d="100"/>
          <a:sy n="110" d="100"/>
        </p:scale>
        <p:origin x="1216" y="16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B7B54B2-CE1A-FA4A-8F68-19D850F6A433}" type="datetimeFigureOut">
              <a:rPr lang="en-US" smtClean="0"/>
              <a:pPr/>
              <a:t>6/14/25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4F187D-2A51-CC4F-A12B-0389C030281D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74404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GB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54F187D-2A51-CC4F-A12B-0389C030281D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77903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>
            <a:extLst>
              <a:ext uri="{FF2B5EF4-FFF2-40B4-BE49-F238E27FC236}">
                <a16:creationId xmlns:a16="http://schemas.microsoft.com/office/drawing/2014/main" id="{386C9E48-6571-21EF-9AB2-3A1F0A3DEA5A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C1D37AE-BA15-5C4A-8B7B-564B35B85CBB}" type="slidenum">
              <a:rPr lang="en-GB" altLang="de-GB"/>
              <a:pPr/>
              <a:t>23</a:t>
            </a:fld>
            <a:endParaRPr lang="en-GB" altLang="de-GB"/>
          </a:p>
        </p:txBody>
      </p:sp>
      <p:sp>
        <p:nvSpPr>
          <p:cNvPr id="334850" name="Rectangle 2">
            <a:extLst>
              <a:ext uri="{FF2B5EF4-FFF2-40B4-BE49-F238E27FC236}">
                <a16:creationId xmlns:a16="http://schemas.microsoft.com/office/drawing/2014/main" id="{93C353CA-D0FF-FFCF-D81C-B8E61E069C81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4851" name="Rectangle 3">
            <a:extLst>
              <a:ext uri="{FF2B5EF4-FFF2-40B4-BE49-F238E27FC236}">
                <a16:creationId xmlns:a16="http://schemas.microsoft.com/office/drawing/2014/main" id="{A947E74E-29CE-5BB3-BE23-0F4CD8C009A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e-GB" altLang="de-GB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482" name="Rectangle 8">
            <a:extLst>
              <a:ext uri="{FF2B5EF4-FFF2-40B4-BE49-F238E27FC236}">
                <a16:creationId xmlns:a16="http://schemas.microsoft.com/office/drawing/2014/main" id="{1CD643FD-CBBD-1FA9-479B-56698649A60C}"/>
              </a:ext>
            </a:extLst>
          </p:cNvPr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41FB5A2C-9732-574F-9F58-4FB510D46AAD}" type="slidenum">
              <a:rPr lang="de-DE" altLang="en-US" sz="1400" smtClean="0">
                <a:solidFill>
                  <a:srgbClr val="FFFFFF"/>
                </a:solidFill>
                <a:ea typeface="Arial Unicode MS" panose="020B0604020202020204" pitchFamily="34" charset="-128"/>
              </a:rPr>
              <a:pPr>
                <a:spcBef>
                  <a:spcPct val="0"/>
                </a:spcBef>
                <a:buClrTx/>
                <a:buFontTx/>
                <a:buNone/>
              </a:pPr>
              <a:t>28</a:t>
            </a:fld>
            <a:endParaRPr lang="de-DE" altLang="en-US" sz="1400">
              <a:solidFill>
                <a:srgbClr val="FFFFFF"/>
              </a:solidFill>
              <a:ea typeface="Arial Unicode MS" panose="020B0604020202020204" pitchFamily="34" charset="-128"/>
            </a:endParaRPr>
          </a:p>
        </p:txBody>
      </p:sp>
      <p:sp>
        <p:nvSpPr>
          <p:cNvPr id="148483" name="Text Box 1">
            <a:extLst>
              <a:ext uri="{FF2B5EF4-FFF2-40B4-BE49-F238E27FC236}">
                <a16:creationId xmlns:a16="http://schemas.microsoft.com/office/drawing/2014/main" id="{61AA77FF-A314-C67B-D44B-AA31D598FA9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38575" y="9348788"/>
            <a:ext cx="2940050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r" eaLnBrk="1">
              <a:lnSpc>
                <a:spcPct val="93000"/>
              </a:lnSpc>
              <a:spcBef>
                <a:spcPct val="0"/>
              </a:spcBef>
              <a:buClrTx/>
              <a:buFontTx/>
              <a:buNone/>
            </a:pPr>
            <a:fld id="{638057D3-7156-CD4A-B867-72130DDDAFA0}" type="slidenum">
              <a:rPr lang="de-DE" altLang="en-US" sz="1400">
                <a:solidFill>
                  <a:srgbClr val="FFFFFF"/>
                </a:solidFill>
                <a:ea typeface="Arial Unicode MS" panose="020B0604020202020204" pitchFamily="34" charset="-128"/>
              </a:rPr>
              <a:pPr algn="r" eaLnBrk="1">
                <a:lnSpc>
                  <a:spcPct val="93000"/>
                </a:lnSpc>
                <a:spcBef>
                  <a:spcPct val="0"/>
                </a:spcBef>
                <a:buClrTx/>
                <a:buFontTx/>
                <a:buNone/>
              </a:pPr>
              <a:t>28</a:t>
            </a:fld>
            <a:endParaRPr lang="de-DE" altLang="en-US" sz="1400">
              <a:solidFill>
                <a:srgbClr val="FFFFFF"/>
              </a:solidFill>
              <a:ea typeface="Arial Unicode MS" panose="020B0604020202020204" pitchFamily="34" charset="-128"/>
            </a:endParaRPr>
          </a:p>
        </p:txBody>
      </p:sp>
      <p:sp>
        <p:nvSpPr>
          <p:cNvPr id="148484" name="Text Box 2">
            <a:extLst>
              <a:ext uri="{FF2B5EF4-FFF2-40B4-BE49-F238E27FC236}">
                <a16:creationId xmlns:a16="http://schemas.microsoft.com/office/drawing/2014/main" id="{4BF1A386-2C3B-9DF9-E33B-E1851DC59B20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8688" y="747713"/>
            <a:ext cx="4921250" cy="369093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8485" name="Text Box 3">
            <a:extLst>
              <a:ext uri="{FF2B5EF4-FFF2-40B4-BE49-F238E27FC236}">
                <a16:creationId xmlns:a16="http://schemas.microsoft.com/office/drawing/2014/main" id="{418D507F-BE17-2E81-6D67-71A0F619E07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677863" y="4675188"/>
            <a:ext cx="5424487" cy="44291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altLang="en-US">
              <a:latin typeface="Times New Roman" panose="02020603050405020304" pitchFamily="18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51539538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Rectangle 8">
            <a:extLst>
              <a:ext uri="{FF2B5EF4-FFF2-40B4-BE49-F238E27FC236}">
                <a16:creationId xmlns:a16="http://schemas.microsoft.com/office/drawing/2014/main" id="{4772F51C-7E55-4E02-F9E4-C4235EA0DD3A}"/>
              </a:ext>
            </a:extLst>
          </p:cNvPr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2B4D044A-BC35-2644-A779-8922B6922EF4}" type="slidenum">
              <a:rPr lang="de-DE" altLang="en-US" sz="1400" smtClean="0">
                <a:solidFill>
                  <a:srgbClr val="FFFFFF"/>
                </a:solidFill>
                <a:ea typeface="Arial Unicode MS" panose="020B0604020202020204" pitchFamily="34" charset="-128"/>
              </a:rPr>
              <a:pPr>
                <a:spcBef>
                  <a:spcPct val="0"/>
                </a:spcBef>
                <a:buClrTx/>
                <a:buFontTx/>
                <a:buNone/>
              </a:pPr>
              <a:t>29</a:t>
            </a:fld>
            <a:endParaRPr lang="de-DE" altLang="en-US" sz="1400">
              <a:solidFill>
                <a:srgbClr val="FFFFFF"/>
              </a:solidFill>
              <a:ea typeface="Arial Unicode MS" panose="020B0604020202020204" pitchFamily="34" charset="-128"/>
            </a:endParaRPr>
          </a:p>
        </p:txBody>
      </p:sp>
      <p:sp>
        <p:nvSpPr>
          <p:cNvPr id="126979" name="Text Box 1">
            <a:extLst>
              <a:ext uri="{FF2B5EF4-FFF2-40B4-BE49-F238E27FC236}">
                <a16:creationId xmlns:a16="http://schemas.microsoft.com/office/drawing/2014/main" id="{FD21C1C0-63B2-A396-03C1-3E0F09AFE0B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38575" y="9348788"/>
            <a:ext cx="2940050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r" eaLnBrk="1">
              <a:lnSpc>
                <a:spcPct val="93000"/>
              </a:lnSpc>
              <a:spcBef>
                <a:spcPct val="0"/>
              </a:spcBef>
              <a:buClrTx/>
              <a:buFontTx/>
              <a:buNone/>
            </a:pPr>
            <a:fld id="{29D410E6-5629-3B45-BA34-E2CB770C5C89}" type="slidenum">
              <a:rPr lang="de-DE" altLang="en-US" sz="1400">
                <a:solidFill>
                  <a:srgbClr val="FFFFFF"/>
                </a:solidFill>
                <a:ea typeface="Arial Unicode MS" panose="020B0604020202020204" pitchFamily="34" charset="-128"/>
              </a:rPr>
              <a:pPr algn="r" eaLnBrk="1">
                <a:lnSpc>
                  <a:spcPct val="93000"/>
                </a:lnSpc>
                <a:spcBef>
                  <a:spcPct val="0"/>
                </a:spcBef>
                <a:buClrTx/>
                <a:buFontTx/>
                <a:buNone/>
              </a:pPr>
              <a:t>29</a:t>
            </a:fld>
            <a:endParaRPr lang="de-DE" altLang="en-US" sz="1400">
              <a:solidFill>
                <a:srgbClr val="FFFFFF"/>
              </a:solidFill>
              <a:ea typeface="Arial Unicode MS" panose="020B0604020202020204" pitchFamily="34" charset="-128"/>
            </a:endParaRPr>
          </a:p>
        </p:txBody>
      </p:sp>
      <p:sp>
        <p:nvSpPr>
          <p:cNvPr id="126980" name="Text Box 2">
            <a:extLst>
              <a:ext uri="{FF2B5EF4-FFF2-40B4-BE49-F238E27FC236}">
                <a16:creationId xmlns:a16="http://schemas.microsoft.com/office/drawing/2014/main" id="{6F817416-3985-19A0-FD8C-20D18E64ABEB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8688" y="747713"/>
            <a:ext cx="4921250" cy="369093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6981" name="Text Box 3">
            <a:extLst>
              <a:ext uri="{FF2B5EF4-FFF2-40B4-BE49-F238E27FC236}">
                <a16:creationId xmlns:a16="http://schemas.microsoft.com/office/drawing/2014/main" id="{023577FB-5B86-96A0-8E45-F471D094390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677863" y="4675188"/>
            <a:ext cx="5424487" cy="44291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altLang="en-US">
              <a:latin typeface="Times New Roman" panose="02020603050405020304" pitchFamily="18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87011495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6A0DBC41-DA67-CF40-BB49-99B188F75B32}" type="slidenum">
              <a:rPr lang="en-GB">
                <a:latin typeface="Arial" charset="0"/>
                <a:ea typeface="Arial Unicode MS" charset="0"/>
                <a:cs typeface="Arial Unicode MS" charset="0"/>
              </a:rPr>
              <a:pPr/>
              <a:t>5</a:t>
            </a:fld>
            <a:endParaRPr lang="en-GB">
              <a:latin typeface="Arial" charset="0"/>
              <a:ea typeface="Arial Unicode MS" charset="0"/>
              <a:cs typeface="Arial Unicode MS" charset="0"/>
            </a:endParaRPr>
          </a:p>
        </p:txBody>
      </p:sp>
      <p:sp>
        <p:nvSpPr>
          <p:cNvPr id="55299" name="Text Box 1"/>
          <p:cNvSpPr txBox="1">
            <a:spLocks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b">
            <a:prstTxWarp prst="textNoShape">
              <a:avLst/>
            </a:prstTxWarp>
          </a:bodyPr>
          <a:lstStyle/>
          <a:p>
            <a:pPr algn="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fld id="{92F6B3D3-091C-0F40-88FE-680860A51FD5}" type="slidenum">
              <a:rPr lang="en-GB" sz="1200">
                <a:solidFill>
                  <a:srgbClr val="FFFFFF"/>
                </a:solidFill>
                <a:ea typeface="Arial Unicode MS" charset="0"/>
                <a:cs typeface="Arial Unicode MS" charset="0"/>
              </a:rPr>
              <a:pPr algn="r">
                <a:buClrTx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t>5</a:t>
            </a:fld>
            <a:endParaRPr lang="en-GB" sz="1200">
              <a:solidFill>
                <a:srgbClr val="FFFFFF"/>
              </a:solidFill>
              <a:ea typeface="Arial Unicode MS" charset="0"/>
              <a:cs typeface="Arial Unicode MS" charset="0"/>
            </a:endParaRPr>
          </a:p>
        </p:txBody>
      </p:sp>
      <p:sp>
        <p:nvSpPr>
          <p:cNvPr id="55300" name="Text Box 2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/>
        </p:spPr>
      </p:sp>
      <p:sp>
        <p:nvSpPr>
          <p:cNvPr id="55301" name="Text Box 3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</p:spPr>
        <p:txBody>
          <a:bodyPr wrap="none" anchor="ctr"/>
          <a:lstStyle/>
          <a:p>
            <a:pPr eaLnBrk="1" hangingPunct="1">
              <a:spcBef>
                <a:spcPts val="450"/>
              </a:spcBef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de-DE">
              <a:latin typeface="Arial" charset="0"/>
              <a:ea typeface="Arial Unicode MS" charset="0"/>
              <a:cs typeface="Arial Unicode M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1916445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7">
            <a:extLst>
              <a:ext uri="{FF2B5EF4-FFF2-40B4-BE49-F238E27FC236}">
                <a16:creationId xmlns:a16="http://schemas.microsoft.com/office/drawing/2014/main" id="{D0600786-7C7D-7F70-875F-3D2B525CC102}"/>
              </a:ext>
            </a:extLst>
          </p:cNvPr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FBA3BAB1-0B08-7243-957E-591E76654E4A}" type="slidenum">
              <a:rPr lang="en-GB" altLang="de-GB" smtClean="0">
                <a:solidFill>
                  <a:srgbClr val="000000"/>
                </a:solidFill>
                <a:ea typeface="Arial Unicode MS" panose="020B0604020202020204" pitchFamily="34" charset="-128"/>
                <a:cs typeface="Arial Unicode MS" panose="020B0604020202020204" pitchFamily="34" charset="-128"/>
              </a:rPr>
              <a:pPr/>
              <a:t>7</a:t>
            </a:fld>
            <a:endParaRPr lang="en-GB" altLang="de-GB">
              <a:solidFill>
                <a:srgbClr val="000000"/>
              </a:solidFill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43011" name="Text Box 1">
            <a:extLst>
              <a:ext uri="{FF2B5EF4-FFF2-40B4-BE49-F238E27FC236}">
                <a16:creationId xmlns:a16="http://schemas.microsoft.com/office/drawing/2014/main" id="{D5601F65-7FE7-C7BA-1CE4-FE0E2AE0369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b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r" eaLnBrk="1" hangingPunct="1">
              <a:buSzPct val="100000"/>
            </a:pPr>
            <a:fld id="{01DAEDEF-DB59-A54A-A417-5CAF770300F2}" type="slidenum">
              <a:rPr lang="en-GB" altLang="de-GB" sz="1200">
                <a:solidFill>
                  <a:srgbClr val="FFFFFF"/>
                </a:solidFill>
                <a:ea typeface="Arial Unicode MS" panose="020B0604020202020204" pitchFamily="34" charset="-128"/>
                <a:cs typeface="Arial Unicode MS" panose="020B0604020202020204" pitchFamily="34" charset="-128"/>
              </a:rPr>
              <a:pPr algn="r" eaLnBrk="1" hangingPunct="1">
                <a:buSzPct val="100000"/>
              </a:pPr>
              <a:t>7</a:t>
            </a:fld>
            <a:endParaRPr lang="en-GB" altLang="de-GB" sz="1200">
              <a:solidFill>
                <a:srgbClr val="FFFFFF"/>
              </a:solidFill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43012" name="Text Box 2">
            <a:extLst>
              <a:ext uri="{FF2B5EF4-FFF2-40B4-BE49-F238E27FC236}">
                <a16:creationId xmlns:a16="http://schemas.microsoft.com/office/drawing/2014/main" id="{51D985F6-18B6-C1FA-6326-C58FA5269C1D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/>
        </p:spPr>
      </p:sp>
      <p:sp>
        <p:nvSpPr>
          <p:cNvPr id="43013" name="Text Box 3">
            <a:extLst>
              <a:ext uri="{FF2B5EF4-FFF2-40B4-BE49-F238E27FC236}">
                <a16:creationId xmlns:a16="http://schemas.microsoft.com/office/drawing/2014/main" id="{41F67697-442F-4291-D3C3-20B15413FB4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 hangingPunct="1">
              <a:spcBef>
                <a:spcPts val="450"/>
              </a:spcBef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de-DE" altLang="de-GB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7">
            <a:extLst>
              <a:ext uri="{FF2B5EF4-FFF2-40B4-BE49-F238E27FC236}">
                <a16:creationId xmlns:a16="http://schemas.microsoft.com/office/drawing/2014/main" id="{24EC8E53-5C7D-E191-DFD4-E0F44AA04232}"/>
              </a:ext>
            </a:extLst>
          </p:cNvPr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EF760BC2-4858-6442-B233-41084FEE9CEB}" type="slidenum">
              <a:rPr lang="en-GB" altLang="de-GB" smtClean="0">
                <a:solidFill>
                  <a:srgbClr val="000000"/>
                </a:solidFill>
                <a:ea typeface="Arial Unicode MS" panose="020B0604020202020204" pitchFamily="34" charset="-128"/>
                <a:cs typeface="Arial Unicode MS" panose="020B0604020202020204" pitchFamily="34" charset="-128"/>
              </a:rPr>
              <a:pPr/>
              <a:t>8</a:t>
            </a:fld>
            <a:endParaRPr lang="en-GB" altLang="de-GB">
              <a:solidFill>
                <a:srgbClr val="000000"/>
              </a:solidFill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47107" name="Text Box 1">
            <a:extLst>
              <a:ext uri="{FF2B5EF4-FFF2-40B4-BE49-F238E27FC236}">
                <a16:creationId xmlns:a16="http://schemas.microsoft.com/office/drawing/2014/main" id="{9929CDFB-8090-9619-BE74-15BBB86386F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b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r" eaLnBrk="1" hangingPunct="1">
              <a:buSzPct val="100000"/>
            </a:pPr>
            <a:fld id="{2E7FC508-8F11-6042-9FE8-0F3465337CED}" type="slidenum">
              <a:rPr lang="en-GB" altLang="de-GB" sz="1200">
                <a:solidFill>
                  <a:srgbClr val="FFFFFF"/>
                </a:solidFill>
                <a:ea typeface="Arial Unicode MS" panose="020B0604020202020204" pitchFamily="34" charset="-128"/>
                <a:cs typeface="Arial Unicode MS" panose="020B0604020202020204" pitchFamily="34" charset="-128"/>
              </a:rPr>
              <a:pPr algn="r" eaLnBrk="1" hangingPunct="1">
                <a:buSzPct val="100000"/>
              </a:pPr>
              <a:t>8</a:t>
            </a:fld>
            <a:endParaRPr lang="en-GB" altLang="de-GB" sz="1200">
              <a:solidFill>
                <a:srgbClr val="FFFFFF"/>
              </a:solidFill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47108" name="Text Box 2">
            <a:extLst>
              <a:ext uri="{FF2B5EF4-FFF2-40B4-BE49-F238E27FC236}">
                <a16:creationId xmlns:a16="http://schemas.microsoft.com/office/drawing/2014/main" id="{961CE13A-08CC-4425-9A1D-330E93B8E854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/>
        </p:spPr>
      </p:sp>
      <p:sp>
        <p:nvSpPr>
          <p:cNvPr id="47109" name="Text Box 3">
            <a:extLst>
              <a:ext uri="{FF2B5EF4-FFF2-40B4-BE49-F238E27FC236}">
                <a16:creationId xmlns:a16="http://schemas.microsoft.com/office/drawing/2014/main" id="{5616EC48-BED1-B666-9F59-1930F22C75F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 hangingPunct="1">
              <a:spcBef>
                <a:spcPts val="450"/>
              </a:spcBef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de-DE" altLang="de-GB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77516936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7">
            <a:extLst>
              <a:ext uri="{FF2B5EF4-FFF2-40B4-BE49-F238E27FC236}">
                <a16:creationId xmlns:a16="http://schemas.microsoft.com/office/drawing/2014/main" id="{199C2DD4-8F9C-2770-7824-876432CF3CBF}"/>
              </a:ext>
            </a:extLst>
          </p:cNvPr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CD99D108-0186-9B40-AE17-CFCA96C07437}" type="slidenum">
              <a:rPr lang="en-GB" altLang="de-GB" smtClean="0">
                <a:solidFill>
                  <a:srgbClr val="000000"/>
                </a:solidFill>
                <a:ea typeface="Arial Unicode MS" panose="020B0604020202020204" pitchFamily="34" charset="-128"/>
                <a:cs typeface="Arial Unicode MS" panose="020B0604020202020204" pitchFamily="34" charset="-128"/>
              </a:rPr>
              <a:pPr/>
              <a:t>9</a:t>
            </a:fld>
            <a:endParaRPr lang="en-GB" altLang="de-GB">
              <a:solidFill>
                <a:srgbClr val="000000"/>
              </a:solidFill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53251" name="Text Box 1">
            <a:extLst>
              <a:ext uri="{FF2B5EF4-FFF2-40B4-BE49-F238E27FC236}">
                <a16:creationId xmlns:a16="http://schemas.microsoft.com/office/drawing/2014/main" id="{436AD911-3722-4C1D-3421-C71BF1BD592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b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r" eaLnBrk="1" hangingPunct="1">
              <a:buSzPct val="100000"/>
            </a:pPr>
            <a:fld id="{A6874EC4-8574-234D-B206-339C06178530}" type="slidenum">
              <a:rPr lang="en-GB" altLang="de-GB" sz="1200">
                <a:solidFill>
                  <a:srgbClr val="FFFFFF"/>
                </a:solidFill>
                <a:ea typeface="Arial Unicode MS" panose="020B0604020202020204" pitchFamily="34" charset="-128"/>
                <a:cs typeface="Arial Unicode MS" panose="020B0604020202020204" pitchFamily="34" charset="-128"/>
              </a:rPr>
              <a:pPr algn="r" eaLnBrk="1" hangingPunct="1">
                <a:buSzPct val="100000"/>
              </a:pPr>
              <a:t>9</a:t>
            </a:fld>
            <a:endParaRPr lang="en-GB" altLang="de-GB" sz="1200">
              <a:solidFill>
                <a:srgbClr val="FFFFFF"/>
              </a:solidFill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53252" name="Text Box 2">
            <a:extLst>
              <a:ext uri="{FF2B5EF4-FFF2-40B4-BE49-F238E27FC236}">
                <a16:creationId xmlns:a16="http://schemas.microsoft.com/office/drawing/2014/main" id="{1A713CD7-5E9F-A5B4-7C22-FAFFC6A1C167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/>
        </p:spPr>
      </p:sp>
      <p:sp>
        <p:nvSpPr>
          <p:cNvPr id="53253" name="Text Box 3">
            <a:extLst>
              <a:ext uri="{FF2B5EF4-FFF2-40B4-BE49-F238E27FC236}">
                <a16:creationId xmlns:a16="http://schemas.microsoft.com/office/drawing/2014/main" id="{12068A67-A98E-1963-3388-3EACAA25BE9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 hangingPunct="1">
              <a:spcBef>
                <a:spcPts val="450"/>
              </a:spcBef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de-DE" altLang="de-GB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9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9pPr>
          </a:lstStyle>
          <a:p>
            <a:fld id="{2F95E507-84C7-7B4A-81F3-4470299928BE}" type="slidenum">
              <a:rPr lang="de-DE" sz="1200">
                <a:solidFill>
                  <a:srgbClr val="000000"/>
                </a:solidFill>
              </a:rPr>
              <a:pPr/>
              <a:t>17</a:t>
            </a:fld>
            <a:endParaRPr lang="de-DE" sz="1200">
              <a:solidFill>
                <a:srgbClr val="000000"/>
              </a:solidFill>
            </a:endParaRPr>
          </a:p>
        </p:txBody>
      </p:sp>
      <p:sp>
        <p:nvSpPr>
          <p:cNvPr id="39939" name="Text Box 1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/>
        </p:spPr>
      </p:sp>
      <p:sp>
        <p:nvSpPr>
          <p:cNvPr id="39940" name="Text Box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wrap="none" anchor="ctr"/>
          <a:lstStyle/>
          <a:p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112200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8">
            <a:extLst>
              <a:ext uri="{FF2B5EF4-FFF2-40B4-BE49-F238E27FC236}">
                <a16:creationId xmlns:a16="http://schemas.microsoft.com/office/drawing/2014/main" id="{834A5B99-FDA4-081E-6B60-3FCF539AA037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9E8488BB-0A3B-384E-9D02-B72F880307B2}" type="slidenum">
              <a:rPr lang="de-DE" altLang="en-US" smtClean="0"/>
              <a:pPr/>
              <a:t>18</a:t>
            </a:fld>
            <a:endParaRPr lang="de-DE" altLang="en-US"/>
          </a:p>
        </p:txBody>
      </p:sp>
      <p:sp>
        <p:nvSpPr>
          <p:cNvPr id="49155" name="Text Box 1">
            <a:extLst>
              <a:ext uri="{FF2B5EF4-FFF2-40B4-BE49-F238E27FC236}">
                <a16:creationId xmlns:a16="http://schemas.microsoft.com/office/drawing/2014/main" id="{CCD36B03-2A69-7766-E3D4-D6CEFEC74FAC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930275" y="738188"/>
            <a:ext cx="4921250" cy="3690937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9156" name="Text Box 2">
            <a:extLst>
              <a:ext uri="{FF2B5EF4-FFF2-40B4-BE49-F238E27FC236}">
                <a16:creationId xmlns:a16="http://schemas.microsoft.com/office/drawing/2014/main" id="{A30FB32F-0B2A-5BD2-0B08-594E8ED5C29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677863" y="4675188"/>
            <a:ext cx="5426075" cy="4429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 hangingPunct="1">
              <a:spcBef>
                <a:spcPct val="0"/>
              </a:spcBef>
            </a:pPr>
            <a:endParaRPr lang="en-GB" altLang="en-US">
              <a:latin typeface="Times New Roman" panose="02020603050405020304" pitchFamily="18" charset="0"/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6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DD5D0557-EE15-4A40-973F-3EB9792C62C3}" type="slidenum">
              <a:rPr lang="de-DE"/>
              <a:pPr/>
              <a:t>21</a:t>
            </a:fld>
            <a:endParaRPr lang="de-DE"/>
          </a:p>
        </p:txBody>
      </p:sp>
      <p:sp>
        <p:nvSpPr>
          <p:cNvPr id="59395" name="Text Box 1"/>
          <p:cNvSpPr txBox="1">
            <a:spLocks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b">
            <a:prstTxWarp prst="textNoShape">
              <a:avLst/>
            </a:prstTxWarp>
          </a:bodyPr>
          <a:lstStyle/>
          <a:p>
            <a:pPr algn="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fld id="{422C7113-E06F-CF40-9AE9-60DDC8326EAD}" type="slidenum">
              <a:rPr lang="en-GB" sz="1200">
                <a:solidFill>
                  <a:srgbClr val="FFFFFF"/>
                </a:solidFill>
              </a:rPr>
              <a:pPr algn="r">
                <a:buClrTx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t>21</a:t>
            </a:fld>
            <a:endParaRPr lang="en-GB" sz="1200">
              <a:solidFill>
                <a:srgbClr val="FFFFFF"/>
              </a:solidFill>
            </a:endParaRPr>
          </a:p>
        </p:txBody>
      </p:sp>
      <p:sp>
        <p:nvSpPr>
          <p:cNvPr id="59396" name="Text Box 2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59397" name="Text Box 3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</p:spPr>
        <p:txBody>
          <a:bodyPr wrap="none" anchor="ctr"/>
          <a:lstStyle/>
          <a:p>
            <a:pPr marL="215900" indent="-215900" eaLnBrk="1" hangingPunct="1">
              <a:spcBef>
                <a:spcPts val="450"/>
              </a:spcBef>
              <a:buSzPct val="45000"/>
              <a:buFont typeface="Wingdings" charset="2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</a:pPr>
            <a:endParaRPr lang="de-DE" sz="2400">
              <a:latin typeface="Arial" charset="0"/>
              <a:ea typeface="Arial Unicode MS" charset="0"/>
              <a:cs typeface="Arial Unicode MS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6">
            <a:extLst>
              <a:ext uri="{FF2B5EF4-FFF2-40B4-BE49-F238E27FC236}">
                <a16:creationId xmlns:a16="http://schemas.microsoft.com/office/drawing/2014/main" id="{9DC15AC5-ADB3-3419-572D-95B40750D962}"/>
              </a:ext>
            </a:extLst>
          </p:cNvPr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35D418AB-675A-3D4D-B6F9-872E1BD78F7E}" type="slidenum">
              <a:rPr lang="de-DE" altLang="en-US" sz="1400" smtClean="0">
                <a:solidFill>
                  <a:srgbClr val="FFFFFF"/>
                </a:solidFill>
                <a:ea typeface="Arial Unicode MS" panose="020B0604020202020204" pitchFamily="34" charset="-128"/>
              </a:rPr>
              <a:pPr>
                <a:spcBef>
                  <a:spcPct val="0"/>
                </a:spcBef>
              </a:pPr>
              <a:t>22</a:t>
            </a:fld>
            <a:endParaRPr lang="de-DE" altLang="en-US" sz="1400">
              <a:solidFill>
                <a:srgbClr val="FFFFFF"/>
              </a:solidFill>
              <a:ea typeface="Arial Unicode MS" panose="020B0604020202020204" pitchFamily="34" charset="-128"/>
            </a:endParaRPr>
          </a:p>
        </p:txBody>
      </p:sp>
      <p:sp>
        <p:nvSpPr>
          <p:cNvPr id="49155" name="Text Box 1">
            <a:extLst>
              <a:ext uri="{FF2B5EF4-FFF2-40B4-BE49-F238E27FC236}">
                <a16:creationId xmlns:a16="http://schemas.microsoft.com/office/drawing/2014/main" id="{8B605A2B-9149-32FD-6286-ECEC1C9F9DE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b"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FontTx/>
              <a:buNone/>
            </a:pPr>
            <a:fld id="{6D1649BB-2C91-6E49-A066-AA166CD7558B}" type="slidenum">
              <a:rPr lang="en-GB" altLang="en-US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</a:rPr>
              <a:pPr algn="r" eaLnBrk="1" hangingPunct="1">
                <a:spcBef>
                  <a:spcPct val="0"/>
                </a:spcBef>
                <a:buClrTx/>
                <a:buFontTx/>
                <a:buNone/>
              </a:pPr>
              <a:t>22</a:t>
            </a:fld>
            <a:endParaRPr lang="en-GB" altLang="en-US">
              <a:solidFill>
                <a:srgbClr val="FFFFFF"/>
              </a:solidFill>
              <a:latin typeface="Arial" panose="020B0604020202020204" pitchFamily="34" charset="0"/>
              <a:ea typeface="Arial Unicode MS" panose="020B0604020202020204" pitchFamily="34" charset="-128"/>
            </a:endParaRPr>
          </a:p>
        </p:txBody>
      </p:sp>
      <p:sp>
        <p:nvSpPr>
          <p:cNvPr id="49156" name="Text Box 2">
            <a:extLst>
              <a:ext uri="{FF2B5EF4-FFF2-40B4-BE49-F238E27FC236}">
                <a16:creationId xmlns:a16="http://schemas.microsoft.com/office/drawing/2014/main" id="{97761451-8858-96A2-014F-06D101F0ED27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9157" name="Text Box 3">
            <a:extLst>
              <a:ext uri="{FF2B5EF4-FFF2-40B4-BE49-F238E27FC236}">
                <a16:creationId xmlns:a16="http://schemas.microsoft.com/office/drawing/2014/main" id="{49DB2DBC-10D4-E834-CEDF-0FF6B55B251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marL="215900" indent="-215900" eaLnBrk="1" hangingPunct="1">
              <a:spcBef>
                <a:spcPts val="450"/>
              </a:spcBef>
              <a:buSzPct val="45000"/>
              <a:buFont typeface="Wingdings" pitchFamily="2" charset="2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</a:pPr>
            <a:endParaRPr lang="de-DE" altLang="en-US" sz="2400"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D6A311-50F9-2046-8977-293F5ECFB057}" type="datetimeFigureOut">
              <a:rPr lang="en-US" smtClean="0"/>
              <a:pPr/>
              <a:t>6/14/25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04EE04-1137-3343-ADB5-5F8FF3A08FA5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D6A311-50F9-2046-8977-293F5ECFB057}" type="datetimeFigureOut">
              <a:rPr lang="en-US" smtClean="0"/>
              <a:pPr/>
              <a:t>6/14/25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04EE04-1137-3343-ADB5-5F8FF3A08FA5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D6A311-50F9-2046-8977-293F5ECFB057}" type="datetimeFigureOut">
              <a:rPr lang="en-US" smtClean="0"/>
              <a:pPr/>
              <a:t>6/14/25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04EE04-1137-3343-ADB5-5F8FF3A08FA5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D6A311-50F9-2046-8977-293F5ECFB057}" type="datetimeFigureOut">
              <a:rPr lang="en-US" smtClean="0"/>
              <a:pPr/>
              <a:t>6/14/25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04EE04-1137-3343-ADB5-5F8FF3A08FA5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D6A311-50F9-2046-8977-293F5ECFB057}" type="datetimeFigureOut">
              <a:rPr lang="en-US" smtClean="0"/>
              <a:pPr/>
              <a:t>6/14/25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04EE04-1137-3343-ADB5-5F8FF3A08FA5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D6A311-50F9-2046-8977-293F5ECFB057}" type="datetimeFigureOut">
              <a:rPr lang="en-US" smtClean="0"/>
              <a:pPr/>
              <a:t>6/14/25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04EE04-1137-3343-ADB5-5F8FF3A08FA5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D6A311-50F9-2046-8977-293F5ECFB057}" type="datetimeFigureOut">
              <a:rPr lang="en-US" smtClean="0"/>
              <a:pPr/>
              <a:t>6/14/25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04EE04-1137-3343-ADB5-5F8FF3A08FA5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D6A311-50F9-2046-8977-293F5ECFB057}" type="datetimeFigureOut">
              <a:rPr lang="en-US" smtClean="0"/>
              <a:pPr/>
              <a:t>6/14/25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04EE04-1137-3343-ADB5-5F8FF3A08FA5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D6A311-50F9-2046-8977-293F5ECFB057}" type="datetimeFigureOut">
              <a:rPr lang="en-US" smtClean="0"/>
              <a:pPr/>
              <a:t>6/14/25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04EE04-1137-3343-ADB5-5F8FF3A08FA5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D6A311-50F9-2046-8977-293F5ECFB057}" type="datetimeFigureOut">
              <a:rPr lang="en-US" smtClean="0"/>
              <a:pPr/>
              <a:t>6/14/25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04EE04-1137-3343-ADB5-5F8FF3A08FA5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D6A311-50F9-2046-8977-293F5ECFB057}" type="datetimeFigureOut">
              <a:rPr lang="en-US" smtClean="0"/>
              <a:pPr/>
              <a:t>6/14/25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04EE04-1137-3343-ADB5-5F8FF3A08FA5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D6A311-50F9-2046-8977-293F5ECFB057}" type="datetimeFigureOut">
              <a:rPr lang="en-US" smtClean="0"/>
              <a:pPr/>
              <a:t>6/14/25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04EE04-1137-3343-ADB5-5F8FF3A08FA5}" type="slidenum">
              <a:rPr lang="en-US" smtClean="0"/>
              <a:pPr/>
              <a:t>‹Nr.›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6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9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tif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8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1.jpe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sKB91zS2x6c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KGNxZCODqX8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4" Type="http://schemas.openxmlformats.org/officeDocument/2006/relationships/hyperlink" Target="Music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jpeg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idx="4294967295"/>
          </p:nvPr>
        </p:nvSpPr>
        <p:spPr>
          <a:xfrm>
            <a:off x="858907" y="1406526"/>
            <a:ext cx="7532058" cy="2022474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de-DE" sz="3600" dirty="0"/>
              <a:t>Ukraine in </a:t>
            </a:r>
            <a:r>
              <a:rPr lang="de-DE" sz="3600" dirty="0" err="1"/>
              <a:t>historical</a:t>
            </a:r>
            <a:r>
              <a:rPr lang="de-DE" sz="3600" dirty="0"/>
              <a:t> </a:t>
            </a:r>
            <a:r>
              <a:rPr lang="de-DE" sz="3600" dirty="0" err="1"/>
              <a:t>perspective</a:t>
            </a:r>
            <a:endParaRPr lang="de-DE" sz="1600" b="0" i="0" u="none" strike="noStrike" dirty="0">
              <a:solidFill>
                <a:srgbClr val="393A3B"/>
              </a:solidFill>
              <a:effectLst/>
              <a:latin typeface="Lato" panose="020F0502020204030203" pitchFamily="34" charset="0"/>
            </a:endParaRPr>
          </a:p>
          <a:p>
            <a:pPr algn="ctr">
              <a:buNone/>
            </a:pPr>
            <a:endParaRPr lang="en-GB" sz="2800" dirty="0"/>
          </a:p>
          <a:p>
            <a:pPr algn="ctr">
              <a:buNone/>
            </a:pPr>
            <a:r>
              <a:rPr lang="en-GB" sz="1800" dirty="0"/>
              <a:t>Open Day Talk, 14 June 2025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696069" y="4129378"/>
            <a:ext cx="379379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Christoph Mick</a:t>
            </a:r>
          </a:p>
          <a:p>
            <a:r>
              <a:rPr lang="en-GB" dirty="0"/>
              <a:t>Professor of Modern European History</a:t>
            </a:r>
          </a:p>
          <a:p>
            <a:r>
              <a:rPr lang="en-GB" dirty="0"/>
              <a:t>Department of History</a:t>
            </a:r>
          </a:p>
          <a:p>
            <a:r>
              <a:rPr lang="en-GB" dirty="0"/>
              <a:t>University of Warwick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71C68A95-AC8D-5FAA-194F-001B4C2D36F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241" y="-10186"/>
            <a:ext cx="8796759" cy="61909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0153248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>
            <a:extLst>
              <a:ext uri="{FF2B5EF4-FFF2-40B4-BE49-F238E27FC236}">
                <a16:creationId xmlns:a16="http://schemas.microsoft.com/office/drawing/2014/main" id="{1E0CFF4C-9A53-4208-3E22-97B4D97FB1B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448"/>
            <a:ext cx="7934968" cy="56068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1" descr="Europe_1815_map_en.png">
            <a:extLst>
              <a:ext uri="{FF2B5EF4-FFF2-40B4-BE49-F238E27FC236}">
                <a16:creationId xmlns:a16="http://schemas.microsoft.com/office/drawing/2014/main" id="{8C019BB8-3594-4514-9D61-4602ADFC017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59" y="4698720"/>
            <a:ext cx="3077051" cy="20246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5866982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39F1A74-F4CB-0CAD-6E89-E9BEF647792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>
            <a:extLst>
              <a:ext uri="{FF2B5EF4-FFF2-40B4-BE49-F238E27FC236}">
                <a16:creationId xmlns:a16="http://schemas.microsoft.com/office/drawing/2014/main" id="{09B96CD0-88EA-26EE-1B88-D22932A1E90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600" y="9567"/>
            <a:ext cx="2670603" cy="33450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feld 3">
            <a:extLst>
              <a:ext uri="{FF2B5EF4-FFF2-40B4-BE49-F238E27FC236}">
                <a16:creationId xmlns:a16="http://schemas.microsoft.com/office/drawing/2014/main" id="{9F28A3CF-2FA5-6774-23C9-A0B0D96E9BBA}"/>
              </a:ext>
            </a:extLst>
          </p:cNvPr>
          <p:cNvSpPr txBox="1"/>
          <p:nvPr/>
        </p:nvSpPr>
        <p:spPr>
          <a:xfrm>
            <a:off x="84600" y="3503402"/>
            <a:ext cx="2615191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GB" sz="1400" dirty="0"/>
              <a:t>Panteleimon Kulish</a:t>
            </a:r>
          </a:p>
          <a:p>
            <a:pPr algn="ctr"/>
            <a:r>
              <a:rPr lang="de-GB" sz="1400" dirty="0"/>
              <a:t>1819-1897 </a:t>
            </a:r>
          </a:p>
          <a:p>
            <a:pPr algn="ctr"/>
            <a:r>
              <a:rPr lang="de-GB" sz="1400" dirty="0"/>
              <a:t>(Portrait by Taras Shevchenko)</a:t>
            </a:r>
          </a:p>
          <a:p>
            <a:pPr algn="ctr"/>
            <a:r>
              <a:rPr lang="de-GB" sz="1400" dirty="0"/>
              <a:t>* </a:t>
            </a:r>
            <a:r>
              <a:rPr lang="de-DE" sz="1400" dirty="0"/>
              <a:t>I</a:t>
            </a:r>
            <a:r>
              <a:rPr lang="de-GB" sz="1400" dirty="0"/>
              <a:t>n Voronesh</a:t>
            </a:r>
          </a:p>
          <a:p>
            <a:pPr algn="ctr"/>
            <a:r>
              <a:rPr lang="de-GB" sz="1400" dirty="0"/>
              <a:t>Writer, translator</a:t>
            </a:r>
          </a:p>
          <a:p>
            <a:pPr algn="ctr"/>
            <a:r>
              <a:rPr lang="de-GB" sz="1400" dirty="0"/>
              <a:t>Father: poor Cossack gentry</a:t>
            </a:r>
          </a:p>
          <a:p>
            <a:pPr algn="ctr"/>
            <a:r>
              <a:rPr lang="de-DE" sz="1400" dirty="0"/>
              <a:t>T</a:t>
            </a:r>
            <a:r>
              <a:rPr lang="de-GB" sz="1400" dirty="0"/>
              <a:t>ranslated Bible in modern Ukrainian, critical of Cossacks</a:t>
            </a:r>
          </a:p>
          <a:p>
            <a:pPr algn="ctr"/>
            <a:r>
              <a:rPr lang="de-GB" sz="1400" dirty="0"/>
              <a:t>Member of St. Cyril and Methodius Society</a:t>
            </a: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66932207-2142-C450-B8CD-66ED7C22457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67289" y="1"/>
            <a:ext cx="2405605" cy="3272094"/>
          </a:xfrm>
          <a:prstGeom prst="rect">
            <a:avLst/>
          </a:prstGeom>
        </p:spPr>
      </p:pic>
      <p:sp>
        <p:nvSpPr>
          <p:cNvPr id="6" name="Textfeld 5">
            <a:extLst>
              <a:ext uri="{FF2B5EF4-FFF2-40B4-BE49-F238E27FC236}">
                <a16:creationId xmlns:a16="http://schemas.microsoft.com/office/drawing/2014/main" id="{D7A867C2-094F-1FCF-FC49-DFDD1FEDAECD}"/>
              </a:ext>
            </a:extLst>
          </p:cNvPr>
          <p:cNvSpPr txBox="1"/>
          <p:nvPr/>
        </p:nvSpPr>
        <p:spPr>
          <a:xfrm>
            <a:off x="2699791" y="3477969"/>
            <a:ext cx="3157323" cy="2893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GB" sz="1400" dirty="0"/>
              <a:t>Taras Shevchenko (1859)</a:t>
            </a:r>
          </a:p>
          <a:p>
            <a:pPr algn="ctr"/>
            <a:r>
              <a:rPr lang="de-GB" sz="1400" dirty="0"/>
              <a:t>1814-1861</a:t>
            </a:r>
          </a:p>
          <a:p>
            <a:pPr algn="ctr"/>
            <a:r>
              <a:rPr lang="de-GB" sz="1400" dirty="0"/>
              <a:t>* </a:t>
            </a:r>
            <a:r>
              <a:rPr lang="de-DE" sz="1400" dirty="0"/>
              <a:t>I</a:t>
            </a:r>
            <a:r>
              <a:rPr lang="de-GB" sz="1400" dirty="0"/>
              <a:t>n Morynzi (Kiev/Kyiv)</a:t>
            </a:r>
          </a:p>
          <a:p>
            <a:pPr algn="ctr"/>
            <a:r>
              <a:rPr lang="de-GB" sz="1400" dirty="0"/>
              <a:t>National poet</a:t>
            </a:r>
          </a:p>
          <a:p>
            <a:pPr algn="ctr"/>
            <a:r>
              <a:rPr lang="de-GB" sz="1400" dirty="0"/>
              <a:t>Family: Serfs</a:t>
            </a:r>
          </a:p>
          <a:p>
            <a:pPr algn="ctr"/>
            <a:r>
              <a:rPr lang="de-DE" sz="1400" dirty="0"/>
              <a:t>Education </a:t>
            </a:r>
            <a:r>
              <a:rPr lang="de-DE" sz="1400" dirty="0" err="1"/>
              <a:t>organised</a:t>
            </a:r>
            <a:r>
              <a:rPr lang="de-DE" sz="1400" dirty="0"/>
              <a:t> </a:t>
            </a:r>
            <a:r>
              <a:rPr lang="de-DE" sz="1400" dirty="0" err="1"/>
              <a:t>by</a:t>
            </a:r>
            <a:r>
              <a:rPr lang="de-DE" sz="1400" dirty="0"/>
              <a:t> </a:t>
            </a:r>
            <a:r>
              <a:rPr lang="de-DE" sz="1400" dirty="0" err="1"/>
              <a:t>his</a:t>
            </a:r>
            <a:r>
              <a:rPr lang="de-DE" sz="1400" dirty="0"/>
              <a:t> ‘</a:t>
            </a:r>
            <a:r>
              <a:rPr lang="de-DE" sz="1400" dirty="0" err="1"/>
              <a:t>owner</a:t>
            </a:r>
            <a:r>
              <a:rPr lang="de-DE" sz="1400" dirty="0"/>
              <a:t>‘</a:t>
            </a:r>
          </a:p>
          <a:p>
            <a:pPr algn="ctr"/>
            <a:r>
              <a:rPr lang="de-DE" sz="1400" dirty="0" err="1"/>
              <a:t>Studied</a:t>
            </a:r>
            <a:r>
              <a:rPr lang="de-DE" sz="1400" dirty="0"/>
              <a:t> </a:t>
            </a:r>
            <a:r>
              <a:rPr lang="de-DE" sz="1400" dirty="0" err="1"/>
              <a:t>painting</a:t>
            </a:r>
            <a:r>
              <a:rPr lang="de-DE" sz="1400" dirty="0"/>
              <a:t> in St. Petersburg, </a:t>
            </a:r>
            <a:r>
              <a:rPr lang="de-DE" sz="1400" dirty="0" err="1"/>
              <a:t>bought</a:t>
            </a:r>
            <a:r>
              <a:rPr lang="de-DE" sz="1400" dirty="0"/>
              <a:t> </a:t>
            </a:r>
            <a:r>
              <a:rPr lang="de-DE" sz="1400" dirty="0" err="1"/>
              <a:t>free</a:t>
            </a:r>
            <a:r>
              <a:rPr lang="de-DE" sz="1400" dirty="0"/>
              <a:t> </a:t>
            </a:r>
            <a:r>
              <a:rPr lang="de-DE" sz="1400" dirty="0" err="1"/>
              <a:t>by</a:t>
            </a:r>
            <a:r>
              <a:rPr lang="de-DE" sz="1400" dirty="0"/>
              <a:t> St. Petersburg </a:t>
            </a:r>
            <a:r>
              <a:rPr lang="de-DE" sz="1400" dirty="0" err="1"/>
              <a:t>artists</a:t>
            </a:r>
            <a:r>
              <a:rPr lang="de-DE" sz="1400" dirty="0"/>
              <a:t> (</a:t>
            </a:r>
            <a:r>
              <a:rPr lang="de-DE" sz="1400" dirty="0" err="1"/>
              <a:t>lottery</a:t>
            </a:r>
            <a:r>
              <a:rPr lang="de-DE" sz="1400" dirty="0"/>
              <a:t> - </a:t>
            </a:r>
            <a:r>
              <a:rPr lang="de-DE" sz="1400" dirty="0" err="1"/>
              <a:t>Briullov</a:t>
            </a:r>
            <a:r>
              <a:rPr lang="de-DE" sz="1400" dirty="0"/>
              <a:t> </a:t>
            </a:r>
            <a:r>
              <a:rPr lang="de-DE" sz="1400" dirty="0" err="1"/>
              <a:t>painting</a:t>
            </a:r>
            <a:r>
              <a:rPr lang="de-DE" sz="1400" dirty="0"/>
              <a:t>)</a:t>
            </a:r>
          </a:p>
          <a:p>
            <a:pPr algn="ctr"/>
            <a:r>
              <a:rPr lang="de-DE" sz="1400" dirty="0"/>
              <a:t>Member </a:t>
            </a:r>
            <a:r>
              <a:rPr lang="de-DE" sz="1400" dirty="0" err="1"/>
              <a:t>of</a:t>
            </a:r>
            <a:r>
              <a:rPr lang="de-DE" sz="1400" dirty="0"/>
              <a:t> St. Cyril and Methodius Society, </a:t>
            </a:r>
            <a:r>
              <a:rPr lang="de-DE" sz="1400" dirty="0" err="1"/>
              <a:t>sentenced</a:t>
            </a:r>
            <a:r>
              <a:rPr lang="de-DE" sz="1400" dirty="0"/>
              <a:t> 1847 </a:t>
            </a:r>
            <a:r>
              <a:rPr lang="de-DE" sz="1400" dirty="0" err="1"/>
              <a:t>to</a:t>
            </a:r>
            <a:r>
              <a:rPr lang="de-DE" sz="1400" dirty="0"/>
              <a:t> </a:t>
            </a:r>
            <a:r>
              <a:rPr lang="de-DE" sz="1400" dirty="0" err="1"/>
              <a:t>military</a:t>
            </a:r>
            <a:r>
              <a:rPr lang="de-DE" sz="1400" dirty="0"/>
              <a:t> </a:t>
            </a:r>
            <a:r>
              <a:rPr lang="de-DE" sz="1400" dirty="0" err="1"/>
              <a:t>service</a:t>
            </a:r>
            <a:r>
              <a:rPr lang="de-DE" sz="1400" dirty="0"/>
              <a:t> in </a:t>
            </a:r>
            <a:r>
              <a:rPr lang="de-DE" sz="1400" dirty="0" err="1"/>
              <a:t>Russian</a:t>
            </a:r>
            <a:r>
              <a:rPr lang="de-DE" sz="1400" dirty="0"/>
              <a:t> </a:t>
            </a:r>
            <a:r>
              <a:rPr lang="de-DE" sz="1400" dirty="0" err="1"/>
              <a:t>east</a:t>
            </a:r>
            <a:r>
              <a:rPr lang="de-DE" sz="1400" dirty="0"/>
              <a:t>, 1857 </a:t>
            </a:r>
            <a:r>
              <a:rPr lang="de-DE" sz="1400" dirty="0" err="1"/>
              <a:t>released</a:t>
            </a:r>
            <a:endParaRPr lang="de-GB" sz="1400" dirty="0"/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6DCE43B7-F8B9-6FF6-E209-56F30214B98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40392" y="7284"/>
            <a:ext cx="2670603" cy="3362532"/>
          </a:xfrm>
          <a:prstGeom prst="rect">
            <a:avLst/>
          </a:prstGeom>
        </p:spPr>
      </p:pic>
      <p:sp>
        <p:nvSpPr>
          <p:cNvPr id="8" name="Textfeld 7">
            <a:extLst>
              <a:ext uri="{FF2B5EF4-FFF2-40B4-BE49-F238E27FC236}">
                <a16:creationId xmlns:a16="http://schemas.microsoft.com/office/drawing/2014/main" id="{070AD6C4-48F1-1939-5C27-04089801E8A6}"/>
              </a:ext>
            </a:extLst>
          </p:cNvPr>
          <p:cNvSpPr txBox="1"/>
          <p:nvPr/>
        </p:nvSpPr>
        <p:spPr>
          <a:xfrm>
            <a:off x="5724128" y="3429000"/>
            <a:ext cx="3479288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GB" sz="1400" dirty="0"/>
              <a:t>Nikolai Gogol‘/Mykola Hohol‘</a:t>
            </a:r>
          </a:p>
          <a:p>
            <a:pPr algn="ctr"/>
            <a:r>
              <a:rPr lang="de-GB" sz="1400" dirty="0"/>
              <a:t>1809-1852</a:t>
            </a:r>
          </a:p>
          <a:p>
            <a:pPr algn="ctr"/>
            <a:r>
              <a:rPr lang="de-GB" sz="1400" dirty="0"/>
              <a:t>* </a:t>
            </a:r>
            <a:r>
              <a:rPr lang="de-DE" sz="1400" dirty="0"/>
              <a:t>I</a:t>
            </a:r>
            <a:r>
              <a:rPr lang="de-GB" sz="1400" dirty="0"/>
              <a:t>n Velyki Vorotchyntsi (Poltava)</a:t>
            </a:r>
          </a:p>
          <a:p>
            <a:pPr algn="ctr"/>
            <a:r>
              <a:rPr lang="de-GB" sz="1400" dirty="0"/>
              <a:t>Writer</a:t>
            </a:r>
          </a:p>
          <a:p>
            <a:pPr algn="ctr"/>
            <a:r>
              <a:rPr lang="de-GB" sz="1400" dirty="0"/>
              <a:t>Family: Cossack gentry, father‘s last name is Janowski</a:t>
            </a:r>
          </a:p>
          <a:p>
            <a:pPr algn="ctr"/>
            <a:r>
              <a:rPr lang="de-GB" sz="1400" dirty="0"/>
              <a:t>Satires of Russian provincial bureaucracy and criticism of serfdom, collects Ukrainian folklore, writes in Russian with Ukrainisms and often stories from Ukraine (Taras Bulba)</a:t>
            </a:r>
          </a:p>
          <a:p>
            <a:pPr algn="ctr"/>
            <a:r>
              <a:rPr lang="de-DE" sz="1400" dirty="0"/>
              <a:t>First l</a:t>
            </a:r>
            <a:r>
              <a:rPr lang="de-GB" sz="1400" dirty="0"/>
              <a:t>oved by Russian liberals, then condemned after defending autocracy, serfdom and Orthodox Church </a:t>
            </a:r>
          </a:p>
        </p:txBody>
      </p:sp>
    </p:spTree>
    <p:extLst>
      <p:ext uri="{BB962C8B-B14F-4D97-AF65-F5344CB8AC3E}">
        <p14:creationId xmlns:p14="http://schemas.microsoft.com/office/powerpoint/2010/main" val="7276505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A983B67-8DA4-031C-D365-36B0D4AE342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>
            <a:extLst>
              <a:ext uri="{FF2B5EF4-FFF2-40B4-BE49-F238E27FC236}">
                <a16:creationId xmlns:a16="http://schemas.microsoft.com/office/drawing/2014/main" id="{EFAE81AE-3A87-A988-D631-86E02E1A6DA5}"/>
              </a:ext>
            </a:extLst>
          </p:cNvPr>
          <p:cNvSpPr txBox="1"/>
          <p:nvPr/>
        </p:nvSpPr>
        <p:spPr>
          <a:xfrm>
            <a:off x="1567240" y="0"/>
            <a:ext cx="63367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GB" dirty="0"/>
              <a:t>Ruthenian Triad (1832-1837), formed by three students of Greek Catholic Theological Seminary in Lemberg </a:t>
            </a:r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EB7726FA-7E4B-D1B6-5E05-13AC26E94A5F}"/>
              </a:ext>
            </a:extLst>
          </p:cNvPr>
          <p:cNvSpPr txBox="1"/>
          <p:nvPr/>
        </p:nvSpPr>
        <p:spPr>
          <a:xfrm>
            <a:off x="598696" y="3556535"/>
            <a:ext cx="208666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GB" sz="1400" dirty="0"/>
              <a:t>Markiian Shashkevych</a:t>
            </a:r>
          </a:p>
          <a:p>
            <a:pPr algn="ctr"/>
            <a:r>
              <a:rPr lang="de-GB" sz="1400" dirty="0"/>
              <a:t>1811-1843</a:t>
            </a:r>
          </a:p>
          <a:p>
            <a:r>
              <a:rPr lang="de-GB" sz="1400" dirty="0"/>
              <a:t>* </a:t>
            </a:r>
            <a:r>
              <a:rPr lang="de-DE" sz="1400" dirty="0"/>
              <a:t>I</a:t>
            </a:r>
            <a:r>
              <a:rPr lang="de-GB" sz="1400" dirty="0"/>
              <a:t>n Pidlyssia (Galicia)</a:t>
            </a:r>
          </a:p>
          <a:p>
            <a:r>
              <a:rPr lang="de-DE" sz="1400" dirty="0"/>
              <a:t>P</a:t>
            </a:r>
            <a:r>
              <a:rPr lang="de-GB" sz="1400" dirty="0"/>
              <a:t>arish priest</a:t>
            </a:r>
          </a:p>
          <a:p>
            <a:r>
              <a:rPr lang="de-GB" sz="1400" dirty="0"/>
              <a:t>Father: Parish priest</a:t>
            </a:r>
          </a:p>
          <a:p>
            <a:r>
              <a:rPr lang="de-GB" sz="1400" dirty="0"/>
              <a:t>Ukrainian hero</a:t>
            </a:r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78AEED59-6523-FCD0-6965-6BF5FDC37573}"/>
              </a:ext>
            </a:extLst>
          </p:cNvPr>
          <p:cNvSpPr txBox="1"/>
          <p:nvPr/>
        </p:nvSpPr>
        <p:spPr>
          <a:xfrm>
            <a:off x="3111926" y="3472587"/>
            <a:ext cx="3346711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GB" sz="1400" dirty="0"/>
              <a:t>Yakiv Holovatskyi</a:t>
            </a:r>
          </a:p>
          <a:p>
            <a:pPr algn="ctr"/>
            <a:r>
              <a:rPr lang="de-GB" sz="1400" dirty="0"/>
              <a:t>1814-1888</a:t>
            </a:r>
          </a:p>
          <a:p>
            <a:pPr algn="ctr"/>
            <a:r>
              <a:rPr lang="de-DE" sz="1400" dirty="0"/>
              <a:t>* I</a:t>
            </a:r>
            <a:r>
              <a:rPr lang="de-GB" sz="1400" dirty="0"/>
              <a:t>n Chepeli (Galicia)</a:t>
            </a:r>
          </a:p>
          <a:p>
            <a:pPr algn="ctr"/>
            <a:r>
              <a:rPr lang="de-GB" sz="1400" dirty="0"/>
              <a:t>Parish priest, since 1848 professor of Ruthenian philology and literature at Lemberg University</a:t>
            </a:r>
          </a:p>
          <a:p>
            <a:pPr algn="ctr"/>
            <a:r>
              <a:rPr lang="de-GB" sz="1400" dirty="0"/>
              <a:t>Father: Parish priest</a:t>
            </a:r>
          </a:p>
          <a:p>
            <a:pPr algn="ctr"/>
            <a:r>
              <a:rPr lang="de-DE" sz="1400" dirty="0"/>
              <a:t>I</a:t>
            </a:r>
            <a:r>
              <a:rPr lang="de-GB" sz="1400" dirty="0"/>
              <a:t>n 1850s becomes Russophile, fired from University and moves to Vilnius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endParaRPr lang="de-GB" sz="1400" dirty="0"/>
          </a:p>
          <a:p>
            <a:endParaRPr lang="de-GB" sz="1400" dirty="0"/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5F34BC03-53F7-299B-81A4-11277A82D8B0}"/>
              </a:ext>
            </a:extLst>
          </p:cNvPr>
          <p:cNvSpPr txBox="1"/>
          <p:nvPr/>
        </p:nvSpPr>
        <p:spPr>
          <a:xfrm>
            <a:off x="6941197" y="3557827"/>
            <a:ext cx="1951283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GB" sz="1400" dirty="0"/>
              <a:t>Ivan Vahylevych</a:t>
            </a:r>
          </a:p>
          <a:p>
            <a:pPr algn="ctr"/>
            <a:r>
              <a:rPr lang="de-GB" sz="1400" dirty="0"/>
              <a:t>1811-1866</a:t>
            </a:r>
          </a:p>
          <a:p>
            <a:pPr algn="ctr"/>
            <a:r>
              <a:rPr lang="de-GB" sz="1400" dirty="0"/>
              <a:t>* </a:t>
            </a:r>
            <a:r>
              <a:rPr lang="de-DE" sz="1400" dirty="0"/>
              <a:t>I</a:t>
            </a:r>
            <a:r>
              <a:rPr lang="de-GB" sz="1400" dirty="0"/>
              <a:t>n Yasen (Galicia)</a:t>
            </a:r>
          </a:p>
          <a:p>
            <a:pPr algn="ctr"/>
            <a:r>
              <a:rPr lang="de-GB" sz="1400" dirty="0"/>
              <a:t>Parish priest</a:t>
            </a:r>
          </a:p>
          <a:p>
            <a:pPr algn="ctr"/>
            <a:r>
              <a:rPr lang="de-GB" sz="1400" dirty="0"/>
              <a:t>Father: </a:t>
            </a:r>
          </a:p>
          <a:p>
            <a:pPr algn="ctr"/>
            <a:r>
              <a:rPr lang="de-GB" sz="1400" dirty="0"/>
              <a:t>Supported democratic Polish-Ukrainian federation,</a:t>
            </a:r>
          </a:p>
          <a:p>
            <a:pPr algn="ctr"/>
            <a:r>
              <a:rPr lang="de-DE" sz="1400" dirty="0"/>
              <a:t>S</a:t>
            </a:r>
            <a:r>
              <a:rPr lang="de-GB" sz="1400" dirty="0"/>
              <a:t>anctioned by Greek-Catholic Church, becomes Lutheran, since 1862 employed by city archives in Lemberg</a:t>
            </a:r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A06E445E-F2A3-852E-F39D-5716EDDE1A72}"/>
              </a:ext>
            </a:extLst>
          </p:cNvPr>
          <p:cNvSpPr txBox="1"/>
          <p:nvPr/>
        </p:nvSpPr>
        <p:spPr>
          <a:xfrm>
            <a:off x="251519" y="5476002"/>
            <a:ext cx="658588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GB" dirty="0"/>
              <a:t>Romantic nationalism in (Western) Ukraine – pan-Slavic unity</a:t>
            </a:r>
          </a:p>
          <a:p>
            <a:r>
              <a:rPr lang="de-GB" dirty="0"/>
              <a:t>Publication of collection of folk stories: Rusalka Dnistrovaia (Mermaid of the Dniester), published in 1836 in Budapest</a:t>
            </a:r>
          </a:p>
          <a:p>
            <a:r>
              <a:rPr lang="de-DE" dirty="0"/>
              <a:t>B</a:t>
            </a:r>
            <a:r>
              <a:rPr lang="de-GB" dirty="0"/>
              <a:t>anned by Austrian government</a:t>
            </a:r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70E9A64D-A210-1FC0-5840-B882558B1C6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1897" y="592267"/>
            <a:ext cx="2400267" cy="2880320"/>
          </a:xfrm>
          <a:prstGeom prst="rect">
            <a:avLst/>
          </a:prstGeom>
        </p:spPr>
      </p:pic>
      <p:pic>
        <p:nvPicPr>
          <p:cNvPr id="8" name="Grafik 7">
            <a:extLst>
              <a:ext uri="{FF2B5EF4-FFF2-40B4-BE49-F238E27FC236}">
                <a16:creationId xmlns:a16="http://schemas.microsoft.com/office/drawing/2014/main" id="{D04E3A1E-1EA4-AC77-B074-11D9435373E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61029" y="616984"/>
            <a:ext cx="2168916" cy="2880320"/>
          </a:xfrm>
          <a:prstGeom prst="rect">
            <a:avLst/>
          </a:prstGeom>
        </p:spPr>
      </p:pic>
      <p:pic>
        <p:nvPicPr>
          <p:cNvPr id="9" name="Grafik 8">
            <a:extLst>
              <a:ext uri="{FF2B5EF4-FFF2-40B4-BE49-F238E27FC236}">
                <a16:creationId xmlns:a16="http://schemas.microsoft.com/office/drawing/2014/main" id="{8B32385A-415A-33ED-BE8D-48368D6367C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37409" y="551901"/>
            <a:ext cx="2055071" cy="28770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813598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3C2D4BB-ACC1-9C7E-C927-3EF43AF5738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5" name="Picture 1" descr="Kostomarov_7.jpg">
            <a:extLst>
              <a:ext uri="{FF2B5EF4-FFF2-40B4-BE49-F238E27FC236}">
                <a16:creationId xmlns:a16="http://schemas.microsoft.com/office/drawing/2014/main" id="{29275327-B4A9-AD42-4D30-9C8B8EF1C4F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6088"/>
            <a:ext cx="2483768" cy="38797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746" name="TextBox 2">
            <a:extLst>
              <a:ext uri="{FF2B5EF4-FFF2-40B4-BE49-F238E27FC236}">
                <a16:creationId xmlns:a16="http://schemas.microsoft.com/office/drawing/2014/main" id="{BC0E02C2-9299-7E66-9852-8735B66473E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7132" y="4005064"/>
            <a:ext cx="2089369" cy="2462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n-US" altLang="en-GB" sz="1400" dirty="0" err="1"/>
              <a:t>Mykola</a:t>
            </a:r>
            <a:r>
              <a:rPr lang="en-US" altLang="en-GB" sz="1400" dirty="0"/>
              <a:t> </a:t>
            </a:r>
            <a:r>
              <a:rPr lang="en-US" altLang="en-GB" sz="1400" dirty="0" err="1"/>
              <a:t>Kostomarov</a:t>
            </a:r>
            <a:br>
              <a:rPr lang="en-US" altLang="en-GB" sz="1400" dirty="0"/>
            </a:br>
            <a:r>
              <a:rPr lang="en-US" altLang="en-GB" sz="1400" dirty="0"/>
              <a:t>1817-1885</a:t>
            </a:r>
          </a:p>
          <a:p>
            <a:pPr algn="ctr"/>
            <a:r>
              <a:rPr lang="en-US" altLang="en-GB" sz="1400" dirty="0"/>
              <a:t>* In </a:t>
            </a:r>
            <a:r>
              <a:rPr lang="en-US" altLang="en-GB" sz="1400" dirty="0" err="1"/>
              <a:t>Jurasovka</a:t>
            </a:r>
            <a:r>
              <a:rPr lang="en-US" altLang="en-GB" sz="1400" dirty="0"/>
              <a:t> (</a:t>
            </a:r>
            <a:r>
              <a:rPr lang="en-US" altLang="en-GB" sz="1400" dirty="0" err="1"/>
              <a:t>Voronesh</a:t>
            </a:r>
            <a:r>
              <a:rPr lang="en-US" altLang="en-GB" sz="1400" dirty="0"/>
              <a:t>)</a:t>
            </a:r>
          </a:p>
          <a:p>
            <a:pPr algn="ctr"/>
            <a:r>
              <a:rPr lang="en-US" altLang="en-GB" sz="1400" dirty="0"/>
              <a:t>Father: Russian nobility</a:t>
            </a:r>
          </a:p>
          <a:p>
            <a:pPr algn="ctr"/>
            <a:r>
              <a:rPr lang="en-US" altLang="en-GB" sz="1400" dirty="0"/>
              <a:t>Mother: Ukrainian peasant and one of his father’s serfs</a:t>
            </a:r>
          </a:p>
          <a:p>
            <a:pPr algn="ctr"/>
            <a:r>
              <a:rPr lang="en-US" altLang="en-GB" sz="1400" dirty="0"/>
              <a:t>Historian, Professor in K</a:t>
            </a:r>
            <a:r>
              <a:rPr lang="de-DE" altLang="en-GB" sz="1400" dirty="0"/>
              <a:t>y</a:t>
            </a:r>
            <a:r>
              <a:rPr lang="en-US" altLang="en-GB" sz="1400" dirty="0"/>
              <a:t>iv, St. Petersburg, poet, </a:t>
            </a:r>
            <a:r>
              <a:rPr lang="en-US" altLang="en-GB" sz="1400" dirty="0" err="1"/>
              <a:t>ethnographe</a:t>
            </a:r>
            <a:r>
              <a:rPr lang="de-DE" altLang="en-GB" sz="1400" dirty="0"/>
              <a:t>r</a:t>
            </a:r>
            <a:endParaRPr lang="en-US" altLang="en-GB" sz="1400" dirty="0"/>
          </a:p>
          <a:p>
            <a:pPr algn="ctr"/>
            <a:endParaRPr lang="en-US" altLang="en-GB" sz="1400" dirty="0"/>
          </a:p>
        </p:txBody>
      </p:sp>
      <p:pic>
        <p:nvPicPr>
          <p:cNvPr id="31747" name="Picture 3" descr="Drahomanov_mykhajlo.jpg">
            <a:extLst>
              <a:ext uri="{FF2B5EF4-FFF2-40B4-BE49-F238E27FC236}">
                <a16:creationId xmlns:a16="http://schemas.microsoft.com/office/drawing/2014/main" id="{73F37DDB-DADB-D857-DA74-F41532B2D83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7792" y="19853"/>
            <a:ext cx="2825073" cy="3912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748" name="TextBox 4">
            <a:extLst>
              <a:ext uri="{FF2B5EF4-FFF2-40B4-BE49-F238E27FC236}">
                <a16:creationId xmlns:a16="http://schemas.microsoft.com/office/drawing/2014/main" id="{AD4F5C30-4C7A-392D-AA70-0D7D655A040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97019" y="3989921"/>
            <a:ext cx="2483768" cy="203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n-US" altLang="en-GB" sz="1400" dirty="0" err="1"/>
              <a:t>Mykhailo</a:t>
            </a:r>
            <a:r>
              <a:rPr lang="en-US" altLang="en-GB" sz="1400" dirty="0"/>
              <a:t> </a:t>
            </a:r>
            <a:r>
              <a:rPr lang="en-US" altLang="en-GB" sz="1400" dirty="0" err="1"/>
              <a:t>Drahomanov</a:t>
            </a:r>
            <a:br>
              <a:rPr lang="en-US" altLang="en-GB" sz="1400" dirty="0"/>
            </a:br>
            <a:r>
              <a:rPr lang="en-US" altLang="en-GB" sz="1400" dirty="0"/>
              <a:t>1841-1895</a:t>
            </a:r>
          </a:p>
          <a:p>
            <a:pPr algn="ctr"/>
            <a:r>
              <a:rPr lang="en-US" altLang="en-GB" sz="1400" dirty="0"/>
              <a:t>* In </a:t>
            </a:r>
            <a:r>
              <a:rPr lang="en-US" altLang="en-GB" sz="1400" dirty="0" err="1"/>
              <a:t>Hadiach</a:t>
            </a:r>
            <a:r>
              <a:rPr lang="en-US" altLang="en-GB" sz="1400" dirty="0"/>
              <a:t> (Poltava)</a:t>
            </a:r>
          </a:p>
          <a:p>
            <a:pPr algn="ctr"/>
            <a:r>
              <a:rPr lang="en-US" altLang="en-GB" sz="1400" dirty="0"/>
              <a:t>Family: Cossack noble</a:t>
            </a:r>
          </a:p>
          <a:p>
            <a:pPr algn="ctr"/>
            <a:r>
              <a:rPr lang="en-US" altLang="en-GB" sz="1400" dirty="0"/>
              <a:t>Historian, political philosopher, socialist</a:t>
            </a:r>
          </a:p>
          <a:p>
            <a:pPr algn="ctr"/>
            <a:r>
              <a:rPr lang="en-US" altLang="en-GB" sz="1400" dirty="0"/>
              <a:t>Hoped for democratic Russian Federation with autonomous Ukraine as part</a:t>
            </a:r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4A29FC6E-C2AC-8A5E-93B8-D8A8D95313B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28184" y="0"/>
            <a:ext cx="2681057" cy="3854020"/>
          </a:xfrm>
          <a:prstGeom prst="rect">
            <a:avLst/>
          </a:prstGeom>
        </p:spPr>
      </p:pic>
      <p:sp>
        <p:nvSpPr>
          <p:cNvPr id="3" name="Textfeld 2">
            <a:extLst>
              <a:ext uri="{FF2B5EF4-FFF2-40B4-BE49-F238E27FC236}">
                <a16:creationId xmlns:a16="http://schemas.microsoft.com/office/drawing/2014/main" id="{97BE529C-31E9-99D9-75FA-E994A8401AC2}"/>
              </a:ext>
            </a:extLst>
          </p:cNvPr>
          <p:cNvSpPr txBox="1"/>
          <p:nvPr/>
        </p:nvSpPr>
        <p:spPr>
          <a:xfrm>
            <a:off x="6241306" y="4005064"/>
            <a:ext cx="2667935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GB" sz="1400" dirty="0"/>
              <a:t>Ivan Nechuy-Levytsky</a:t>
            </a:r>
          </a:p>
          <a:p>
            <a:pPr algn="ctr"/>
            <a:r>
              <a:rPr lang="de-GB" sz="1400" dirty="0"/>
              <a:t>1838-1918</a:t>
            </a:r>
          </a:p>
          <a:p>
            <a:r>
              <a:rPr lang="de-GB" sz="1400" dirty="0"/>
              <a:t>* </a:t>
            </a:r>
            <a:r>
              <a:rPr lang="de-DE" sz="1400" dirty="0"/>
              <a:t>I</a:t>
            </a:r>
            <a:r>
              <a:rPr lang="de-GB" sz="1400" dirty="0"/>
              <a:t>n Stepliv (Cherkasy Oblast)</a:t>
            </a:r>
          </a:p>
          <a:p>
            <a:r>
              <a:rPr lang="de-GB" sz="1400" dirty="0"/>
              <a:t>Father: parish priest</a:t>
            </a:r>
          </a:p>
          <a:p>
            <a:r>
              <a:rPr lang="de-GB" sz="1400" dirty="0"/>
              <a:t>Went to Kiev Theological Academy, teacher and writer,died of hunger an illness in a Kyiv almshouse on 2 April 1918</a:t>
            </a:r>
          </a:p>
        </p:txBody>
      </p:sp>
    </p:spTree>
    <p:extLst>
      <p:ext uri="{BB962C8B-B14F-4D97-AF65-F5344CB8AC3E}">
        <p14:creationId xmlns:p14="http://schemas.microsoft.com/office/powerpoint/2010/main" val="213044660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161AF0C-ADED-5E8B-889E-17B332B988F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Володимир_Антонович._Volodymyr_Antonovych.jpg">
            <a:extLst>
              <a:ext uri="{FF2B5EF4-FFF2-40B4-BE49-F238E27FC236}">
                <a16:creationId xmlns:a16="http://schemas.microsoft.com/office/drawing/2014/main" id="{445EC97E-3875-DF61-949C-858340E22B3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684" y="0"/>
            <a:ext cx="2934280" cy="37131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6">
            <a:extLst>
              <a:ext uri="{FF2B5EF4-FFF2-40B4-BE49-F238E27FC236}">
                <a16:creationId xmlns:a16="http://schemas.microsoft.com/office/drawing/2014/main" id="{34AEB7B8-FA3E-B4EC-B54A-DF6FB8791CD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-43855" y="3820122"/>
            <a:ext cx="2590193" cy="18158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n-US" altLang="en-GB" sz="1400" dirty="0"/>
              <a:t>Volodymyr </a:t>
            </a:r>
            <a:r>
              <a:rPr lang="en-US" altLang="en-GB" sz="1400" dirty="0" err="1"/>
              <a:t>Antonovych</a:t>
            </a:r>
            <a:br>
              <a:rPr lang="en-US" altLang="en-GB" sz="1400" dirty="0"/>
            </a:br>
            <a:r>
              <a:rPr lang="en-US" altLang="en-GB" sz="1400" dirty="0"/>
              <a:t>1834-1908</a:t>
            </a:r>
          </a:p>
          <a:p>
            <a:pPr algn="ctr"/>
            <a:r>
              <a:rPr lang="en-US" altLang="en-GB" sz="1400" dirty="0"/>
              <a:t>* In </a:t>
            </a:r>
            <a:r>
              <a:rPr lang="en-US" altLang="en-GB" sz="1400" dirty="0" err="1"/>
              <a:t>Makhnivka</a:t>
            </a:r>
            <a:r>
              <a:rPr lang="en-US" altLang="en-GB" sz="1400" dirty="0"/>
              <a:t> (Kyiv/Kiev)</a:t>
            </a:r>
          </a:p>
          <a:p>
            <a:pPr algn="ctr"/>
            <a:r>
              <a:rPr lang="en-US" altLang="en-GB" sz="1400" dirty="0"/>
              <a:t>Family: impoverished Polish gentry</a:t>
            </a:r>
          </a:p>
          <a:p>
            <a:pPr algn="ctr"/>
            <a:r>
              <a:rPr lang="en-US" altLang="en-GB" sz="1400" dirty="0"/>
              <a:t>Historian, Professor at Kyiv/Kiev University</a:t>
            </a:r>
          </a:p>
          <a:p>
            <a:pPr algn="ctr"/>
            <a:r>
              <a:rPr lang="en-US" altLang="en-GB" sz="1400" dirty="0"/>
              <a:t>Populist and ‘peasant-lover’</a:t>
            </a:r>
          </a:p>
        </p:txBody>
      </p:sp>
      <p:pic>
        <p:nvPicPr>
          <p:cNvPr id="4" name="Picture 7" descr="Hrushevskyi_Mykhailo_XX.jpg">
            <a:extLst>
              <a:ext uri="{FF2B5EF4-FFF2-40B4-BE49-F238E27FC236}">
                <a16:creationId xmlns:a16="http://schemas.microsoft.com/office/drawing/2014/main" id="{AFCBE816-0451-9D83-3716-E4F5207631B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3566" y="18916"/>
            <a:ext cx="2314001" cy="37131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8">
            <a:extLst>
              <a:ext uri="{FF2B5EF4-FFF2-40B4-BE49-F238E27FC236}">
                <a16:creationId xmlns:a16="http://schemas.microsoft.com/office/drawing/2014/main" id="{4B23A90A-B997-5A3D-3E60-30721F47591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34280" y="3750997"/>
            <a:ext cx="2664296" cy="203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n-US" altLang="en-GB" sz="1400" dirty="0" err="1"/>
              <a:t>Mykhailo</a:t>
            </a:r>
            <a:r>
              <a:rPr lang="en-US" altLang="en-GB" sz="1400" dirty="0"/>
              <a:t> </a:t>
            </a:r>
            <a:r>
              <a:rPr lang="en-US" altLang="en-GB" sz="1400" dirty="0" err="1"/>
              <a:t>Hrushevs</a:t>
            </a:r>
            <a:r>
              <a:rPr lang="en-US" altLang="en-US" sz="1400" dirty="0" err="1"/>
              <a:t>’</a:t>
            </a:r>
            <a:r>
              <a:rPr lang="en-US" altLang="en-GB" sz="1400" dirty="0" err="1"/>
              <a:t>kyj</a:t>
            </a:r>
            <a:br>
              <a:rPr lang="en-US" altLang="en-GB" sz="1400" dirty="0"/>
            </a:br>
            <a:r>
              <a:rPr lang="en-US" altLang="en-GB" sz="1400" dirty="0"/>
              <a:t>1866-1934</a:t>
            </a:r>
          </a:p>
          <a:p>
            <a:pPr algn="ctr"/>
            <a:r>
              <a:rPr lang="en-US" altLang="en-GB" sz="1400" dirty="0"/>
              <a:t>* In </a:t>
            </a:r>
            <a:r>
              <a:rPr lang="en-US" altLang="en-GB" sz="1400" dirty="0" err="1"/>
              <a:t>Chełm</a:t>
            </a:r>
            <a:r>
              <a:rPr lang="en-US" altLang="en-GB" sz="1400" dirty="0"/>
              <a:t> (Russian Empire)</a:t>
            </a:r>
          </a:p>
          <a:p>
            <a:pPr algn="ctr"/>
            <a:r>
              <a:rPr lang="en-US" altLang="en-GB" sz="1400" dirty="0"/>
              <a:t>Father: University professor, family priests and parish servants</a:t>
            </a:r>
          </a:p>
          <a:p>
            <a:pPr algn="ctr"/>
            <a:r>
              <a:rPr lang="en-US" altLang="en-GB" sz="1400" dirty="0"/>
              <a:t>Historian, Professor in Lemberg, politician and head of first Ukrainian state 1918/19</a:t>
            </a:r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2CD39F02-A770-9A7B-12F1-D9A1DA32F1D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40169" y="24176"/>
            <a:ext cx="2921228" cy="3664813"/>
          </a:xfrm>
          <a:prstGeom prst="rect">
            <a:avLst/>
          </a:prstGeom>
        </p:spPr>
      </p:pic>
      <p:sp>
        <p:nvSpPr>
          <p:cNvPr id="7" name="Textfeld 6">
            <a:extLst>
              <a:ext uri="{FF2B5EF4-FFF2-40B4-BE49-F238E27FC236}">
                <a16:creationId xmlns:a16="http://schemas.microsoft.com/office/drawing/2014/main" id="{2821E8BC-F7C1-4B79-D941-14FD14C5172C}"/>
              </a:ext>
            </a:extLst>
          </p:cNvPr>
          <p:cNvSpPr txBox="1"/>
          <p:nvPr/>
        </p:nvSpPr>
        <p:spPr>
          <a:xfrm>
            <a:off x="5657567" y="3750997"/>
            <a:ext cx="3486433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GB" sz="1400" dirty="0"/>
              <a:t>Ivan Franko</a:t>
            </a:r>
          </a:p>
          <a:p>
            <a:pPr algn="ctr"/>
            <a:r>
              <a:rPr lang="de-GB" sz="1400" dirty="0"/>
              <a:t>1856-1916</a:t>
            </a:r>
          </a:p>
          <a:p>
            <a:r>
              <a:rPr lang="de-DE" sz="1400" dirty="0"/>
              <a:t>* I</a:t>
            </a:r>
            <a:r>
              <a:rPr lang="de-GB" sz="1400" dirty="0"/>
              <a:t>n Nahujevychi (Galicia)</a:t>
            </a:r>
          </a:p>
          <a:p>
            <a:pPr algn="ctr"/>
            <a:r>
              <a:rPr lang="de-DE" sz="1400" dirty="0"/>
              <a:t>W</a:t>
            </a:r>
            <a:r>
              <a:rPr lang="de-GB" sz="1400" dirty="0"/>
              <a:t>riter, journalist, translator, and politician</a:t>
            </a:r>
          </a:p>
          <a:p>
            <a:pPr algn="ctr"/>
            <a:r>
              <a:rPr lang="de-GB" sz="1400" dirty="0"/>
              <a:t>Father: Blacksmith of German origin</a:t>
            </a:r>
          </a:p>
          <a:p>
            <a:pPr algn="ctr"/>
            <a:r>
              <a:rPr lang="de-GB" sz="1400" dirty="0"/>
              <a:t>Mother: poor Ruthenian-Polish noblewoman</a:t>
            </a:r>
          </a:p>
          <a:p>
            <a:r>
              <a:rPr lang="de-GB" sz="1400" dirty="0"/>
              <a:t>Socialist and Ukrainophile, spent time in Austrian prison</a:t>
            </a:r>
          </a:p>
        </p:txBody>
      </p:sp>
    </p:spTree>
    <p:extLst>
      <p:ext uri="{BB962C8B-B14F-4D97-AF65-F5344CB8AC3E}">
        <p14:creationId xmlns:p14="http://schemas.microsoft.com/office/powerpoint/2010/main" val="252806573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D3300C5-0B80-4C35-B822-8EC8C256F55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>
            <a:extLst>
              <a:ext uri="{FF2B5EF4-FFF2-40B4-BE49-F238E27FC236}">
                <a16:creationId xmlns:a16="http://schemas.microsoft.com/office/drawing/2014/main" id="{A6660A9E-D613-8C70-CE60-F8EA5BE5B688}"/>
              </a:ext>
            </a:extLst>
          </p:cNvPr>
          <p:cNvSpPr txBox="1"/>
          <p:nvPr/>
        </p:nvSpPr>
        <p:spPr>
          <a:xfrm>
            <a:off x="10484" y="3448278"/>
            <a:ext cx="2448272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GB" sz="1400" dirty="0"/>
              <a:t>Lesya Ukrainka (Larysa Kosach)</a:t>
            </a:r>
          </a:p>
          <a:p>
            <a:pPr algn="ctr"/>
            <a:r>
              <a:rPr lang="de-GB" sz="1400" dirty="0"/>
              <a:t>1871-1913</a:t>
            </a:r>
          </a:p>
          <a:p>
            <a:r>
              <a:rPr lang="de-GB" sz="1400" dirty="0"/>
              <a:t>* </a:t>
            </a:r>
            <a:r>
              <a:rPr lang="de-DE" sz="1400" dirty="0"/>
              <a:t>I</a:t>
            </a:r>
            <a:r>
              <a:rPr lang="de-GB" sz="1400" dirty="0"/>
              <a:t>n Novohrad-Volynskyi (Russian Empire)</a:t>
            </a:r>
          </a:p>
          <a:p>
            <a:r>
              <a:rPr lang="de-GB" sz="1400" dirty="0"/>
              <a:t>Politician, feminist, author</a:t>
            </a:r>
          </a:p>
          <a:p>
            <a:r>
              <a:rPr lang="de-GB" sz="1400" dirty="0"/>
              <a:t>Mother: writer and publisher Olena Pchilka</a:t>
            </a:r>
          </a:p>
          <a:p>
            <a:r>
              <a:rPr lang="de-GB" sz="1400" dirty="0"/>
              <a:t>Father: noble Ruthenian</a:t>
            </a:r>
          </a:p>
          <a:p>
            <a:r>
              <a:rPr lang="de-GB" sz="1400" dirty="0"/>
              <a:t>Niece of Drahomanov</a:t>
            </a:r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D1A93A41-5199-3FCE-8668-ADC1E570113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66" y="0"/>
            <a:ext cx="2155371" cy="3429000"/>
          </a:xfrm>
          <a:prstGeom prst="rect">
            <a:avLst/>
          </a:prstGeom>
        </p:spPr>
      </p:pic>
      <p:pic>
        <p:nvPicPr>
          <p:cNvPr id="5" name="Grafik 4">
            <a:extLst>
              <a:ext uri="{FF2B5EF4-FFF2-40B4-BE49-F238E27FC236}">
                <a16:creationId xmlns:a16="http://schemas.microsoft.com/office/drawing/2014/main" id="{8E2B6828-10DB-A63D-EBD4-CAC98ABBEB1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79236" y="10922"/>
            <a:ext cx="2392764" cy="3429000"/>
          </a:xfrm>
          <a:prstGeom prst="rect">
            <a:avLst/>
          </a:prstGeom>
        </p:spPr>
      </p:pic>
      <p:sp>
        <p:nvSpPr>
          <p:cNvPr id="6" name="Textfeld 5">
            <a:extLst>
              <a:ext uri="{FF2B5EF4-FFF2-40B4-BE49-F238E27FC236}">
                <a16:creationId xmlns:a16="http://schemas.microsoft.com/office/drawing/2014/main" id="{1465D9FB-5F78-8225-F4EE-877D08516133}"/>
              </a:ext>
            </a:extLst>
          </p:cNvPr>
          <p:cNvSpPr txBox="1"/>
          <p:nvPr/>
        </p:nvSpPr>
        <p:spPr>
          <a:xfrm>
            <a:off x="2179236" y="3489715"/>
            <a:ext cx="2521013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GB" sz="1400" dirty="0"/>
              <a:t>Olena Pchilka (Olha Kosach, née Drahomanova</a:t>
            </a:r>
          </a:p>
          <a:p>
            <a:pPr algn="ctr"/>
            <a:r>
              <a:rPr lang="de-GB" sz="1400" dirty="0"/>
              <a:t>1849-1930</a:t>
            </a:r>
          </a:p>
          <a:p>
            <a:r>
              <a:rPr lang="de-GB" sz="1400" dirty="0"/>
              <a:t>* </a:t>
            </a:r>
            <a:r>
              <a:rPr lang="de-DE" sz="1400" dirty="0"/>
              <a:t>I</a:t>
            </a:r>
            <a:r>
              <a:rPr lang="de-GB" sz="1400" dirty="0"/>
              <a:t>n Hadiach (Poltava)</a:t>
            </a:r>
          </a:p>
          <a:p>
            <a:r>
              <a:rPr lang="de-GB" sz="1400" dirty="0"/>
              <a:t>Publisher, translator, ethnographer, feminist</a:t>
            </a:r>
          </a:p>
          <a:p>
            <a:pPr algn="ctr"/>
            <a:r>
              <a:rPr lang="de-GB" sz="1400" dirty="0"/>
              <a:t>Family: local gentry</a:t>
            </a:r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ACE7ABB3-A626-ED01-1325-0EAFA7602C7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26164" y="0"/>
            <a:ext cx="2417836" cy="3439922"/>
          </a:xfrm>
          <a:prstGeom prst="rect">
            <a:avLst/>
          </a:prstGeom>
        </p:spPr>
      </p:pic>
      <p:sp>
        <p:nvSpPr>
          <p:cNvPr id="8" name="Textfeld 7">
            <a:extLst>
              <a:ext uri="{FF2B5EF4-FFF2-40B4-BE49-F238E27FC236}">
                <a16:creationId xmlns:a16="http://schemas.microsoft.com/office/drawing/2014/main" id="{35497074-44A8-A01A-7F8B-03367311F3E7}"/>
              </a:ext>
            </a:extLst>
          </p:cNvPr>
          <p:cNvSpPr txBox="1"/>
          <p:nvPr/>
        </p:nvSpPr>
        <p:spPr>
          <a:xfrm>
            <a:off x="6444208" y="3489715"/>
            <a:ext cx="2878541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GB" sz="1400" dirty="0"/>
              <a:t>Nataliya Kobrynska (Nataliya Ozarkevych)</a:t>
            </a:r>
          </a:p>
          <a:p>
            <a:pPr algn="ctr"/>
            <a:r>
              <a:rPr lang="de-GB" sz="1400" dirty="0"/>
              <a:t>1851-1920</a:t>
            </a:r>
          </a:p>
          <a:p>
            <a:pPr algn="ctr"/>
            <a:r>
              <a:rPr lang="de-GB" sz="1400" dirty="0"/>
              <a:t>* </a:t>
            </a:r>
            <a:r>
              <a:rPr lang="de-DE" sz="1400" dirty="0"/>
              <a:t>I</a:t>
            </a:r>
            <a:r>
              <a:rPr lang="de-GB" sz="1400" dirty="0"/>
              <a:t>n Beleluia (Galicia)</a:t>
            </a:r>
          </a:p>
          <a:p>
            <a:pPr algn="ctr"/>
            <a:r>
              <a:rPr lang="de-GB" sz="1400" dirty="0"/>
              <a:t>Father: parish priest</a:t>
            </a:r>
          </a:p>
          <a:p>
            <a:pPr algn="ctr"/>
            <a:r>
              <a:rPr lang="de-DE" sz="1400" dirty="0"/>
              <a:t>W</a:t>
            </a:r>
            <a:r>
              <a:rPr lang="de-GB" sz="1400" dirty="0"/>
              <a:t>riter, socialist, feminist</a:t>
            </a:r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C8955433-41FF-BD8E-481D-4BF7A0EB6DC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35924" y="10922"/>
            <a:ext cx="2202761" cy="3418078"/>
          </a:xfrm>
          <a:prstGeom prst="rect">
            <a:avLst/>
          </a:prstGeom>
        </p:spPr>
      </p:pic>
      <p:sp>
        <p:nvSpPr>
          <p:cNvPr id="10" name="Textfeld 9">
            <a:extLst>
              <a:ext uri="{FF2B5EF4-FFF2-40B4-BE49-F238E27FC236}">
                <a16:creationId xmlns:a16="http://schemas.microsoft.com/office/drawing/2014/main" id="{2A8CCDCC-126D-3A66-C53E-2D7676883897}"/>
              </a:ext>
            </a:extLst>
          </p:cNvPr>
          <p:cNvSpPr txBox="1"/>
          <p:nvPr/>
        </p:nvSpPr>
        <p:spPr>
          <a:xfrm>
            <a:off x="4627509" y="3489714"/>
            <a:ext cx="211117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GB" sz="1400" dirty="0"/>
              <a:t>Olena Zirka (Olha Kosach-Kryvniuk)</a:t>
            </a:r>
          </a:p>
          <a:p>
            <a:pPr algn="ctr"/>
            <a:r>
              <a:rPr lang="de-GB" sz="1400" dirty="0"/>
              <a:t>1877-1945</a:t>
            </a:r>
          </a:p>
          <a:p>
            <a:r>
              <a:rPr lang="de-GB" sz="1400" dirty="0"/>
              <a:t>* </a:t>
            </a:r>
            <a:r>
              <a:rPr lang="de-DE" sz="1400" dirty="0"/>
              <a:t>I</a:t>
            </a:r>
            <a:r>
              <a:rPr lang="de-GB" sz="1400" dirty="0"/>
              <a:t>n Novohrad-Volynskyi</a:t>
            </a:r>
          </a:p>
          <a:p>
            <a:r>
              <a:rPr lang="de-GB" sz="1400" dirty="0"/>
              <a:t>Translator, writer, physician, feminist</a:t>
            </a:r>
          </a:p>
        </p:txBody>
      </p:sp>
    </p:spTree>
    <p:extLst>
      <p:ext uri="{BB962C8B-B14F-4D97-AF65-F5344CB8AC3E}">
        <p14:creationId xmlns:p14="http://schemas.microsoft.com/office/powerpoint/2010/main" val="168997893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/>
          <p:cNvSpPr txBox="1">
            <a:spLocks noChangeArrowheads="1"/>
          </p:cNvSpPr>
          <p:nvPr/>
        </p:nvSpPr>
        <p:spPr bwMode="auto">
          <a:xfrm>
            <a:off x="134273" y="0"/>
            <a:ext cx="4590128" cy="665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lnSpc>
                <a:spcPct val="80000"/>
              </a:lnSpc>
              <a:spcBef>
                <a:spcPts val="450"/>
              </a:spcBef>
              <a:buClrTx/>
              <a:buFontTx/>
              <a:buNone/>
            </a:pPr>
            <a:endParaRPr lang="en-GB" dirty="0">
              <a:solidFill>
                <a:srgbClr val="FFFFFF"/>
              </a:solidFill>
            </a:endParaRPr>
          </a:p>
          <a:p>
            <a:pPr algn="ctr">
              <a:lnSpc>
                <a:spcPct val="90000"/>
              </a:lnSpc>
              <a:spcBef>
                <a:spcPts val="500"/>
              </a:spcBef>
            </a:pPr>
            <a:r>
              <a:rPr lang="en-GB" sz="2000" b="1" dirty="0">
                <a:solidFill>
                  <a:schemeClr val="tx1"/>
                </a:solidFill>
              </a:rPr>
              <a:t>Ukrainian nation building by culture</a:t>
            </a:r>
          </a:p>
          <a:p>
            <a:pPr>
              <a:lnSpc>
                <a:spcPct val="90000"/>
              </a:lnSpc>
              <a:spcBef>
                <a:spcPts val="500"/>
              </a:spcBef>
              <a:buFont typeface="Arial"/>
              <a:buChar char="•"/>
            </a:pPr>
            <a:r>
              <a:rPr lang="en-GB" sz="2000" dirty="0">
                <a:solidFill>
                  <a:schemeClr val="tx1"/>
                </a:solidFill>
              </a:rPr>
              <a:t> 1798 Ivan </a:t>
            </a:r>
            <a:r>
              <a:rPr lang="en-GB" sz="2000" dirty="0" err="1">
                <a:solidFill>
                  <a:schemeClr val="tx1"/>
                </a:solidFill>
              </a:rPr>
              <a:t>Kotljarevs’kyj</a:t>
            </a:r>
            <a:r>
              <a:rPr lang="en-GB" sz="2000" dirty="0">
                <a:solidFill>
                  <a:schemeClr val="tx1"/>
                </a:solidFill>
              </a:rPr>
              <a:t> (1769-1838) publishes </a:t>
            </a:r>
            <a:r>
              <a:rPr lang="en-GB" sz="2000" i="1" dirty="0" err="1">
                <a:solidFill>
                  <a:schemeClr val="tx1"/>
                </a:solidFill>
              </a:rPr>
              <a:t>Enejida</a:t>
            </a:r>
            <a:r>
              <a:rPr lang="en-GB" sz="2000" dirty="0">
                <a:solidFill>
                  <a:schemeClr val="tx1"/>
                </a:solidFill>
              </a:rPr>
              <a:t> (in the vernacular, i.e. Ukrainian)</a:t>
            </a:r>
          </a:p>
          <a:p>
            <a:pPr>
              <a:lnSpc>
                <a:spcPct val="90000"/>
              </a:lnSpc>
              <a:spcBef>
                <a:spcPts val="500"/>
              </a:spcBef>
              <a:buFont typeface="Arial"/>
              <a:buChar char="•"/>
            </a:pPr>
            <a:r>
              <a:rPr lang="en-GB" sz="2000" dirty="0">
                <a:solidFill>
                  <a:schemeClr val="tx1"/>
                </a:solidFill>
              </a:rPr>
              <a:t> 1823-1825 Secret Brotherhood of Slavs</a:t>
            </a:r>
          </a:p>
          <a:p>
            <a:pPr>
              <a:lnSpc>
                <a:spcPct val="90000"/>
              </a:lnSpc>
              <a:spcBef>
                <a:spcPts val="500"/>
              </a:spcBef>
              <a:buFont typeface="Arial"/>
              <a:buChar char="•"/>
            </a:pPr>
            <a:r>
              <a:rPr lang="en-GB" sz="2000" dirty="0">
                <a:solidFill>
                  <a:schemeClr val="tx1"/>
                </a:solidFill>
              </a:rPr>
              <a:t> 1837 Appearance of </a:t>
            </a:r>
            <a:r>
              <a:rPr lang="de-DE" sz="2000" i="1" dirty="0" err="1">
                <a:solidFill>
                  <a:schemeClr val="tx1"/>
                </a:solidFill>
              </a:rPr>
              <a:t>The</a:t>
            </a:r>
            <a:r>
              <a:rPr lang="de-DE" sz="2000" i="1" dirty="0">
                <a:solidFill>
                  <a:schemeClr val="tx1"/>
                </a:solidFill>
              </a:rPr>
              <a:t> </a:t>
            </a:r>
            <a:r>
              <a:rPr lang="de-DE" sz="2000" i="1" dirty="0" err="1">
                <a:solidFill>
                  <a:schemeClr val="tx1"/>
                </a:solidFill>
              </a:rPr>
              <a:t>Mermaid</a:t>
            </a:r>
            <a:r>
              <a:rPr lang="de-DE" sz="2000" i="1" dirty="0">
                <a:solidFill>
                  <a:schemeClr val="tx1"/>
                </a:solidFill>
              </a:rPr>
              <a:t> of Dnister </a:t>
            </a:r>
            <a:r>
              <a:rPr lang="de-DE" sz="2000" dirty="0">
                <a:solidFill>
                  <a:schemeClr val="tx1"/>
                </a:solidFill>
              </a:rPr>
              <a:t>(</a:t>
            </a:r>
            <a:r>
              <a:rPr lang="de-DE" sz="2000" dirty="0" err="1">
                <a:solidFill>
                  <a:schemeClr val="tx1"/>
                </a:solidFill>
              </a:rPr>
              <a:t>Ruthenian</a:t>
            </a:r>
            <a:r>
              <a:rPr lang="de-DE" sz="2000" dirty="0">
                <a:solidFill>
                  <a:schemeClr val="tx1"/>
                </a:solidFill>
              </a:rPr>
              <a:t> </a:t>
            </a:r>
            <a:r>
              <a:rPr lang="de-DE" sz="2000" dirty="0" err="1">
                <a:solidFill>
                  <a:schemeClr val="tx1"/>
                </a:solidFill>
              </a:rPr>
              <a:t>Triad</a:t>
            </a:r>
            <a:r>
              <a:rPr lang="de-DE" sz="2000" dirty="0">
                <a:solidFill>
                  <a:schemeClr val="tx1"/>
                </a:solidFill>
              </a:rPr>
              <a:t>)</a:t>
            </a:r>
            <a:endParaRPr lang="en-GB" sz="2000" dirty="0">
              <a:solidFill>
                <a:schemeClr val="tx1"/>
              </a:solidFill>
            </a:endParaRPr>
          </a:p>
          <a:p>
            <a:pPr>
              <a:lnSpc>
                <a:spcPct val="90000"/>
              </a:lnSpc>
              <a:spcBef>
                <a:spcPts val="500"/>
              </a:spcBef>
              <a:buFont typeface="Arial"/>
              <a:buChar char="•"/>
            </a:pPr>
            <a:r>
              <a:rPr lang="en-GB" sz="2000" dirty="0">
                <a:solidFill>
                  <a:schemeClr val="tx1"/>
                </a:solidFill>
              </a:rPr>
              <a:t> 1840 </a:t>
            </a:r>
            <a:r>
              <a:rPr lang="en-GB" sz="2000" dirty="0" err="1">
                <a:solidFill>
                  <a:schemeClr val="tx1"/>
                </a:solidFill>
              </a:rPr>
              <a:t>Taras</a:t>
            </a:r>
            <a:r>
              <a:rPr lang="en-GB" sz="2000" dirty="0">
                <a:solidFill>
                  <a:schemeClr val="tx1"/>
                </a:solidFill>
              </a:rPr>
              <a:t> Shevchenko publishes </a:t>
            </a:r>
            <a:r>
              <a:rPr lang="en-GB" sz="2000" i="1" dirty="0" err="1">
                <a:solidFill>
                  <a:schemeClr val="tx1"/>
                </a:solidFill>
              </a:rPr>
              <a:t>Kobzar</a:t>
            </a:r>
            <a:endParaRPr lang="en-GB" sz="2000" dirty="0">
              <a:solidFill>
                <a:schemeClr val="tx1"/>
              </a:solidFill>
            </a:endParaRPr>
          </a:p>
          <a:p>
            <a:pPr>
              <a:lnSpc>
                <a:spcPct val="90000"/>
              </a:lnSpc>
              <a:spcBef>
                <a:spcPts val="500"/>
              </a:spcBef>
              <a:buFont typeface="Arial"/>
              <a:buChar char="•"/>
            </a:pPr>
            <a:r>
              <a:rPr lang="en-GB" sz="2000" dirty="0">
                <a:solidFill>
                  <a:schemeClr val="tx1"/>
                </a:solidFill>
              </a:rPr>
              <a:t> 1846/47 Brotherhood of Sts. Cyril and Methodius (Kyiv)</a:t>
            </a:r>
          </a:p>
          <a:p>
            <a:pPr>
              <a:lnSpc>
                <a:spcPct val="90000"/>
              </a:lnSpc>
              <a:spcBef>
                <a:spcPts val="500"/>
              </a:spcBef>
              <a:buFont typeface="Arial"/>
              <a:buChar char="•"/>
            </a:pPr>
            <a:r>
              <a:rPr lang="en-GB" sz="2000" dirty="0">
                <a:solidFill>
                  <a:schemeClr val="tx1"/>
                </a:solidFill>
              </a:rPr>
              <a:t>1860s </a:t>
            </a:r>
            <a:r>
              <a:rPr lang="en-GB" sz="2000" dirty="0" err="1">
                <a:solidFill>
                  <a:schemeClr val="tx1"/>
                </a:solidFill>
              </a:rPr>
              <a:t>ff</a:t>
            </a:r>
            <a:r>
              <a:rPr lang="en-GB" sz="2000" dirty="0">
                <a:solidFill>
                  <a:schemeClr val="tx1"/>
                </a:solidFill>
              </a:rPr>
              <a:t> </a:t>
            </a:r>
            <a:r>
              <a:rPr lang="en-GB" sz="2000" dirty="0" err="1">
                <a:solidFill>
                  <a:schemeClr val="tx1"/>
                </a:solidFill>
              </a:rPr>
              <a:t>Hromada</a:t>
            </a:r>
            <a:r>
              <a:rPr lang="en-GB" sz="2000" dirty="0">
                <a:solidFill>
                  <a:schemeClr val="tx1"/>
                </a:solidFill>
              </a:rPr>
              <a:t> movement</a:t>
            </a:r>
          </a:p>
          <a:p>
            <a:pPr>
              <a:lnSpc>
                <a:spcPct val="90000"/>
              </a:lnSpc>
              <a:spcBef>
                <a:spcPts val="500"/>
              </a:spcBef>
              <a:buFont typeface="Arial"/>
              <a:buChar char="•"/>
            </a:pPr>
            <a:r>
              <a:rPr lang="en-GB" sz="2000" dirty="0">
                <a:solidFill>
                  <a:schemeClr val="tx1"/>
                </a:solidFill>
              </a:rPr>
              <a:t> </a:t>
            </a:r>
            <a:r>
              <a:rPr lang="en-GB" sz="2000" dirty="0" err="1">
                <a:solidFill>
                  <a:schemeClr val="tx1"/>
                </a:solidFill>
              </a:rPr>
              <a:t>Center</a:t>
            </a:r>
            <a:r>
              <a:rPr lang="en-GB" sz="2000" dirty="0">
                <a:solidFill>
                  <a:schemeClr val="tx1"/>
                </a:solidFill>
              </a:rPr>
              <a:t> of Ukrainian nation building – now East Galicia</a:t>
            </a:r>
          </a:p>
          <a:p>
            <a:pPr>
              <a:lnSpc>
                <a:spcPct val="90000"/>
              </a:lnSpc>
              <a:spcBef>
                <a:spcPts val="500"/>
              </a:spcBef>
              <a:buFont typeface="Arial"/>
              <a:buChar char="•"/>
            </a:pPr>
            <a:r>
              <a:rPr lang="en-GB" sz="2000" dirty="0">
                <a:solidFill>
                  <a:schemeClr val="tx1"/>
                </a:solidFill>
              </a:rPr>
              <a:t>1898 Publication of the first volume of </a:t>
            </a:r>
            <a:r>
              <a:rPr lang="de-DE" sz="2000" dirty="0" err="1">
                <a:solidFill>
                  <a:schemeClr val="tx1"/>
                </a:solidFill>
              </a:rPr>
              <a:t>Mykhailo</a:t>
            </a:r>
            <a:r>
              <a:rPr lang="en-GB" sz="2000" dirty="0">
                <a:solidFill>
                  <a:schemeClr val="tx1"/>
                </a:solidFill>
              </a:rPr>
              <a:t> </a:t>
            </a:r>
            <a:r>
              <a:rPr lang="en-GB" sz="2000" dirty="0" err="1">
                <a:solidFill>
                  <a:schemeClr val="tx1"/>
                </a:solidFill>
              </a:rPr>
              <a:t>Hrushevsky</a:t>
            </a:r>
            <a:r>
              <a:rPr lang="ja-JP" altLang="en-GB" sz="2000" dirty="0">
                <a:solidFill>
                  <a:schemeClr val="tx1"/>
                </a:solidFill>
              </a:rPr>
              <a:t>’</a:t>
            </a:r>
            <a:r>
              <a:rPr lang="en-GB" sz="2000" dirty="0" err="1">
                <a:solidFill>
                  <a:schemeClr val="tx1"/>
                </a:solidFill>
              </a:rPr>
              <a:t>s</a:t>
            </a:r>
            <a:r>
              <a:rPr lang="en-GB" sz="2000" dirty="0">
                <a:solidFill>
                  <a:schemeClr val="tx1"/>
                </a:solidFill>
              </a:rPr>
              <a:t> History of Ukraine-</a:t>
            </a:r>
            <a:r>
              <a:rPr lang="en-GB" sz="2000" dirty="0" err="1">
                <a:solidFill>
                  <a:schemeClr val="tx1"/>
                </a:solidFill>
              </a:rPr>
              <a:t>Rus</a:t>
            </a:r>
            <a:r>
              <a:rPr lang="en-GB" sz="2000" dirty="0">
                <a:solidFill>
                  <a:schemeClr val="tx1"/>
                </a:solidFill>
              </a:rPr>
              <a:t> (in Austria)</a:t>
            </a:r>
          </a:p>
          <a:p>
            <a:pPr eaLnBrk="1" hangingPunct="1">
              <a:lnSpc>
                <a:spcPct val="80000"/>
              </a:lnSpc>
              <a:spcBef>
                <a:spcPts val="738"/>
              </a:spcBef>
              <a:buClrTx/>
              <a:buFontTx/>
              <a:buNone/>
            </a:pPr>
            <a:endParaRPr lang="en-GB" sz="2000" dirty="0">
              <a:solidFill>
                <a:srgbClr val="FFFFFF"/>
              </a:solidFill>
            </a:endParaRPr>
          </a:p>
        </p:txBody>
      </p:sp>
      <p:sp>
        <p:nvSpPr>
          <p:cNvPr id="3" name="Text Box 2"/>
          <p:cNvSpPr txBox="1">
            <a:spLocks noChangeArrowheads="1"/>
          </p:cNvSpPr>
          <p:nvPr/>
        </p:nvSpPr>
        <p:spPr bwMode="auto">
          <a:xfrm>
            <a:off x="4553872" y="0"/>
            <a:ext cx="4590128" cy="665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lnSpc>
                <a:spcPct val="80000"/>
              </a:lnSpc>
              <a:spcBef>
                <a:spcPts val="450"/>
              </a:spcBef>
              <a:buClrTx/>
              <a:buFontTx/>
              <a:buNone/>
            </a:pPr>
            <a:endParaRPr lang="en-GB" dirty="0">
              <a:solidFill>
                <a:srgbClr val="FFFFFF"/>
              </a:solidFill>
            </a:endParaRPr>
          </a:p>
          <a:p>
            <a:pPr algn="ctr">
              <a:lnSpc>
                <a:spcPct val="90000"/>
              </a:lnSpc>
              <a:spcBef>
                <a:spcPts val="500"/>
              </a:spcBef>
            </a:pPr>
            <a:r>
              <a:rPr lang="en-GB" sz="2000" b="1" dirty="0">
                <a:solidFill>
                  <a:schemeClr val="tx1"/>
                </a:solidFill>
              </a:rPr>
              <a:t>Reaction of imperial authorities</a:t>
            </a:r>
          </a:p>
          <a:p>
            <a:pPr>
              <a:lnSpc>
                <a:spcPct val="90000"/>
              </a:lnSpc>
              <a:spcBef>
                <a:spcPts val="500"/>
              </a:spcBef>
              <a:buFont typeface="Arial"/>
              <a:buChar char="•"/>
            </a:pPr>
            <a:endParaRPr lang="en-GB" sz="2000" dirty="0">
              <a:solidFill>
                <a:schemeClr val="tx1"/>
              </a:solidFill>
            </a:endParaRPr>
          </a:p>
          <a:p>
            <a:pPr>
              <a:lnSpc>
                <a:spcPct val="90000"/>
              </a:lnSpc>
              <a:spcBef>
                <a:spcPts val="500"/>
              </a:spcBef>
              <a:buFont typeface="Arial"/>
              <a:buChar char="•"/>
            </a:pPr>
            <a:endParaRPr lang="en-GB" sz="2000" dirty="0">
              <a:solidFill>
                <a:schemeClr val="tx1"/>
              </a:solidFill>
            </a:endParaRPr>
          </a:p>
          <a:p>
            <a:pPr>
              <a:lnSpc>
                <a:spcPct val="90000"/>
              </a:lnSpc>
              <a:spcBef>
                <a:spcPts val="500"/>
              </a:spcBef>
              <a:buFont typeface="Arial"/>
              <a:buChar char="•"/>
            </a:pPr>
            <a:endParaRPr lang="en-GB" sz="2000" dirty="0">
              <a:solidFill>
                <a:schemeClr val="tx1"/>
              </a:solidFill>
            </a:endParaRPr>
          </a:p>
          <a:p>
            <a:pPr>
              <a:lnSpc>
                <a:spcPct val="90000"/>
              </a:lnSpc>
              <a:spcBef>
                <a:spcPts val="500"/>
              </a:spcBef>
              <a:buFont typeface="Arial"/>
              <a:buChar char="•"/>
            </a:pPr>
            <a:endParaRPr lang="en-GB" sz="2000" dirty="0">
              <a:solidFill>
                <a:schemeClr val="tx1"/>
              </a:solidFill>
            </a:endParaRPr>
          </a:p>
          <a:p>
            <a:pPr>
              <a:lnSpc>
                <a:spcPct val="90000"/>
              </a:lnSpc>
              <a:spcBef>
                <a:spcPts val="500"/>
              </a:spcBef>
              <a:buFont typeface="Arial"/>
              <a:buChar char="•"/>
            </a:pPr>
            <a:r>
              <a:rPr lang="en-GB" sz="2000" dirty="0">
                <a:solidFill>
                  <a:schemeClr val="tx1"/>
                </a:solidFill>
              </a:rPr>
              <a:t> 1834 Founding of the University of Kyiv/Kiev (Russian)</a:t>
            </a:r>
          </a:p>
          <a:p>
            <a:pPr eaLnBrk="1" hangingPunct="1">
              <a:lnSpc>
                <a:spcPct val="80000"/>
              </a:lnSpc>
              <a:spcBef>
                <a:spcPts val="738"/>
              </a:spcBef>
              <a:buClrTx/>
              <a:buFont typeface="Arial"/>
              <a:buChar char="•"/>
            </a:pPr>
            <a:endParaRPr lang="en-GB" sz="2000" dirty="0">
              <a:solidFill>
                <a:schemeClr val="tx1"/>
              </a:solidFill>
            </a:endParaRPr>
          </a:p>
          <a:p>
            <a:pPr eaLnBrk="1" hangingPunct="1">
              <a:lnSpc>
                <a:spcPct val="80000"/>
              </a:lnSpc>
              <a:spcBef>
                <a:spcPts val="738"/>
              </a:spcBef>
              <a:buClrTx/>
              <a:buFont typeface="Arial"/>
              <a:buChar char="•"/>
            </a:pPr>
            <a:endParaRPr lang="en-GB" sz="2000" dirty="0">
              <a:solidFill>
                <a:schemeClr val="tx1"/>
              </a:solidFill>
            </a:endParaRPr>
          </a:p>
          <a:p>
            <a:pPr eaLnBrk="1" hangingPunct="1">
              <a:lnSpc>
                <a:spcPct val="80000"/>
              </a:lnSpc>
              <a:spcBef>
                <a:spcPts val="738"/>
              </a:spcBef>
              <a:buClrTx/>
              <a:buFont typeface="Arial"/>
              <a:buChar char="•"/>
            </a:pPr>
            <a:endParaRPr lang="en-GB" sz="2000" dirty="0">
              <a:solidFill>
                <a:schemeClr val="tx1"/>
              </a:solidFill>
            </a:endParaRPr>
          </a:p>
          <a:p>
            <a:pPr eaLnBrk="1" hangingPunct="1">
              <a:lnSpc>
                <a:spcPct val="80000"/>
              </a:lnSpc>
              <a:spcBef>
                <a:spcPts val="738"/>
              </a:spcBef>
              <a:buClrTx/>
              <a:buFont typeface="Arial"/>
              <a:buChar char="•"/>
            </a:pPr>
            <a:r>
              <a:rPr lang="en-GB" sz="2000" dirty="0">
                <a:solidFill>
                  <a:schemeClr val="tx1"/>
                </a:solidFill>
              </a:rPr>
              <a:t> 1863 </a:t>
            </a:r>
            <a:r>
              <a:rPr lang="en-GB" sz="2000" dirty="0" err="1">
                <a:solidFill>
                  <a:schemeClr val="tx1"/>
                </a:solidFill>
              </a:rPr>
              <a:t>Valuev</a:t>
            </a:r>
            <a:r>
              <a:rPr lang="en-GB" sz="2000" dirty="0">
                <a:solidFill>
                  <a:schemeClr val="tx1"/>
                </a:solidFill>
              </a:rPr>
              <a:t> Decree: Use of Ukrainian in print restricted</a:t>
            </a:r>
          </a:p>
          <a:p>
            <a:pPr eaLnBrk="1" hangingPunct="1">
              <a:lnSpc>
                <a:spcPct val="80000"/>
              </a:lnSpc>
              <a:spcBef>
                <a:spcPts val="738"/>
              </a:spcBef>
              <a:buClrTx/>
              <a:buFont typeface="Arial"/>
              <a:buChar char="•"/>
            </a:pPr>
            <a:r>
              <a:rPr lang="en-GB" sz="2000" dirty="0">
                <a:solidFill>
                  <a:schemeClr val="tx1"/>
                </a:solidFill>
              </a:rPr>
              <a:t> 1876 </a:t>
            </a:r>
            <a:r>
              <a:rPr lang="en-GB" sz="2000" dirty="0" err="1">
                <a:solidFill>
                  <a:schemeClr val="tx1"/>
                </a:solidFill>
              </a:rPr>
              <a:t>Ukas</a:t>
            </a:r>
            <a:r>
              <a:rPr lang="en-GB" sz="2000" dirty="0">
                <a:solidFill>
                  <a:schemeClr val="tx1"/>
                </a:solidFill>
              </a:rPr>
              <a:t> of Ems – restrictions expanded</a:t>
            </a:r>
          </a:p>
          <a:p>
            <a:pPr eaLnBrk="1" hangingPunct="1">
              <a:lnSpc>
                <a:spcPct val="80000"/>
              </a:lnSpc>
              <a:spcBef>
                <a:spcPts val="738"/>
              </a:spcBef>
              <a:buClrTx/>
              <a:buFont typeface="Arial"/>
              <a:buChar char="•"/>
            </a:pPr>
            <a:r>
              <a:rPr lang="en-GB" sz="2000" dirty="0">
                <a:solidFill>
                  <a:schemeClr val="tx1"/>
                </a:solidFill>
              </a:rPr>
              <a:t> 1881 Slight relaxation under Alexander III</a:t>
            </a:r>
          </a:p>
          <a:p>
            <a:pPr eaLnBrk="1" hangingPunct="1">
              <a:lnSpc>
                <a:spcPct val="80000"/>
              </a:lnSpc>
              <a:spcBef>
                <a:spcPts val="738"/>
              </a:spcBef>
              <a:buClrTx/>
            </a:pPr>
            <a:r>
              <a:rPr lang="en-GB" sz="2000" dirty="0">
                <a:solidFill>
                  <a:schemeClr val="tx1"/>
                </a:solidFill>
              </a:rPr>
              <a:t>1905 Russian Revolution: restrictions on the use of Ukrainian language in Russian Empire lifted</a:t>
            </a:r>
          </a:p>
          <a:p>
            <a:pPr eaLnBrk="1" hangingPunct="1">
              <a:lnSpc>
                <a:spcPct val="80000"/>
              </a:lnSpc>
              <a:spcBef>
                <a:spcPts val="738"/>
              </a:spcBef>
              <a:buClrTx/>
              <a:buFont typeface="Arial"/>
              <a:buChar char="•"/>
            </a:pPr>
            <a:r>
              <a:rPr lang="en-GB" sz="2000" dirty="0">
                <a:solidFill>
                  <a:schemeClr val="tx1"/>
                </a:solidFill>
              </a:rPr>
              <a:t>1910: Restrictions partly re-introduced</a:t>
            </a:r>
          </a:p>
          <a:p>
            <a:pPr eaLnBrk="1" hangingPunct="1">
              <a:lnSpc>
                <a:spcPct val="80000"/>
              </a:lnSpc>
              <a:spcBef>
                <a:spcPts val="738"/>
              </a:spcBef>
              <a:buClrTx/>
              <a:buFontTx/>
              <a:buNone/>
            </a:pPr>
            <a:endParaRPr lang="en-GB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9406207"/>
      </p:ext>
    </p:extLst>
  </p:cSld>
  <p:clrMapOvr>
    <a:masterClrMapping/>
  </p:clrMapOvr>
  <p:transition>
    <p:fad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29" name="Picture 1">
            <a:extLst>
              <a:ext uri="{FF2B5EF4-FFF2-40B4-BE49-F238E27FC236}">
                <a16:creationId xmlns:a16="http://schemas.microsoft.com/office/drawing/2014/main" id="{19B1C61D-C8B7-AB04-4C3E-CCB8669E06B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94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7" name="Picture 1">
            <a:extLst>
              <a:ext uri="{FF2B5EF4-FFF2-40B4-BE49-F238E27FC236}">
                <a16:creationId xmlns:a16="http://schemas.microsoft.com/office/drawing/2014/main" id="{06F0E7B5-7E0C-344E-802D-0A308BF2216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84338" y="115888"/>
            <a:ext cx="6775450" cy="6696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5058" name="TextBox 2">
            <a:extLst>
              <a:ext uri="{FF2B5EF4-FFF2-40B4-BE49-F238E27FC236}">
                <a16:creationId xmlns:a16="http://schemas.microsoft.com/office/drawing/2014/main" id="{3AF680E5-4AB1-E040-A6C5-08F68543522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6850" y="2728913"/>
            <a:ext cx="1487488" cy="2586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de-GB"/>
              <a:t>Map from Andrew Andersen, Centre for Military and Strategic Studies, University of Calgary</a:t>
            </a:r>
          </a:p>
        </p:txBody>
      </p:sp>
    </p:spTree>
    <p:extLst>
      <p:ext uri="{BB962C8B-B14F-4D97-AF65-F5344CB8AC3E}">
        <p14:creationId xmlns:p14="http://schemas.microsoft.com/office/powerpoint/2010/main" val="7213355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>
            <a:extLst>
              <a:ext uri="{FF2B5EF4-FFF2-40B4-BE49-F238E27FC236}">
                <a16:creationId xmlns:a16="http://schemas.microsoft.com/office/drawing/2014/main" id="{8E26A09A-D3F8-5B5F-2F9D-FC80675C39D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5397770" cy="6789649"/>
          </a:xfrm>
          <a:prstGeom prst="rect">
            <a:avLst/>
          </a:prstGeom>
        </p:spPr>
      </p:pic>
      <p:sp>
        <p:nvSpPr>
          <p:cNvPr id="3" name="Textfeld 2">
            <a:extLst>
              <a:ext uri="{FF2B5EF4-FFF2-40B4-BE49-F238E27FC236}">
                <a16:creationId xmlns:a16="http://schemas.microsoft.com/office/drawing/2014/main" id="{3E9A6785-B98B-7077-950D-07828BF68F27}"/>
              </a:ext>
            </a:extLst>
          </p:cNvPr>
          <p:cNvSpPr txBox="1"/>
          <p:nvPr/>
        </p:nvSpPr>
        <p:spPr>
          <a:xfrm>
            <a:off x="6264876" y="580767"/>
            <a:ext cx="258975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GB" dirty="0"/>
              <a:t>Ukrainian Dancers</a:t>
            </a:r>
          </a:p>
          <a:p>
            <a:r>
              <a:rPr lang="de-GB" dirty="0"/>
              <a:t>Edgar Degas</a:t>
            </a:r>
          </a:p>
          <a:p>
            <a:r>
              <a:rPr lang="de-DE" dirty="0"/>
              <a:t>About 1899</a:t>
            </a:r>
          </a:p>
          <a:p>
            <a:r>
              <a:rPr lang="de-DE" dirty="0" err="1"/>
              <a:t>pastel</a:t>
            </a:r>
            <a:r>
              <a:rPr lang="de-DE" dirty="0"/>
              <a:t> and </a:t>
            </a:r>
            <a:r>
              <a:rPr lang="de-DE" dirty="0" err="1"/>
              <a:t>charcoal</a:t>
            </a:r>
            <a:endParaRPr lang="de-DE" dirty="0"/>
          </a:p>
          <a:p>
            <a:r>
              <a:rPr lang="de-DE" dirty="0"/>
              <a:t>National Gallery, London</a:t>
            </a:r>
            <a:endParaRPr lang="de-GB" dirty="0"/>
          </a:p>
        </p:txBody>
      </p:sp>
    </p:spTree>
    <p:extLst>
      <p:ext uri="{BB962C8B-B14F-4D97-AF65-F5344CB8AC3E}">
        <p14:creationId xmlns:p14="http://schemas.microsoft.com/office/powerpoint/2010/main" val="51954495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The territorial evolution of the Ukrainian SSR, 1922–1954.">
            <a:extLst>
              <a:ext uri="{FF2B5EF4-FFF2-40B4-BE49-F238E27FC236}">
                <a16:creationId xmlns:a16="http://schemas.microsoft.com/office/drawing/2014/main" id="{CDF483C2-57CC-828E-D876-C96ED71941E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14375"/>
            <a:ext cx="9144000" cy="5429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5369761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37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33888" y="0"/>
            <a:ext cx="4710112" cy="59499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2050" name="Picture 2">
            <a:extLst>
              <a:ext uri="{FF2B5EF4-FFF2-40B4-BE49-F238E27FC236}">
                <a16:creationId xmlns:a16="http://schemas.microsoft.com/office/drawing/2014/main" id="{AA50092C-5EF6-523B-F947-22FFD7C1341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8650"/>
            <a:ext cx="4433888" cy="27157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feld 2">
            <a:extLst>
              <a:ext uri="{FF2B5EF4-FFF2-40B4-BE49-F238E27FC236}">
                <a16:creationId xmlns:a16="http://schemas.microsoft.com/office/drawing/2014/main" id="{EA8AC2EE-A201-C349-864E-B7913585247B}"/>
              </a:ext>
            </a:extLst>
          </p:cNvPr>
          <p:cNvSpPr txBox="1"/>
          <p:nvPr/>
        </p:nvSpPr>
        <p:spPr>
          <a:xfrm>
            <a:off x="334536" y="129659"/>
            <a:ext cx="39295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GB" dirty="0"/>
              <a:t>Holodomor: The Ukrainian Famine 1933</a:t>
            </a:r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DD5F2151-7D7E-89C7-2435-26712980F067}"/>
              </a:ext>
            </a:extLst>
          </p:cNvPr>
          <p:cNvSpPr txBox="1"/>
          <p:nvPr/>
        </p:nvSpPr>
        <p:spPr>
          <a:xfrm>
            <a:off x="239098" y="3973056"/>
            <a:ext cx="395569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GB" dirty="0"/>
              <a:t>Population losses between 1929-1933: at least 4 to 5 Million</a:t>
            </a:r>
          </a:p>
          <a:p>
            <a:r>
              <a:rPr lang="de-GB" dirty="0"/>
              <a:t>Dark red: 25%</a:t>
            </a:r>
          </a:p>
          <a:p>
            <a:endParaRPr lang="de-GB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Text Box 1">
            <a:extLst>
              <a:ext uri="{FF2B5EF4-FFF2-40B4-BE49-F238E27FC236}">
                <a16:creationId xmlns:a16="http://schemas.microsoft.com/office/drawing/2014/main" id="{F3F21857-5114-B1ED-35E4-562FBF50186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95400" y="6400800"/>
            <a:ext cx="548640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anchor="ctr"/>
          <a:lstStyle/>
          <a:p>
            <a:pPr algn="ctr" eaLnBrk="1" hangingPunct="1">
              <a:buClr>
                <a:srgbClr val="000000"/>
              </a:buClr>
              <a:buSzPct val="45000"/>
              <a:buFont typeface="Wingdings" pitchFamily="-106" charset="2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/>
            </a:pPr>
            <a:r>
              <a:rPr lang="de-DE" sz="1600">
                <a:solidFill>
                  <a:srgbClr val="FFFF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" pitchFamily="-106" charset="0"/>
                <a:ea typeface="+mn-ea"/>
                <a:cs typeface="+mn-cs"/>
              </a:rPr>
              <a:t>Poland in the  20th century (source: Putzger)</a:t>
            </a:r>
          </a:p>
        </p:txBody>
      </p:sp>
      <p:pic>
        <p:nvPicPr>
          <p:cNvPr id="8194" name="Picture 2">
            <a:extLst>
              <a:ext uri="{FF2B5EF4-FFF2-40B4-BE49-F238E27FC236}">
                <a16:creationId xmlns:a16="http://schemas.microsoft.com/office/drawing/2014/main" id="{0B787C99-CA58-2DE5-78B1-0F11A2D2320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52400"/>
            <a:ext cx="8021638" cy="6259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 additive="repl">
                                        <p:cTn id="7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4261" name="Picture 5">
            <a:extLst>
              <a:ext uri="{FF2B5EF4-FFF2-40B4-BE49-F238E27FC236}">
                <a16:creationId xmlns:a16="http://schemas.microsoft.com/office/drawing/2014/main" id="{4FDCD2EE-6F6C-B110-09C4-AFCC059C935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412875"/>
            <a:ext cx="4572000" cy="38115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4262" name="Rectangle 6">
            <a:extLst>
              <a:ext uri="{FF2B5EF4-FFF2-40B4-BE49-F238E27FC236}">
                <a16:creationId xmlns:a16="http://schemas.microsoft.com/office/drawing/2014/main" id="{06EA3545-B968-1891-E70A-D410D8D4EE80}"/>
              </a:ext>
            </a:extLst>
          </p:cNvPr>
          <p:cNvSpPr>
            <a:spLocks noGrp="1" noRot="1" noChangeArrowheads="1"/>
          </p:cNvSpPr>
          <p:nvPr>
            <p:ph type="title"/>
          </p:nvPr>
        </p:nvSpPr>
        <p:spPr>
          <a:xfrm>
            <a:off x="483964" y="14511"/>
            <a:ext cx="3455988" cy="1143000"/>
          </a:xfrm>
        </p:spPr>
        <p:txBody>
          <a:bodyPr/>
          <a:lstStyle/>
          <a:p>
            <a:r>
              <a:rPr lang="de-DE" altLang="de-GB" sz="2800">
                <a:latin typeface="Arial" panose="020B0604020202020204" pitchFamily="34" charset="0"/>
              </a:rPr>
              <a:t>Blitzkrieg strategy</a:t>
            </a:r>
            <a:endParaRPr lang="en-GB" altLang="de-GB" sz="2800">
              <a:latin typeface="Arial" panose="020B0604020202020204" pitchFamily="34" charset="0"/>
            </a:endParaRPr>
          </a:p>
        </p:txBody>
      </p:sp>
      <p:pic>
        <p:nvPicPr>
          <p:cNvPr id="224263" name="Picture 7">
            <a:extLst>
              <a:ext uri="{FF2B5EF4-FFF2-40B4-BE49-F238E27FC236}">
                <a16:creationId xmlns:a16="http://schemas.microsoft.com/office/drawing/2014/main" id="{DF5E27C3-9883-9C10-D7D2-4B6041C0ECCA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790950" y="836613"/>
            <a:ext cx="4884738" cy="6021387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D03B46F4-051D-40FB-C4E5-24F45DE1D6D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1934308" y="-1130144"/>
            <a:ext cx="5275386" cy="9118291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766829C2-C272-152F-E33C-E5A19F514F3A}"/>
              </a:ext>
            </a:extLst>
          </p:cNvPr>
          <p:cNvSpPr txBox="1"/>
          <p:nvPr/>
        </p:nvSpPr>
        <p:spPr>
          <a:xfrm>
            <a:off x="685800" y="6211669"/>
            <a:ext cx="844534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Anatole Romaniuk and Oleksandr </a:t>
            </a:r>
            <a:r>
              <a:rPr lang="en-US" dirty="0" err="1"/>
              <a:t>Gladun</a:t>
            </a:r>
            <a:r>
              <a:rPr lang="en-US" dirty="0"/>
              <a:t>, Demographic Trends in Ukraine: Past, Present and Future, in: Population and Development Review, June 2015, Vol. 41, No. 2, p 325</a:t>
            </a:r>
          </a:p>
        </p:txBody>
      </p:sp>
    </p:spTree>
    <p:extLst>
      <p:ext uri="{BB962C8B-B14F-4D97-AF65-F5344CB8AC3E}">
        <p14:creationId xmlns:p14="http://schemas.microsoft.com/office/powerpoint/2010/main" val="354780392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undefined">
            <a:extLst>
              <a:ext uri="{FF2B5EF4-FFF2-40B4-BE49-F238E27FC236}">
                <a16:creationId xmlns:a16="http://schemas.microsoft.com/office/drawing/2014/main" id="{74C2FEDF-6FA9-014E-C91A-F319ABFCECF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183904" cy="29853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undefined">
            <a:extLst>
              <a:ext uri="{FF2B5EF4-FFF2-40B4-BE49-F238E27FC236}">
                <a16:creationId xmlns:a16="http://schemas.microsoft.com/office/drawing/2014/main" id="{498BF824-2F6C-1D71-EB59-B80CD3F2DFD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9622" y="2720898"/>
            <a:ext cx="5564377" cy="39704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feld 1">
            <a:extLst>
              <a:ext uri="{FF2B5EF4-FFF2-40B4-BE49-F238E27FC236}">
                <a16:creationId xmlns:a16="http://schemas.microsoft.com/office/drawing/2014/main" id="{CBD7E4B0-7EB6-B3E9-55F3-B6A0B418D5F5}"/>
              </a:ext>
            </a:extLst>
          </p:cNvPr>
          <p:cNvSpPr txBox="1"/>
          <p:nvPr/>
        </p:nvSpPr>
        <p:spPr>
          <a:xfrm>
            <a:off x="4293300" y="2074567"/>
            <a:ext cx="45756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GB" dirty="0"/>
              <a:t>Presidential elections 2019, Zelensky green, Poroshenko red</a:t>
            </a:r>
          </a:p>
        </p:txBody>
      </p:sp>
    </p:spTree>
    <p:extLst>
      <p:ext uri="{BB962C8B-B14F-4D97-AF65-F5344CB8AC3E}">
        <p14:creationId xmlns:p14="http://schemas.microsoft.com/office/powerpoint/2010/main" val="54022827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3" descr="621px-Ukraine_census_2001_Russian.svg.png">
            <a:extLst>
              <a:ext uri="{FF2B5EF4-FFF2-40B4-BE49-F238E27FC236}">
                <a16:creationId xmlns:a16="http://schemas.microsoft.com/office/drawing/2014/main" id="{C04D5AB2-731E-5238-A9AF-12C9C6BD729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330" y="3487876"/>
            <a:ext cx="4184074" cy="32145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843" name="Picture 4" descr="Russians_Ukraine_2001.png">
            <a:extLst>
              <a:ext uri="{FF2B5EF4-FFF2-40B4-BE49-F238E27FC236}">
                <a16:creationId xmlns:a16="http://schemas.microsoft.com/office/drawing/2014/main" id="{6B73E43A-EAB9-B0C9-A66C-5184CAB322E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4039" y="0"/>
            <a:ext cx="5109961" cy="3570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844" name="TextBox 5">
            <a:extLst>
              <a:ext uri="{FF2B5EF4-FFF2-40B4-BE49-F238E27FC236}">
                <a16:creationId xmlns:a16="http://schemas.microsoft.com/office/drawing/2014/main" id="{F3CBE85E-87AC-EB40-3F08-00017780992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9057" y="1733550"/>
            <a:ext cx="2730814" cy="1477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altLang="en-US" dirty="0"/>
              <a:t>Share of people according to first language, in % (Census 2001) The darker the higher the share of Russian native speakers</a:t>
            </a: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177459CC-F1A8-252E-51AA-E599B181C572}"/>
              </a:ext>
            </a:extLst>
          </p:cNvPr>
          <p:cNvSpPr txBox="1"/>
          <p:nvPr/>
        </p:nvSpPr>
        <p:spPr>
          <a:xfrm>
            <a:off x="5406572" y="3737428"/>
            <a:ext cx="325845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GB" dirty="0"/>
              <a:t>Share of the population, who identify as ethnic Russians % (Zensus 2001)</a:t>
            </a:r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42370653-ABCE-6E39-1EBA-93B23B542503}"/>
              </a:ext>
            </a:extLst>
          </p:cNvPr>
          <p:cNvSpPr txBox="1"/>
          <p:nvPr/>
        </p:nvSpPr>
        <p:spPr>
          <a:xfrm>
            <a:off x="5912285" y="5649238"/>
            <a:ext cx="3818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GB" dirty="0"/>
              <a:t>M</a:t>
            </a:r>
          </a:p>
        </p:txBody>
      </p:sp>
    </p:spTree>
    <p:extLst>
      <p:ext uri="{BB962C8B-B14F-4D97-AF65-F5344CB8AC3E}">
        <p14:creationId xmlns:p14="http://schemas.microsoft.com/office/powerpoint/2010/main" val="307548568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D03B46F4-051D-40FB-C4E5-24F45DE1D6D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1934308" y="-1130144"/>
            <a:ext cx="5275386" cy="9118291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766829C2-C272-152F-E33C-E5A19F514F3A}"/>
              </a:ext>
            </a:extLst>
          </p:cNvPr>
          <p:cNvSpPr txBox="1"/>
          <p:nvPr/>
        </p:nvSpPr>
        <p:spPr>
          <a:xfrm>
            <a:off x="685800" y="6211669"/>
            <a:ext cx="844534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Anatole Romaniuk and Oleksandr </a:t>
            </a:r>
            <a:r>
              <a:rPr lang="en-US" dirty="0" err="1"/>
              <a:t>Gladun</a:t>
            </a:r>
            <a:r>
              <a:rPr lang="en-US" dirty="0"/>
              <a:t>, Demographic Trends in Ukraine: Past, Present and Future, in: Population and Development Review, June 2015, Vol. 41, No. 2, p 325</a:t>
            </a:r>
          </a:p>
        </p:txBody>
      </p:sp>
    </p:spTree>
    <p:extLst>
      <p:ext uri="{BB962C8B-B14F-4D97-AF65-F5344CB8AC3E}">
        <p14:creationId xmlns:p14="http://schemas.microsoft.com/office/powerpoint/2010/main" val="11799649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458" name="Rectangle 1">
            <a:extLst>
              <a:ext uri="{FF2B5EF4-FFF2-40B4-BE49-F238E27FC236}">
                <a16:creationId xmlns:a16="http://schemas.microsoft.com/office/drawing/2014/main" id="{4E7F03E5-BAF8-0496-5287-C8CC69E1C1A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27113" y="1504676"/>
            <a:ext cx="6929437" cy="5261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 anchor="ctr">
            <a:spAutoFit/>
          </a:bodyPr>
          <a:lstStyle>
            <a:lvl1pPr>
              <a:lnSpc>
                <a:spcPct val="93000"/>
              </a:lnSpc>
              <a:spcAft>
                <a:spcPts val="1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9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 marL="37931725" indent="-37474525">
              <a:lnSpc>
                <a:spcPct val="93000"/>
              </a:lnSpc>
              <a:spcAft>
                <a:spcPts val="102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5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lnSpc>
                <a:spcPct val="93000"/>
              </a:lnSpc>
              <a:spcAft>
                <a:spcPts val="7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2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lnSpc>
                <a:spcPct val="93000"/>
              </a:lnSpc>
              <a:spcAft>
                <a:spcPts val="51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lnSpc>
                <a:spcPct val="93000"/>
              </a:lnSpc>
              <a:spcAft>
                <a:spcPts val="26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algn="ctr" eaLnBrk="1" hangingPunct="1">
              <a:lnSpc>
                <a:spcPct val="100000"/>
              </a:lnSpc>
              <a:spcAft>
                <a:spcPct val="0"/>
              </a:spcAft>
              <a:buClrTx/>
              <a:buFontTx/>
              <a:buNone/>
            </a:pPr>
            <a:r>
              <a:rPr lang="de-DE" altLang="en-US" sz="1600" dirty="0">
                <a:latin typeface="Times New Roman" panose="02020603050405020304" pitchFamily="18" charset="0"/>
              </a:rPr>
              <a:t>1. Live, Ukraine, </a:t>
            </a:r>
            <a:r>
              <a:rPr lang="de-DE" altLang="en-US" sz="1600" dirty="0" err="1">
                <a:latin typeface="Times New Roman" panose="02020603050405020304" pitchFamily="18" charset="0"/>
              </a:rPr>
              <a:t>beautiful</a:t>
            </a:r>
            <a:r>
              <a:rPr lang="de-DE" altLang="en-US" sz="1600" dirty="0">
                <a:latin typeface="Times New Roman" panose="02020603050405020304" pitchFamily="18" charset="0"/>
              </a:rPr>
              <a:t> and </a:t>
            </a:r>
            <a:r>
              <a:rPr lang="de-DE" altLang="en-US" sz="1600" dirty="0" err="1">
                <a:latin typeface="Times New Roman" panose="02020603050405020304" pitchFamily="18" charset="0"/>
              </a:rPr>
              <a:t>mighty</a:t>
            </a:r>
            <a:r>
              <a:rPr lang="de-DE" altLang="en-US" sz="1600" dirty="0">
                <a:latin typeface="Times New Roman" panose="02020603050405020304" pitchFamily="18" charset="0"/>
              </a:rPr>
              <a:t>, - </a:t>
            </a:r>
            <a:br>
              <a:rPr lang="de-DE" altLang="en-US" sz="1600" dirty="0">
                <a:latin typeface="Times New Roman" panose="02020603050405020304" pitchFamily="18" charset="0"/>
              </a:rPr>
            </a:br>
            <a:r>
              <a:rPr lang="de-DE" altLang="en-US" sz="1600" dirty="0">
                <a:solidFill>
                  <a:srgbClr val="FF0000"/>
                </a:solidFill>
                <a:latin typeface="Times New Roman" panose="02020603050405020304" pitchFamily="18" charset="0"/>
              </a:rPr>
              <a:t>In </a:t>
            </a:r>
            <a:r>
              <a:rPr lang="de-DE" altLang="en-US" sz="1600" dirty="0" err="1">
                <a:solidFill>
                  <a:srgbClr val="FF0000"/>
                </a:solidFill>
                <a:latin typeface="Times New Roman" panose="02020603050405020304" pitchFamily="18" charset="0"/>
              </a:rPr>
              <a:t>the</a:t>
            </a:r>
            <a:r>
              <a:rPr lang="de-DE" altLang="en-US" sz="1600" dirty="0">
                <a:solidFill>
                  <a:srgbClr val="FF0000"/>
                </a:solidFill>
                <a:latin typeface="Times New Roman" panose="02020603050405020304" pitchFamily="18" charset="0"/>
              </a:rPr>
              <a:t> </a:t>
            </a:r>
            <a:r>
              <a:rPr lang="de-DE" altLang="en-US" sz="1600" dirty="0" err="1">
                <a:solidFill>
                  <a:srgbClr val="FF0000"/>
                </a:solidFill>
                <a:latin typeface="Times New Roman" panose="02020603050405020304" pitchFamily="18" charset="0"/>
              </a:rPr>
              <a:t>Soviet</a:t>
            </a:r>
            <a:r>
              <a:rPr lang="de-DE" altLang="en-US" sz="1600" dirty="0">
                <a:solidFill>
                  <a:srgbClr val="FF0000"/>
                </a:solidFill>
                <a:latin typeface="Times New Roman" panose="02020603050405020304" pitchFamily="18" charset="0"/>
              </a:rPr>
              <a:t> Union </a:t>
            </a:r>
            <a:r>
              <a:rPr lang="de-DE" altLang="en-US" sz="1600" dirty="0" err="1">
                <a:solidFill>
                  <a:srgbClr val="FF0000"/>
                </a:solidFill>
                <a:latin typeface="Times New Roman" panose="02020603050405020304" pitchFamily="18" charset="0"/>
              </a:rPr>
              <a:t>you</a:t>
            </a:r>
            <a:r>
              <a:rPr lang="de-DE" altLang="en-US" sz="1600" dirty="0">
                <a:solidFill>
                  <a:srgbClr val="FF0000"/>
                </a:solidFill>
                <a:latin typeface="Times New Roman" panose="02020603050405020304" pitchFamily="18" charset="0"/>
              </a:rPr>
              <a:t> </a:t>
            </a:r>
            <a:r>
              <a:rPr lang="de-DE" altLang="en-US" sz="1600" dirty="0" err="1">
                <a:solidFill>
                  <a:srgbClr val="FF0000"/>
                </a:solidFill>
                <a:latin typeface="Times New Roman" panose="02020603050405020304" pitchFamily="18" charset="0"/>
              </a:rPr>
              <a:t>have</a:t>
            </a:r>
            <a:r>
              <a:rPr lang="de-DE" altLang="en-US" sz="1600" dirty="0">
                <a:solidFill>
                  <a:srgbClr val="FF0000"/>
                </a:solidFill>
                <a:latin typeface="Times New Roman" panose="02020603050405020304" pitchFamily="18" charset="0"/>
              </a:rPr>
              <a:t> </a:t>
            </a:r>
            <a:r>
              <a:rPr lang="de-DE" altLang="en-US" sz="1600" dirty="0" err="1">
                <a:solidFill>
                  <a:srgbClr val="FF0000"/>
                </a:solidFill>
                <a:latin typeface="Times New Roman" panose="02020603050405020304" pitchFamily="18" charset="0"/>
              </a:rPr>
              <a:t>found</a:t>
            </a:r>
            <a:r>
              <a:rPr lang="de-DE" altLang="en-US" sz="1600" dirty="0">
                <a:solidFill>
                  <a:srgbClr val="FF0000"/>
                </a:solidFill>
                <a:latin typeface="Times New Roman" panose="02020603050405020304" pitchFamily="18" charset="0"/>
              </a:rPr>
              <a:t> </a:t>
            </a:r>
            <a:r>
              <a:rPr lang="de-DE" altLang="en-US" sz="1600" dirty="0" err="1">
                <a:solidFill>
                  <a:srgbClr val="FF0000"/>
                </a:solidFill>
                <a:latin typeface="Times New Roman" panose="02020603050405020304" pitchFamily="18" charset="0"/>
              </a:rPr>
              <a:t>happiness</a:t>
            </a:r>
            <a:r>
              <a:rPr lang="de-DE" altLang="en-US" sz="1600" dirty="0">
                <a:solidFill>
                  <a:srgbClr val="FF0000"/>
                </a:solidFill>
                <a:latin typeface="Times New Roman" panose="02020603050405020304" pitchFamily="18" charset="0"/>
              </a:rPr>
              <a:t>.</a:t>
            </a:r>
            <a:br>
              <a:rPr lang="de-DE" altLang="en-US" sz="1600" dirty="0">
                <a:solidFill>
                  <a:srgbClr val="FF0000"/>
                </a:solidFill>
                <a:latin typeface="Times New Roman" panose="02020603050405020304" pitchFamily="18" charset="0"/>
              </a:rPr>
            </a:br>
            <a:r>
              <a:rPr lang="de-DE" altLang="en-US" sz="1600" dirty="0" err="1">
                <a:latin typeface="Times New Roman" panose="02020603050405020304" pitchFamily="18" charset="0"/>
              </a:rPr>
              <a:t>Equal</a:t>
            </a:r>
            <a:r>
              <a:rPr lang="de-DE" altLang="en-US" sz="1600" dirty="0">
                <a:latin typeface="Times New Roman" panose="02020603050405020304" pitchFamily="18" charset="0"/>
              </a:rPr>
              <a:t> </a:t>
            </a:r>
            <a:r>
              <a:rPr lang="de-DE" altLang="en-US" sz="1600" dirty="0" err="1">
                <a:latin typeface="Times New Roman" panose="02020603050405020304" pitchFamily="18" charset="0"/>
              </a:rPr>
              <a:t>between</a:t>
            </a:r>
            <a:r>
              <a:rPr lang="de-DE" altLang="en-US" sz="1600" dirty="0">
                <a:latin typeface="Times New Roman" panose="02020603050405020304" pitchFamily="18" charset="0"/>
              </a:rPr>
              <a:t> </a:t>
            </a:r>
            <a:r>
              <a:rPr lang="de-DE" altLang="en-US" sz="1600" dirty="0" err="1">
                <a:latin typeface="Times New Roman" panose="02020603050405020304" pitchFamily="18" charset="0"/>
              </a:rPr>
              <a:t>the</a:t>
            </a:r>
            <a:r>
              <a:rPr lang="de-DE" altLang="en-US" sz="1600" dirty="0">
                <a:latin typeface="Times New Roman" panose="02020603050405020304" pitchFamily="18" charset="0"/>
              </a:rPr>
              <a:t> </a:t>
            </a:r>
            <a:r>
              <a:rPr lang="de-DE" altLang="en-US" sz="1600" dirty="0" err="1">
                <a:latin typeface="Times New Roman" panose="02020603050405020304" pitchFamily="18" charset="0"/>
              </a:rPr>
              <a:t>equal</a:t>
            </a:r>
            <a:r>
              <a:rPr lang="de-DE" altLang="en-US" sz="1600" dirty="0">
                <a:latin typeface="Times New Roman" panose="02020603050405020304" pitchFamily="18" charset="0"/>
              </a:rPr>
              <a:t> </a:t>
            </a:r>
            <a:r>
              <a:rPr lang="de-DE" altLang="en-US" sz="1600" dirty="0" err="1">
                <a:latin typeface="Times New Roman" panose="02020603050405020304" pitchFamily="18" charset="0"/>
              </a:rPr>
              <a:t>ones</a:t>
            </a:r>
            <a:r>
              <a:rPr lang="de-DE" altLang="en-US" sz="1600" dirty="0">
                <a:latin typeface="Times New Roman" panose="02020603050405020304" pitchFamily="18" charset="0"/>
              </a:rPr>
              <a:t> (</a:t>
            </a:r>
            <a:r>
              <a:rPr lang="de-DE" altLang="en-US" sz="1600" dirty="0" err="1">
                <a:latin typeface="Times New Roman" panose="02020603050405020304" pitchFamily="18" charset="0"/>
              </a:rPr>
              <a:t>other</a:t>
            </a:r>
            <a:r>
              <a:rPr lang="de-DE" altLang="en-US" sz="1600" dirty="0">
                <a:latin typeface="Times New Roman" panose="02020603050405020304" pitchFamily="18" charset="0"/>
              </a:rPr>
              <a:t> </a:t>
            </a:r>
            <a:r>
              <a:rPr lang="de-DE" altLang="en-US" sz="1600" dirty="0" err="1">
                <a:latin typeface="Times New Roman" panose="02020603050405020304" pitchFamily="18" charset="0"/>
              </a:rPr>
              <a:t>republics</a:t>
            </a:r>
            <a:r>
              <a:rPr lang="de-DE" altLang="en-US" sz="1600" dirty="0">
                <a:latin typeface="Times New Roman" panose="02020603050405020304" pitchFamily="18" charset="0"/>
              </a:rPr>
              <a:t>), </a:t>
            </a:r>
            <a:r>
              <a:rPr lang="de-DE" altLang="en-US" sz="1600" dirty="0" err="1">
                <a:latin typeface="Times New Roman" panose="02020603050405020304" pitchFamily="18" charset="0"/>
              </a:rPr>
              <a:t>free</a:t>
            </a:r>
            <a:r>
              <a:rPr lang="de-DE" altLang="en-US" sz="1600" dirty="0">
                <a:latin typeface="Times New Roman" panose="02020603050405020304" pitchFamily="18" charset="0"/>
              </a:rPr>
              <a:t> </a:t>
            </a:r>
            <a:r>
              <a:rPr lang="de-DE" altLang="en-US" sz="1600" dirty="0" err="1">
                <a:latin typeface="Times New Roman" panose="02020603050405020304" pitchFamily="18" charset="0"/>
              </a:rPr>
              <a:t>between</a:t>
            </a:r>
            <a:r>
              <a:rPr lang="de-DE" altLang="en-US" sz="1600" dirty="0">
                <a:latin typeface="Times New Roman" panose="02020603050405020304" pitchFamily="18" charset="0"/>
              </a:rPr>
              <a:t> </a:t>
            </a:r>
            <a:r>
              <a:rPr lang="de-DE" altLang="en-US" sz="1600" dirty="0" err="1">
                <a:latin typeface="Times New Roman" panose="02020603050405020304" pitchFamily="18" charset="0"/>
              </a:rPr>
              <a:t>the</a:t>
            </a:r>
            <a:r>
              <a:rPr lang="de-DE" altLang="en-US" sz="1600" dirty="0">
                <a:latin typeface="Times New Roman" panose="02020603050405020304" pitchFamily="18" charset="0"/>
              </a:rPr>
              <a:t> </a:t>
            </a:r>
            <a:r>
              <a:rPr lang="de-DE" altLang="en-US" sz="1600" dirty="0" err="1">
                <a:latin typeface="Times New Roman" panose="02020603050405020304" pitchFamily="18" charset="0"/>
              </a:rPr>
              <a:t>free</a:t>
            </a:r>
            <a:r>
              <a:rPr lang="de-DE" altLang="en-US" sz="1600" dirty="0">
                <a:latin typeface="Times New Roman" panose="02020603050405020304" pitchFamily="18" charset="0"/>
              </a:rPr>
              <a:t> </a:t>
            </a:r>
            <a:r>
              <a:rPr lang="de-DE" altLang="en-US" sz="1600" dirty="0" err="1">
                <a:latin typeface="Times New Roman" panose="02020603050405020304" pitchFamily="18" charset="0"/>
              </a:rPr>
              <a:t>ones</a:t>
            </a:r>
            <a:r>
              <a:rPr lang="de-DE" altLang="en-US" sz="1600" dirty="0">
                <a:latin typeface="Times New Roman" panose="02020603050405020304" pitchFamily="18" charset="0"/>
              </a:rPr>
              <a:t>,</a:t>
            </a:r>
            <a:br>
              <a:rPr lang="de-DE" altLang="en-US" sz="1600" dirty="0">
                <a:latin typeface="Times New Roman" panose="02020603050405020304" pitchFamily="18" charset="0"/>
              </a:rPr>
            </a:br>
            <a:r>
              <a:rPr lang="de-DE" altLang="en-US" sz="1600" dirty="0" err="1">
                <a:latin typeface="Times New Roman" panose="02020603050405020304" pitchFamily="18" charset="0"/>
              </a:rPr>
              <a:t>Under</a:t>
            </a:r>
            <a:r>
              <a:rPr lang="de-DE" altLang="en-US" sz="1600" dirty="0">
                <a:latin typeface="Times New Roman" panose="02020603050405020304" pitchFamily="18" charset="0"/>
              </a:rPr>
              <a:t> </a:t>
            </a:r>
            <a:r>
              <a:rPr lang="de-DE" altLang="en-US" sz="1600" dirty="0" err="1">
                <a:latin typeface="Times New Roman" panose="02020603050405020304" pitchFamily="18" charset="0"/>
              </a:rPr>
              <a:t>the</a:t>
            </a:r>
            <a:r>
              <a:rPr lang="de-DE" altLang="en-US" sz="1600" dirty="0">
                <a:latin typeface="Times New Roman" panose="02020603050405020304" pitchFamily="18" charset="0"/>
              </a:rPr>
              <a:t> </a:t>
            </a:r>
            <a:r>
              <a:rPr lang="de-DE" altLang="en-US" sz="1600" dirty="0" err="1">
                <a:latin typeface="Times New Roman" panose="02020603050405020304" pitchFamily="18" charset="0"/>
              </a:rPr>
              <a:t>sunrays</a:t>
            </a:r>
            <a:r>
              <a:rPr lang="de-DE" altLang="en-US" sz="1600" dirty="0">
                <a:latin typeface="Times New Roman" panose="02020603050405020304" pitchFamily="18" charset="0"/>
              </a:rPr>
              <a:t> </a:t>
            </a:r>
            <a:r>
              <a:rPr lang="de-DE" altLang="en-US" sz="1600" dirty="0" err="1">
                <a:latin typeface="Times New Roman" panose="02020603050405020304" pitchFamily="18" charset="0"/>
              </a:rPr>
              <a:t>of</a:t>
            </a:r>
            <a:r>
              <a:rPr lang="de-DE" altLang="en-US" sz="1600" dirty="0">
                <a:latin typeface="Times New Roman" panose="02020603050405020304" pitchFamily="18" charset="0"/>
              </a:rPr>
              <a:t> </a:t>
            </a:r>
            <a:r>
              <a:rPr lang="de-DE" altLang="en-US" sz="1600" dirty="0" err="1">
                <a:latin typeface="Times New Roman" panose="02020603050405020304" pitchFamily="18" charset="0"/>
              </a:rPr>
              <a:t>freedom</a:t>
            </a:r>
            <a:r>
              <a:rPr lang="de-DE" altLang="en-US" sz="1600" dirty="0">
                <a:latin typeface="Times New Roman" panose="02020603050405020304" pitchFamily="18" charset="0"/>
              </a:rPr>
              <a:t> </a:t>
            </a:r>
            <a:r>
              <a:rPr lang="de-DE" altLang="en-US" sz="1600" dirty="0" err="1">
                <a:latin typeface="Times New Roman" panose="02020603050405020304" pitchFamily="18" charset="0"/>
              </a:rPr>
              <a:t>you</a:t>
            </a:r>
            <a:r>
              <a:rPr lang="de-DE" altLang="en-US" sz="1600" dirty="0">
                <a:latin typeface="Times New Roman" panose="02020603050405020304" pitchFamily="18" charset="0"/>
              </a:rPr>
              <a:t> </a:t>
            </a:r>
            <a:r>
              <a:rPr lang="de-DE" altLang="en-US" sz="1600" dirty="0" err="1">
                <a:latin typeface="Times New Roman" panose="02020603050405020304" pitchFamily="18" charset="0"/>
              </a:rPr>
              <a:t>have</a:t>
            </a:r>
            <a:r>
              <a:rPr lang="de-DE" altLang="en-US" sz="1600" dirty="0">
                <a:latin typeface="Times New Roman" panose="02020603050405020304" pitchFamily="18" charset="0"/>
              </a:rPr>
              <a:t> </a:t>
            </a:r>
            <a:r>
              <a:rPr lang="de-DE" altLang="en-US" sz="1600" dirty="0" err="1">
                <a:latin typeface="Times New Roman" panose="02020603050405020304" pitchFamily="18" charset="0"/>
              </a:rPr>
              <a:t>bloomed</a:t>
            </a:r>
            <a:r>
              <a:rPr lang="de-DE" altLang="en-US" sz="1600" dirty="0">
                <a:latin typeface="Times New Roman" panose="02020603050405020304" pitchFamily="18" charset="0"/>
              </a:rPr>
              <a:t> </a:t>
            </a:r>
            <a:r>
              <a:rPr lang="de-DE" altLang="en-US" sz="1600" dirty="0" err="1">
                <a:latin typeface="Times New Roman" panose="02020603050405020304" pitchFamily="18" charset="0"/>
              </a:rPr>
              <a:t>as</a:t>
            </a:r>
            <a:r>
              <a:rPr lang="de-DE" altLang="en-US" sz="1600" dirty="0">
                <a:latin typeface="Times New Roman" panose="02020603050405020304" pitchFamily="18" charset="0"/>
              </a:rPr>
              <a:t> a </a:t>
            </a:r>
            <a:r>
              <a:rPr lang="de-DE" altLang="en-US" sz="1600" dirty="0" err="1">
                <a:latin typeface="Times New Roman" panose="02020603050405020304" pitchFamily="18" charset="0"/>
              </a:rPr>
              <a:t>flower</a:t>
            </a:r>
            <a:r>
              <a:rPr lang="de-DE" altLang="en-US" sz="1600" dirty="0">
                <a:latin typeface="Times New Roman" panose="02020603050405020304" pitchFamily="18" charset="0"/>
              </a:rPr>
              <a:t>.</a:t>
            </a:r>
          </a:p>
          <a:p>
            <a:pPr algn="ctr" eaLnBrk="1" hangingPunct="1">
              <a:lnSpc>
                <a:spcPct val="100000"/>
              </a:lnSpc>
              <a:spcAft>
                <a:spcPct val="0"/>
              </a:spcAft>
              <a:buClrTx/>
              <a:buFontTx/>
              <a:buNone/>
            </a:pPr>
            <a:r>
              <a:rPr lang="de-DE" altLang="en-US" sz="1600" dirty="0">
                <a:latin typeface="Times New Roman" panose="02020603050405020304" pitchFamily="18" charset="0"/>
              </a:rPr>
              <a:t>CHORUS:</a:t>
            </a:r>
            <a:br>
              <a:rPr lang="de-DE" altLang="en-US" sz="1600" dirty="0">
                <a:latin typeface="Times New Roman" panose="02020603050405020304" pitchFamily="18" charset="0"/>
              </a:rPr>
            </a:br>
            <a:r>
              <a:rPr lang="de-DE" altLang="en-US" sz="1600" dirty="0">
                <a:latin typeface="Times New Roman" panose="02020603050405020304" pitchFamily="18" charset="0"/>
              </a:rPr>
              <a:t>Glory </a:t>
            </a:r>
            <a:r>
              <a:rPr lang="de-DE" altLang="en-US" sz="1600" dirty="0" err="1">
                <a:latin typeface="Times New Roman" panose="02020603050405020304" pitchFamily="18" charset="0"/>
              </a:rPr>
              <a:t>to</a:t>
            </a:r>
            <a:r>
              <a:rPr lang="de-DE" altLang="en-US" sz="1600" dirty="0">
                <a:latin typeface="Times New Roman" panose="02020603050405020304" pitchFamily="18" charset="0"/>
              </a:rPr>
              <a:t> </a:t>
            </a:r>
            <a:r>
              <a:rPr lang="de-DE" altLang="en-US" sz="1600" dirty="0" err="1">
                <a:latin typeface="Times New Roman" panose="02020603050405020304" pitchFamily="18" charset="0"/>
              </a:rPr>
              <a:t>the</a:t>
            </a:r>
            <a:r>
              <a:rPr lang="de-DE" altLang="en-US" sz="1600" dirty="0">
                <a:latin typeface="Times New Roman" panose="02020603050405020304" pitchFamily="18" charset="0"/>
              </a:rPr>
              <a:t> </a:t>
            </a:r>
            <a:r>
              <a:rPr lang="de-DE" altLang="en-US" sz="1600" dirty="0" err="1">
                <a:latin typeface="Times New Roman" panose="02020603050405020304" pitchFamily="18" charset="0"/>
              </a:rPr>
              <a:t>Soviet</a:t>
            </a:r>
            <a:r>
              <a:rPr lang="de-DE" altLang="en-US" sz="1600" dirty="0">
                <a:latin typeface="Times New Roman" panose="02020603050405020304" pitchFamily="18" charset="0"/>
              </a:rPr>
              <a:t> Union, Glory!</a:t>
            </a:r>
            <a:br>
              <a:rPr lang="de-DE" altLang="en-US" sz="1600" dirty="0">
                <a:latin typeface="Times New Roman" panose="02020603050405020304" pitchFamily="18" charset="0"/>
              </a:rPr>
            </a:br>
            <a:r>
              <a:rPr lang="de-DE" altLang="en-US" sz="1600" dirty="0">
                <a:latin typeface="Times New Roman" panose="02020603050405020304" pitchFamily="18" charset="0"/>
              </a:rPr>
              <a:t>Glory </a:t>
            </a:r>
            <a:r>
              <a:rPr lang="de-DE" altLang="en-US" sz="1600" dirty="0" err="1">
                <a:latin typeface="Times New Roman" panose="02020603050405020304" pitchFamily="18" charset="0"/>
              </a:rPr>
              <a:t>to</a:t>
            </a:r>
            <a:r>
              <a:rPr lang="de-DE" altLang="en-US" sz="1600" dirty="0">
                <a:latin typeface="Times New Roman" panose="02020603050405020304" pitchFamily="18" charset="0"/>
              </a:rPr>
              <a:t> </a:t>
            </a:r>
            <a:r>
              <a:rPr lang="de-DE" altLang="en-US" sz="1600" dirty="0" err="1">
                <a:latin typeface="Times New Roman" panose="02020603050405020304" pitchFamily="18" charset="0"/>
              </a:rPr>
              <a:t>the</a:t>
            </a:r>
            <a:r>
              <a:rPr lang="de-DE" altLang="en-US" sz="1600" dirty="0">
                <a:latin typeface="Times New Roman" panose="02020603050405020304" pitchFamily="18" charset="0"/>
              </a:rPr>
              <a:t> </a:t>
            </a:r>
            <a:r>
              <a:rPr lang="de-DE" altLang="en-US" sz="1600" dirty="0" err="1">
                <a:latin typeface="Times New Roman" panose="02020603050405020304" pitchFamily="18" charset="0"/>
              </a:rPr>
              <a:t>Motherland</a:t>
            </a:r>
            <a:r>
              <a:rPr lang="de-DE" altLang="en-US" sz="1600" dirty="0">
                <a:latin typeface="Times New Roman" panose="02020603050405020304" pitchFamily="18" charset="0"/>
              </a:rPr>
              <a:t> in </a:t>
            </a:r>
            <a:r>
              <a:rPr lang="de-DE" altLang="en-US" sz="1600" dirty="0" err="1">
                <a:latin typeface="Times New Roman" panose="02020603050405020304" pitchFamily="18" charset="0"/>
              </a:rPr>
              <a:t>the</a:t>
            </a:r>
            <a:r>
              <a:rPr lang="de-DE" altLang="en-US" sz="1600" dirty="0">
                <a:latin typeface="Times New Roman" panose="02020603050405020304" pitchFamily="18" charset="0"/>
              </a:rPr>
              <a:t> </a:t>
            </a:r>
            <a:r>
              <a:rPr lang="de-DE" altLang="en-US" sz="1600" dirty="0" err="1">
                <a:latin typeface="Times New Roman" panose="02020603050405020304" pitchFamily="18" charset="0"/>
              </a:rPr>
              <a:t>eternity</a:t>
            </a:r>
            <a:r>
              <a:rPr lang="de-DE" altLang="en-US" sz="1600" dirty="0">
                <a:latin typeface="Times New Roman" panose="02020603050405020304" pitchFamily="18" charset="0"/>
              </a:rPr>
              <a:t>!</a:t>
            </a:r>
            <a:br>
              <a:rPr lang="de-DE" altLang="en-US" sz="1600" dirty="0">
                <a:latin typeface="Times New Roman" panose="02020603050405020304" pitchFamily="18" charset="0"/>
              </a:rPr>
            </a:br>
            <a:r>
              <a:rPr lang="de-DE" altLang="en-US" sz="1600" dirty="0">
                <a:latin typeface="Times New Roman" panose="02020603050405020304" pitchFamily="18" charset="0"/>
              </a:rPr>
              <a:t>Live, Ukraine, </a:t>
            </a:r>
            <a:r>
              <a:rPr lang="de-DE" altLang="en-US" sz="1600" dirty="0" err="1">
                <a:latin typeface="Times New Roman" panose="02020603050405020304" pitchFamily="18" charset="0"/>
              </a:rPr>
              <a:t>Soviet</a:t>
            </a:r>
            <a:r>
              <a:rPr lang="de-DE" altLang="en-US" sz="1600" dirty="0">
                <a:latin typeface="Times New Roman" panose="02020603050405020304" pitchFamily="18" charset="0"/>
              </a:rPr>
              <a:t> power,</a:t>
            </a:r>
            <a:br>
              <a:rPr lang="de-DE" altLang="en-US" sz="1600" dirty="0">
                <a:latin typeface="Times New Roman" panose="02020603050405020304" pitchFamily="18" charset="0"/>
              </a:rPr>
            </a:br>
            <a:r>
              <a:rPr lang="de-DE" altLang="en-US" sz="1600" dirty="0">
                <a:latin typeface="Times New Roman" panose="02020603050405020304" pitchFamily="18" charset="0"/>
              </a:rPr>
              <a:t>In </a:t>
            </a:r>
            <a:r>
              <a:rPr lang="de-DE" altLang="en-US" sz="1600" dirty="0" err="1">
                <a:latin typeface="Times New Roman" panose="02020603050405020304" pitchFamily="18" charset="0"/>
              </a:rPr>
              <a:t>the</a:t>
            </a:r>
            <a:r>
              <a:rPr lang="de-DE" altLang="en-US" sz="1600" dirty="0">
                <a:latin typeface="Times New Roman" panose="02020603050405020304" pitchFamily="18" charset="0"/>
              </a:rPr>
              <a:t> united </a:t>
            </a:r>
            <a:r>
              <a:rPr lang="de-DE" altLang="en-US" sz="1600" dirty="0" err="1">
                <a:latin typeface="Times New Roman" panose="02020603050405020304" pitchFamily="18" charset="0"/>
              </a:rPr>
              <a:t>homeland</a:t>
            </a:r>
            <a:r>
              <a:rPr lang="de-DE" altLang="en-US" sz="1600" dirty="0">
                <a:latin typeface="Times New Roman" panose="02020603050405020304" pitchFamily="18" charset="0"/>
              </a:rPr>
              <a:t> </a:t>
            </a:r>
            <a:r>
              <a:rPr lang="de-DE" altLang="en-US" sz="1600" dirty="0" err="1">
                <a:latin typeface="Times New Roman" panose="02020603050405020304" pitchFamily="18" charset="0"/>
              </a:rPr>
              <a:t>of</a:t>
            </a:r>
            <a:r>
              <a:rPr lang="de-DE" altLang="en-US" sz="1600" dirty="0">
                <a:latin typeface="Times New Roman" panose="02020603050405020304" pitchFamily="18" charset="0"/>
              </a:rPr>
              <a:t> </a:t>
            </a:r>
            <a:r>
              <a:rPr lang="de-DE" altLang="en-US" sz="1600" dirty="0" err="1">
                <a:latin typeface="Times New Roman" panose="02020603050405020304" pitchFamily="18" charset="0"/>
              </a:rPr>
              <a:t>fraternal</a:t>
            </a:r>
            <a:r>
              <a:rPr lang="de-DE" altLang="en-US" sz="1600" dirty="0">
                <a:latin typeface="Times New Roman" panose="02020603050405020304" pitchFamily="18" charset="0"/>
              </a:rPr>
              <a:t> </a:t>
            </a:r>
            <a:r>
              <a:rPr lang="de-DE" altLang="en-US" sz="1600" dirty="0" err="1">
                <a:latin typeface="Times New Roman" panose="02020603050405020304" pitchFamily="18" charset="0"/>
              </a:rPr>
              <a:t>nations</a:t>
            </a:r>
            <a:r>
              <a:rPr lang="de-DE" altLang="en-US" sz="1600" dirty="0">
                <a:latin typeface="Times New Roman" panose="02020603050405020304" pitchFamily="18" charset="0"/>
              </a:rPr>
              <a:t>.</a:t>
            </a:r>
          </a:p>
          <a:p>
            <a:pPr algn="ctr" eaLnBrk="1" hangingPunct="1">
              <a:lnSpc>
                <a:spcPct val="100000"/>
              </a:lnSpc>
              <a:spcAft>
                <a:spcPct val="0"/>
              </a:spcAft>
              <a:buClrTx/>
              <a:buFontTx/>
              <a:buNone/>
            </a:pPr>
            <a:endParaRPr lang="de-DE" altLang="en-US" sz="1600" dirty="0">
              <a:latin typeface="Times New Roman" panose="02020603050405020304" pitchFamily="18" charset="0"/>
            </a:endParaRPr>
          </a:p>
          <a:p>
            <a:pPr algn="ctr" eaLnBrk="1" hangingPunct="1">
              <a:lnSpc>
                <a:spcPct val="100000"/>
              </a:lnSpc>
              <a:spcAft>
                <a:spcPct val="0"/>
              </a:spcAft>
              <a:buClrTx/>
              <a:buFontTx/>
              <a:buNone/>
            </a:pPr>
            <a:r>
              <a:rPr lang="de-DE" altLang="en-US" sz="1600" dirty="0">
                <a:latin typeface="Times New Roman" panose="02020603050405020304" pitchFamily="18" charset="0"/>
              </a:rPr>
              <a:t>2. In </a:t>
            </a:r>
            <a:r>
              <a:rPr lang="de-DE" altLang="en-US" sz="1600" dirty="0" err="1">
                <a:latin typeface="Times New Roman" panose="02020603050405020304" pitchFamily="18" charset="0"/>
              </a:rPr>
              <a:t>battles</a:t>
            </a:r>
            <a:r>
              <a:rPr lang="de-DE" altLang="en-US" sz="1600" dirty="0">
                <a:latin typeface="Times New Roman" panose="02020603050405020304" pitchFamily="18" charset="0"/>
              </a:rPr>
              <a:t> </a:t>
            </a:r>
            <a:r>
              <a:rPr lang="de-DE" altLang="en-US" sz="1600" dirty="0" err="1">
                <a:latin typeface="Times New Roman" panose="02020603050405020304" pitchFamily="18" charset="0"/>
              </a:rPr>
              <a:t>for</a:t>
            </a:r>
            <a:r>
              <a:rPr lang="de-DE" altLang="en-US" sz="1600" dirty="0">
                <a:latin typeface="Times New Roman" panose="02020603050405020304" pitchFamily="18" charset="0"/>
              </a:rPr>
              <a:t> </a:t>
            </a:r>
            <a:r>
              <a:rPr lang="de-DE" altLang="en-US" sz="1600" dirty="0" err="1">
                <a:latin typeface="Times New Roman" panose="02020603050405020304" pitchFamily="18" charset="0"/>
              </a:rPr>
              <a:t>people’s</a:t>
            </a:r>
            <a:r>
              <a:rPr lang="de-DE" altLang="en-US" sz="1600" dirty="0">
                <a:latin typeface="Times New Roman" panose="02020603050405020304" pitchFamily="18" charset="0"/>
              </a:rPr>
              <a:t> </a:t>
            </a:r>
            <a:r>
              <a:rPr lang="de-DE" altLang="en-US" sz="1600" dirty="0" err="1">
                <a:latin typeface="Times New Roman" panose="02020603050405020304" pitchFamily="18" charset="0"/>
              </a:rPr>
              <a:t>fate</a:t>
            </a:r>
            <a:br>
              <a:rPr lang="de-DE" altLang="en-US" sz="1600" dirty="0">
                <a:latin typeface="Times New Roman" panose="02020603050405020304" pitchFamily="18" charset="0"/>
              </a:rPr>
            </a:br>
            <a:r>
              <a:rPr lang="de-DE" altLang="en-US" sz="1600" dirty="0" err="1">
                <a:solidFill>
                  <a:srgbClr val="FF0000"/>
                </a:solidFill>
                <a:latin typeface="Times New Roman" panose="02020603050405020304" pitchFamily="18" charset="0"/>
              </a:rPr>
              <a:t>Russian</a:t>
            </a:r>
            <a:r>
              <a:rPr lang="de-DE" altLang="en-US" sz="1600" dirty="0">
                <a:solidFill>
                  <a:srgbClr val="FF0000"/>
                </a:solidFill>
                <a:latin typeface="Times New Roman" panose="02020603050405020304" pitchFamily="18" charset="0"/>
              </a:rPr>
              <a:t> </a:t>
            </a:r>
            <a:r>
              <a:rPr lang="de-DE" altLang="en-US" sz="1600" dirty="0" err="1">
                <a:solidFill>
                  <a:srgbClr val="FF0000"/>
                </a:solidFill>
                <a:latin typeface="Times New Roman" panose="02020603050405020304" pitchFamily="18" charset="0"/>
              </a:rPr>
              <a:t>people</a:t>
            </a:r>
            <a:r>
              <a:rPr lang="de-DE" altLang="en-US" sz="1600" dirty="0">
                <a:solidFill>
                  <a:srgbClr val="FF0000"/>
                </a:solidFill>
                <a:latin typeface="Times New Roman" panose="02020603050405020304" pitchFamily="18" charset="0"/>
              </a:rPr>
              <a:t> </a:t>
            </a:r>
            <a:r>
              <a:rPr lang="de-DE" altLang="en-US" sz="1600" dirty="0" err="1">
                <a:solidFill>
                  <a:srgbClr val="FF0000"/>
                </a:solidFill>
                <a:latin typeface="Times New Roman" panose="02020603050405020304" pitchFamily="18" charset="0"/>
              </a:rPr>
              <a:t>were</a:t>
            </a:r>
            <a:r>
              <a:rPr lang="de-DE" altLang="en-US" sz="1600" dirty="0">
                <a:solidFill>
                  <a:srgbClr val="FF0000"/>
                </a:solidFill>
                <a:latin typeface="Times New Roman" panose="02020603050405020304" pitchFamily="18" charset="0"/>
              </a:rPr>
              <a:t> </a:t>
            </a:r>
            <a:r>
              <a:rPr lang="de-DE" altLang="en-US" sz="1600" dirty="0" err="1">
                <a:solidFill>
                  <a:srgbClr val="FF0000"/>
                </a:solidFill>
                <a:latin typeface="Times New Roman" panose="02020603050405020304" pitchFamily="18" charset="0"/>
              </a:rPr>
              <a:t>always</a:t>
            </a:r>
            <a:r>
              <a:rPr lang="de-DE" altLang="en-US" sz="1600" dirty="0">
                <a:solidFill>
                  <a:srgbClr val="FF0000"/>
                </a:solidFill>
                <a:latin typeface="Times New Roman" panose="02020603050405020304" pitchFamily="18" charset="0"/>
              </a:rPr>
              <a:t> </a:t>
            </a:r>
            <a:r>
              <a:rPr lang="de-DE" altLang="en-US" sz="1600" dirty="0" err="1">
                <a:solidFill>
                  <a:srgbClr val="FF0000"/>
                </a:solidFill>
                <a:latin typeface="Times New Roman" panose="02020603050405020304" pitchFamily="18" charset="0"/>
              </a:rPr>
              <a:t>our</a:t>
            </a:r>
            <a:r>
              <a:rPr lang="de-DE" altLang="en-US" sz="1600" dirty="0">
                <a:solidFill>
                  <a:srgbClr val="FF0000"/>
                </a:solidFill>
                <a:latin typeface="Times New Roman" panose="02020603050405020304" pitchFamily="18" charset="0"/>
              </a:rPr>
              <a:t> friend and </a:t>
            </a:r>
            <a:r>
              <a:rPr lang="de-DE" altLang="en-US" sz="1600" dirty="0" err="1">
                <a:solidFill>
                  <a:srgbClr val="FF0000"/>
                </a:solidFill>
                <a:latin typeface="Times New Roman" panose="02020603050405020304" pitchFamily="18" charset="0"/>
              </a:rPr>
              <a:t>brother</a:t>
            </a:r>
            <a:r>
              <a:rPr lang="de-DE" altLang="en-US" sz="1600" dirty="0">
                <a:latin typeface="Times New Roman" panose="02020603050405020304" pitchFamily="18" charset="0"/>
              </a:rPr>
              <a:t>.</a:t>
            </a:r>
            <a:br>
              <a:rPr lang="de-DE" altLang="en-US" sz="1600" dirty="0">
                <a:latin typeface="Times New Roman" panose="02020603050405020304" pitchFamily="18" charset="0"/>
              </a:rPr>
            </a:br>
            <a:r>
              <a:rPr lang="de-DE" altLang="en-US" sz="1600" dirty="0">
                <a:latin typeface="Times New Roman" panose="02020603050405020304" pitchFamily="18" charset="0"/>
              </a:rPr>
              <a:t>Lenin </a:t>
            </a:r>
            <a:r>
              <a:rPr lang="de-DE" altLang="en-US" sz="1600" dirty="0" err="1">
                <a:latin typeface="Times New Roman" panose="02020603050405020304" pitchFamily="18" charset="0"/>
              </a:rPr>
              <a:t>led</a:t>
            </a:r>
            <a:r>
              <a:rPr lang="de-DE" altLang="en-US" sz="1600" dirty="0">
                <a:latin typeface="Times New Roman" panose="02020603050405020304" pitchFamily="18" charset="0"/>
              </a:rPr>
              <a:t> </a:t>
            </a:r>
            <a:r>
              <a:rPr lang="de-DE" altLang="en-US" sz="1600" dirty="0" err="1">
                <a:latin typeface="Times New Roman" panose="02020603050405020304" pitchFamily="18" charset="0"/>
              </a:rPr>
              <a:t>us</a:t>
            </a:r>
            <a:r>
              <a:rPr lang="de-DE" altLang="en-US" sz="1600" dirty="0">
                <a:latin typeface="Times New Roman" panose="02020603050405020304" pitchFamily="18" charset="0"/>
              </a:rPr>
              <a:t> in a </a:t>
            </a:r>
            <a:r>
              <a:rPr lang="de-DE" altLang="en-US" sz="1600" dirty="0" err="1">
                <a:latin typeface="Times New Roman" panose="02020603050405020304" pitchFamily="18" charset="0"/>
              </a:rPr>
              <a:t>victorious</a:t>
            </a:r>
            <a:r>
              <a:rPr lang="de-DE" altLang="en-US" sz="1600" dirty="0">
                <a:latin typeface="Times New Roman" panose="02020603050405020304" pitchFamily="18" charset="0"/>
              </a:rPr>
              <a:t> </a:t>
            </a:r>
            <a:r>
              <a:rPr lang="de-DE" altLang="en-US" sz="1600" dirty="0" err="1">
                <a:latin typeface="Times New Roman" panose="02020603050405020304" pitchFamily="18" charset="0"/>
              </a:rPr>
              <a:t>campaign</a:t>
            </a:r>
            <a:br>
              <a:rPr lang="de-DE" altLang="en-US" sz="1600" dirty="0">
                <a:latin typeface="Times New Roman" panose="02020603050405020304" pitchFamily="18" charset="0"/>
              </a:rPr>
            </a:br>
            <a:r>
              <a:rPr lang="de-DE" altLang="en-US" sz="1600" dirty="0" err="1">
                <a:latin typeface="Times New Roman" panose="02020603050405020304" pitchFamily="18" charset="0"/>
              </a:rPr>
              <a:t>Under</a:t>
            </a:r>
            <a:r>
              <a:rPr lang="de-DE" altLang="en-US" sz="1600" dirty="0">
                <a:latin typeface="Times New Roman" panose="02020603050405020304" pitchFamily="18" charset="0"/>
              </a:rPr>
              <a:t> </a:t>
            </a:r>
            <a:r>
              <a:rPr lang="de-DE" altLang="en-US" sz="1600" dirty="0" err="1">
                <a:latin typeface="Times New Roman" panose="02020603050405020304" pitchFamily="18" charset="0"/>
              </a:rPr>
              <a:t>October’s</a:t>
            </a:r>
            <a:r>
              <a:rPr lang="de-DE" altLang="en-US" sz="1600" dirty="0">
                <a:latin typeface="Times New Roman" panose="02020603050405020304" pitchFamily="18" charset="0"/>
              </a:rPr>
              <a:t> </a:t>
            </a:r>
            <a:r>
              <a:rPr lang="de-DE" altLang="en-US" sz="1600" dirty="0" err="1">
                <a:latin typeface="Times New Roman" panose="02020603050405020304" pitchFamily="18" charset="0"/>
              </a:rPr>
              <a:t>banner</a:t>
            </a:r>
            <a:r>
              <a:rPr lang="de-DE" altLang="en-US" sz="1600" dirty="0">
                <a:latin typeface="Times New Roman" panose="02020603050405020304" pitchFamily="18" charset="0"/>
              </a:rPr>
              <a:t> </a:t>
            </a:r>
            <a:r>
              <a:rPr lang="de-DE" altLang="en-US" sz="1600" dirty="0" err="1">
                <a:latin typeface="Times New Roman" panose="02020603050405020304" pitchFamily="18" charset="0"/>
              </a:rPr>
              <a:t>to</a:t>
            </a:r>
            <a:r>
              <a:rPr lang="de-DE" altLang="en-US" sz="1600" dirty="0">
                <a:latin typeface="Times New Roman" panose="02020603050405020304" pitchFamily="18" charset="0"/>
              </a:rPr>
              <a:t> </a:t>
            </a:r>
            <a:r>
              <a:rPr lang="de-DE" altLang="en-US" sz="1600" dirty="0" err="1">
                <a:latin typeface="Times New Roman" panose="02020603050405020304" pitchFamily="18" charset="0"/>
              </a:rPr>
              <a:t>brilliant</a:t>
            </a:r>
            <a:r>
              <a:rPr lang="de-DE" altLang="en-US" sz="1600" dirty="0">
                <a:latin typeface="Times New Roman" panose="02020603050405020304" pitchFamily="18" charset="0"/>
              </a:rPr>
              <a:t> </a:t>
            </a:r>
            <a:r>
              <a:rPr lang="de-DE" altLang="en-US" sz="1600" dirty="0" err="1">
                <a:latin typeface="Times New Roman" panose="02020603050405020304" pitchFamily="18" charset="0"/>
              </a:rPr>
              <a:t>heights</a:t>
            </a:r>
            <a:r>
              <a:rPr lang="de-DE" altLang="en-US" sz="1600" dirty="0">
                <a:latin typeface="Times New Roman" panose="02020603050405020304" pitchFamily="18" charset="0"/>
              </a:rPr>
              <a:t>.</a:t>
            </a:r>
            <a:br>
              <a:rPr lang="de-DE" altLang="en-US" sz="1600" dirty="0">
                <a:latin typeface="Times New Roman" panose="02020603050405020304" pitchFamily="18" charset="0"/>
              </a:rPr>
            </a:br>
            <a:br>
              <a:rPr lang="de-DE" altLang="en-US" sz="1600" dirty="0">
                <a:latin typeface="Times New Roman" panose="02020603050405020304" pitchFamily="18" charset="0"/>
              </a:rPr>
            </a:br>
            <a:r>
              <a:rPr lang="de-DE" altLang="en-US" sz="1600" dirty="0">
                <a:latin typeface="Times New Roman" panose="02020603050405020304" pitchFamily="18" charset="0"/>
              </a:rPr>
              <a:t>CHORUS</a:t>
            </a:r>
          </a:p>
          <a:p>
            <a:pPr algn="ctr" eaLnBrk="1" hangingPunct="1">
              <a:lnSpc>
                <a:spcPct val="100000"/>
              </a:lnSpc>
              <a:spcAft>
                <a:spcPct val="0"/>
              </a:spcAft>
              <a:buClrTx/>
              <a:buFontTx/>
              <a:buNone/>
            </a:pPr>
            <a:r>
              <a:rPr lang="de-DE" altLang="en-US" sz="1600" dirty="0">
                <a:latin typeface="Times New Roman" panose="02020603050405020304" pitchFamily="18" charset="0"/>
              </a:rPr>
              <a:t>3. </a:t>
            </a:r>
            <a:r>
              <a:rPr lang="de-DE" altLang="en-US" sz="1600" dirty="0" err="1">
                <a:latin typeface="Times New Roman" panose="02020603050405020304" pitchFamily="18" charset="0"/>
              </a:rPr>
              <a:t>We</a:t>
            </a:r>
            <a:r>
              <a:rPr lang="de-DE" altLang="en-US" sz="1600" dirty="0">
                <a:latin typeface="Times New Roman" panose="02020603050405020304" pitchFamily="18" charset="0"/>
              </a:rPr>
              <a:t> </a:t>
            </a:r>
            <a:r>
              <a:rPr lang="de-DE" altLang="en-US" sz="1600" dirty="0" err="1">
                <a:latin typeface="Times New Roman" panose="02020603050405020304" pitchFamily="18" charset="0"/>
              </a:rPr>
              <a:t>fame</a:t>
            </a:r>
            <a:r>
              <a:rPr lang="de-DE" altLang="en-US" sz="1600" dirty="0">
                <a:latin typeface="Times New Roman" panose="02020603050405020304" pitchFamily="18" charset="0"/>
              </a:rPr>
              <a:t> </a:t>
            </a:r>
            <a:r>
              <a:rPr lang="de-DE" altLang="en-US" sz="1600" dirty="0" err="1">
                <a:latin typeface="Times New Roman" panose="02020603050405020304" pitchFamily="18" charset="0"/>
              </a:rPr>
              <a:t>our</a:t>
            </a:r>
            <a:r>
              <a:rPr lang="de-DE" altLang="en-US" sz="1600" dirty="0">
                <a:latin typeface="Times New Roman" panose="02020603050405020304" pitchFamily="18" charset="0"/>
              </a:rPr>
              <a:t> </a:t>
            </a:r>
            <a:r>
              <a:rPr lang="de-DE" altLang="en-US" sz="1600" dirty="0" err="1">
                <a:latin typeface="Times New Roman" panose="02020603050405020304" pitchFamily="18" charset="0"/>
              </a:rPr>
              <a:t>mighty</a:t>
            </a:r>
            <a:r>
              <a:rPr lang="de-DE" altLang="en-US" sz="1600" dirty="0">
                <a:latin typeface="Times New Roman" panose="02020603050405020304" pitchFamily="18" charset="0"/>
              </a:rPr>
              <a:t> </a:t>
            </a:r>
            <a:r>
              <a:rPr lang="de-DE" altLang="en-US" sz="1600" dirty="0" err="1">
                <a:latin typeface="Times New Roman" panose="02020603050405020304" pitchFamily="18" charset="0"/>
              </a:rPr>
              <a:t>Fatherland</a:t>
            </a:r>
            <a:r>
              <a:rPr lang="de-DE" altLang="en-US" sz="1600" dirty="0">
                <a:latin typeface="Times New Roman" panose="02020603050405020304" pitchFamily="18" charset="0"/>
              </a:rPr>
              <a:t> </a:t>
            </a:r>
            <a:r>
              <a:rPr lang="de-DE" altLang="en-US" sz="1600" dirty="0" err="1">
                <a:latin typeface="Times New Roman" panose="02020603050405020304" pitchFamily="18" charset="0"/>
              </a:rPr>
              <a:t>with</a:t>
            </a:r>
            <a:r>
              <a:rPr lang="de-DE" altLang="en-US" sz="1600" dirty="0">
                <a:latin typeface="Times New Roman" panose="02020603050405020304" pitchFamily="18" charset="0"/>
              </a:rPr>
              <a:t> </a:t>
            </a:r>
            <a:r>
              <a:rPr lang="de-DE" altLang="en-US" sz="1600" dirty="0" err="1">
                <a:latin typeface="Times New Roman" panose="02020603050405020304" pitchFamily="18" charset="0"/>
              </a:rPr>
              <a:t>labour</a:t>
            </a:r>
            <a:r>
              <a:rPr lang="de-DE" altLang="en-US" sz="1600" dirty="0">
                <a:latin typeface="Times New Roman" panose="02020603050405020304" pitchFamily="18" charset="0"/>
              </a:rPr>
              <a:t>,</a:t>
            </a:r>
            <a:br>
              <a:rPr lang="de-DE" altLang="en-US" sz="1600" dirty="0">
                <a:latin typeface="Times New Roman" panose="02020603050405020304" pitchFamily="18" charset="0"/>
              </a:rPr>
            </a:br>
            <a:r>
              <a:rPr lang="de-DE" altLang="en-US" sz="1600" dirty="0" err="1">
                <a:latin typeface="Times New Roman" panose="02020603050405020304" pitchFamily="18" charset="0"/>
              </a:rPr>
              <a:t>Affirm</a:t>
            </a:r>
            <a:r>
              <a:rPr lang="de-DE" altLang="en-US" sz="1600" dirty="0">
                <a:latin typeface="Times New Roman" panose="02020603050405020304" pitchFamily="18" charset="0"/>
              </a:rPr>
              <a:t> </a:t>
            </a:r>
            <a:r>
              <a:rPr lang="de-DE" altLang="en-US" sz="1600" dirty="0" err="1">
                <a:latin typeface="Times New Roman" panose="02020603050405020304" pitchFamily="18" charset="0"/>
              </a:rPr>
              <a:t>the</a:t>
            </a:r>
            <a:r>
              <a:rPr lang="de-DE" altLang="en-US" sz="1600" dirty="0">
                <a:latin typeface="Times New Roman" panose="02020603050405020304" pitchFamily="18" charset="0"/>
              </a:rPr>
              <a:t> </a:t>
            </a:r>
            <a:r>
              <a:rPr lang="de-DE" altLang="en-US" sz="1600" dirty="0" err="1">
                <a:latin typeface="Times New Roman" panose="02020603050405020304" pitchFamily="18" charset="0"/>
              </a:rPr>
              <a:t>truth</a:t>
            </a:r>
            <a:r>
              <a:rPr lang="de-DE" altLang="en-US" sz="1600" dirty="0">
                <a:latin typeface="Times New Roman" panose="02020603050405020304" pitchFamily="18" charset="0"/>
              </a:rPr>
              <a:t> </a:t>
            </a:r>
            <a:r>
              <a:rPr lang="de-DE" altLang="en-US" sz="1600" dirty="0" err="1">
                <a:latin typeface="Times New Roman" panose="02020603050405020304" pitchFamily="18" charset="0"/>
              </a:rPr>
              <a:t>of</a:t>
            </a:r>
            <a:r>
              <a:rPr lang="de-DE" altLang="en-US" sz="1600" dirty="0">
                <a:latin typeface="Times New Roman" panose="02020603050405020304" pitchFamily="18" charset="0"/>
              </a:rPr>
              <a:t> </a:t>
            </a:r>
            <a:r>
              <a:rPr lang="de-DE" altLang="en-US" sz="1600" dirty="0" err="1">
                <a:latin typeface="Times New Roman" panose="02020603050405020304" pitchFamily="18" charset="0"/>
              </a:rPr>
              <a:t>immortal</a:t>
            </a:r>
            <a:r>
              <a:rPr lang="de-DE" altLang="en-US" sz="1600" dirty="0">
                <a:latin typeface="Times New Roman" panose="02020603050405020304" pitchFamily="18" charset="0"/>
              </a:rPr>
              <a:t> </a:t>
            </a:r>
            <a:r>
              <a:rPr lang="de-DE" altLang="en-US" sz="1600" dirty="0" err="1">
                <a:latin typeface="Times New Roman" panose="02020603050405020304" pitchFamily="18" charset="0"/>
              </a:rPr>
              <a:t>ideas</a:t>
            </a:r>
            <a:r>
              <a:rPr lang="de-DE" altLang="en-US" sz="1600" dirty="0">
                <a:latin typeface="Times New Roman" panose="02020603050405020304" pitchFamily="18" charset="0"/>
              </a:rPr>
              <a:t>.</a:t>
            </a:r>
            <a:br>
              <a:rPr lang="de-DE" altLang="en-US" sz="1600" dirty="0">
                <a:latin typeface="Times New Roman" panose="02020603050405020304" pitchFamily="18" charset="0"/>
              </a:rPr>
            </a:br>
            <a:r>
              <a:rPr lang="de-DE" altLang="en-US" sz="1600" dirty="0" err="1">
                <a:latin typeface="Times New Roman" panose="02020603050405020304" pitchFamily="18" charset="0"/>
              </a:rPr>
              <a:t>To</a:t>
            </a:r>
            <a:r>
              <a:rPr lang="de-DE" altLang="en-US" sz="1600" dirty="0">
                <a:latin typeface="Times New Roman" panose="02020603050405020304" pitchFamily="18" charset="0"/>
              </a:rPr>
              <a:t> </a:t>
            </a:r>
            <a:r>
              <a:rPr lang="de-DE" altLang="en-US" sz="1600" dirty="0" err="1">
                <a:latin typeface="Times New Roman" panose="02020603050405020304" pitchFamily="18" charset="0"/>
              </a:rPr>
              <a:t>the</a:t>
            </a:r>
            <a:r>
              <a:rPr lang="de-DE" altLang="en-US" sz="1600" dirty="0">
                <a:latin typeface="Times New Roman" panose="02020603050405020304" pitchFamily="18" charset="0"/>
              </a:rPr>
              <a:t> </a:t>
            </a:r>
            <a:r>
              <a:rPr lang="de-DE" altLang="en-US" sz="1600" dirty="0" err="1">
                <a:latin typeface="Times New Roman" panose="02020603050405020304" pitchFamily="18" charset="0"/>
              </a:rPr>
              <a:t>shining</a:t>
            </a:r>
            <a:r>
              <a:rPr lang="de-DE" altLang="en-US" sz="1600" dirty="0">
                <a:latin typeface="Times New Roman" panose="02020603050405020304" pitchFamily="18" charset="0"/>
              </a:rPr>
              <a:t> </a:t>
            </a:r>
            <a:r>
              <a:rPr lang="de-DE" altLang="en-US" sz="1600" dirty="0" err="1">
                <a:latin typeface="Times New Roman" panose="02020603050405020304" pitchFamily="18" charset="0"/>
              </a:rPr>
              <a:t>communism</a:t>
            </a:r>
            <a:r>
              <a:rPr lang="de-DE" altLang="en-US" sz="1600" dirty="0">
                <a:latin typeface="Times New Roman" panose="02020603050405020304" pitchFamily="18" charset="0"/>
              </a:rPr>
              <a:t> – </a:t>
            </a:r>
            <a:r>
              <a:rPr lang="de-DE" altLang="en-US" sz="1600" dirty="0" err="1">
                <a:latin typeface="Times New Roman" panose="02020603050405020304" pitchFamily="18" charset="0"/>
              </a:rPr>
              <a:t>the</a:t>
            </a:r>
            <a:r>
              <a:rPr lang="de-DE" altLang="en-US" sz="1600" dirty="0">
                <a:latin typeface="Times New Roman" panose="02020603050405020304" pitchFamily="18" charset="0"/>
              </a:rPr>
              <a:t> </a:t>
            </a:r>
            <a:r>
              <a:rPr lang="de-DE" altLang="en-US" sz="1600" dirty="0" err="1">
                <a:latin typeface="Times New Roman" panose="02020603050405020304" pitchFamily="18" charset="0"/>
              </a:rPr>
              <a:t>great</a:t>
            </a:r>
            <a:r>
              <a:rPr lang="de-DE" altLang="en-US" sz="1600" dirty="0">
                <a:latin typeface="Times New Roman" panose="02020603050405020304" pitchFamily="18" charset="0"/>
              </a:rPr>
              <a:t> </a:t>
            </a:r>
            <a:r>
              <a:rPr lang="de-DE" altLang="en-US" sz="1600" dirty="0" err="1">
                <a:latin typeface="Times New Roman" panose="02020603050405020304" pitchFamily="18" charset="0"/>
              </a:rPr>
              <a:t>future</a:t>
            </a:r>
            <a:r>
              <a:rPr lang="de-DE" altLang="en-US" sz="1600" dirty="0">
                <a:latin typeface="Times New Roman" panose="02020603050405020304" pitchFamily="18" charset="0"/>
              </a:rPr>
              <a:t> -</a:t>
            </a:r>
            <a:br>
              <a:rPr lang="de-DE" altLang="en-US" sz="1600" dirty="0">
                <a:latin typeface="Times New Roman" panose="02020603050405020304" pitchFamily="18" charset="0"/>
              </a:rPr>
            </a:br>
            <a:r>
              <a:rPr lang="de-DE" altLang="en-US" sz="1600" dirty="0" err="1">
                <a:latin typeface="Times New Roman" panose="02020603050405020304" pitchFamily="18" charset="0"/>
              </a:rPr>
              <a:t>Lenin’s</a:t>
            </a:r>
            <a:r>
              <a:rPr lang="de-DE" altLang="en-US" sz="1600" dirty="0">
                <a:latin typeface="Times New Roman" panose="02020603050405020304" pitchFamily="18" charset="0"/>
              </a:rPr>
              <a:t> </a:t>
            </a:r>
            <a:r>
              <a:rPr lang="de-DE" altLang="en-US" sz="1600" dirty="0" err="1">
                <a:latin typeface="Times New Roman" panose="02020603050405020304" pitchFamily="18" charset="0"/>
              </a:rPr>
              <a:t>party</a:t>
            </a:r>
            <a:r>
              <a:rPr lang="de-DE" altLang="en-US" sz="1600" dirty="0">
                <a:latin typeface="Times New Roman" panose="02020603050405020304" pitchFamily="18" charset="0"/>
              </a:rPr>
              <a:t> </a:t>
            </a:r>
            <a:r>
              <a:rPr lang="de-DE" altLang="en-US" sz="1600" dirty="0" err="1">
                <a:latin typeface="Times New Roman" panose="02020603050405020304" pitchFamily="18" charset="0"/>
              </a:rPr>
              <a:t>wisely</a:t>
            </a:r>
            <a:r>
              <a:rPr lang="de-DE" altLang="en-US" sz="1600" dirty="0">
                <a:latin typeface="Times New Roman" panose="02020603050405020304" pitchFamily="18" charset="0"/>
              </a:rPr>
              <a:t> </a:t>
            </a:r>
            <a:r>
              <a:rPr lang="de-DE" altLang="en-US" sz="1600" dirty="0" err="1">
                <a:latin typeface="Times New Roman" panose="02020603050405020304" pitchFamily="18" charset="0"/>
              </a:rPr>
              <a:t>leads</a:t>
            </a:r>
            <a:r>
              <a:rPr lang="de-DE" altLang="en-US" sz="1600" dirty="0">
                <a:latin typeface="Times New Roman" panose="02020603050405020304" pitchFamily="18" charset="0"/>
              </a:rPr>
              <a:t> </a:t>
            </a:r>
            <a:r>
              <a:rPr lang="de-DE" altLang="en-US" sz="1600" dirty="0" err="1">
                <a:latin typeface="Times New Roman" panose="02020603050405020304" pitchFamily="18" charset="0"/>
              </a:rPr>
              <a:t>us</a:t>
            </a:r>
            <a:r>
              <a:rPr lang="de-DE" altLang="en-US" sz="1600" dirty="0">
                <a:latin typeface="Times New Roman" panose="02020603050405020304" pitchFamily="18" charset="0"/>
              </a:rPr>
              <a:t>.</a:t>
            </a:r>
          </a:p>
          <a:p>
            <a:pPr algn="ctr" eaLnBrk="1" hangingPunct="1">
              <a:lnSpc>
                <a:spcPct val="100000"/>
              </a:lnSpc>
              <a:spcAft>
                <a:spcPct val="0"/>
              </a:spcAft>
              <a:buClrTx/>
              <a:buFontTx/>
              <a:buNone/>
            </a:pPr>
            <a:r>
              <a:rPr lang="de-DE" altLang="en-US" sz="1600" dirty="0">
                <a:latin typeface="Times New Roman" panose="02020603050405020304" pitchFamily="18" charset="0"/>
              </a:rPr>
              <a:t>CHORUS</a:t>
            </a:r>
          </a:p>
        </p:txBody>
      </p:sp>
      <p:sp>
        <p:nvSpPr>
          <p:cNvPr id="147459" name="Rectangle 2">
            <a:extLst>
              <a:ext uri="{FF2B5EF4-FFF2-40B4-BE49-F238E27FC236}">
                <a16:creationId xmlns:a16="http://schemas.microsoft.com/office/drawing/2014/main" id="{678FCE78-FE99-3BC9-8930-3992F5DB7C3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0825" y="77788"/>
            <a:ext cx="8713788" cy="1187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lnSpc>
                <a:spcPct val="93000"/>
              </a:lnSpc>
              <a:spcAft>
                <a:spcPts val="1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9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 marL="37931725" indent="-37474525">
              <a:lnSpc>
                <a:spcPct val="93000"/>
              </a:lnSpc>
              <a:spcAft>
                <a:spcPts val="102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5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lnSpc>
                <a:spcPct val="93000"/>
              </a:lnSpc>
              <a:spcAft>
                <a:spcPts val="7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2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lnSpc>
                <a:spcPct val="93000"/>
              </a:lnSpc>
              <a:spcAft>
                <a:spcPts val="51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lnSpc>
                <a:spcPct val="93000"/>
              </a:lnSpc>
              <a:spcAft>
                <a:spcPts val="26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algn="ctr" eaLnBrk="1" hangingPunct="1">
              <a:lnSpc>
                <a:spcPct val="100000"/>
              </a:lnSpc>
              <a:spcAft>
                <a:spcPct val="0"/>
              </a:spcAft>
              <a:buClrTx/>
              <a:buFontTx/>
              <a:buNone/>
            </a:pPr>
            <a:r>
              <a:rPr lang="de-DE" altLang="en-US" sz="1800" b="1"/>
              <a:t>Anthem of Soviet Ukraine (1949-1991)</a:t>
            </a:r>
          </a:p>
          <a:p>
            <a:pPr algn="ctr" eaLnBrk="1" hangingPunct="1">
              <a:lnSpc>
                <a:spcPct val="100000"/>
              </a:lnSpc>
              <a:spcAft>
                <a:spcPct val="0"/>
              </a:spcAft>
              <a:buClrTx/>
              <a:buFontTx/>
              <a:buNone/>
            </a:pPr>
            <a:r>
              <a:rPr lang="de-DE" altLang="en-US" sz="1800" b="1"/>
              <a:t>Words by Pavel Tychina and Mikola Bazhan (1948?), changed in 1978 (2nd stanza to remove mention of Stalin)</a:t>
            </a:r>
          </a:p>
          <a:p>
            <a:pPr algn="ctr" eaLnBrk="1" hangingPunct="1">
              <a:lnSpc>
                <a:spcPct val="100000"/>
              </a:lnSpc>
              <a:spcAft>
                <a:spcPct val="0"/>
              </a:spcAft>
              <a:buClrTx/>
              <a:buFontTx/>
              <a:buNone/>
            </a:pPr>
            <a:r>
              <a:rPr lang="de-DE" altLang="en-US" sz="1800" b="1"/>
              <a:t>Music by Anton Dmitrievich Lyebyedinyec (1948?)</a:t>
            </a:r>
          </a:p>
        </p:txBody>
      </p:sp>
      <p:sp>
        <p:nvSpPr>
          <p:cNvPr id="147460" name="Rechteck 1">
            <a:extLst>
              <a:ext uri="{FF2B5EF4-FFF2-40B4-BE49-F238E27FC236}">
                <a16:creationId xmlns:a16="http://schemas.microsoft.com/office/drawing/2014/main" id="{2C5C7F23-CB96-0872-2275-19D6459A118C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5288" y="1119188"/>
            <a:ext cx="8280400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GB" altLang="en-GB">
                <a:hlinkClick r:id="rId3"/>
              </a:rPr>
              <a:t>https://www.youtube.com/watch?v=sKB91zS2x6c</a:t>
            </a:r>
            <a:endParaRPr lang="en-GB" altLang="en-GB"/>
          </a:p>
          <a:p>
            <a:endParaRPr lang="en-GB" altLang="en-GB"/>
          </a:p>
        </p:txBody>
      </p:sp>
    </p:spTree>
    <p:extLst>
      <p:ext uri="{BB962C8B-B14F-4D97-AF65-F5344CB8AC3E}">
        <p14:creationId xmlns:p14="http://schemas.microsoft.com/office/powerpoint/2010/main" val="1708471613"/>
      </p:ext>
    </p:extLst>
  </p:cSld>
  <p:clrMapOvr>
    <a:masterClrMapping/>
  </p:clrMapOvr>
  <p:transition spd="med"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3" name="Rectangle 1">
            <a:extLst>
              <a:ext uri="{FF2B5EF4-FFF2-40B4-BE49-F238E27FC236}">
                <a16:creationId xmlns:a16="http://schemas.microsoft.com/office/drawing/2014/main" id="{16A5D509-3790-FFDB-40A1-9EF8C47B823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9388" y="180975"/>
            <a:ext cx="8785225" cy="138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 anchor="ctr">
            <a:spAutoFit/>
          </a:bodyPr>
          <a:lstStyle>
            <a:lvl1pPr>
              <a:lnSpc>
                <a:spcPct val="93000"/>
              </a:lnSpc>
              <a:spcAft>
                <a:spcPts val="1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9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 marL="37931725" indent="-37474525">
              <a:lnSpc>
                <a:spcPct val="93000"/>
              </a:lnSpc>
              <a:spcAft>
                <a:spcPts val="102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5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lnSpc>
                <a:spcPct val="93000"/>
              </a:lnSpc>
              <a:spcAft>
                <a:spcPts val="7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2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lnSpc>
                <a:spcPct val="93000"/>
              </a:lnSpc>
              <a:spcAft>
                <a:spcPts val="51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lnSpc>
                <a:spcPct val="93000"/>
              </a:lnSpc>
              <a:spcAft>
                <a:spcPts val="26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algn="ctr" eaLnBrk="1" hangingPunct="1">
              <a:lnSpc>
                <a:spcPct val="100000"/>
              </a:lnSpc>
              <a:spcAft>
                <a:spcPct val="0"/>
              </a:spcAft>
              <a:buClrTx/>
              <a:buFontTx/>
              <a:buNone/>
            </a:pPr>
            <a:r>
              <a:rPr lang="de-DE" altLang="en-US" sz="1400" b="1"/>
              <a:t>National anthem (today only the first 6 lines) "Shche ne vmerla Ukraina" (Ukraine's Glory Has Not Perished) </a:t>
            </a:r>
          </a:p>
          <a:p>
            <a:pPr algn="ctr" eaLnBrk="1">
              <a:lnSpc>
                <a:spcPct val="100000"/>
              </a:lnSpc>
              <a:spcAft>
                <a:spcPct val="0"/>
              </a:spcAft>
              <a:buClrTx/>
              <a:buFontTx/>
              <a:buNone/>
            </a:pPr>
            <a:r>
              <a:rPr lang="de-DE" altLang="en-US" sz="1400" i="1"/>
              <a:t>Words by: </a:t>
            </a:r>
            <a:r>
              <a:rPr lang="de-DE" altLang="en-US" sz="1400"/>
              <a:t>Paul Chubynskyi (1862)</a:t>
            </a:r>
            <a:br>
              <a:rPr lang="de-DE" altLang="en-US" sz="1400"/>
            </a:br>
            <a:r>
              <a:rPr lang="de-DE" altLang="en-US" sz="1400" i="1">
                <a:hlinkClick r:id="rId3"/>
              </a:rPr>
              <a:t>Musi</a:t>
            </a:r>
            <a:r>
              <a:rPr lang="de-DE" altLang="en-US" sz="1400" i="1">
                <a:hlinkClick r:id="rId4" action="ppaction://hlinkfile"/>
              </a:rPr>
              <a:t>c</a:t>
            </a:r>
            <a:r>
              <a:rPr lang="de-DE" altLang="en-US" sz="1400" i="1"/>
              <a:t> by: </a:t>
            </a:r>
            <a:r>
              <a:rPr lang="de-DE" altLang="en-US" sz="1400"/>
              <a:t>Mikhail Verbytskyi </a:t>
            </a:r>
            <a:br>
              <a:rPr lang="de-DE" altLang="en-US" sz="1400"/>
            </a:br>
            <a:r>
              <a:rPr lang="de-DE" altLang="en-US" sz="1400" i="1"/>
              <a:t>Adopted: </a:t>
            </a:r>
            <a:r>
              <a:rPr lang="de-DE" altLang="en-US" sz="1400"/>
              <a:t>1917, abolished 1920, restored 1991</a:t>
            </a:r>
          </a:p>
          <a:p>
            <a:pPr algn="ctr" eaLnBrk="1">
              <a:lnSpc>
                <a:spcPct val="100000"/>
              </a:lnSpc>
              <a:spcAft>
                <a:spcPct val="0"/>
              </a:spcAft>
              <a:buClrTx/>
              <a:buFontTx/>
              <a:buNone/>
            </a:pPr>
            <a:endParaRPr lang="de-DE" altLang="en-US" sz="1400"/>
          </a:p>
        </p:txBody>
      </p:sp>
      <p:graphicFrame>
        <p:nvGraphicFramePr>
          <p:cNvPr id="28674" name="Group 2">
            <a:extLst>
              <a:ext uri="{FF2B5EF4-FFF2-40B4-BE49-F238E27FC236}">
                <a16:creationId xmlns:a16="http://schemas.microsoft.com/office/drawing/2014/main" id="{024835BB-ED85-192F-3068-F504A82BBF95}"/>
              </a:ext>
            </a:extLst>
          </p:cNvPr>
          <p:cNvGraphicFramePr>
            <a:graphicFrameLocks noGrp="1"/>
          </p:cNvGraphicFramePr>
          <p:nvPr/>
        </p:nvGraphicFramePr>
        <p:xfrm>
          <a:off x="395288" y="1628775"/>
          <a:ext cx="8501062" cy="4321175"/>
        </p:xfrm>
        <a:graphic>
          <a:graphicData uri="http://schemas.openxmlformats.org/drawingml/2006/table">
            <a:tbl>
              <a:tblPr/>
              <a:tblGrid>
                <a:gridCol w="396081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5402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321175">
                <a:tc>
                  <a:txBody>
                    <a:bodyPr/>
                    <a:lstStyle>
                      <a:lvl1pPr eaLnBrk="0">
                        <a:spcAft>
                          <a:spcPts val="1288"/>
                        </a:spcAft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5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 marL="37931725" indent="-37474525" eaLnBrk="0">
                        <a:spcAft>
                          <a:spcPts val="1025"/>
                        </a:spcAft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1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 eaLnBrk="0">
                        <a:spcAft>
                          <a:spcPts val="775"/>
                        </a:spcAft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 eaLnBrk="0">
                        <a:spcAft>
                          <a:spcPts val="513"/>
                        </a:spcAft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 eaLnBrk="0">
                        <a:spcAft>
                          <a:spcPts val="263"/>
                        </a:spcAft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4572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63"/>
                        </a:spcAft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9144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63"/>
                        </a:spcAft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1371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63"/>
                        </a:spcAft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18288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63"/>
                        </a:spcAft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de-DE" altLang="en-US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Ще</a:t>
                      </a:r>
                      <a:r>
                        <a:rPr kumimoji="0" lang="de-DE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 </a:t>
                      </a:r>
                      <a:r>
                        <a:rPr kumimoji="0" lang="de-DE" altLang="en-US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не</a:t>
                      </a:r>
                      <a:r>
                        <a:rPr kumimoji="0" lang="de-DE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 </a:t>
                      </a:r>
                      <a:r>
                        <a:rPr kumimoji="0" lang="de-DE" altLang="en-US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вмерла</a:t>
                      </a:r>
                      <a:r>
                        <a:rPr kumimoji="0" lang="de-DE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 </a:t>
                      </a:r>
                      <a:r>
                        <a:rPr kumimoji="0" lang="de-DE" altLang="en-US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Україна</a:t>
                      </a:r>
                      <a:r>
                        <a:rPr kumimoji="0" lang="de-DE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, </a:t>
                      </a:r>
                      <a:r>
                        <a:rPr kumimoji="0" lang="de-DE" altLang="en-US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і</a:t>
                      </a:r>
                      <a:r>
                        <a:rPr kumimoji="0" lang="de-DE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 </a:t>
                      </a:r>
                      <a:r>
                        <a:rPr kumimoji="0" lang="de-DE" altLang="en-US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слава</a:t>
                      </a:r>
                      <a:r>
                        <a:rPr kumimoji="0" lang="de-DE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, </a:t>
                      </a:r>
                      <a:r>
                        <a:rPr kumimoji="0" lang="de-DE" altLang="en-US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і</a:t>
                      </a:r>
                      <a:r>
                        <a:rPr kumimoji="0" lang="de-DE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 </a:t>
                      </a:r>
                      <a:r>
                        <a:rPr kumimoji="0" lang="de-DE" altLang="en-US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воля</a:t>
                      </a:r>
                      <a:r>
                        <a:rPr kumimoji="0" lang="de-DE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, </a:t>
                      </a:r>
                    </a:p>
                    <a:p>
                      <a:pPr marL="0" marR="0" lvl="0" indent="0" algn="l" defTabSz="449263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de-DE" altLang="en-US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Ще</a:t>
                      </a:r>
                      <a:r>
                        <a:rPr kumimoji="0" lang="de-DE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 </a:t>
                      </a:r>
                      <a:r>
                        <a:rPr kumimoji="0" lang="de-DE" altLang="en-US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нам</a:t>
                      </a:r>
                      <a:r>
                        <a:rPr kumimoji="0" lang="de-DE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, </a:t>
                      </a:r>
                      <a:r>
                        <a:rPr kumimoji="0" lang="de-DE" altLang="en-US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браття</a:t>
                      </a:r>
                      <a:r>
                        <a:rPr kumimoji="0" lang="de-DE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 </a:t>
                      </a:r>
                      <a:r>
                        <a:rPr kumimoji="0" lang="de-DE" altLang="en-US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молодії</a:t>
                      </a:r>
                      <a:r>
                        <a:rPr kumimoji="0" lang="de-DE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, </a:t>
                      </a:r>
                      <a:r>
                        <a:rPr kumimoji="0" lang="de-DE" altLang="en-US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усміхнеться</a:t>
                      </a:r>
                      <a:r>
                        <a:rPr kumimoji="0" lang="de-DE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 </a:t>
                      </a:r>
                      <a:r>
                        <a:rPr kumimoji="0" lang="de-DE" altLang="en-US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доля</a:t>
                      </a:r>
                      <a:r>
                        <a:rPr kumimoji="0" lang="de-DE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. </a:t>
                      </a:r>
                      <a:r>
                        <a:rPr kumimoji="0" lang="de-DE" altLang="en-US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Згинуть</a:t>
                      </a:r>
                      <a:r>
                        <a:rPr kumimoji="0" lang="de-DE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 </a:t>
                      </a:r>
                      <a:r>
                        <a:rPr kumimoji="0" lang="de-DE" altLang="en-US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наші</a:t>
                      </a:r>
                      <a:r>
                        <a:rPr kumimoji="0" lang="de-DE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 </a:t>
                      </a:r>
                      <a:r>
                        <a:rPr kumimoji="0" lang="de-DE" altLang="en-US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вороженьки</a:t>
                      </a:r>
                      <a:r>
                        <a:rPr kumimoji="0" lang="de-DE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, </a:t>
                      </a:r>
                      <a:r>
                        <a:rPr kumimoji="0" lang="de-DE" altLang="en-US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як</a:t>
                      </a:r>
                      <a:r>
                        <a:rPr kumimoji="0" lang="de-DE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 </a:t>
                      </a:r>
                      <a:r>
                        <a:rPr kumimoji="0" lang="de-DE" altLang="en-US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роса</a:t>
                      </a:r>
                      <a:r>
                        <a:rPr kumimoji="0" lang="de-DE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 </a:t>
                      </a:r>
                      <a:r>
                        <a:rPr kumimoji="0" lang="de-DE" altLang="en-US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на</a:t>
                      </a:r>
                      <a:r>
                        <a:rPr kumimoji="0" lang="de-DE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 </a:t>
                      </a:r>
                      <a:r>
                        <a:rPr kumimoji="0" lang="de-DE" altLang="en-US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сонці</a:t>
                      </a:r>
                      <a:r>
                        <a:rPr kumimoji="0" lang="de-DE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, </a:t>
                      </a:r>
                      <a:r>
                        <a:rPr kumimoji="0" lang="de-DE" altLang="en-US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Запануєм</a:t>
                      </a:r>
                      <a:r>
                        <a:rPr kumimoji="0" lang="de-DE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 </a:t>
                      </a:r>
                      <a:r>
                        <a:rPr kumimoji="0" lang="de-DE" altLang="en-US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і</a:t>
                      </a:r>
                      <a:r>
                        <a:rPr kumimoji="0" lang="de-DE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 </a:t>
                      </a:r>
                      <a:r>
                        <a:rPr kumimoji="0" lang="de-DE" altLang="en-US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ми</a:t>
                      </a:r>
                      <a:r>
                        <a:rPr kumimoji="0" lang="de-DE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, </a:t>
                      </a:r>
                      <a:r>
                        <a:rPr kumimoji="0" lang="de-DE" altLang="en-US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браття</a:t>
                      </a:r>
                      <a:r>
                        <a:rPr kumimoji="0" lang="de-DE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, </a:t>
                      </a:r>
                      <a:r>
                        <a:rPr kumimoji="0" lang="de-DE" altLang="en-US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у</a:t>
                      </a:r>
                      <a:r>
                        <a:rPr kumimoji="0" lang="de-DE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 </a:t>
                      </a:r>
                      <a:r>
                        <a:rPr kumimoji="0" lang="de-DE" altLang="en-US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своїй</a:t>
                      </a:r>
                      <a:r>
                        <a:rPr kumimoji="0" lang="de-DE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 </a:t>
                      </a:r>
                      <a:r>
                        <a:rPr kumimoji="0" lang="de-DE" altLang="en-US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сторонці</a:t>
                      </a:r>
                      <a:r>
                        <a:rPr kumimoji="0" lang="de-DE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.</a:t>
                      </a:r>
                    </a:p>
                    <a:p>
                      <a:pPr marL="0" marR="0" lvl="0" indent="0" algn="l" defTabSz="449263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de-DE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CHORUS</a:t>
                      </a:r>
                    </a:p>
                    <a:p>
                      <a:pPr marL="0" marR="0" lvl="0" indent="0" algn="l" defTabSz="449263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de-DE" altLang="en-US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Приспів</a:t>
                      </a:r>
                      <a:r>
                        <a:rPr kumimoji="0" lang="de-DE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 </a:t>
                      </a:r>
                      <a:r>
                        <a:rPr kumimoji="0" lang="de-DE" altLang="en-US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Душу</a:t>
                      </a:r>
                      <a:r>
                        <a:rPr kumimoji="0" lang="de-DE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, </a:t>
                      </a:r>
                      <a:r>
                        <a:rPr kumimoji="0" lang="de-DE" altLang="en-US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тіло</a:t>
                      </a:r>
                      <a:r>
                        <a:rPr kumimoji="0" lang="de-DE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 </a:t>
                      </a:r>
                      <a:r>
                        <a:rPr kumimoji="0" lang="de-DE" altLang="en-US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ми</a:t>
                      </a:r>
                      <a:r>
                        <a:rPr kumimoji="0" lang="de-DE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 </a:t>
                      </a:r>
                      <a:r>
                        <a:rPr kumimoji="0" lang="de-DE" altLang="en-US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положим</a:t>
                      </a:r>
                      <a:r>
                        <a:rPr kumimoji="0" lang="de-DE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 </a:t>
                      </a:r>
                      <a:r>
                        <a:rPr kumimoji="0" lang="de-DE" altLang="en-US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за</a:t>
                      </a:r>
                      <a:r>
                        <a:rPr kumimoji="0" lang="de-DE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 </a:t>
                      </a:r>
                      <a:r>
                        <a:rPr kumimoji="0" lang="de-DE" altLang="en-US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нашу</a:t>
                      </a:r>
                      <a:r>
                        <a:rPr kumimoji="0" lang="de-DE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 </a:t>
                      </a:r>
                      <a:r>
                        <a:rPr kumimoji="0" lang="de-DE" altLang="en-US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свободу</a:t>
                      </a:r>
                      <a:r>
                        <a:rPr kumimoji="0" lang="de-DE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. </a:t>
                      </a:r>
                      <a:r>
                        <a:rPr kumimoji="0" lang="de-DE" altLang="en-US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І</a:t>
                      </a:r>
                      <a:r>
                        <a:rPr kumimoji="0" lang="de-DE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 </a:t>
                      </a:r>
                      <a:r>
                        <a:rPr kumimoji="0" lang="de-DE" altLang="en-US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покажем</a:t>
                      </a:r>
                      <a:r>
                        <a:rPr kumimoji="0" lang="de-DE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, </a:t>
                      </a:r>
                      <a:r>
                        <a:rPr kumimoji="0" lang="de-DE" altLang="en-US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що</a:t>
                      </a:r>
                      <a:r>
                        <a:rPr kumimoji="0" lang="de-DE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 </a:t>
                      </a:r>
                      <a:r>
                        <a:rPr kumimoji="0" lang="de-DE" altLang="en-US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ми</a:t>
                      </a:r>
                      <a:r>
                        <a:rPr kumimoji="0" lang="de-DE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, </a:t>
                      </a:r>
                      <a:r>
                        <a:rPr kumimoji="0" lang="de-DE" altLang="en-US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браття</a:t>
                      </a:r>
                      <a:r>
                        <a:rPr kumimoji="0" lang="de-DE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, </a:t>
                      </a:r>
                      <a:r>
                        <a:rPr kumimoji="0" lang="de-DE" altLang="en-US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козацького</a:t>
                      </a:r>
                      <a:r>
                        <a:rPr kumimoji="0" lang="de-DE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 </a:t>
                      </a:r>
                      <a:r>
                        <a:rPr kumimoji="0" lang="de-DE" altLang="en-US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роду</a:t>
                      </a:r>
                      <a:r>
                        <a:rPr kumimoji="0" lang="de-DE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.</a:t>
                      </a:r>
                    </a:p>
                    <a:p>
                      <a:pPr marL="0" marR="0" lvl="0" indent="0" algn="l" defTabSz="449263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de-DE" altLang="en-US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Станем</a:t>
                      </a:r>
                      <a:r>
                        <a:rPr kumimoji="0" lang="de-DE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, </a:t>
                      </a:r>
                      <a:r>
                        <a:rPr kumimoji="0" lang="de-DE" altLang="en-US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браття</a:t>
                      </a:r>
                      <a:r>
                        <a:rPr kumimoji="0" lang="de-DE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, </a:t>
                      </a:r>
                      <a:r>
                        <a:rPr kumimoji="0" lang="de-DE" altLang="en-US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в</a:t>
                      </a:r>
                      <a:r>
                        <a:rPr kumimoji="0" lang="de-DE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 </a:t>
                      </a:r>
                      <a:r>
                        <a:rPr kumimoji="0" lang="de-DE" altLang="en-US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бій</a:t>
                      </a:r>
                      <a:r>
                        <a:rPr kumimoji="0" lang="de-DE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 </a:t>
                      </a:r>
                      <a:r>
                        <a:rPr kumimoji="0" lang="de-DE" altLang="en-US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кровавий</a:t>
                      </a:r>
                      <a:r>
                        <a:rPr kumimoji="0" lang="de-DE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 </a:t>
                      </a:r>
                      <a:r>
                        <a:rPr kumimoji="0" lang="de-DE" altLang="en-US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від</a:t>
                      </a:r>
                      <a:r>
                        <a:rPr kumimoji="0" lang="de-DE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 </a:t>
                      </a:r>
                      <a:r>
                        <a:rPr kumimoji="0" lang="de-DE" altLang="en-US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Сяну</a:t>
                      </a:r>
                      <a:r>
                        <a:rPr kumimoji="0" lang="de-DE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 </a:t>
                      </a:r>
                      <a:r>
                        <a:rPr kumimoji="0" lang="de-DE" altLang="en-US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до</a:t>
                      </a:r>
                      <a:r>
                        <a:rPr kumimoji="0" lang="de-DE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 </a:t>
                      </a:r>
                      <a:r>
                        <a:rPr kumimoji="0" lang="de-DE" altLang="en-US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Дону</a:t>
                      </a:r>
                      <a:r>
                        <a:rPr kumimoji="0" lang="de-DE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 </a:t>
                      </a:r>
                      <a:r>
                        <a:rPr kumimoji="0" lang="de-DE" altLang="en-US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В</a:t>
                      </a:r>
                      <a:r>
                        <a:rPr kumimoji="0" lang="de-DE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 </a:t>
                      </a:r>
                      <a:r>
                        <a:rPr kumimoji="0" lang="de-DE" altLang="en-US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ріднім</a:t>
                      </a:r>
                      <a:r>
                        <a:rPr kumimoji="0" lang="de-DE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 </a:t>
                      </a:r>
                      <a:r>
                        <a:rPr kumimoji="0" lang="de-DE" altLang="en-US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краю</a:t>
                      </a:r>
                      <a:r>
                        <a:rPr kumimoji="0" lang="de-DE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 </a:t>
                      </a:r>
                      <a:r>
                        <a:rPr kumimoji="0" lang="de-DE" altLang="en-US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панувати</a:t>
                      </a:r>
                      <a:r>
                        <a:rPr kumimoji="0" lang="de-DE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 </a:t>
                      </a:r>
                      <a:r>
                        <a:rPr kumimoji="0" lang="de-DE" altLang="en-US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не</a:t>
                      </a:r>
                      <a:r>
                        <a:rPr kumimoji="0" lang="de-DE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 </a:t>
                      </a:r>
                      <a:r>
                        <a:rPr kumimoji="0" lang="de-DE" altLang="en-US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дамо</a:t>
                      </a:r>
                      <a:r>
                        <a:rPr kumimoji="0" lang="de-DE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 </a:t>
                      </a:r>
                      <a:r>
                        <a:rPr kumimoji="0" lang="de-DE" altLang="en-US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нікому</a:t>
                      </a:r>
                      <a:r>
                        <a:rPr kumimoji="0" lang="de-DE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;</a:t>
                      </a:r>
                    </a:p>
                    <a:p>
                      <a:pPr marL="0" marR="0" lvl="0" indent="0" algn="l" defTabSz="449263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de-DE" altLang="en-US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Чорне</a:t>
                      </a:r>
                      <a:r>
                        <a:rPr kumimoji="0" lang="de-DE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 </a:t>
                      </a:r>
                      <a:r>
                        <a:rPr kumimoji="0" lang="de-DE" altLang="en-US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море</a:t>
                      </a:r>
                      <a:r>
                        <a:rPr kumimoji="0" lang="de-DE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 </a:t>
                      </a:r>
                      <a:r>
                        <a:rPr kumimoji="0" lang="de-DE" altLang="en-US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ще</a:t>
                      </a:r>
                      <a:r>
                        <a:rPr kumimoji="0" lang="de-DE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 </a:t>
                      </a:r>
                      <a:r>
                        <a:rPr kumimoji="0" lang="de-DE" altLang="en-US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всміхнеться</a:t>
                      </a:r>
                      <a:r>
                        <a:rPr kumimoji="0" lang="de-DE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, </a:t>
                      </a:r>
                      <a:r>
                        <a:rPr kumimoji="0" lang="de-DE" altLang="en-US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дід</a:t>
                      </a:r>
                      <a:r>
                        <a:rPr kumimoji="0" lang="de-DE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 </a:t>
                      </a:r>
                      <a:r>
                        <a:rPr kumimoji="0" lang="de-DE" altLang="en-US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Дніпро</a:t>
                      </a:r>
                      <a:r>
                        <a:rPr kumimoji="0" lang="de-DE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 </a:t>
                      </a:r>
                      <a:r>
                        <a:rPr kumimoji="0" lang="de-DE" altLang="en-US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зрадіє</a:t>
                      </a:r>
                      <a:r>
                        <a:rPr kumimoji="0" lang="de-DE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, </a:t>
                      </a:r>
                      <a:r>
                        <a:rPr kumimoji="0" lang="de-DE" altLang="en-US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Ще</a:t>
                      </a:r>
                      <a:r>
                        <a:rPr kumimoji="0" lang="de-DE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 </a:t>
                      </a:r>
                      <a:r>
                        <a:rPr kumimoji="0" lang="de-DE" altLang="en-US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у</a:t>
                      </a:r>
                      <a:r>
                        <a:rPr kumimoji="0" lang="de-DE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 </a:t>
                      </a:r>
                      <a:r>
                        <a:rPr kumimoji="0" lang="de-DE" altLang="en-US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нашій</a:t>
                      </a:r>
                      <a:r>
                        <a:rPr kumimoji="0" lang="de-DE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 </a:t>
                      </a:r>
                      <a:r>
                        <a:rPr kumimoji="0" lang="de-DE" altLang="en-US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Україні</a:t>
                      </a:r>
                      <a:r>
                        <a:rPr kumimoji="0" lang="de-DE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 </a:t>
                      </a:r>
                      <a:r>
                        <a:rPr kumimoji="0" lang="de-DE" altLang="en-US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доленька</a:t>
                      </a:r>
                      <a:r>
                        <a:rPr kumimoji="0" lang="de-DE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 </a:t>
                      </a:r>
                      <a:r>
                        <a:rPr kumimoji="0" lang="de-DE" altLang="en-US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наспіє</a:t>
                      </a:r>
                      <a:r>
                        <a:rPr kumimoji="0" lang="de-DE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.</a:t>
                      </a:r>
                    </a:p>
                    <a:p>
                      <a:pPr marL="0" marR="0" lvl="0" indent="0" algn="l" defTabSz="449263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de-DE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CHORUS</a:t>
                      </a:r>
                    </a:p>
                    <a:p>
                      <a:pPr marL="0" marR="0" lvl="0" indent="0" algn="l" defTabSz="449263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de-DE" altLang="en-US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Приспів</a:t>
                      </a:r>
                      <a:r>
                        <a:rPr kumimoji="0" lang="de-DE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 </a:t>
                      </a:r>
                      <a:r>
                        <a:rPr kumimoji="0" lang="de-DE" altLang="en-US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завзяття</a:t>
                      </a:r>
                      <a:r>
                        <a:rPr kumimoji="0" lang="de-DE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, </a:t>
                      </a:r>
                      <a:r>
                        <a:rPr kumimoji="0" lang="de-DE" altLang="en-US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праця</a:t>
                      </a:r>
                      <a:r>
                        <a:rPr kumimoji="0" lang="de-DE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 </a:t>
                      </a:r>
                      <a:r>
                        <a:rPr kumimoji="0" lang="de-DE" altLang="en-US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щира</a:t>
                      </a:r>
                      <a:r>
                        <a:rPr kumimoji="0" lang="de-DE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 </a:t>
                      </a:r>
                      <a:r>
                        <a:rPr kumimoji="0" lang="de-DE" altLang="en-US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свого</a:t>
                      </a:r>
                      <a:r>
                        <a:rPr kumimoji="0" lang="de-DE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 </a:t>
                      </a:r>
                      <a:r>
                        <a:rPr kumimoji="0" lang="de-DE" altLang="en-US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ще</a:t>
                      </a:r>
                      <a:r>
                        <a:rPr kumimoji="0" lang="de-DE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 </a:t>
                      </a:r>
                      <a:r>
                        <a:rPr kumimoji="0" lang="de-DE" altLang="en-US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докаже</a:t>
                      </a:r>
                      <a:r>
                        <a:rPr kumimoji="0" lang="de-DE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, </a:t>
                      </a:r>
                      <a:r>
                        <a:rPr kumimoji="0" lang="de-DE" altLang="en-US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Ще</a:t>
                      </a:r>
                      <a:r>
                        <a:rPr kumimoji="0" lang="de-DE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 </a:t>
                      </a:r>
                      <a:r>
                        <a:rPr kumimoji="0" lang="de-DE" altLang="en-US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ся</a:t>
                      </a:r>
                      <a:r>
                        <a:rPr kumimoji="0" lang="de-DE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 </a:t>
                      </a:r>
                      <a:r>
                        <a:rPr kumimoji="0" lang="de-DE" altLang="en-US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волі</a:t>
                      </a:r>
                      <a:r>
                        <a:rPr kumimoji="0" lang="de-DE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 </a:t>
                      </a:r>
                      <a:r>
                        <a:rPr kumimoji="0" lang="de-DE" altLang="en-US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в</a:t>
                      </a:r>
                      <a:r>
                        <a:rPr kumimoji="0" lang="de-DE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 </a:t>
                      </a:r>
                      <a:r>
                        <a:rPr kumimoji="0" lang="de-DE" altLang="en-US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Україні</a:t>
                      </a:r>
                      <a:r>
                        <a:rPr kumimoji="0" lang="de-DE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 </a:t>
                      </a:r>
                      <a:r>
                        <a:rPr kumimoji="0" lang="de-DE" altLang="en-US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піснь</a:t>
                      </a:r>
                      <a:r>
                        <a:rPr kumimoji="0" lang="de-DE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 </a:t>
                      </a:r>
                      <a:r>
                        <a:rPr kumimoji="0" lang="de-DE" altLang="en-US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гучна</a:t>
                      </a:r>
                      <a:r>
                        <a:rPr kumimoji="0" lang="de-DE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 </a:t>
                      </a:r>
                      <a:r>
                        <a:rPr kumimoji="0" lang="de-DE" altLang="en-US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розляже</a:t>
                      </a:r>
                      <a:r>
                        <a:rPr kumimoji="0" lang="de-DE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, </a:t>
                      </a:r>
                      <a:r>
                        <a:rPr kumimoji="0" lang="de-DE" altLang="en-US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За</a:t>
                      </a:r>
                      <a:r>
                        <a:rPr kumimoji="0" lang="de-DE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 </a:t>
                      </a:r>
                      <a:r>
                        <a:rPr kumimoji="0" lang="de-DE" altLang="en-US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Карпати</a:t>
                      </a:r>
                      <a:r>
                        <a:rPr kumimoji="0" lang="de-DE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 </a:t>
                      </a:r>
                      <a:r>
                        <a:rPr kumimoji="0" lang="de-DE" altLang="en-US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відоб’ється</a:t>
                      </a:r>
                      <a:r>
                        <a:rPr kumimoji="0" lang="de-DE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, </a:t>
                      </a:r>
                      <a:r>
                        <a:rPr kumimoji="0" lang="de-DE" altLang="en-US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згомонить</a:t>
                      </a:r>
                      <a:r>
                        <a:rPr kumimoji="0" lang="de-DE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 </a:t>
                      </a:r>
                      <a:r>
                        <a:rPr kumimoji="0" lang="de-DE" altLang="en-US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степами</a:t>
                      </a:r>
                      <a:r>
                        <a:rPr kumimoji="0" lang="de-DE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, </a:t>
                      </a:r>
                      <a:r>
                        <a:rPr kumimoji="0" lang="de-DE" altLang="en-US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України</a:t>
                      </a:r>
                      <a:r>
                        <a:rPr kumimoji="0" lang="de-DE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 </a:t>
                      </a:r>
                      <a:r>
                        <a:rPr kumimoji="0" lang="de-DE" altLang="en-US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слава</a:t>
                      </a:r>
                      <a:r>
                        <a:rPr kumimoji="0" lang="de-DE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 </a:t>
                      </a:r>
                      <a:r>
                        <a:rPr kumimoji="0" lang="de-DE" altLang="en-US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стане</a:t>
                      </a:r>
                      <a:r>
                        <a:rPr kumimoji="0" lang="de-DE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 </a:t>
                      </a:r>
                      <a:r>
                        <a:rPr kumimoji="0" lang="de-DE" altLang="en-US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поміж</a:t>
                      </a:r>
                      <a:r>
                        <a:rPr kumimoji="0" lang="de-DE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 </a:t>
                      </a:r>
                      <a:r>
                        <a:rPr kumimoji="0" lang="de-DE" altLang="en-US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народами</a:t>
                      </a:r>
                      <a:r>
                        <a:rPr kumimoji="0" lang="de-DE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. </a:t>
                      </a:r>
                    </a:p>
                    <a:p>
                      <a:pPr marL="0" marR="0" lvl="0" indent="0" algn="l" defTabSz="449263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de-DE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CHORUS</a:t>
                      </a:r>
                    </a:p>
                  </a:txBody>
                  <a:tcPr marL="90000" marR="90000" marT="118080" marB="46800" horzOverflow="overflow">
                    <a:lnL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>
                        <a:spcAft>
                          <a:spcPts val="1288"/>
                        </a:spcAft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5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 marL="37931725" indent="-37474525" eaLnBrk="0">
                        <a:spcAft>
                          <a:spcPts val="1025"/>
                        </a:spcAft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1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 eaLnBrk="0">
                        <a:spcAft>
                          <a:spcPts val="775"/>
                        </a:spcAft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 eaLnBrk="0">
                        <a:spcAft>
                          <a:spcPts val="513"/>
                        </a:spcAft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 eaLnBrk="0">
                        <a:spcAft>
                          <a:spcPts val="263"/>
                        </a:spcAft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4572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63"/>
                        </a:spcAft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9144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63"/>
                        </a:spcAft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1371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63"/>
                        </a:spcAft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18288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63"/>
                        </a:spcAft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lang="de-DE" sz="1400" b="0" i="0" u="none" strike="noStrike" kern="1200" dirty="0"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Times New Roman" panose="02020603050405020304" pitchFamily="18" charset="0"/>
                        </a:rPr>
                        <a:t>The </a:t>
                      </a:r>
                      <a:r>
                        <a:rPr lang="de-DE" sz="1400" b="0" i="0" u="none" strike="noStrike" kern="1200" dirty="0" err="1"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Times New Roman" panose="02020603050405020304" pitchFamily="18" charset="0"/>
                        </a:rPr>
                        <a:t>glory</a:t>
                      </a:r>
                      <a:r>
                        <a:rPr lang="de-DE" sz="1400" b="0" i="0" u="none" strike="noStrike" kern="1200" dirty="0"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Times New Roman" panose="02020603050405020304" pitchFamily="18" charset="0"/>
                        </a:rPr>
                        <a:t> and </a:t>
                      </a:r>
                      <a:r>
                        <a:rPr lang="de-DE" sz="1400" b="0" i="0" u="none" strike="noStrike" kern="1200" dirty="0" err="1"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Times New Roman" panose="02020603050405020304" pitchFamily="18" charset="0"/>
                        </a:rPr>
                        <a:t>freedom</a:t>
                      </a:r>
                      <a:r>
                        <a:rPr lang="de-DE" sz="1400" b="0" i="0" u="none" strike="noStrike" kern="1200" dirty="0"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de-DE" sz="1400" b="0" i="0" u="none" strike="noStrike" kern="1200" dirty="0" err="1"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Times New Roman" panose="02020603050405020304" pitchFamily="18" charset="0"/>
                        </a:rPr>
                        <a:t>of</a:t>
                      </a:r>
                      <a:r>
                        <a:rPr lang="de-DE" sz="1400" b="0" i="0" u="none" strike="noStrike" kern="1200" dirty="0"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Times New Roman" panose="02020603050405020304" pitchFamily="18" charset="0"/>
                        </a:rPr>
                        <a:t> Ukraine </a:t>
                      </a:r>
                      <a:r>
                        <a:rPr lang="de-DE" sz="1400" b="0" i="0" u="none" strike="noStrike" kern="1200" dirty="0" err="1"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Times New Roman" panose="02020603050405020304" pitchFamily="18" charset="0"/>
                        </a:rPr>
                        <a:t>has</a:t>
                      </a:r>
                      <a:r>
                        <a:rPr lang="de-DE" sz="1400" b="0" i="0" u="none" strike="noStrike" kern="1200" dirty="0"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Times New Roman" panose="02020603050405020304" pitchFamily="18" charset="0"/>
                        </a:rPr>
                        <a:t> not </a:t>
                      </a:r>
                      <a:r>
                        <a:rPr lang="de-DE" sz="1400" b="0" i="0" u="none" strike="noStrike" kern="1200" dirty="0" err="1"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Times New Roman" panose="02020603050405020304" pitchFamily="18" charset="0"/>
                        </a:rPr>
                        <a:t>yet</a:t>
                      </a:r>
                      <a:r>
                        <a:rPr lang="de-DE" sz="1400" b="0" i="0" u="none" strike="noStrike" kern="1200" dirty="0"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de-DE" sz="1400" b="0" i="0" u="none" strike="noStrike" kern="1200" dirty="0" err="1"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Times New Roman" panose="02020603050405020304" pitchFamily="18" charset="0"/>
                        </a:rPr>
                        <a:t>perished</a:t>
                      </a:r>
                      <a:r>
                        <a:rPr lang="de-DE" sz="1400" b="0" i="0" u="none" strike="noStrike" kern="1200" dirty="0"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Times New Roman" panose="02020603050405020304" pitchFamily="18" charset="0"/>
                        </a:rPr>
                        <a:t>,</a:t>
                      </a:r>
                      <a:br>
                        <a:rPr lang="de-DE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de-DE" sz="1400" b="0" i="0" u="none" strike="noStrike" kern="1200" dirty="0"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Times New Roman" panose="02020603050405020304" pitchFamily="18" charset="0"/>
                        </a:rPr>
                        <a:t>And </a:t>
                      </a:r>
                      <a:r>
                        <a:rPr lang="de-DE" sz="1400" b="0" i="0" u="none" strike="noStrike" kern="1200" dirty="0" err="1"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Times New Roman" panose="02020603050405020304" pitchFamily="18" charset="0"/>
                        </a:rPr>
                        <a:t>yet</a:t>
                      </a:r>
                      <a:r>
                        <a:rPr lang="de-DE" sz="1400" b="0" i="0" u="none" strike="noStrike" kern="1200" dirty="0"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Times New Roman" panose="02020603050405020304" pitchFamily="18" charset="0"/>
                        </a:rPr>
                        <a:t> still upon </a:t>
                      </a:r>
                      <a:r>
                        <a:rPr lang="de-DE" sz="1400" b="0" i="0" u="none" strike="noStrike" kern="1200" dirty="0" err="1"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Times New Roman" panose="02020603050405020304" pitchFamily="18" charset="0"/>
                        </a:rPr>
                        <a:t>us</a:t>
                      </a:r>
                      <a:r>
                        <a:rPr lang="de-DE" sz="1400" b="0" i="0" u="none" strike="noStrike" kern="1200" dirty="0"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de-DE" sz="1400" b="0" i="0" u="none" strike="noStrike" kern="1200" dirty="0" err="1"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Times New Roman" panose="02020603050405020304" pitchFamily="18" charset="0"/>
                        </a:rPr>
                        <a:t>brothers</a:t>
                      </a:r>
                      <a:r>
                        <a:rPr lang="de-DE" sz="1400" b="0" i="0" u="none" strike="noStrike" kern="1200" dirty="0"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de-DE" sz="1400" b="0" i="0" u="none" strike="noStrike" kern="1200" dirty="0" err="1"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Times New Roman" panose="02020603050405020304" pitchFamily="18" charset="0"/>
                        </a:rPr>
                        <a:t>fate</a:t>
                      </a:r>
                      <a:r>
                        <a:rPr lang="de-DE" sz="1400" b="0" i="0" u="none" strike="noStrike" kern="1200" dirty="0"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de-DE" sz="1400" b="0" i="0" u="none" strike="noStrike" kern="1200" dirty="0" err="1"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Times New Roman" panose="02020603050405020304" pitchFamily="18" charset="0"/>
                        </a:rPr>
                        <a:t>shall</a:t>
                      </a:r>
                      <a:r>
                        <a:rPr lang="de-DE" sz="1400" b="0" i="0" u="none" strike="noStrike" kern="1200" dirty="0"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de-DE" sz="1400" b="0" i="0" u="none" strike="noStrike" kern="1200" dirty="0" err="1"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Times New Roman" panose="02020603050405020304" pitchFamily="18" charset="0"/>
                        </a:rPr>
                        <a:t>smile</a:t>
                      </a:r>
                      <a:r>
                        <a:rPr lang="de-DE" sz="1400" b="0" i="0" u="none" strike="noStrike" kern="1200" dirty="0"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de-DE" sz="1400" b="0" i="0" u="none" strike="noStrike" kern="1200" dirty="0" err="1"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Times New Roman" panose="02020603050405020304" pitchFamily="18" charset="0"/>
                        </a:rPr>
                        <a:t>once</a:t>
                      </a:r>
                      <a:r>
                        <a:rPr lang="de-DE" sz="1400" b="0" i="0" u="none" strike="noStrike" kern="1200" dirty="0"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de-DE" sz="1400" b="0" i="0" u="none" strike="noStrike" kern="1200" dirty="0" err="1"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Times New Roman" panose="02020603050405020304" pitchFamily="18" charset="0"/>
                        </a:rPr>
                        <a:t>more</a:t>
                      </a:r>
                      <a:r>
                        <a:rPr lang="de-DE" sz="1400" b="0" i="0" u="none" strike="noStrike" kern="1200" dirty="0"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Times New Roman" panose="02020603050405020304" pitchFamily="18" charset="0"/>
                        </a:rPr>
                        <a:t>. </a:t>
                      </a:r>
                      <a:br>
                        <a:rPr lang="de-DE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de-DE" sz="1400" b="0" i="0" u="none" strike="noStrike" kern="1200" dirty="0" err="1"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Times New Roman" panose="02020603050405020304" pitchFamily="18" charset="0"/>
                        </a:rPr>
                        <a:t>Our</a:t>
                      </a:r>
                      <a:r>
                        <a:rPr lang="de-DE" sz="1400" b="0" i="0" u="none" strike="noStrike" kern="1200" dirty="0"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de-DE" sz="1400" b="0" i="0" u="none" strike="noStrike" kern="1200" dirty="0" err="1"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Times New Roman" panose="02020603050405020304" pitchFamily="18" charset="0"/>
                        </a:rPr>
                        <a:t>enemies</a:t>
                      </a:r>
                      <a:r>
                        <a:rPr lang="de-DE" sz="1400" b="0" i="0" u="none" strike="noStrike" kern="1200" dirty="0"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de-DE" sz="1400" b="0" i="0" u="none" strike="noStrike" kern="1200" dirty="0" err="1"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Times New Roman" panose="02020603050405020304" pitchFamily="18" charset="0"/>
                        </a:rPr>
                        <a:t>shall</a:t>
                      </a:r>
                      <a:r>
                        <a:rPr lang="de-DE" sz="1400" b="0" i="0" u="none" strike="noStrike" kern="1200" dirty="0"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de-DE" sz="1400" b="0" i="0" u="none" strike="noStrike" kern="1200" dirty="0" err="1"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Times New Roman" panose="02020603050405020304" pitchFamily="18" charset="0"/>
                        </a:rPr>
                        <a:t>melt</a:t>
                      </a:r>
                      <a:r>
                        <a:rPr lang="de-DE" sz="1400" b="0" i="0" u="none" strike="noStrike" kern="1200" dirty="0"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de-DE" sz="1400" b="0" i="0" u="none" strike="noStrike" kern="1200" dirty="0" err="1"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Times New Roman" panose="02020603050405020304" pitchFamily="18" charset="0"/>
                        </a:rPr>
                        <a:t>away</a:t>
                      </a:r>
                      <a:r>
                        <a:rPr lang="de-DE" sz="1400" b="0" i="0" u="none" strike="noStrike" kern="1200" dirty="0"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Times New Roman" panose="02020603050405020304" pitchFamily="18" charset="0"/>
                        </a:rPr>
                        <a:t>, like </a:t>
                      </a:r>
                      <a:r>
                        <a:rPr lang="de-DE" sz="1400" b="0" i="0" u="none" strike="noStrike" kern="1200" dirty="0" err="1"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de-DE" sz="1400" b="0" i="0" u="none" strike="noStrike" kern="1200" dirty="0"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de-DE" sz="1400" b="0" i="0" u="none" strike="noStrike" kern="1200" dirty="0" err="1"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Times New Roman" panose="02020603050405020304" pitchFamily="18" charset="0"/>
                        </a:rPr>
                        <a:t>dew</a:t>
                      </a:r>
                      <a:r>
                        <a:rPr lang="de-DE" sz="1400" b="0" i="0" u="none" strike="noStrike" kern="1200" dirty="0"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Times New Roman" panose="02020603050405020304" pitchFamily="18" charset="0"/>
                        </a:rPr>
                        <a:t> in </a:t>
                      </a:r>
                      <a:r>
                        <a:rPr lang="de-DE" sz="1400" b="0" i="0" u="none" strike="noStrike" kern="1200" dirty="0" err="1"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de-DE" sz="1400" b="0" i="0" u="none" strike="noStrike" kern="1200" dirty="0"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de-DE" sz="1400" b="0" i="0" u="none" strike="noStrike" kern="1200" dirty="0" err="1"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Times New Roman" panose="02020603050405020304" pitchFamily="18" charset="0"/>
                        </a:rPr>
                        <a:t>sun</a:t>
                      </a:r>
                      <a:r>
                        <a:rPr lang="de-DE" sz="1400" b="0" i="0" u="none" strike="noStrike" kern="1200" dirty="0"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Times New Roman" panose="02020603050405020304" pitchFamily="18" charset="0"/>
                        </a:rPr>
                        <a:t>. </a:t>
                      </a:r>
                      <a:br>
                        <a:rPr lang="de-DE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de-DE" sz="1400" b="0" i="0" u="none" strike="noStrike" kern="1200" dirty="0"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Times New Roman" panose="02020603050405020304" pitchFamily="18" charset="0"/>
                        </a:rPr>
                        <a:t>And </a:t>
                      </a:r>
                      <a:r>
                        <a:rPr lang="de-DE" sz="1400" b="0" i="0" u="none" strike="noStrike" kern="1200" dirty="0" err="1"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Times New Roman" panose="02020603050405020304" pitchFamily="18" charset="0"/>
                        </a:rPr>
                        <a:t>we</a:t>
                      </a:r>
                      <a:r>
                        <a:rPr lang="de-DE" sz="1400" b="0" i="0" u="none" strike="noStrike" kern="1200" dirty="0"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de-DE" sz="1400" b="0" i="0" u="none" strike="noStrike" kern="1200" dirty="0" err="1"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Times New Roman" panose="02020603050405020304" pitchFamily="18" charset="0"/>
                        </a:rPr>
                        <a:t>too</a:t>
                      </a:r>
                      <a:r>
                        <a:rPr lang="de-DE" sz="1400" b="0" i="0" u="none" strike="noStrike" kern="1200" dirty="0"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de-DE" sz="1400" b="0" i="0" u="none" strike="noStrike" kern="1200" dirty="0" err="1"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Times New Roman" panose="02020603050405020304" pitchFamily="18" charset="0"/>
                        </a:rPr>
                        <a:t>shall</a:t>
                      </a:r>
                      <a:r>
                        <a:rPr lang="de-DE" sz="1400" b="0" i="0" u="none" strike="noStrike" kern="1200" dirty="0"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de-DE" sz="1400" b="0" i="0" u="none" strike="noStrike" kern="1200" dirty="0" err="1"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Times New Roman" panose="02020603050405020304" pitchFamily="18" charset="0"/>
                        </a:rPr>
                        <a:t>rule</a:t>
                      </a:r>
                      <a:r>
                        <a:rPr lang="de-DE" sz="1400" b="0" i="0" u="none" strike="noStrike" kern="1200" dirty="0"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Times New Roman" panose="02020603050405020304" pitchFamily="18" charset="0"/>
                        </a:rPr>
                        <a:t>, O </a:t>
                      </a:r>
                      <a:r>
                        <a:rPr lang="de-DE" sz="1400" b="0" i="0" u="none" strike="noStrike" kern="1200" dirty="0" err="1"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Times New Roman" panose="02020603050405020304" pitchFamily="18" charset="0"/>
                        </a:rPr>
                        <a:t>brethren</a:t>
                      </a:r>
                      <a:r>
                        <a:rPr lang="de-DE" sz="1400" b="0" i="0" u="none" strike="noStrike" kern="1200" dirty="0"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de-DE" sz="1400" b="0" i="0" u="none" strike="noStrike" kern="1200" dirty="0" err="1"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de-DE" sz="1400" b="0" i="0" u="none" strike="noStrike" kern="1200" dirty="0"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de-DE" sz="1400" b="0" i="0" u="none" strike="noStrike" kern="1200" dirty="0" err="1"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Times New Roman" panose="02020603050405020304" pitchFamily="18" charset="0"/>
                        </a:rPr>
                        <a:t>homeland</a:t>
                      </a:r>
                      <a:r>
                        <a:rPr lang="de-DE" sz="1400" b="0" i="0" u="none" strike="noStrike" kern="1200" dirty="0"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de-DE" sz="1400" b="0" i="0" u="none" strike="noStrike" kern="1200" dirty="0" err="1"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Times New Roman" panose="02020603050405020304" pitchFamily="18" charset="0"/>
                        </a:rPr>
                        <a:t>of</a:t>
                      </a:r>
                      <a:r>
                        <a:rPr lang="de-DE" sz="1400" b="0" i="0" u="none" strike="noStrike" kern="1200" dirty="0"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de-DE" sz="1400" b="0" i="0" u="none" strike="noStrike" kern="1200" dirty="0" err="1"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Times New Roman" panose="02020603050405020304" pitchFamily="18" charset="0"/>
                        </a:rPr>
                        <a:t>our</a:t>
                      </a:r>
                      <a:r>
                        <a:rPr lang="de-DE" sz="1400" b="0" i="0" u="none" strike="noStrike" kern="1200" dirty="0"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Times New Roman" panose="02020603050405020304" pitchFamily="18" charset="0"/>
                        </a:rPr>
                        <a:t> own. </a:t>
                      </a:r>
                      <a:br>
                        <a:rPr lang="de-DE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kumimoji="0" lang="de-DE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CHORUS:</a:t>
                      </a:r>
                    </a:p>
                    <a:p>
                      <a:pPr marL="0" marR="0" lvl="0" indent="0" algn="l" defTabSz="449263" rtl="0" eaLnBrk="1" fontAlgn="base" latinLnBrk="0" hangingPunct="0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de-DE" altLang="en-US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We'll</a:t>
                      </a:r>
                      <a:r>
                        <a:rPr kumimoji="0" lang="de-DE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 </a:t>
                      </a:r>
                      <a:r>
                        <a:rPr kumimoji="0" lang="de-DE" altLang="en-US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lay</a:t>
                      </a:r>
                      <a:r>
                        <a:rPr kumimoji="0" lang="de-DE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 down </a:t>
                      </a:r>
                      <a:r>
                        <a:rPr kumimoji="0" lang="de-DE" altLang="en-US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our</a:t>
                      </a:r>
                      <a:r>
                        <a:rPr kumimoji="0" lang="de-DE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 </a:t>
                      </a:r>
                      <a:r>
                        <a:rPr kumimoji="0" lang="de-DE" altLang="en-US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souls</a:t>
                      </a:r>
                      <a:r>
                        <a:rPr kumimoji="0" lang="de-DE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 and </a:t>
                      </a:r>
                      <a:r>
                        <a:rPr kumimoji="0" lang="de-DE" altLang="en-US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bodies</a:t>
                      </a:r>
                      <a:r>
                        <a:rPr kumimoji="0" lang="de-DE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 </a:t>
                      </a:r>
                      <a:r>
                        <a:rPr kumimoji="0" lang="de-DE" altLang="en-US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to</a:t>
                      </a:r>
                      <a:r>
                        <a:rPr kumimoji="0" lang="de-DE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 </a:t>
                      </a:r>
                      <a:r>
                        <a:rPr kumimoji="0" lang="de-DE" altLang="en-US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attain</a:t>
                      </a:r>
                      <a:r>
                        <a:rPr kumimoji="0" lang="de-DE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 </a:t>
                      </a:r>
                      <a:r>
                        <a:rPr kumimoji="0" lang="de-DE" altLang="en-US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our</a:t>
                      </a:r>
                      <a:r>
                        <a:rPr kumimoji="0" lang="de-DE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 </a:t>
                      </a:r>
                      <a:r>
                        <a:rPr kumimoji="0" lang="de-DE" altLang="en-US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freedom</a:t>
                      </a:r>
                      <a:r>
                        <a:rPr kumimoji="0" lang="de-DE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,</a:t>
                      </a:r>
                    </a:p>
                    <a:p>
                      <a:pPr marL="0" marR="0" lvl="0" indent="0" algn="l" defTabSz="449263" rtl="0" eaLnBrk="1" fontAlgn="base" latinLnBrk="0" hangingPunct="0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de-DE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And </a:t>
                      </a:r>
                      <a:r>
                        <a:rPr kumimoji="0" lang="de-DE" altLang="en-US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we'll</a:t>
                      </a:r>
                      <a:r>
                        <a:rPr kumimoji="0" lang="de-DE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 </a:t>
                      </a:r>
                      <a:r>
                        <a:rPr kumimoji="0" lang="de-DE" altLang="en-US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show</a:t>
                      </a:r>
                      <a:r>
                        <a:rPr kumimoji="0" lang="de-DE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 </a:t>
                      </a:r>
                      <a:r>
                        <a:rPr kumimoji="0" lang="de-DE" altLang="en-US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that</a:t>
                      </a:r>
                      <a:r>
                        <a:rPr kumimoji="0" lang="de-DE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 </a:t>
                      </a:r>
                      <a:r>
                        <a:rPr kumimoji="0" lang="de-DE" altLang="en-US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we</a:t>
                      </a:r>
                      <a:r>
                        <a:rPr kumimoji="0" lang="de-DE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, </a:t>
                      </a:r>
                      <a:r>
                        <a:rPr kumimoji="0" lang="de-DE" altLang="en-US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brothers</a:t>
                      </a:r>
                      <a:r>
                        <a:rPr kumimoji="0" lang="de-DE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, </a:t>
                      </a:r>
                      <a:r>
                        <a:rPr kumimoji="0" lang="de-DE" altLang="en-US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are</a:t>
                      </a:r>
                      <a:r>
                        <a:rPr kumimoji="0" lang="de-DE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 </a:t>
                      </a:r>
                      <a:r>
                        <a:rPr kumimoji="0" lang="de-DE" altLang="en-US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of</a:t>
                      </a:r>
                      <a:r>
                        <a:rPr kumimoji="0" lang="de-DE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 </a:t>
                      </a:r>
                      <a:r>
                        <a:rPr kumimoji="0" lang="de-DE" altLang="en-US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the</a:t>
                      </a:r>
                      <a:r>
                        <a:rPr kumimoji="0" lang="de-DE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 </a:t>
                      </a:r>
                      <a:r>
                        <a:rPr kumimoji="0" lang="de-DE" altLang="en-US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Cossack</a:t>
                      </a:r>
                      <a:r>
                        <a:rPr kumimoji="0" lang="de-DE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 </a:t>
                      </a:r>
                      <a:r>
                        <a:rPr kumimoji="0" lang="de-DE" altLang="en-US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nation</a:t>
                      </a:r>
                      <a:r>
                        <a:rPr kumimoji="0" lang="de-DE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.</a:t>
                      </a:r>
                    </a:p>
                    <a:p>
                      <a:pPr marL="0" marR="0" lvl="0" indent="0" algn="l" defTabSz="449263" rtl="0" eaLnBrk="1" fontAlgn="base" latinLnBrk="0" hangingPunct="0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de-DE" altLang="en-US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We'll</a:t>
                      </a:r>
                      <a:r>
                        <a:rPr kumimoji="0" lang="de-DE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 stand </a:t>
                      </a:r>
                      <a:r>
                        <a:rPr kumimoji="0" lang="de-DE" altLang="en-US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together</a:t>
                      </a:r>
                      <a:r>
                        <a:rPr kumimoji="0" lang="de-DE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 </a:t>
                      </a:r>
                      <a:r>
                        <a:rPr kumimoji="0" lang="de-DE" altLang="en-US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for</a:t>
                      </a:r>
                      <a:r>
                        <a:rPr kumimoji="0" lang="de-DE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 </a:t>
                      </a:r>
                      <a:r>
                        <a:rPr kumimoji="0" lang="de-DE" altLang="en-US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freedom</a:t>
                      </a:r>
                      <a:r>
                        <a:rPr kumimoji="0" lang="de-DE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, </a:t>
                      </a:r>
                      <a:r>
                        <a:rPr kumimoji="0" lang="de-DE" altLang="en-US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from</a:t>
                      </a:r>
                      <a:r>
                        <a:rPr kumimoji="0" lang="de-DE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 </a:t>
                      </a:r>
                      <a:r>
                        <a:rPr kumimoji="0" lang="de-DE" altLang="en-US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the</a:t>
                      </a:r>
                      <a:r>
                        <a:rPr kumimoji="0" lang="de-DE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 </a:t>
                      </a:r>
                      <a:r>
                        <a:rPr kumimoji="0" lang="de-DE" altLang="en-US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Sian</a:t>
                      </a:r>
                      <a:r>
                        <a:rPr kumimoji="0" lang="de-DE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 </a:t>
                      </a:r>
                      <a:r>
                        <a:rPr kumimoji="0" lang="de-DE" altLang="en-US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to</a:t>
                      </a:r>
                      <a:r>
                        <a:rPr kumimoji="0" lang="de-DE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 </a:t>
                      </a:r>
                      <a:r>
                        <a:rPr kumimoji="0" lang="de-DE" altLang="en-US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the</a:t>
                      </a:r>
                      <a:r>
                        <a:rPr kumimoji="0" lang="de-DE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 Don,</a:t>
                      </a:r>
                    </a:p>
                    <a:p>
                      <a:pPr marL="0" marR="0" lvl="0" indent="0" algn="l" defTabSz="449263" rtl="0" eaLnBrk="1" fontAlgn="base" latinLnBrk="0" hangingPunct="0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de-DE" altLang="en-US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We</a:t>
                      </a:r>
                      <a:r>
                        <a:rPr kumimoji="0" lang="de-DE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 will not </a:t>
                      </a:r>
                      <a:r>
                        <a:rPr kumimoji="0" lang="de-DE" altLang="en-US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allow</a:t>
                      </a:r>
                      <a:r>
                        <a:rPr kumimoji="0" lang="de-DE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 </a:t>
                      </a:r>
                      <a:r>
                        <a:rPr kumimoji="0" lang="de-DE" altLang="en-US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others</a:t>
                      </a:r>
                      <a:r>
                        <a:rPr kumimoji="0" lang="de-DE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 </a:t>
                      </a:r>
                      <a:r>
                        <a:rPr kumimoji="0" lang="de-DE" altLang="en-US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to</a:t>
                      </a:r>
                      <a:r>
                        <a:rPr kumimoji="0" lang="de-DE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 </a:t>
                      </a:r>
                      <a:r>
                        <a:rPr kumimoji="0" lang="de-DE" altLang="en-US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rule</a:t>
                      </a:r>
                      <a:r>
                        <a:rPr kumimoji="0" lang="de-DE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 in </a:t>
                      </a:r>
                      <a:r>
                        <a:rPr kumimoji="0" lang="de-DE" altLang="en-US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our</a:t>
                      </a:r>
                      <a:r>
                        <a:rPr kumimoji="0" lang="de-DE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 </a:t>
                      </a:r>
                      <a:r>
                        <a:rPr kumimoji="0" lang="de-DE" altLang="en-US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motherland</a:t>
                      </a:r>
                      <a:r>
                        <a:rPr kumimoji="0" lang="de-DE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.</a:t>
                      </a:r>
                    </a:p>
                    <a:p>
                      <a:pPr marL="0" marR="0" lvl="0" indent="0" algn="l" defTabSz="449263" rtl="0" eaLnBrk="1" fontAlgn="base" latinLnBrk="0" hangingPunct="0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de-DE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The Black </a:t>
                      </a:r>
                      <a:r>
                        <a:rPr kumimoji="0" lang="de-DE" altLang="en-US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Sea</a:t>
                      </a:r>
                      <a:r>
                        <a:rPr kumimoji="0" lang="de-DE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 will </a:t>
                      </a:r>
                      <a:r>
                        <a:rPr kumimoji="0" lang="de-DE" altLang="en-US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smile</a:t>
                      </a:r>
                      <a:r>
                        <a:rPr kumimoji="0" lang="de-DE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 and </a:t>
                      </a:r>
                      <a:r>
                        <a:rPr kumimoji="0" lang="de-DE" altLang="en-US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grandfather</a:t>
                      </a:r>
                      <a:r>
                        <a:rPr kumimoji="0" lang="de-DE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 Dnipro will </a:t>
                      </a:r>
                      <a:r>
                        <a:rPr kumimoji="0" lang="de-DE" altLang="en-US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rejoice</a:t>
                      </a:r>
                      <a:r>
                        <a:rPr kumimoji="0" lang="de-DE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,</a:t>
                      </a:r>
                    </a:p>
                    <a:p>
                      <a:pPr marL="0" marR="0" lvl="0" indent="0" algn="l" defTabSz="449263" rtl="0" eaLnBrk="1" fontAlgn="base" latinLnBrk="0" hangingPunct="0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de-DE" altLang="en-US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For</a:t>
                      </a:r>
                      <a:r>
                        <a:rPr kumimoji="0" lang="de-DE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 in </a:t>
                      </a:r>
                      <a:r>
                        <a:rPr kumimoji="0" lang="de-DE" altLang="en-US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our</a:t>
                      </a:r>
                      <a:r>
                        <a:rPr kumimoji="0" lang="de-DE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 own Ukraine </a:t>
                      </a:r>
                      <a:r>
                        <a:rPr kumimoji="0" lang="de-DE" altLang="en-US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fortune</a:t>
                      </a:r>
                      <a:r>
                        <a:rPr kumimoji="0" lang="de-DE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 </a:t>
                      </a:r>
                      <a:r>
                        <a:rPr kumimoji="0" lang="de-DE" altLang="en-US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shall</a:t>
                      </a:r>
                      <a:r>
                        <a:rPr kumimoji="0" lang="de-DE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 </a:t>
                      </a:r>
                      <a:r>
                        <a:rPr kumimoji="0" lang="de-DE" altLang="en-US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flourish</a:t>
                      </a:r>
                      <a:r>
                        <a:rPr kumimoji="0" lang="de-DE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 </a:t>
                      </a:r>
                      <a:r>
                        <a:rPr kumimoji="0" lang="de-DE" altLang="en-US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again</a:t>
                      </a:r>
                      <a:r>
                        <a:rPr kumimoji="0" lang="de-DE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.</a:t>
                      </a:r>
                    </a:p>
                    <a:p>
                      <a:pPr marL="0" marR="0" lvl="0" indent="0" algn="l" defTabSz="449263" rtl="0" eaLnBrk="1" fontAlgn="base" latinLnBrk="0" hangingPunct="0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de-DE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CHORUS</a:t>
                      </a:r>
                    </a:p>
                    <a:p>
                      <a:pPr marL="0" marR="0" lvl="0" indent="0" algn="l" defTabSz="449263" rtl="0" eaLnBrk="1" fontAlgn="base" latinLnBrk="0" hangingPunct="0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de-DE" altLang="en-US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Our</a:t>
                      </a:r>
                      <a:r>
                        <a:rPr kumimoji="0" lang="de-DE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 </a:t>
                      </a:r>
                      <a:r>
                        <a:rPr kumimoji="0" lang="de-DE" altLang="en-US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persistence</a:t>
                      </a:r>
                      <a:r>
                        <a:rPr kumimoji="0" lang="de-DE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 and </a:t>
                      </a:r>
                      <a:r>
                        <a:rPr kumimoji="0" lang="de-DE" altLang="en-US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our</a:t>
                      </a:r>
                      <a:r>
                        <a:rPr kumimoji="0" lang="de-DE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 </a:t>
                      </a:r>
                      <a:r>
                        <a:rPr kumimoji="0" lang="de-DE" altLang="en-US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sincere</a:t>
                      </a:r>
                      <a:r>
                        <a:rPr kumimoji="0" lang="de-DE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 </a:t>
                      </a:r>
                      <a:r>
                        <a:rPr kumimoji="0" lang="de-DE" altLang="en-US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toils</a:t>
                      </a:r>
                      <a:r>
                        <a:rPr kumimoji="0" lang="de-DE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 will </a:t>
                      </a:r>
                      <a:r>
                        <a:rPr kumimoji="0" lang="de-DE" altLang="en-US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be</a:t>
                      </a:r>
                      <a:r>
                        <a:rPr kumimoji="0" lang="de-DE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 </a:t>
                      </a:r>
                      <a:r>
                        <a:rPr kumimoji="0" lang="de-DE" altLang="en-US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rewarded</a:t>
                      </a:r>
                      <a:r>
                        <a:rPr kumimoji="0" lang="de-DE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,</a:t>
                      </a:r>
                    </a:p>
                    <a:p>
                      <a:pPr marL="0" marR="0" lvl="0" indent="0" algn="l" defTabSz="449263" rtl="0" eaLnBrk="1" fontAlgn="base" latinLnBrk="0" hangingPunct="0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de-DE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And </a:t>
                      </a:r>
                      <a:r>
                        <a:rPr kumimoji="0" lang="de-DE" altLang="en-US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freedom's</a:t>
                      </a:r>
                      <a:r>
                        <a:rPr kumimoji="0" lang="de-DE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 </a:t>
                      </a:r>
                      <a:r>
                        <a:rPr kumimoji="0" lang="de-DE" altLang="en-US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song</a:t>
                      </a:r>
                      <a:r>
                        <a:rPr kumimoji="0" lang="de-DE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 will </a:t>
                      </a:r>
                      <a:r>
                        <a:rPr kumimoji="0" lang="de-DE" altLang="en-US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resound</a:t>
                      </a:r>
                      <a:r>
                        <a:rPr kumimoji="0" lang="de-DE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 </a:t>
                      </a:r>
                      <a:r>
                        <a:rPr kumimoji="0" lang="de-DE" altLang="en-US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throughout</a:t>
                      </a:r>
                      <a:r>
                        <a:rPr kumimoji="0" lang="de-DE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 all </a:t>
                      </a:r>
                      <a:r>
                        <a:rPr kumimoji="0" lang="de-DE" altLang="en-US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of</a:t>
                      </a:r>
                      <a:r>
                        <a:rPr kumimoji="0" lang="de-DE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 Ukraine.</a:t>
                      </a:r>
                    </a:p>
                    <a:p>
                      <a:pPr marL="0" marR="0" lvl="0" indent="0" algn="l" defTabSz="449263" rtl="0" eaLnBrk="1" fontAlgn="base" latinLnBrk="0" hangingPunct="0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de-DE" altLang="en-US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Echoing</a:t>
                      </a:r>
                      <a:r>
                        <a:rPr kumimoji="0" lang="de-DE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 off </a:t>
                      </a:r>
                      <a:r>
                        <a:rPr kumimoji="0" lang="de-DE" altLang="en-US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the</a:t>
                      </a:r>
                      <a:r>
                        <a:rPr kumimoji="0" lang="de-DE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 </a:t>
                      </a:r>
                      <a:r>
                        <a:rPr kumimoji="0" lang="de-DE" altLang="en-US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Carpathians</a:t>
                      </a:r>
                      <a:r>
                        <a:rPr kumimoji="0" lang="de-DE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, and </a:t>
                      </a:r>
                      <a:r>
                        <a:rPr kumimoji="0" lang="de-DE" altLang="en-US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rumbling</a:t>
                      </a:r>
                      <a:r>
                        <a:rPr kumimoji="0" lang="de-DE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 </a:t>
                      </a:r>
                      <a:r>
                        <a:rPr kumimoji="0" lang="de-DE" altLang="en-US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across</a:t>
                      </a:r>
                      <a:r>
                        <a:rPr kumimoji="0" lang="de-DE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 </a:t>
                      </a:r>
                      <a:r>
                        <a:rPr kumimoji="0" lang="de-DE" altLang="en-US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the</a:t>
                      </a:r>
                      <a:r>
                        <a:rPr kumimoji="0" lang="de-DE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 </a:t>
                      </a:r>
                      <a:r>
                        <a:rPr kumimoji="0" lang="de-DE" altLang="en-US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steppes</a:t>
                      </a:r>
                      <a:r>
                        <a:rPr kumimoji="0" lang="de-DE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,</a:t>
                      </a:r>
                    </a:p>
                    <a:p>
                      <a:pPr marL="0" marR="0" lvl="0" indent="0" algn="l" defTabSz="449263" rtl="0" eaLnBrk="1" fontAlgn="base" latinLnBrk="0" hangingPunct="0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de-DE" altLang="en-US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Ukraine's</a:t>
                      </a:r>
                      <a:r>
                        <a:rPr kumimoji="0" lang="de-DE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 </a:t>
                      </a:r>
                      <a:r>
                        <a:rPr kumimoji="0" lang="de-DE" altLang="en-US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fame</a:t>
                      </a:r>
                      <a:r>
                        <a:rPr kumimoji="0" lang="de-DE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 and </a:t>
                      </a:r>
                      <a:r>
                        <a:rPr kumimoji="0" lang="de-DE" altLang="en-US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glory</a:t>
                      </a:r>
                      <a:r>
                        <a:rPr kumimoji="0" lang="de-DE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 will </a:t>
                      </a:r>
                      <a:r>
                        <a:rPr kumimoji="0" lang="de-DE" altLang="en-US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be</a:t>
                      </a:r>
                      <a:r>
                        <a:rPr kumimoji="0" lang="de-DE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 </a:t>
                      </a:r>
                      <a:r>
                        <a:rPr kumimoji="0" lang="de-DE" altLang="en-US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known</a:t>
                      </a:r>
                      <a:r>
                        <a:rPr kumimoji="0" lang="de-DE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 </a:t>
                      </a:r>
                      <a:r>
                        <a:rPr kumimoji="0" lang="de-DE" altLang="en-US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among</a:t>
                      </a:r>
                      <a:r>
                        <a:rPr kumimoji="0" lang="de-DE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 all </a:t>
                      </a:r>
                      <a:r>
                        <a:rPr kumimoji="0" lang="de-DE" altLang="en-US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nations</a:t>
                      </a:r>
                      <a:r>
                        <a:rPr kumimoji="0" lang="de-DE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.</a:t>
                      </a:r>
                    </a:p>
                    <a:p>
                      <a:pPr marL="0" marR="0" lvl="0" indent="0" algn="l" defTabSz="449263" rtl="0" eaLnBrk="1" fontAlgn="base" latinLnBrk="0" hangingPunct="0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de-DE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CHORUS</a:t>
                      </a:r>
                    </a:p>
                  </a:txBody>
                  <a:tcPr marL="90000" marR="90000" marT="118080" marB="46800" horzOverflow="overflow">
                    <a:lnL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25962" name="Rectangle 12">
            <a:extLst>
              <a:ext uri="{FF2B5EF4-FFF2-40B4-BE49-F238E27FC236}">
                <a16:creationId xmlns:a16="http://schemas.microsoft.com/office/drawing/2014/main" id="{2625BBA8-E167-25C3-425C-B46DF26F9888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2775" y="6367463"/>
            <a:ext cx="5097463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0000" tIns="45000" rIns="90000" bIns="45000" anchor="ctr">
            <a:spAutoFit/>
          </a:bodyPr>
          <a:lstStyle>
            <a:lvl1pPr>
              <a:lnSpc>
                <a:spcPct val="93000"/>
              </a:lnSpc>
              <a:spcAft>
                <a:spcPts val="1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9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 marL="37931725" indent="-37474525">
              <a:lnSpc>
                <a:spcPct val="93000"/>
              </a:lnSpc>
              <a:spcAft>
                <a:spcPts val="102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5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lnSpc>
                <a:spcPct val="93000"/>
              </a:lnSpc>
              <a:spcAft>
                <a:spcPts val="7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2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lnSpc>
                <a:spcPct val="93000"/>
              </a:lnSpc>
              <a:spcAft>
                <a:spcPts val="51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lnSpc>
                <a:spcPct val="93000"/>
              </a:lnSpc>
              <a:spcAft>
                <a:spcPts val="26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eaLnBrk="1" hangingPunct="1">
              <a:lnSpc>
                <a:spcPct val="100000"/>
              </a:lnSpc>
              <a:spcAft>
                <a:spcPct val="0"/>
              </a:spcAft>
              <a:buClrTx/>
              <a:buFontTx/>
              <a:buNone/>
            </a:pPr>
            <a:r>
              <a:rPr lang="de-DE" altLang="en-US" sz="1400">
                <a:latin typeface="Times New Roman" panose="02020603050405020304" pitchFamily="18" charset="0"/>
              </a:rPr>
              <a:t>1st line (before 2003): Shche ne vmerla Ukrajina, ni slava, ni volja, </a:t>
            </a:r>
          </a:p>
          <a:p>
            <a:pPr eaLnBrk="1">
              <a:lnSpc>
                <a:spcPct val="100000"/>
              </a:lnSpc>
              <a:spcAft>
                <a:spcPct val="0"/>
              </a:spcAft>
              <a:buClrTx/>
              <a:buFontTx/>
              <a:buNone/>
            </a:pPr>
            <a:r>
              <a:rPr lang="de-DE" altLang="en-US" sz="1400">
                <a:latin typeface="Times New Roman" panose="02020603050405020304" pitchFamily="18" charset="0"/>
              </a:rPr>
              <a:t>1st line (after 2003): Shche ne vmerla Ukrajini i slava, i volja</a:t>
            </a:r>
            <a:r>
              <a:rPr lang="de-DE" altLang="en-US" sz="1200"/>
              <a:t>, </a:t>
            </a:r>
          </a:p>
        </p:txBody>
      </p:sp>
    </p:spTree>
    <p:extLst>
      <p:ext uri="{BB962C8B-B14F-4D97-AF65-F5344CB8AC3E}">
        <p14:creationId xmlns:p14="http://schemas.microsoft.com/office/powerpoint/2010/main" val="382701940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par>
              <p:cTn id="2" fill="hold" nodeType="interactiveSeq"/>
            </p:par>
            <p:seq concurrent="1" nextAc="seek">
              <p:cTn id="3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par>
              <p:cTn id="4" fill="hold" nodeType="interactiveSeq">
                <p:stCondLst>
                  <p:cond delay="0"/>
                </p:stCondLst>
                <p:childTnLst>
                  <p:par>
                    <p:cTn id="5" fill="hold">
                      <p:childTnLst>
                        <p:par>
                          <p:cTn id="6" fill="hold">
                            <p:stCondLst>
                              <p:cond delay="0"/>
                            </p:stCondLst>
                            <p:childTnLst>
                              <p:par>
                                <p:cTn id="7" presetID="1" presetClass="mediacall" fill="hold" nodeType="clickEffect">
                                  <p:stCondLst>
                                    <p:cond delay="0"/>
                                  </p:stCondLst>
                                  <p:childTnLst>
                                    <p:par>
                                      <p:cTn id="8"/>
                                    </p:pa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</p:par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feld 2">
            <a:extLst>
              <a:ext uri="{FF2B5EF4-FFF2-40B4-BE49-F238E27FC236}">
                <a16:creationId xmlns:a16="http://schemas.microsoft.com/office/drawing/2014/main" id="{A3231F84-0162-D2FD-B8BF-CFE5FF8C69D4}"/>
              </a:ext>
            </a:extLst>
          </p:cNvPr>
          <p:cNvSpPr txBox="1"/>
          <p:nvPr/>
        </p:nvSpPr>
        <p:spPr>
          <a:xfrm>
            <a:off x="74341" y="1328355"/>
            <a:ext cx="6542049" cy="33239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de-GB" sz="1800" dirty="0"/>
              <a:t>Putin‘s uses history (as he understands it) to legitimise </a:t>
            </a:r>
            <a:br>
              <a:rPr lang="de-GB" sz="1800" dirty="0"/>
            </a:br>
            <a:r>
              <a:rPr lang="de-GB" sz="1800" dirty="0"/>
              <a:t>the attack on Ukraine and Russia‘s land grab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de-GB" sz="1800" dirty="0"/>
              <a:t>Genocidal dimension of war</a:t>
            </a:r>
            <a:endParaRPr lang="de-GB" dirty="0"/>
          </a:p>
          <a:p>
            <a:pPr marL="742950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de-GB" dirty="0"/>
              <a:t>kidnapping children</a:t>
            </a:r>
          </a:p>
          <a:p>
            <a:pPr marL="742950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de-GB" dirty="0"/>
              <a:t>destroying or appropriating Ukrainian cultural heritage</a:t>
            </a:r>
          </a:p>
          <a:p>
            <a:pPr marL="742950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de-GB" dirty="0"/>
              <a:t>denying the existence of the Ukrainian nation by </a:t>
            </a:r>
          </a:p>
          <a:p>
            <a:pPr marL="742950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de-GB" dirty="0"/>
              <a:t>denying that Ukraine has a history outside of the framework provided by the Russian narrative, </a:t>
            </a:r>
          </a:p>
          <a:p>
            <a:pPr marL="742950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de-GB" dirty="0"/>
              <a:t>or a future outside of the </a:t>
            </a:r>
            <a:br>
              <a:rPr lang="de-GB" dirty="0"/>
            </a:br>
            <a:r>
              <a:rPr lang="de-GB" dirty="0"/>
              <a:t>‚Russian World‘</a:t>
            </a:r>
          </a:p>
        </p:txBody>
      </p:sp>
      <p:pic>
        <p:nvPicPr>
          <p:cNvPr id="2" name="Picture 5" descr="How memorial to heroes of Russo-Ukrainian war is growing in Lviv before our  eyes">
            <a:extLst>
              <a:ext uri="{FF2B5EF4-FFF2-40B4-BE49-F238E27FC236}">
                <a16:creationId xmlns:a16="http://schemas.microsoft.com/office/drawing/2014/main" id="{977057D6-EF63-69A5-BA16-87804875551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42518" y="-7873"/>
            <a:ext cx="3501482" cy="23343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feld 3">
            <a:extLst>
              <a:ext uri="{FF2B5EF4-FFF2-40B4-BE49-F238E27FC236}">
                <a16:creationId xmlns:a16="http://schemas.microsoft.com/office/drawing/2014/main" id="{266A4149-3C7D-22E4-B86C-6D3EE32AE3DD}"/>
              </a:ext>
            </a:extLst>
          </p:cNvPr>
          <p:cNvSpPr txBox="1"/>
          <p:nvPr/>
        </p:nvSpPr>
        <p:spPr>
          <a:xfrm>
            <a:off x="2801611" y="303037"/>
            <a:ext cx="287701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GB" dirty="0"/>
              <a:t>Cemetery of fallen Ukrainian soldiers in Lviv, 2023</a:t>
            </a: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4598B984-4535-CC04-1849-CE488B6F39D4}"/>
              </a:ext>
            </a:extLst>
          </p:cNvPr>
          <p:cNvSpPr txBox="1"/>
          <p:nvPr/>
        </p:nvSpPr>
        <p:spPr>
          <a:xfrm>
            <a:off x="-3559" y="5657671"/>
            <a:ext cx="447821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/>
              <a:t>By </a:t>
            </a:r>
            <a:r>
              <a:rPr lang="de-DE" sz="1200" dirty="0" err="1"/>
              <a:t>Viewsridge</a:t>
            </a:r>
            <a:r>
              <a:rPr lang="de-DE" sz="1200" dirty="0"/>
              <a:t> - Own </a:t>
            </a:r>
            <a:r>
              <a:rPr lang="de-DE" sz="1200" dirty="0" err="1"/>
              <a:t>work</a:t>
            </a:r>
            <a:r>
              <a:rPr lang="de-DE" sz="1200" dirty="0"/>
              <a:t> </a:t>
            </a:r>
            <a:r>
              <a:rPr lang="de-DE" sz="1200" dirty="0" err="1"/>
              <a:t>based</a:t>
            </a:r>
            <a:r>
              <a:rPr lang="de-DE" sz="1200" dirty="0"/>
              <a:t> on: Russo-</a:t>
            </a:r>
            <a:r>
              <a:rPr lang="de-DE" sz="1200" dirty="0" err="1"/>
              <a:t>Ukrainian</a:t>
            </a:r>
            <a:r>
              <a:rPr lang="de-DE" sz="1200" dirty="0"/>
              <a:t> </a:t>
            </a:r>
            <a:r>
              <a:rPr lang="de-DE" sz="1200" dirty="0" err="1"/>
              <a:t>conflict</a:t>
            </a:r>
            <a:r>
              <a:rPr lang="de-DE" sz="1200" dirty="0"/>
              <a:t> (2014-2022).</a:t>
            </a:r>
            <a:r>
              <a:rPr lang="de-DE" sz="1200" dirty="0" err="1"/>
              <a:t>svg</a:t>
            </a:r>
            <a:r>
              <a:rPr lang="de-DE" sz="1200" dirty="0"/>
              <a:t> </a:t>
            </a:r>
            <a:r>
              <a:rPr lang="de-DE" sz="1200" dirty="0" err="1"/>
              <a:t>by</a:t>
            </a:r>
            <a:r>
              <a:rPr lang="de-DE" sz="1200" dirty="0"/>
              <a:t> Rr016 &amp;</a:t>
            </a:r>
            <a:r>
              <a:rPr lang="de-DE" sz="1200" dirty="0" err="1"/>
              <a:t>amp</a:t>
            </a:r>
            <a:r>
              <a:rPr lang="de-DE" sz="1200" dirty="0"/>
              <a:t>; Ukraine </a:t>
            </a:r>
            <a:r>
              <a:rPr lang="de-DE" sz="1200" dirty="0" err="1"/>
              <a:t>adm</a:t>
            </a:r>
            <a:r>
              <a:rPr lang="de-DE" sz="1200" dirty="0"/>
              <a:t> </a:t>
            </a:r>
            <a:r>
              <a:rPr lang="de-DE" sz="1200" dirty="0" err="1"/>
              <a:t>location</a:t>
            </a:r>
            <a:r>
              <a:rPr lang="de-DE" sz="1200" dirty="0"/>
              <a:t> </a:t>
            </a:r>
            <a:r>
              <a:rPr lang="de-DE" sz="1200" dirty="0" err="1"/>
              <a:t>map</a:t>
            </a:r>
            <a:r>
              <a:rPr lang="de-DE" sz="1200" dirty="0"/>
              <a:t> </a:t>
            </a:r>
            <a:r>
              <a:rPr lang="de-DE" sz="1200" dirty="0" err="1"/>
              <a:t>improved.svg</a:t>
            </a:r>
            <a:r>
              <a:rPr lang="de-DE" sz="1200" dirty="0"/>
              <a:t> </a:t>
            </a:r>
            <a:r>
              <a:rPr lang="de-DE" sz="1200" dirty="0" err="1"/>
              <a:t>by</a:t>
            </a:r>
            <a:r>
              <a:rPr lang="de-DE" sz="1200" dirty="0"/>
              <a:t> Yakiv </a:t>
            </a:r>
            <a:r>
              <a:rPr lang="de-DE" sz="1200" dirty="0" err="1"/>
              <a:t>GluckTerritorial</a:t>
            </a:r>
            <a:r>
              <a:rPr lang="de-DE" sz="1200" dirty="0"/>
              <a:t> </a:t>
            </a:r>
            <a:r>
              <a:rPr lang="de-DE" sz="1200" dirty="0" err="1"/>
              <a:t>control</a:t>
            </a:r>
            <a:r>
              <a:rPr lang="de-DE" sz="1200" dirty="0"/>
              <a:t> </a:t>
            </a:r>
            <a:r>
              <a:rPr lang="de-DE" sz="1200" dirty="0" err="1"/>
              <a:t>sources:Template:Russo-Ukrainian</a:t>
            </a:r>
            <a:r>
              <a:rPr lang="de-DE" sz="1200" dirty="0"/>
              <a:t> War </a:t>
            </a:r>
            <a:r>
              <a:rPr lang="de-DE" sz="1200" dirty="0" err="1"/>
              <a:t>detailed</a:t>
            </a:r>
            <a:r>
              <a:rPr lang="de-DE" sz="1200" dirty="0"/>
              <a:t> </a:t>
            </a:r>
            <a:r>
              <a:rPr lang="de-DE" sz="1200" dirty="0" err="1"/>
              <a:t>map</a:t>
            </a:r>
            <a:r>
              <a:rPr lang="de-DE" sz="1200" dirty="0"/>
              <a:t> / </a:t>
            </a:r>
            <a:r>
              <a:rPr lang="de-DE" sz="1200" dirty="0" err="1"/>
              <a:t>Template:Russo-Ukrainian</a:t>
            </a:r>
            <a:r>
              <a:rPr lang="de-DE" sz="1200" dirty="0"/>
              <a:t> War </a:t>
            </a:r>
            <a:r>
              <a:rPr lang="de-DE" sz="1200" dirty="0" err="1"/>
              <a:t>detailed</a:t>
            </a:r>
            <a:r>
              <a:rPr lang="de-DE" sz="1200" dirty="0"/>
              <a:t> </a:t>
            </a:r>
            <a:r>
              <a:rPr lang="de-DE" sz="1200" dirty="0" err="1"/>
              <a:t>relief</a:t>
            </a:r>
            <a:r>
              <a:rPr lang="de-DE" sz="1200" dirty="0"/>
              <a:t> </a:t>
            </a:r>
            <a:r>
              <a:rPr lang="de-DE" sz="1200" dirty="0" err="1"/>
              <a:t>mapISW</a:t>
            </a:r>
            <a:r>
              <a:rPr lang="de-DE" sz="1200" dirty="0"/>
              <a:t>, CC BY-SA 4.0, https://</a:t>
            </a:r>
            <a:r>
              <a:rPr lang="de-DE" sz="1200" dirty="0" err="1"/>
              <a:t>commons.wikimedia.org</a:t>
            </a:r>
            <a:r>
              <a:rPr lang="de-DE" sz="1200" dirty="0"/>
              <a:t>/</a:t>
            </a:r>
            <a:r>
              <a:rPr lang="de-DE" sz="1200" dirty="0" err="1"/>
              <a:t>w</a:t>
            </a:r>
            <a:r>
              <a:rPr lang="de-DE" sz="1200" dirty="0"/>
              <a:t>/</a:t>
            </a:r>
            <a:r>
              <a:rPr lang="de-DE" sz="1200" dirty="0" err="1"/>
              <a:t>index.php?curid</a:t>
            </a:r>
            <a:r>
              <a:rPr lang="de-DE" sz="1200" dirty="0"/>
              <a:t>=115506141</a:t>
            </a:r>
            <a:endParaRPr lang="de-GB" sz="1200" dirty="0"/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51EB7E37-1B4E-E809-E190-82CC4951231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13190" y="3662677"/>
            <a:ext cx="2522345" cy="3142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21435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 descr="Kijów_-_Sobór_Mądrości_Bożej_02.jpg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134" r="27134"/>
          <a:stretch>
            <a:fillRect/>
          </a:stretch>
        </p:blipFill>
        <p:spPr>
          <a:xfrm>
            <a:off x="0" y="0"/>
            <a:ext cx="4495800" cy="5038336"/>
          </a:xfrm>
        </p:spPr>
      </p:pic>
      <p:pic>
        <p:nvPicPr>
          <p:cNvPr id="8" name="Content Placeholder 7" descr="Kievan-rus-1015-1113-(en).png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646" r="-4646"/>
          <a:stretch>
            <a:fillRect/>
          </a:stretch>
        </p:blipFill>
        <p:spPr>
          <a:xfrm>
            <a:off x="4567306" y="1600200"/>
            <a:ext cx="4495800" cy="5038336"/>
          </a:xfrm>
        </p:spPr>
      </p:pic>
      <p:sp>
        <p:nvSpPr>
          <p:cNvPr id="2" name="Textfeld 1">
            <a:extLst>
              <a:ext uri="{FF2B5EF4-FFF2-40B4-BE49-F238E27FC236}">
                <a16:creationId xmlns:a16="http://schemas.microsoft.com/office/drawing/2014/main" id="{959C3C22-A72D-AE47-BEED-E687157EAD07}"/>
              </a:ext>
            </a:extLst>
          </p:cNvPr>
          <p:cNvSpPr txBox="1"/>
          <p:nvPr/>
        </p:nvSpPr>
        <p:spPr>
          <a:xfrm>
            <a:off x="508000" y="5303520"/>
            <a:ext cx="273304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GB" dirty="0"/>
              <a:t>Saint Sophia Cathedral, Kyiv, 11th century</a:t>
            </a:r>
            <a:r>
              <a:rPr lang="de-DE" dirty="0"/>
              <a:t>, </a:t>
            </a:r>
            <a:r>
              <a:rPr lang="de-DE" dirty="0" err="1"/>
              <a:t>rebuilt</a:t>
            </a:r>
            <a:r>
              <a:rPr lang="de-DE" dirty="0"/>
              <a:t> in 16th </a:t>
            </a:r>
            <a:r>
              <a:rPr lang="de-DE" dirty="0" err="1"/>
              <a:t>century</a:t>
            </a:r>
            <a:endParaRPr lang="de-GB" dirty="0"/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0F9DA9C3-B386-FA6D-640D-CBA73114E291}"/>
              </a:ext>
            </a:extLst>
          </p:cNvPr>
          <p:cNvSpPr txBox="1"/>
          <p:nvPr/>
        </p:nvSpPr>
        <p:spPr>
          <a:xfrm>
            <a:off x="6601216" y="977030"/>
            <a:ext cx="3818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GB" dirty="0"/>
              <a:t>M</a:t>
            </a:r>
          </a:p>
        </p:txBody>
      </p:sp>
    </p:spTree>
    <p:extLst>
      <p:ext uri="{BB962C8B-B14F-4D97-AF65-F5344CB8AC3E}">
        <p14:creationId xmlns:p14="http://schemas.microsoft.com/office/powerpoint/2010/main" val="28173728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274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1" y="0"/>
            <a:ext cx="4595799" cy="3209879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3" name="Picture 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83344" y="0"/>
            <a:ext cx="4560655" cy="3209879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4" name="Picture 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-6871" y="3616957"/>
            <a:ext cx="4590215" cy="324104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5" name="Picture 1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562797" y="3616957"/>
            <a:ext cx="4581204" cy="324104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358268652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5" name="Picture 4">
            <a:extLst>
              <a:ext uri="{FF2B5EF4-FFF2-40B4-BE49-F238E27FC236}">
                <a16:creationId xmlns:a16="http://schemas.microsoft.com/office/drawing/2014/main" id="{CD6263BE-3F1B-9B40-8CC7-A8D88D37319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30600" y="-53975"/>
            <a:ext cx="5613400" cy="6967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866" name="TextBox 5">
            <a:extLst>
              <a:ext uri="{FF2B5EF4-FFF2-40B4-BE49-F238E27FC236}">
                <a16:creationId xmlns:a16="http://schemas.microsoft.com/office/drawing/2014/main" id="{50BD63C0-D062-716E-1CFE-CA39F0BEE92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7838" y="1423988"/>
            <a:ext cx="2540000" cy="1938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GB" altLang="de-GB" dirty="0"/>
              <a:t>Map of </a:t>
            </a:r>
            <a:r>
              <a:rPr lang="en-GB" altLang="de-GB" dirty="0" err="1"/>
              <a:t>Kievan</a:t>
            </a:r>
            <a:r>
              <a:rPr lang="en-GB" altLang="de-GB" dirty="0"/>
              <a:t> or </a:t>
            </a:r>
            <a:r>
              <a:rPr lang="en-GB" altLang="de-GB" dirty="0" err="1"/>
              <a:t>Kyivan</a:t>
            </a:r>
            <a:r>
              <a:rPr lang="en-GB" altLang="de-GB" dirty="0"/>
              <a:t> Rus (Principality of Kiev Kyiv), 1245-1349</a:t>
            </a:r>
          </a:p>
        </p:txBody>
      </p:sp>
      <p:sp>
        <p:nvSpPr>
          <p:cNvPr id="36867" name="TextBox 1">
            <a:extLst>
              <a:ext uri="{FF2B5EF4-FFF2-40B4-BE49-F238E27FC236}">
                <a16:creationId xmlns:a16="http://schemas.microsoft.com/office/drawing/2014/main" id="{5BDFCB26-F5F2-437A-E856-A686D650C54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3568" y="332656"/>
            <a:ext cx="187007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de-GB" dirty="0"/>
              <a:t>Contested History</a:t>
            </a:r>
          </a:p>
        </p:txBody>
      </p:sp>
    </p:spTree>
    <p:extLst>
      <p:ext uri="{BB962C8B-B14F-4D97-AF65-F5344CB8AC3E}">
        <p14:creationId xmlns:p14="http://schemas.microsoft.com/office/powerpoint/2010/main" val="13383724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5" name="Picture 1">
            <a:extLst>
              <a:ext uri="{FF2B5EF4-FFF2-40B4-BE49-F238E27FC236}">
                <a16:creationId xmlns:a16="http://schemas.microsoft.com/office/drawing/2014/main" id="{93C948A0-FB1A-55B8-4A0A-8762A7FB7D8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13" y="127324"/>
            <a:ext cx="9097050" cy="635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Text Box 1">
            <a:extLst>
              <a:ext uri="{FF2B5EF4-FFF2-40B4-BE49-F238E27FC236}">
                <a16:creationId xmlns:a16="http://schemas.microsoft.com/office/drawing/2014/main" id="{2C541BB5-1E6D-9E6A-2CBC-8B9A85C2630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1753" y="1074535"/>
            <a:ext cx="4644536" cy="4948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marL="341313" indent="-341313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ts val="338"/>
              </a:spcBef>
              <a:buClr>
                <a:srgbClr val="FFFFFF"/>
              </a:buClr>
              <a:buSzPct val="100000"/>
              <a:buFont typeface="Arial" panose="020B0604020202020204" pitchFamily="34" charset="0"/>
              <a:buChar char="•"/>
            </a:pPr>
            <a:r>
              <a:rPr lang="en-GB" altLang="de-GB" sz="1350" dirty="0">
                <a:solidFill>
                  <a:srgbClr val="FFFFFF"/>
                </a:solidFill>
                <a:ea typeface="Arial Unicode MS" panose="020B0604020202020204" pitchFamily="34" charset="-128"/>
              </a:rPr>
              <a:t>Cossack (</a:t>
            </a:r>
            <a:r>
              <a:rPr lang="en-GB" altLang="de-GB" sz="1350" dirty="0" err="1">
                <a:solidFill>
                  <a:srgbClr val="FFFFFF"/>
                </a:solidFill>
                <a:ea typeface="Arial Unicode MS" panose="020B0604020202020204" pitchFamily="34" charset="-128"/>
              </a:rPr>
              <a:t>ukr</a:t>
            </a:r>
            <a:r>
              <a:rPr lang="en-GB" altLang="de-GB" sz="1350" dirty="0">
                <a:solidFill>
                  <a:srgbClr val="FFFFFF"/>
                </a:solidFill>
                <a:ea typeface="Arial Unicode MS" panose="020B0604020202020204" pitchFamily="34" charset="-128"/>
              </a:rPr>
              <a:t>. Kozak) is derived from the Turkic </a:t>
            </a:r>
            <a:r>
              <a:rPr lang="en-GB" altLang="de-GB" sz="1350" dirty="0" err="1">
                <a:solidFill>
                  <a:srgbClr val="FFFFFF"/>
                </a:solidFill>
                <a:ea typeface="Arial Unicode MS" panose="020B0604020202020204" pitchFamily="34" charset="-128"/>
              </a:rPr>
              <a:t>kazak</a:t>
            </a:r>
            <a:r>
              <a:rPr lang="en-GB" altLang="de-GB" sz="1350" dirty="0">
                <a:solidFill>
                  <a:srgbClr val="FFFFFF"/>
                </a:solidFill>
                <a:ea typeface="Arial Unicode MS" panose="020B0604020202020204" pitchFamily="34" charset="-128"/>
              </a:rPr>
              <a:t> (free man), meaning anyone who could not find his appropriate place in society and went into the steppes, where he acknowledged no authority. </a:t>
            </a:r>
          </a:p>
          <a:p>
            <a:pPr>
              <a:spcBef>
                <a:spcPts val="338"/>
              </a:spcBef>
              <a:buClr>
                <a:srgbClr val="FFFFFF"/>
              </a:buClr>
              <a:buSzPct val="100000"/>
              <a:buFont typeface="Arial" panose="020B0604020202020204" pitchFamily="34" charset="0"/>
              <a:buChar char="•"/>
            </a:pPr>
            <a:r>
              <a:rPr lang="en-GB" altLang="de-GB" sz="1350" dirty="0">
                <a:solidFill>
                  <a:srgbClr val="FFFFFF"/>
                </a:solidFill>
                <a:ea typeface="Arial Unicode MS" panose="020B0604020202020204" pitchFamily="34" charset="-128"/>
              </a:rPr>
              <a:t>By the end of the 15</a:t>
            </a:r>
            <a:r>
              <a:rPr lang="en-GB" altLang="de-GB" sz="1350" baseline="30000" dirty="0">
                <a:solidFill>
                  <a:srgbClr val="FFFFFF"/>
                </a:solidFill>
                <a:ea typeface="Arial Unicode MS" panose="020B0604020202020204" pitchFamily="34" charset="-128"/>
              </a:rPr>
              <a:t>th</a:t>
            </a:r>
            <a:r>
              <a:rPr lang="en-GB" altLang="de-GB" sz="1350" dirty="0">
                <a:solidFill>
                  <a:srgbClr val="FFFFFF"/>
                </a:solidFill>
                <a:ea typeface="Arial Unicode MS" panose="020B0604020202020204" pitchFamily="34" charset="-128"/>
              </a:rPr>
              <a:t> c. the name acquired a wider meaning and was applied to those who went to the steppes</a:t>
            </a:r>
          </a:p>
          <a:p>
            <a:pPr>
              <a:spcBef>
                <a:spcPts val="338"/>
              </a:spcBef>
              <a:buClr>
                <a:srgbClr val="FFFFFF"/>
              </a:buClr>
              <a:buSzPct val="100000"/>
              <a:buFont typeface="Arial" panose="020B0604020202020204" pitchFamily="34" charset="0"/>
              <a:buChar char="•"/>
            </a:pPr>
            <a:r>
              <a:rPr lang="en-GB" altLang="de-GB" sz="1350" dirty="0">
                <a:solidFill>
                  <a:srgbClr val="FFFFFF"/>
                </a:solidFill>
                <a:ea typeface="Arial Unicode MS" panose="020B0604020202020204" pitchFamily="34" charset="-128"/>
              </a:rPr>
              <a:t>In the mid 16</a:t>
            </a:r>
            <a:r>
              <a:rPr lang="en-GB" altLang="de-GB" sz="1350" baseline="30000" dirty="0">
                <a:solidFill>
                  <a:srgbClr val="FFFFFF"/>
                </a:solidFill>
                <a:ea typeface="Arial Unicode MS" panose="020B0604020202020204" pitchFamily="34" charset="-128"/>
              </a:rPr>
              <a:t>th</a:t>
            </a:r>
            <a:r>
              <a:rPr lang="en-GB" altLang="de-GB" sz="1350" dirty="0">
                <a:solidFill>
                  <a:srgbClr val="FFFFFF"/>
                </a:solidFill>
                <a:ea typeface="Arial Unicode MS" panose="020B0604020202020204" pitchFamily="34" charset="-128"/>
              </a:rPr>
              <a:t> c. the Cossack structure in </a:t>
            </a:r>
            <a:r>
              <a:rPr lang="en-GB" altLang="de-GB" sz="1350" dirty="0" err="1">
                <a:solidFill>
                  <a:srgbClr val="FFFFFF"/>
                </a:solidFill>
                <a:ea typeface="Arial Unicode MS" panose="020B0604020202020204" pitchFamily="34" charset="-128"/>
              </a:rPr>
              <a:t>Zaporizhia</a:t>
            </a:r>
            <a:r>
              <a:rPr lang="en-GB" altLang="de-GB" sz="1350" dirty="0">
                <a:solidFill>
                  <a:srgbClr val="FFFFFF"/>
                </a:solidFill>
                <a:ea typeface="Arial Unicode MS" panose="020B0604020202020204" pitchFamily="34" charset="-128"/>
              </a:rPr>
              <a:t> was created (headquarter on an island in the Dnipro river, south of the rapids) to support steppe settler</a:t>
            </a:r>
            <a:r>
              <a:rPr lang="ja-JP" altLang="en-GB" sz="1350">
                <a:solidFill>
                  <a:srgbClr val="FFFFFF"/>
                </a:solidFill>
                <a:ea typeface="Arial Unicode MS" panose="020B0604020202020204" pitchFamily="34" charset="-128"/>
              </a:rPr>
              <a:t>’</a:t>
            </a:r>
            <a:r>
              <a:rPr lang="en-GB" altLang="ja-JP" sz="1350" dirty="0">
                <a:solidFill>
                  <a:srgbClr val="FFFFFF"/>
                </a:solidFill>
                <a:ea typeface="Arial Unicode MS" panose="020B0604020202020204" pitchFamily="34" charset="-128"/>
              </a:rPr>
              <a:t>s struggle against Tatar raids, did also raid Tatar territory</a:t>
            </a:r>
          </a:p>
          <a:p>
            <a:pPr>
              <a:spcBef>
                <a:spcPts val="338"/>
              </a:spcBef>
              <a:buClr>
                <a:srgbClr val="FFFFFF"/>
              </a:buClr>
              <a:buSzPct val="100000"/>
              <a:buFont typeface="Arial" panose="020B0604020202020204" pitchFamily="34" charset="0"/>
              <a:buChar char="•"/>
            </a:pPr>
            <a:r>
              <a:rPr lang="en-GB" altLang="de-GB" sz="1350" dirty="0">
                <a:solidFill>
                  <a:srgbClr val="FFFFFF"/>
                </a:solidFill>
                <a:ea typeface="Arial Unicode MS" panose="020B0604020202020204" pitchFamily="34" charset="-128"/>
              </a:rPr>
              <a:t>Cossack Hetman – elected leader of Cossacks (confirmed by Polish King). Cossacks elect their officers (after defeats in rebellions sometimes need to concede this right to crown)</a:t>
            </a:r>
            <a:endParaRPr lang="en-GB" altLang="ja-JP" sz="1350" dirty="0">
              <a:solidFill>
                <a:srgbClr val="FFFFFF"/>
              </a:solidFill>
              <a:ea typeface="Arial Unicode MS" panose="020B0604020202020204" pitchFamily="34" charset="-128"/>
            </a:endParaRPr>
          </a:p>
          <a:p>
            <a:pPr>
              <a:spcBef>
                <a:spcPts val="338"/>
              </a:spcBef>
              <a:buClr>
                <a:srgbClr val="FFFFFF"/>
              </a:buClr>
              <a:buSzPct val="100000"/>
              <a:buFont typeface="Arial" panose="020B0604020202020204" pitchFamily="34" charset="0"/>
              <a:buChar char="•"/>
            </a:pPr>
            <a:r>
              <a:rPr lang="en-GB" altLang="de-GB" sz="1350" dirty="0">
                <a:solidFill>
                  <a:srgbClr val="FFFFFF"/>
                </a:solidFill>
                <a:ea typeface="Arial Unicode MS" panose="020B0604020202020204" pitchFamily="34" charset="-128"/>
              </a:rPr>
              <a:t>1569 Union of Lublin between Poland and Lithuania, protection against raids from </a:t>
            </a:r>
            <a:r>
              <a:rPr lang="ja-JP" altLang="en-GB" sz="1350">
                <a:solidFill>
                  <a:srgbClr val="FFFFFF"/>
                </a:solidFill>
                <a:ea typeface="Arial Unicode MS" panose="020B0604020202020204" pitchFamily="34" charset="-128"/>
              </a:rPr>
              <a:t>“</a:t>
            </a:r>
            <a:r>
              <a:rPr lang="en-GB" altLang="ja-JP" sz="1350" dirty="0">
                <a:solidFill>
                  <a:srgbClr val="FFFFFF"/>
                </a:solidFill>
                <a:ea typeface="Arial Unicode MS" panose="020B0604020202020204" pitchFamily="34" charset="-128"/>
              </a:rPr>
              <a:t>Wild Field</a:t>
            </a:r>
            <a:r>
              <a:rPr lang="ja-JP" altLang="en-GB" sz="1350">
                <a:solidFill>
                  <a:srgbClr val="FFFFFF"/>
                </a:solidFill>
                <a:ea typeface="Arial Unicode MS" panose="020B0604020202020204" pitchFamily="34" charset="-128"/>
              </a:rPr>
              <a:t>”</a:t>
            </a:r>
            <a:r>
              <a:rPr lang="en-GB" altLang="ja-JP" sz="1350" dirty="0">
                <a:solidFill>
                  <a:srgbClr val="FFFFFF"/>
                </a:solidFill>
                <a:ea typeface="Arial Unicode MS" panose="020B0604020202020204" pitchFamily="34" charset="-128"/>
              </a:rPr>
              <a:t> now task of Polish crown</a:t>
            </a:r>
          </a:p>
          <a:p>
            <a:pPr>
              <a:spcBef>
                <a:spcPts val="338"/>
              </a:spcBef>
              <a:buClr>
                <a:srgbClr val="FFFFFF"/>
              </a:buClr>
              <a:buSzPct val="100000"/>
              <a:buFont typeface="Arial" panose="020B0604020202020204" pitchFamily="34" charset="0"/>
              <a:buChar char="•"/>
            </a:pPr>
            <a:r>
              <a:rPr lang="en-GB" altLang="de-GB" sz="1350" dirty="0">
                <a:solidFill>
                  <a:srgbClr val="FFFFFF"/>
                </a:solidFill>
                <a:ea typeface="Arial Unicode MS" panose="020B0604020202020204" pitchFamily="34" charset="-128"/>
              </a:rPr>
              <a:t>Growth of </a:t>
            </a:r>
            <a:r>
              <a:rPr lang="en-GB" altLang="de-GB" sz="1350" dirty="0" err="1">
                <a:solidFill>
                  <a:srgbClr val="FFFFFF"/>
                </a:solidFill>
                <a:ea typeface="Arial Unicode MS" panose="020B0604020202020204" pitchFamily="34" charset="-128"/>
              </a:rPr>
              <a:t>Cossackdom</a:t>
            </a:r>
            <a:r>
              <a:rPr lang="en-GB" altLang="de-GB" sz="1350" dirty="0">
                <a:solidFill>
                  <a:srgbClr val="FFFFFF"/>
                </a:solidFill>
                <a:ea typeface="Arial Unicode MS" panose="020B0604020202020204" pitchFamily="34" charset="-128"/>
              </a:rPr>
              <a:t> after Polish magnates established manorial system of agriculture (freedom of movement was limited, corvee was expanded) – profitable grain trade: many peasants fled to steppe </a:t>
            </a:r>
          </a:p>
          <a:p>
            <a:pPr>
              <a:spcBef>
                <a:spcPts val="338"/>
              </a:spcBef>
              <a:buClr>
                <a:srgbClr val="FFFFFF"/>
              </a:buClr>
              <a:buSzPct val="100000"/>
              <a:buFont typeface="Arial" panose="020B0604020202020204" pitchFamily="34" charset="0"/>
              <a:buChar char="•"/>
            </a:pPr>
            <a:endParaRPr lang="en-GB" altLang="de-GB" sz="1350" dirty="0">
              <a:solidFill>
                <a:srgbClr val="FFFFFF"/>
              </a:solidFill>
              <a:ea typeface="Arial Unicode MS" panose="020B0604020202020204" pitchFamily="34" charset="-128"/>
            </a:endParaRPr>
          </a:p>
        </p:txBody>
      </p:sp>
      <p:grpSp>
        <p:nvGrpSpPr>
          <p:cNvPr id="46082" name="Group 2">
            <a:extLst>
              <a:ext uri="{FF2B5EF4-FFF2-40B4-BE49-F238E27FC236}">
                <a16:creationId xmlns:a16="http://schemas.microsoft.com/office/drawing/2014/main" id="{B5F77CB2-28E5-60A6-358E-526F9FB9924F}"/>
              </a:ext>
            </a:extLst>
          </p:cNvPr>
          <p:cNvGrpSpPr>
            <a:grpSpLocks/>
          </p:cNvGrpSpPr>
          <p:nvPr/>
        </p:nvGrpSpPr>
        <p:grpSpPr bwMode="auto">
          <a:xfrm>
            <a:off x="4973225" y="828474"/>
            <a:ext cx="2347913" cy="2085975"/>
            <a:chOff x="3256" y="0"/>
            <a:chExt cx="2503" cy="2003"/>
          </a:xfrm>
        </p:grpSpPr>
        <p:pic>
          <p:nvPicPr>
            <p:cNvPr id="46086" name="Picture 3">
              <a:extLst>
                <a:ext uri="{FF2B5EF4-FFF2-40B4-BE49-F238E27FC236}">
                  <a16:creationId xmlns:a16="http://schemas.microsoft.com/office/drawing/2014/main" id="{26BD0107-B35E-5E43-B2DC-577B7A15546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56" y="0"/>
              <a:ext cx="2503" cy="20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pic>
        <p:sp>
          <p:nvSpPr>
            <p:cNvPr id="46087" name="Text Box 4">
              <a:extLst>
                <a:ext uri="{FF2B5EF4-FFF2-40B4-BE49-F238E27FC236}">
                  <a16:creationId xmlns:a16="http://schemas.microsoft.com/office/drawing/2014/main" id="{51CBC99C-B2FD-07B4-2C7A-95F6753AF5C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256" y="0"/>
              <a:ext cx="2503" cy="20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eaLnBrk="1" hangingPunct="1"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</a:pPr>
              <a:endParaRPr lang="en-US" altLang="de-GB" sz="1350">
                <a:ea typeface="Arial Unicode MS" panose="020B0604020202020204" pitchFamily="34" charset="-128"/>
              </a:endParaRPr>
            </a:p>
          </p:txBody>
        </p:sp>
      </p:grpSp>
      <p:grpSp>
        <p:nvGrpSpPr>
          <p:cNvPr id="46083" name="Group 5">
            <a:extLst>
              <a:ext uri="{FF2B5EF4-FFF2-40B4-BE49-F238E27FC236}">
                <a16:creationId xmlns:a16="http://schemas.microsoft.com/office/drawing/2014/main" id="{ABA6F530-4279-F883-26BE-EACE8906F1A5}"/>
              </a:ext>
            </a:extLst>
          </p:cNvPr>
          <p:cNvGrpSpPr>
            <a:grpSpLocks/>
          </p:cNvGrpSpPr>
          <p:nvPr/>
        </p:nvGrpSpPr>
        <p:grpSpPr bwMode="auto">
          <a:xfrm>
            <a:off x="7389541" y="828474"/>
            <a:ext cx="1809196" cy="2258515"/>
            <a:chOff x="3742" y="2024"/>
            <a:chExt cx="1648" cy="2295"/>
          </a:xfrm>
        </p:grpSpPr>
        <p:pic>
          <p:nvPicPr>
            <p:cNvPr id="46084" name="Picture 6">
              <a:extLst>
                <a:ext uri="{FF2B5EF4-FFF2-40B4-BE49-F238E27FC236}">
                  <a16:creationId xmlns:a16="http://schemas.microsoft.com/office/drawing/2014/main" id="{26D86834-DD1B-34C2-EA9C-7B76D0940C3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42" y="2024"/>
              <a:ext cx="1648" cy="22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pic>
        <p:sp>
          <p:nvSpPr>
            <p:cNvPr id="46085" name="Text Box 7">
              <a:extLst>
                <a:ext uri="{FF2B5EF4-FFF2-40B4-BE49-F238E27FC236}">
                  <a16:creationId xmlns:a16="http://schemas.microsoft.com/office/drawing/2014/main" id="{748D696B-C439-26D9-B61C-EA87D488303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742" y="2024"/>
              <a:ext cx="1648" cy="22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eaLnBrk="1" hangingPunct="1"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</a:pPr>
              <a:endParaRPr lang="en-US" altLang="de-GB" sz="1350">
                <a:ea typeface="Arial Unicode MS" panose="020B0604020202020204" pitchFamily="34" charset="-128"/>
              </a:endParaRPr>
            </a:p>
          </p:txBody>
        </p:sp>
      </p:grpSp>
      <p:sp>
        <p:nvSpPr>
          <p:cNvPr id="2" name="Textfeld 1">
            <a:extLst>
              <a:ext uri="{FF2B5EF4-FFF2-40B4-BE49-F238E27FC236}">
                <a16:creationId xmlns:a16="http://schemas.microsoft.com/office/drawing/2014/main" id="{DEB54631-CC6A-27C7-5C2C-F3CF1392B77A}"/>
              </a:ext>
            </a:extLst>
          </p:cNvPr>
          <p:cNvSpPr txBox="1"/>
          <p:nvPr/>
        </p:nvSpPr>
        <p:spPr>
          <a:xfrm>
            <a:off x="6455055" y="528392"/>
            <a:ext cx="1294970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GB" sz="1350" dirty="0">
                <a:solidFill>
                  <a:schemeClr val="bg1"/>
                </a:solidFill>
              </a:rPr>
              <a:t>Frontier Society</a:t>
            </a:r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1066D628-25EC-D2CD-BC23-00F03D32DE82}"/>
              </a:ext>
            </a:extLst>
          </p:cNvPr>
          <p:cNvSpPr txBox="1"/>
          <p:nvPr/>
        </p:nvSpPr>
        <p:spPr>
          <a:xfrm>
            <a:off x="5057775" y="3086989"/>
            <a:ext cx="185082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GB" sz="2400" b="1" dirty="0">
                <a:solidFill>
                  <a:schemeClr val="bg1"/>
                </a:solidFill>
              </a:rPr>
              <a:t>The Cossacks</a:t>
            </a:r>
          </a:p>
        </p:txBody>
      </p:sp>
      <p:pic>
        <p:nvPicPr>
          <p:cNvPr id="4" name="Picture 1">
            <a:extLst>
              <a:ext uri="{FF2B5EF4-FFF2-40B4-BE49-F238E27FC236}">
                <a16:creationId xmlns:a16="http://schemas.microsoft.com/office/drawing/2014/main" id="{776C6BE7-D38C-9B28-69CE-B92DC966A8A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7648" y="3693518"/>
            <a:ext cx="4321910" cy="30306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24999240"/>
      </p:ext>
    </p:extLst>
  </p:cSld>
  <p:clrMapOvr>
    <a:masterClrMapping/>
  </p:clrMapOvr>
  <p:transition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225" name="Picture 1">
            <a:extLst>
              <a:ext uri="{FF2B5EF4-FFF2-40B4-BE49-F238E27FC236}">
                <a16:creationId xmlns:a16="http://schemas.microsoft.com/office/drawing/2014/main" id="{8D15C278-1977-9C4B-1781-771B04484DC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9194" y="867967"/>
            <a:ext cx="3982641" cy="50018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52226" name="Picture 1">
            <a:extLst>
              <a:ext uri="{FF2B5EF4-FFF2-40B4-BE49-F238E27FC236}">
                <a16:creationId xmlns:a16="http://schemas.microsoft.com/office/drawing/2014/main" id="{C7348DF6-8135-FE17-58CD-A5CA37CABB9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0501" y="944167"/>
            <a:ext cx="3974306" cy="27158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2" name="Textfeld 1">
            <a:extLst>
              <a:ext uri="{FF2B5EF4-FFF2-40B4-BE49-F238E27FC236}">
                <a16:creationId xmlns:a16="http://schemas.microsoft.com/office/drawing/2014/main" id="{DC69E673-CB4F-2E47-80AD-4AEAB1E581C0}"/>
              </a:ext>
            </a:extLst>
          </p:cNvPr>
          <p:cNvSpPr txBox="1"/>
          <p:nvPr/>
        </p:nvSpPr>
        <p:spPr>
          <a:xfrm>
            <a:off x="5515045" y="4245509"/>
            <a:ext cx="32540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GB" dirty="0">
                <a:solidFill>
                  <a:schemeClr val="bg1"/>
                </a:solidFill>
              </a:rPr>
              <a:t>Bohdan Khmelnytsky, 1596-1657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1995</Words>
  <Application>Microsoft Macintosh PowerPoint</Application>
  <PresentationFormat>Bildschirmpräsentation (4:3)</PresentationFormat>
  <Paragraphs>225</Paragraphs>
  <Slides>29</Slides>
  <Notes>12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6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29</vt:i4>
      </vt:variant>
    </vt:vector>
  </HeadingPairs>
  <TitlesOfParts>
    <vt:vector size="36" baseType="lpstr">
      <vt:lpstr>Arial Unicode MS</vt:lpstr>
      <vt:lpstr>Arial</vt:lpstr>
      <vt:lpstr>Calibri</vt:lpstr>
      <vt:lpstr>Lato</vt:lpstr>
      <vt:lpstr>Times New Roman</vt:lpstr>
      <vt:lpstr>Wingdings</vt:lpstr>
      <vt:lpstr>1_Office Theme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Blitzkrieg strategy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Company>University of Warwick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Christoph Mick</dc:creator>
  <cp:lastModifiedBy>Mick, Christoph</cp:lastModifiedBy>
  <cp:revision>64</cp:revision>
  <cp:lastPrinted>2022-05-12T09:53:04Z</cp:lastPrinted>
  <dcterms:created xsi:type="dcterms:W3CDTF">2015-10-19T15:52:17Z</dcterms:created>
  <dcterms:modified xsi:type="dcterms:W3CDTF">2025-06-14T11:30:34Z</dcterms:modified>
</cp:coreProperties>
</file>