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1" r:id="rId2"/>
    <p:sldId id="256" r:id="rId3"/>
    <p:sldId id="257" r:id="rId4"/>
    <p:sldId id="261" r:id="rId5"/>
    <p:sldId id="258" r:id="rId6"/>
    <p:sldId id="284" r:id="rId7"/>
    <p:sldId id="283" r:id="rId8"/>
    <p:sldId id="259" r:id="rId9"/>
    <p:sldId id="262" r:id="rId10"/>
    <p:sldId id="263" r:id="rId11"/>
    <p:sldId id="260" r:id="rId12"/>
    <p:sldId id="264" r:id="rId13"/>
    <p:sldId id="265" r:id="rId14"/>
    <p:sldId id="266" r:id="rId15"/>
    <p:sldId id="269" r:id="rId16"/>
    <p:sldId id="267" r:id="rId17"/>
    <p:sldId id="272" r:id="rId18"/>
    <p:sldId id="275" r:id="rId19"/>
    <p:sldId id="285" r:id="rId20"/>
    <p:sldId id="276" r:id="rId21"/>
    <p:sldId id="278" r:id="rId22"/>
    <p:sldId id="277" r:id="rId23"/>
    <p:sldId id="280" r:id="rId24"/>
    <p:sldId id="281" r:id="rId25"/>
    <p:sldId id="282" r:id="rId26"/>
    <p:sldId id="286" r:id="rId27"/>
    <p:sldId id="287" r:id="rId28"/>
    <p:sldId id="288" r:id="rId29"/>
    <p:sldId id="289" r:id="rId30"/>
    <p:sldId id="291" r:id="rId31"/>
    <p:sldId id="293" r:id="rId32"/>
    <p:sldId id="294" r:id="rId33"/>
    <p:sldId id="295" r:id="rId34"/>
    <p:sldId id="296" r:id="rId35"/>
    <p:sldId id="297" r:id="rId36"/>
    <p:sldId id="298" r:id="rId37"/>
    <p:sldId id="29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8E2B75-24F4-4CEE-9C1B-E9AD8D68768A}" v="173" dt="2026-03-02T03:00:45.8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729"/>
  </p:normalViewPr>
  <p:slideViewPr>
    <p:cSldViewPr snapToGrid="0">
      <p:cViewPr varScale="1">
        <p:scale>
          <a:sx n="105" d="100"/>
          <a:sy n="105" d="100"/>
        </p:scale>
        <p:origin x="7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46317-686C-4233-C54E-BB489B5774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FC4A79F-D076-59A2-FB7F-0DD6F4336F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0496CB-9FE3-3E3D-C66C-072D726B6F99}"/>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5" name="Footer Placeholder 4">
            <a:extLst>
              <a:ext uri="{FF2B5EF4-FFF2-40B4-BE49-F238E27FC236}">
                <a16:creationId xmlns:a16="http://schemas.microsoft.com/office/drawing/2014/main" id="{23947722-E35C-D293-B526-75B220C089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87E0ED-73E6-078D-911E-2297F660F206}"/>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2170421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4222E-1241-4542-B8D4-40F41189E6C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CC56590-ADDE-0CEE-8973-44251A2027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24E481-9C09-776B-24C4-0E84E8B004DA}"/>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5" name="Footer Placeholder 4">
            <a:extLst>
              <a:ext uri="{FF2B5EF4-FFF2-40B4-BE49-F238E27FC236}">
                <a16:creationId xmlns:a16="http://schemas.microsoft.com/office/drawing/2014/main" id="{8554DDF1-7284-7222-1B99-C378C02EA5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490BAE-1143-7EB1-3BA9-9E192D1A896D}"/>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1514397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58DC5D-BF90-A79C-5F8A-A351F5023FF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8CDEEC3-EF08-9892-A549-8C934E6647E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D9C594-1680-22A8-FA1B-EC6B659F6439}"/>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5" name="Footer Placeholder 4">
            <a:extLst>
              <a:ext uri="{FF2B5EF4-FFF2-40B4-BE49-F238E27FC236}">
                <a16:creationId xmlns:a16="http://schemas.microsoft.com/office/drawing/2014/main" id="{74026AD8-4CE6-FFA0-9FA8-095567071F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54582F-398E-692C-3687-9E618A917D70}"/>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3891004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31828-476F-5EFC-0B49-3EC250D4C1F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27DCEF-DF90-8D31-C2FA-F24C9DCAE6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47A5ADF-E301-7035-1F46-DD8A373B63AA}"/>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5" name="Footer Placeholder 4">
            <a:extLst>
              <a:ext uri="{FF2B5EF4-FFF2-40B4-BE49-F238E27FC236}">
                <a16:creationId xmlns:a16="http://schemas.microsoft.com/office/drawing/2014/main" id="{AFE4CA39-8C11-D407-4BAB-304E04C260A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66EE39-BF86-A657-85C8-0323EF2243B9}"/>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791442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A1F76-9AA7-7B2C-5257-6349C75D19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08BB073-4276-F4FE-9298-0B6AAB4184F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F13D10-EAA7-9E7D-0084-F14D2331DCD6}"/>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5" name="Footer Placeholder 4">
            <a:extLst>
              <a:ext uri="{FF2B5EF4-FFF2-40B4-BE49-F238E27FC236}">
                <a16:creationId xmlns:a16="http://schemas.microsoft.com/office/drawing/2014/main" id="{7092E854-3DBD-1670-AA3C-BABC203148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CE829C1-F90E-9A7A-9990-22C5D4E65034}"/>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198370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1EA30-8873-B0A9-B718-07F986980B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6F66323-4B5A-B9BD-5975-54097D4ABBD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16D492D-74E1-CED6-EF92-5607C99C741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B0CC1DA-2BDB-D401-04BD-F43F51B93EB5}"/>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6" name="Footer Placeholder 5">
            <a:extLst>
              <a:ext uri="{FF2B5EF4-FFF2-40B4-BE49-F238E27FC236}">
                <a16:creationId xmlns:a16="http://schemas.microsoft.com/office/drawing/2014/main" id="{3D00F456-ADEF-7A78-8BEB-841F931217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4DA29B-C94E-B944-F657-A387E55795CC}"/>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4006264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D5AB1-93EA-A36B-751D-021741E6B40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B7195E-F9AF-21F8-F977-ADF47D09B3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2430C7-35FE-D87A-1FB1-3B2421BBD7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1FCCDA3-0A86-D952-B450-1AC52DB06F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90A186-3B32-1B12-A376-4B2B2C41DD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12371BF-1D71-8D72-3FAF-8870B7FAA39C}"/>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8" name="Footer Placeholder 7">
            <a:extLst>
              <a:ext uri="{FF2B5EF4-FFF2-40B4-BE49-F238E27FC236}">
                <a16:creationId xmlns:a16="http://schemas.microsoft.com/office/drawing/2014/main" id="{48710416-6752-CF31-D04A-FEC78DE223D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3E960B4-0977-BC65-E412-7174A851FCCD}"/>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1494012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88E02-05BF-9271-8751-13FFB1B5159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B0B8CE5-82BE-26E0-C22D-0BB67752D5DF}"/>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4" name="Footer Placeholder 3">
            <a:extLst>
              <a:ext uri="{FF2B5EF4-FFF2-40B4-BE49-F238E27FC236}">
                <a16:creationId xmlns:a16="http://schemas.microsoft.com/office/drawing/2014/main" id="{07B8C663-D242-C7D1-9239-561013A129E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D18DDE3-3F5F-A719-8627-65A795D884EA}"/>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1809199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469230-A196-ED53-1B30-DD101DC62FA5}"/>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3" name="Footer Placeholder 2">
            <a:extLst>
              <a:ext uri="{FF2B5EF4-FFF2-40B4-BE49-F238E27FC236}">
                <a16:creationId xmlns:a16="http://schemas.microsoft.com/office/drawing/2014/main" id="{6A36B31F-DB8E-544B-6B3C-8E00F31DAA5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06BE1BA-52C1-E2C2-8631-1EF0AD6C36AF}"/>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2178642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8959A-4160-AC5B-C3D1-F9B52EA701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29EBF73-E244-DB08-8E8A-0824AC46EE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EC254CB-1BD1-77AF-D166-E16048CAEE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BA386A-CEFF-C6AE-8F79-B40FB9EC3C00}"/>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6" name="Footer Placeholder 5">
            <a:extLst>
              <a:ext uri="{FF2B5EF4-FFF2-40B4-BE49-F238E27FC236}">
                <a16:creationId xmlns:a16="http://schemas.microsoft.com/office/drawing/2014/main" id="{8808CC08-374F-777F-B059-73D656EB3B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E461DA1-A92E-3522-E74A-E27CAAEAD479}"/>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2599184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6527B-56C0-DF85-7B7A-740425C714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F9EA5D5-5D55-9AEE-9171-645E3A1E74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66F7BFA-9AA3-8549-96AD-0A7FABDBE8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CB999F-9D13-6104-7795-AF88B1B3E499}"/>
              </a:ext>
            </a:extLst>
          </p:cNvPr>
          <p:cNvSpPr>
            <a:spLocks noGrp="1"/>
          </p:cNvSpPr>
          <p:nvPr>
            <p:ph type="dt" sz="half" idx="10"/>
          </p:nvPr>
        </p:nvSpPr>
        <p:spPr/>
        <p:txBody>
          <a:bodyPr/>
          <a:lstStyle/>
          <a:p>
            <a:fld id="{14E63776-2341-4A70-A577-33FC5C701D76}" type="datetimeFigureOut">
              <a:rPr lang="en-GB" smtClean="0"/>
              <a:t>02/03/2026</a:t>
            </a:fld>
            <a:endParaRPr lang="en-GB"/>
          </a:p>
        </p:txBody>
      </p:sp>
      <p:sp>
        <p:nvSpPr>
          <p:cNvPr id="6" name="Footer Placeholder 5">
            <a:extLst>
              <a:ext uri="{FF2B5EF4-FFF2-40B4-BE49-F238E27FC236}">
                <a16:creationId xmlns:a16="http://schemas.microsoft.com/office/drawing/2014/main" id="{A6C995E7-BD1F-F571-9B60-BAC11F7C8D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DEF892-CCA5-50D9-E09B-6806A224C1E4}"/>
              </a:ext>
            </a:extLst>
          </p:cNvPr>
          <p:cNvSpPr>
            <a:spLocks noGrp="1"/>
          </p:cNvSpPr>
          <p:nvPr>
            <p:ph type="sldNum" sz="quarter" idx="12"/>
          </p:nvPr>
        </p:nvSpPr>
        <p:spPr/>
        <p:txBody>
          <a:bodyPr/>
          <a:lstStyle/>
          <a:p>
            <a:fld id="{CDAB6C74-03DD-4D34-807C-537D55E5CE55}" type="slidenum">
              <a:rPr lang="en-GB" smtClean="0"/>
              <a:t>‹#›</a:t>
            </a:fld>
            <a:endParaRPr lang="en-GB"/>
          </a:p>
        </p:txBody>
      </p:sp>
    </p:spTree>
    <p:extLst>
      <p:ext uri="{BB962C8B-B14F-4D97-AF65-F5344CB8AC3E}">
        <p14:creationId xmlns:p14="http://schemas.microsoft.com/office/powerpoint/2010/main" val="4211588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265648-3416-E05D-F993-28CAFE6867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5B0B0C4-DEDE-015B-0D7E-BC55201677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2BA041-CE9F-9A5B-45A7-8CBD5763CC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4E63776-2341-4A70-A577-33FC5C701D76}" type="datetimeFigureOut">
              <a:rPr lang="en-GB" smtClean="0"/>
              <a:t>02/03/2026</a:t>
            </a:fld>
            <a:endParaRPr lang="en-GB"/>
          </a:p>
        </p:txBody>
      </p:sp>
      <p:sp>
        <p:nvSpPr>
          <p:cNvPr id="5" name="Footer Placeholder 4">
            <a:extLst>
              <a:ext uri="{FF2B5EF4-FFF2-40B4-BE49-F238E27FC236}">
                <a16:creationId xmlns:a16="http://schemas.microsoft.com/office/drawing/2014/main" id="{02518326-735D-CEA8-E00E-F2B93293CE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80FFDE85-D88C-5E6C-5978-C9BC6BBEAC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DAB6C74-03DD-4D34-807C-537D55E5CE55}" type="slidenum">
              <a:rPr lang="en-GB" smtClean="0"/>
              <a:t>‹#›</a:t>
            </a:fld>
            <a:endParaRPr lang="en-GB"/>
          </a:p>
        </p:txBody>
      </p:sp>
    </p:spTree>
    <p:extLst>
      <p:ext uri="{BB962C8B-B14F-4D97-AF65-F5344CB8AC3E}">
        <p14:creationId xmlns:p14="http://schemas.microsoft.com/office/powerpoint/2010/main" val="410642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2.jp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6904260-73C3-814E-730C-F00310564E92}"/>
              </a:ext>
            </a:extLst>
          </p:cNvPr>
          <p:cNvPicPr>
            <a:picLocks noChangeAspect="1"/>
          </p:cNvPicPr>
          <p:nvPr/>
        </p:nvPicPr>
        <p:blipFill>
          <a:blip r:embed="rId2"/>
          <a:stretch>
            <a:fillRect/>
          </a:stretch>
        </p:blipFill>
        <p:spPr>
          <a:xfrm>
            <a:off x="0" y="8273"/>
            <a:ext cx="12192000" cy="6841454"/>
          </a:xfrm>
          <a:prstGeom prst="rect">
            <a:avLst/>
          </a:prstGeom>
        </p:spPr>
      </p:pic>
    </p:spTree>
    <p:extLst>
      <p:ext uri="{BB962C8B-B14F-4D97-AF65-F5344CB8AC3E}">
        <p14:creationId xmlns:p14="http://schemas.microsoft.com/office/powerpoint/2010/main" val="805134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829EEB1-EA78-2F22-0B6C-39EEF3FA35C1}"/>
              </a:ext>
            </a:extLst>
          </p:cNvPr>
          <p:cNvPicPr>
            <a:picLocks noChangeAspect="1"/>
          </p:cNvPicPr>
          <p:nvPr/>
        </p:nvPicPr>
        <p:blipFill>
          <a:blip r:embed="rId2"/>
          <a:stretch>
            <a:fillRect/>
          </a:stretch>
        </p:blipFill>
        <p:spPr>
          <a:xfrm>
            <a:off x="1550598" y="-74429"/>
            <a:ext cx="7114939" cy="6977503"/>
          </a:xfrm>
          <a:prstGeom prst="rect">
            <a:avLst/>
          </a:prstGeom>
        </p:spPr>
      </p:pic>
      <p:sp>
        <p:nvSpPr>
          <p:cNvPr id="7" name="TextBox 6">
            <a:extLst>
              <a:ext uri="{FF2B5EF4-FFF2-40B4-BE49-F238E27FC236}">
                <a16:creationId xmlns:a16="http://schemas.microsoft.com/office/drawing/2014/main" id="{1383D5F0-2700-EC53-A776-C83A0FC75FF5}"/>
              </a:ext>
            </a:extLst>
          </p:cNvPr>
          <p:cNvSpPr txBox="1"/>
          <p:nvPr/>
        </p:nvSpPr>
        <p:spPr>
          <a:xfrm>
            <a:off x="8803761" y="2115879"/>
            <a:ext cx="3104704" cy="4401205"/>
          </a:xfrm>
          <a:prstGeom prst="rect">
            <a:avLst/>
          </a:prstGeom>
          <a:noFill/>
        </p:spPr>
        <p:txBody>
          <a:bodyPr wrap="square" rtlCol="0">
            <a:spAutoFit/>
          </a:bodyPr>
          <a:lstStyle/>
          <a:p>
            <a:r>
              <a:rPr lang="en-GB" sz="2000" dirty="0"/>
              <a:t>Bundles of iron rods or currency blades, linked to the Fang people of West Africa.</a:t>
            </a:r>
          </a:p>
          <a:p>
            <a:endParaRPr lang="en-GB" sz="2000" dirty="0"/>
          </a:p>
          <a:p>
            <a:r>
              <a:rPr lang="en-GB" sz="2000" dirty="0"/>
              <a:t>Peabody Museum of Archaeology and Ethnology, Harvard University.</a:t>
            </a:r>
          </a:p>
          <a:p>
            <a:r>
              <a:rPr lang="en-GB" sz="2000" dirty="0"/>
              <a:t>Creation date unknown, purchased 1920. </a:t>
            </a:r>
          </a:p>
          <a:p>
            <a:endParaRPr lang="en-GB" sz="2000" dirty="0"/>
          </a:p>
          <a:p>
            <a:r>
              <a:rPr lang="en-GB" sz="2000" dirty="0"/>
              <a:t>Reproduced in Bulstrode, "Black metallurgists."</a:t>
            </a:r>
          </a:p>
        </p:txBody>
      </p:sp>
      <p:pic>
        <p:nvPicPr>
          <p:cNvPr id="3" name="Picture 2">
            <a:extLst>
              <a:ext uri="{FF2B5EF4-FFF2-40B4-BE49-F238E27FC236}">
                <a16:creationId xmlns:a16="http://schemas.microsoft.com/office/drawing/2014/main" id="{5142558A-7537-DB2D-0ED9-50AB1D4B9F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56995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50778C-79A0-F2E2-4702-E61D27586E75}"/>
              </a:ext>
            </a:extLst>
          </p:cNvPr>
          <p:cNvPicPr>
            <a:picLocks noChangeAspect="1"/>
          </p:cNvPicPr>
          <p:nvPr/>
        </p:nvPicPr>
        <p:blipFill>
          <a:blip r:embed="rId2"/>
          <a:stretch>
            <a:fillRect/>
          </a:stretch>
        </p:blipFill>
        <p:spPr>
          <a:xfrm>
            <a:off x="974621" y="2226862"/>
            <a:ext cx="2775098" cy="2721492"/>
          </a:xfrm>
          <a:prstGeom prst="rect">
            <a:avLst/>
          </a:prstGeom>
        </p:spPr>
      </p:pic>
      <p:pic>
        <p:nvPicPr>
          <p:cNvPr id="5" name="Picture 4">
            <a:extLst>
              <a:ext uri="{FF2B5EF4-FFF2-40B4-BE49-F238E27FC236}">
                <a16:creationId xmlns:a16="http://schemas.microsoft.com/office/drawing/2014/main" id="{82D07959-B152-1263-CDF7-73B4BCA09A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8034" y="2334486"/>
            <a:ext cx="3695932" cy="2506245"/>
          </a:xfrm>
          <a:prstGeom prst="rect">
            <a:avLst/>
          </a:prstGeom>
        </p:spPr>
      </p:pic>
      <p:pic>
        <p:nvPicPr>
          <p:cNvPr id="6" name="Picture 2">
            <a:extLst>
              <a:ext uri="{FF2B5EF4-FFF2-40B4-BE49-F238E27FC236}">
                <a16:creationId xmlns:a16="http://schemas.microsoft.com/office/drawing/2014/main" id="{39F8EA76-216B-79F6-D7C4-E5FDCE6DC1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76821" y="2384906"/>
            <a:ext cx="3868334" cy="2506245"/>
          </a:xfrm>
          <a:prstGeom prst="rect">
            <a:avLst/>
          </a:prstGeom>
          <a:noFill/>
          <a:extLst>
            <a:ext uri="{909E8E84-426E-40DD-AFC4-6F175D3DCCD1}">
              <a14:hiddenFill xmlns:a14="http://schemas.microsoft.com/office/drawing/2010/main">
                <a:solidFill>
                  <a:srgbClr val="FFFFFF"/>
                </a:solidFill>
              </a14:hiddenFill>
            </a:ext>
          </a:extLst>
        </p:spPr>
      </p:pic>
      <p:sp>
        <p:nvSpPr>
          <p:cNvPr id="7" name="Plus Sign 6">
            <a:extLst>
              <a:ext uri="{FF2B5EF4-FFF2-40B4-BE49-F238E27FC236}">
                <a16:creationId xmlns:a16="http://schemas.microsoft.com/office/drawing/2014/main" id="{ECCAB41B-D68F-0771-5090-229B12002245}"/>
              </a:ext>
            </a:extLst>
          </p:cNvPr>
          <p:cNvSpPr/>
          <p:nvPr/>
        </p:nvSpPr>
        <p:spPr>
          <a:xfrm>
            <a:off x="3589047" y="3142317"/>
            <a:ext cx="776177" cy="776176"/>
          </a:xfrm>
          <a:prstGeom prst="mathPlus">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8" name="Equals 7">
            <a:extLst>
              <a:ext uri="{FF2B5EF4-FFF2-40B4-BE49-F238E27FC236}">
                <a16:creationId xmlns:a16="http://schemas.microsoft.com/office/drawing/2014/main" id="{07CF45F9-C939-8845-695A-400C3A595AEE}"/>
              </a:ext>
            </a:extLst>
          </p:cNvPr>
          <p:cNvSpPr/>
          <p:nvPr/>
        </p:nvSpPr>
        <p:spPr>
          <a:xfrm>
            <a:off x="7826777" y="3151675"/>
            <a:ext cx="988268" cy="871869"/>
          </a:xfrm>
          <a:prstGeom prst="mathEqual">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TextBox 8">
            <a:extLst>
              <a:ext uri="{FF2B5EF4-FFF2-40B4-BE49-F238E27FC236}">
                <a16:creationId xmlns:a16="http://schemas.microsoft.com/office/drawing/2014/main" id="{2C262D1D-CEAA-5D57-DAE6-EFF794A3F32F}"/>
              </a:ext>
            </a:extLst>
          </p:cNvPr>
          <p:cNvSpPr txBox="1"/>
          <p:nvPr/>
        </p:nvSpPr>
        <p:spPr>
          <a:xfrm>
            <a:off x="3327990" y="698647"/>
            <a:ext cx="5762847" cy="707886"/>
          </a:xfrm>
          <a:prstGeom prst="rect">
            <a:avLst/>
          </a:prstGeom>
          <a:noFill/>
        </p:spPr>
        <p:txBody>
          <a:bodyPr wrap="square" rtlCol="0">
            <a:spAutoFit/>
          </a:bodyPr>
          <a:lstStyle/>
          <a:p>
            <a:r>
              <a:rPr lang="en-GB" sz="4000" dirty="0"/>
              <a:t>An ingenious hypothesis</a:t>
            </a:r>
          </a:p>
        </p:txBody>
      </p:sp>
      <p:pic>
        <p:nvPicPr>
          <p:cNvPr id="2" name="Picture 1">
            <a:extLst>
              <a:ext uri="{FF2B5EF4-FFF2-40B4-BE49-F238E27FC236}">
                <a16:creationId xmlns:a16="http://schemas.microsoft.com/office/drawing/2014/main" id="{3FBFAAC1-A8CC-B6A4-03AB-96369FF6E3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295283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304CC8-FD6B-8672-1135-581E50D70925}"/>
              </a:ext>
            </a:extLst>
          </p:cNvPr>
          <p:cNvSpPr>
            <a:spLocks noGrp="1"/>
          </p:cNvSpPr>
          <p:nvPr>
            <p:ph idx="1"/>
          </p:nvPr>
        </p:nvSpPr>
        <p:spPr>
          <a:xfrm>
            <a:off x="1743737" y="1527911"/>
            <a:ext cx="9532529" cy="5330089"/>
          </a:xfrm>
        </p:spPr>
        <p:txBody>
          <a:bodyPr>
            <a:normAutofit lnSpcReduction="10000"/>
          </a:bodyPr>
          <a:lstStyle/>
          <a:p>
            <a:r>
              <a:rPr lang="en-GB" dirty="0"/>
              <a:t>That grooved rollers were used to process scrap metal at Reeder’s foundry in Jamaica</a:t>
            </a:r>
          </a:p>
          <a:p>
            <a:r>
              <a:rPr lang="en-GB" dirty="0"/>
              <a:t>That sugar mills were fed with bundles of cane in Caribbean plantations</a:t>
            </a:r>
          </a:p>
          <a:p>
            <a:r>
              <a:rPr lang="en-GB" dirty="0"/>
              <a:t>That Reeder mentioned the innovation in a document somewhere</a:t>
            </a:r>
          </a:p>
          <a:p>
            <a:r>
              <a:rPr lang="en-GB" dirty="0"/>
              <a:t>That Reeder’s foundry was exceptionally successful</a:t>
            </a:r>
          </a:p>
          <a:p>
            <a:r>
              <a:rPr lang="en-GB" dirty="0"/>
              <a:t>That iron bundles and grooved rollers were the essence of Cort’s 1783 patent</a:t>
            </a:r>
          </a:p>
          <a:p>
            <a:r>
              <a:rPr lang="en-GB" dirty="0"/>
              <a:t>That Henry Cort had some way of finding out about the innovation at Reeder’s foundry</a:t>
            </a:r>
          </a:p>
          <a:p>
            <a:pPr marL="0" indent="0">
              <a:buNone/>
            </a:pPr>
            <a:r>
              <a:rPr lang="en-GB" dirty="0"/>
              <a:t>…</a:t>
            </a:r>
          </a:p>
          <a:p>
            <a:endParaRPr lang="en-GB" dirty="0"/>
          </a:p>
          <a:p>
            <a:pPr marL="0" indent="0">
              <a:buNone/>
            </a:pPr>
            <a:endParaRPr lang="en-GB" dirty="0"/>
          </a:p>
          <a:p>
            <a:endParaRPr lang="en-GB" dirty="0"/>
          </a:p>
        </p:txBody>
      </p:sp>
      <p:sp>
        <p:nvSpPr>
          <p:cNvPr id="4" name="TextBox 3">
            <a:extLst>
              <a:ext uri="{FF2B5EF4-FFF2-40B4-BE49-F238E27FC236}">
                <a16:creationId xmlns:a16="http://schemas.microsoft.com/office/drawing/2014/main" id="{93636988-C96B-E6F3-BC56-C0207F002B74}"/>
              </a:ext>
            </a:extLst>
          </p:cNvPr>
          <p:cNvSpPr txBox="1"/>
          <p:nvPr/>
        </p:nvSpPr>
        <p:spPr>
          <a:xfrm>
            <a:off x="3884432" y="382770"/>
            <a:ext cx="5982587" cy="707886"/>
          </a:xfrm>
          <a:prstGeom prst="rect">
            <a:avLst/>
          </a:prstGeom>
          <a:noFill/>
        </p:spPr>
        <p:txBody>
          <a:bodyPr wrap="square" rtlCol="0">
            <a:spAutoFit/>
          </a:bodyPr>
          <a:lstStyle/>
          <a:p>
            <a:r>
              <a:rPr lang="en-GB" sz="4000" dirty="0"/>
              <a:t>A persuasive argument?</a:t>
            </a:r>
          </a:p>
        </p:txBody>
      </p:sp>
      <p:pic>
        <p:nvPicPr>
          <p:cNvPr id="5" name="Picture 4">
            <a:extLst>
              <a:ext uri="{FF2B5EF4-FFF2-40B4-BE49-F238E27FC236}">
                <a16:creationId xmlns:a16="http://schemas.microsoft.com/office/drawing/2014/main" id="{6717D97E-D0EE-179E-BB39-CD92CA258B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554325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981BB-864B-F29C-DE27-1B6145B94675}"/>
              </a:ext>
            </a:extLst>
          </p:cNvPr>
          <p:cNvSpPr>
            <a:spLocks noGrp="1"/>
          </p:cNvSpPr>
          <p:nvPr>
            <p:ph type="title"/>
          </p:nvPr>
        </p:nvSpPr>
        <p:spPr>
          <a:xfrm>
            <a:off x="4627821" y="365125"/>
            <a:ext cx="3914553" cy="1325563"/>
          </a:xfrm>
        </p:spPr>
        <p:txBody>
          <a:bodyPr>
            <a:normAutofit/>
          </a:bodyPr>
          <a:lstStyle/>
          <a:p>
            <a:r>
              <a:rPr lang="en-GB" sz="6600" baseline="30000" dirty="0"/>
              <a:t>Empty footnote</a:t>
            </a:r>
          </a:p>
        </p:txBody>
      </p:sp>
      <p:sp>
        <p:nvSpPr>
          <p:cNvPr id="3" name="Content Placeholder 2">
            <a:extLst>
              <a:ext uri="{FF2B5EF4-FFF2-40B4-BE49-F238E27FC236}">
                <a16:creationId xmlns:a16="http://schemas.microsoft.com/office/drawing/2014/main" id="{4445E3BD-AE1D-46AE-3657-8201750EF060}"/>
              </a:ext>
            </a:extLst>
          </p:cNvPr>
          <p:cNvSpPr>
            <a:spLocks noGrp="1"/>
          </p:cNvSpPr>
          <p:nvPr>
            <p:ph idx="1"/>
          </p:nvPr>
        </p:nvSpPr>
        <p:spPr>
          <a:xfrm>
            <a:off x="1476152" y="1797125"/>
            <a:ext cx="10515600" cy="4351338"/>
          </a:xfrm>
        </p:spPr>
        <p:txBody>
          <a:bodyPr>
            <a:normAutofit lnSpcReduction="10000"/>
          </a:bodyPr>
          <a:lstStyle/>
          <a:p>
            <a:pPr marL="0" indent="0">
              <a:buNone/>
            </a:pPr>
            <a:r>
              <a:rPr lang="en-GB" dirty="0"/>
              <a:t>“...they [metallurgists at Reeder's foundry] had grooved rollers.”</a:t>
            </a:r>
            <a:r>
              <a:rPr lang="en-GB" baseline="30000" dirty="0"/>
              <a:t>204</a:t>
            </a:r>
            <a:br>
              <a:rPr lang="en-GB" baseline="30000" dirty="0"/>
            </a:br>
            <a:br>
              <a:rPr lang="en-GB" sz="3200" baseline="30000" dirty="0"/>
            </a:br>
            <a:r>
              <a:rPr lang="en-GB" sz="3200" baseline="30000" dirty="0"/>
              <a:t>204. Copy memorandum of Eliza L. Crosse concerning Reeder's appeal, c. 1850, Devon Heritage Centre (1160 M/C/J/30)</a:t>
            </a:r>
          </a:p>
          <a:p>
            <a:pPr marL="0" indent="0">
              <a:buNone/>
            </a:pPr>
            <a:endParaRPr lang="en-GB" baseline="30000" dirty="0"/>
          </a:p>
          <a:p>
            <a:pPr marL="0" indent="0" algn="r">
              <a:buNone/>
            </a:pPr>
            <a:r>
              <a:rPr lang="en-GB" sz="3200" baseline="30000" dirty="0"/>
              <a:t>Bulstrode, “Black Metallurgists,” p. 19</a:t>
            </a:r>
          </a:p>
          <a:p>
            <a:pPr marL="0" indent="0">
              <a:buNone/>
            </a:pPr>
            <a:endParaRPr lang="en-GB" sz="3200" baseline="30000" dirty="0"/>
          </a:p>
          <a:p>
            <a:pPr marL="0" indent="0">
              <a:buNone/>
            </a:pPr>
            <a:endParaRPr lang="en-GB" baseline="30000" dirty="0"/>
          </a:p>
          <a:p>
            <a:pPr marL="0" indent="0">
              <a:buNone/>
            </a:pPr>
            <a:r>
              <a:rPr lang="en-GB" sz="4000" baseline="30000" dirty="0"/>
              <a:t>“The document makes </a:t>
            </a:r>
            <a:r>
              <a:rPr lang="en-GB" sz="4000" baseline="30000" dirty="0">
                <a:solidFill>
                  <a:srgbClr val="FF0000"/>
                </a:solidFill>
              </a:rPr>
              <a:t>absolutely no mention </a:t>
            </a:r>
            <a:r>
              <a:rPr lang="en-GB" sz="4000" baseline="30000" dirty="0"/>
              <a:t>of a rolling mill, or of grooved rollers, and is entirely irrelevant to Bulstrode’s assertion (see full transcription in Appendix).”</a:t>
            </a:r>
          </a:p>
          <a:p>
            <a:pPr marL="0" indent="0" algn="r">
              <a:buNone/>
            </a:pPr>
            <a:r>
              <a:rPr lang="en-GB" sz="3200" baseline="30000" dirty="0" err="1"/>
              <a:t>Jelf</a:t>
            </a:r>
            <a:r>
              <a:rPr lang="en-GB" sz="3200" baseline="30000" dirty="0"/>
              <a:t>, “Cort’s Iron-rolling Process,” p. 72</a:t>
            </a:r>
          </a:p>
          <a:p>
            <a:pPr marL="0" indent="0">
              <a:buNone/>
            </a:pPr>
            <a:endParaRPr lang="en-GB" baseline="30000" dirty="0"/>
          </a:p>
          <a:p>
            <a:pPr marL="0" indent="0">
              <a:buNone/>
            </a:pPr>
            <a:endParaRPr lang="en-GB" baseline="30000" dirty="0"/>
          </a:p>
          <a:p>
            <a:pPr marL="0" indent="0">
              <a:buNone/>
            </a:pPr>
            <a:endParaRPr lang="en-GB" dirty="0"/>
          </a:p>
        </p:txBody>
      </p:sp>
      <p:pic>
        <p:nvPicPr>
          <p:cNvPr id="5" name="Picture 4">
            <a:extLst>
              <a:ext uri="{FF2B5EF4-FFF2-40B4-BE49-F238E27FC236}">
                <a16:creationId xmlns:a16="http://schemas.microsoft.com/office/drawing/2014/main" id="{91C46ABE-1D33-1FB1-7016-DB7FD4ADBA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39687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93277-47D9-ACEB-242E-2B80F2EE9D64}"/>
              </a:ext>
            </a:extLst>
          </p:cNvPr>
          <p:cNvSpPr>
            <a:spLocks noGrp="1"/>
          </p:cNvSpPr>
          <p:nvPr>
            <p:ph type="title"/>
          </p:nvPr>
        </p:nvSpPr>
        <p:spPr>
          <a:xfrm>
            <a:off x="1337937" y="290698"/>
            <a:ext cx="10515600" cy="1325563"/>
          </a:xfrm>
        </p:spPr>
        <p:txBody>
          <a:bodyPr/>
          <a:lstStyle/>
          <a:p>
            <a:pPr algn="ctr"/>
            <a:r>
              <a:rPr lang="en-GB" dirty="0"/>
              <a:t>Lop-sided quotation</a:t>
            </a:r>
          </a:p>
        </p:txBody>
      </p:sp>
      <p:sp>
        <p:nvSpPr>
          <p:cNvPr id="3" name="Content Placeholder 2">
            <a:extLst>
              <a:ext uri="{FF2B5EF4-FFF2-40B4-BE49-F238E27FC236}">
                <a16:creationId xmlns:a16="http://schemas.microsoft.com/office/drawing/2014/main" id="{CE099873-AFAA-1742-3A12-776A4ED3A025}"/>
              </a:ext>
            </a:extLst>
          </p:cNvPr>
          <p:cNvSpPr>
            <a:spLocks noGrp="1"/>
          </p:cNvSpPr>
          <p:nvPr>
            <p:ph idx="1"/>
          </p:nvPr>
        </p:nvSpPr>
        <p:spPr>
          <a:xfrm>
            <a:off x="1337937" y="1854016"/>
            <a:ext cx="10515600" cy="4692133"/>
          </a:xfrm>
        </p:spPr>
        <p:txBody>
          <a:bodyPr>
            <a:normAutofit fontScale="85000" lnSpcReduction="20000"/>
          </a:bodyPr>
          <a:lstStyle/>
          <a:p>
            <a:pPr marL="0" indent="0">
              <a:buNone/>
            </a:pPr>
            <a:r>
              <a:rPr lang="en-GB" sz="3000" dirty="0"/>
              <a:t>“The difference of labour ... is obviated by my being possessed of [Black metallurgists] sufficient, many of which are perfect in every branch of Iron Manufactory</a:t>
            </a:r>
            <a:r>
              <a:rPr lang="en-GB" sz="3000" dirty="0">
                <a:solidFill>
                  <a:srgbClr val="FF0000"/>
                </a:solidFill>
              </a:rPr>
              <a:t>.</a:t>
            </a:r>
            <a:r>
              <a:rPr lang="en-GB" sz="3000" dirty="0"/>
              <a:t>”</a:t>
            </a:r>
          </a:p>
          <a:p>
            <a:pPr marL="0" indent="0" algn="r">
              <a:buNone/>
            </a:pPr>
            <a:r>
              <a:rPr lang="en-GB" sz="2200" dirty="0"/>
              <a:t>Bulstrode, “Black Metallurgists,” quoting John Reeder, p. 11</a:t>
            </a:r>
          </a:p>
          <a:p>
            <a:pPr marL="0" indent="0" algn="r">
              <a:buNone/>
            </a:pPr>
            <a:endParaRPr lang="en-GB" sz="2200" dirty="0"/>
          </a:p>
          <a:p>
            <a:pPr marL="0" indent="0" algn="r">
              <a:buNone/>
            </a:pPr>
            <a:endParaRPr lang="en-GB" sz="3000" dirty="0"/>
          </a:p>
          <a:p>
            <a:pPr marL="0" indent="0">
              <a:buNone/>
            </a:pPr>
            <a:r>
              <a:rPr lang="en-GB" sz="3000" dirty="0"/>
              <a:t>“The difference of labour ... is obviated by my being possessed of [Black metallurgists] sufficient, many of which are perfect in every branch of Iron Manufactory</a:t>
            </a:r>
            <a:r>
              <a:rPr lang="en-GB" sz="3000" dirty="0">
                <a:solidFill>
                  <a:srgbClr val="FF0000"/>
                </a:solidFill>
              </a:rPr>
              <a:t> so far as relates to casting and turning Mill Cases, Cannon, Iron Boilers &amp; &amp; and in wrought Iron Anchors, Mill </a:t>
            </a:r>
            <a:r>
              <a:rPr lang="en-GB" sz="3000" dirty="0" err="1">
                <a:solidFill>
                  <a:srgbClr val="FF0000"/>
                </a:solidFill>
              </a:rPr>
              <a:t>Gudgeons</a:t>
            </a:r>
            <a:r>
              <a:rPr lang="en-GB" sz="3000" dirty="0">
                <a:solidFill>
                  <a:srgbClr val="FF0000"/>
                </a:solidFill>
              </a:rPr>
              <a:t>, Axels &amp; &amp;”</a:t>
            </a:r>
          </a:p>
          <a:p>
            <a:pPr marL="0" indent="0">
              <a:buNone/>
            </a:pPr>
            <a:endParaRPr lang="en-GB" sz="2200" dirty="0"/>
          </a:p>
          <a:p>
            <a:pPr marL="0" indent="0" algn="r">
              <a:buNone/>
            </a:pPr>
            <a:r>
              <a:rPr lang="en-GB" sz="3800" baseline="30000" dirty="0" err="1"/>
              <a:t>Jelf</a:t>
            </a:r>
            <a:r>
              <a:rPr lang="en-GB" sz="3800" baseline="30000" dirty="0"/>
              <a:t>, “Cort’s Iron-rolling Process,” quoting John Reeder, p. 73</a:t>
            </a:r>
            <a:endParaRPr lang="en-GB" sz="3800" dirty="0"/>
          </a:p>
          <a:p>
            <a:pPr marL="0" indent="0">
              <a:buNone/>
            </a:pPr>
            <a:endParaRPr lang="en-GB" dirty="0"/>
          </a:p>
          <a:p>
            <a:pPr marL="0" indent="0">
              <a:buNone/>
            </a:pPr>
            <a:endParaRPr lang="en-GB" dirty="0"/>
          </a:p>
        </p:txBody>
      </p:sp>
      <p:pic>
        <p:nvPicPr>
          <p:cNvPr id="5" name="Picture 4">
            <a:extLst>
              <a:ext uri="{FF2B5EF4-FFF2-40B4-BE49-F238E27FC236}">
                <a16:creationId xmlns:a16="http://schemas.microsoft.com/office/drawing/2014/main" id="{8796FB0F-51CE-BBB3-693C-02A479006A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131814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8F868-BF3F-4FF8-1DC8-0376E01D2DA6}"/>
              </a:ext>
            </a:extLst>
          </p:cNvPr>
          <p:cNvSpPr>
            <a:spLocks noGrp="1"/>
          </p:cNvSpPr>
          <p:nvPr>
            <p:ph type="title"/>
          </p:nvPr>
        </p:nvSpPr>
        <p:spPr>
          <a:xfrm>
            <a:off x="1093382" y="0"/>
            <a:ext cx="10515600" cy="1325563"/>
          </a:xfrm>
        </p:spPr>
        <p:txBody>
          <a:bodyPr/>
          <a:lstStyle/>
          <a:p>
            <a:pPr algn="ctr"/>
            <a:r>
              <a:rPr lang="en-GB" dirty="0"/>
              <a:t>Second-best sources</a:t>
            </a:r>
          </a:p>
        </p:txBody>
      </p:sp>
      <p:pic>
        <p:nvPicPr>
          <p:cNvPr id="4" name="Picture 3">
            <a:extLst>
              <a:ext uri="{FF2B5EF4-FFF2-40B4-BE49-F238E27FC236}">
                <a16:creationId xmlns:a16="http://schemas.microsoft.com/office/drawing/2014/main" id="{6979725B-3637-719B-551D-1BB63BE045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7419" y="1424465"/>
            <a:ext cx="5597659" cy="3795823"/>
          </a:xfrm>
          <a:prstGeom prst="rect">
            <a:avLst/>
          </a:prstGeom>
        </p:spPr>
      </p:pic>
      <p:sp>
        <p:nvSpPr>
          <p:cNvPr id="5" name="TextBox 4">
            <a:extLst>
              <a:ext uri="{FF2B5EF4-FFF2-40B4-BE49-F238E27FC236}">
                <a16:creationId xmlns:a16="http://schemas.microsoft.com/office/drawing/2014/main" id="{240E1190-506B-3FB5-9620-55569E995979}"/>
              </a:ext>
            </a:extLst>
          </p:cNvPr>
          <p:cNvSpPr txBox="1"/>
          <p:nvPr/>
        </p:nvSpPr>
        <p:spPr>
          <a:xfrm>
            <a:off x="1396410" y="5433535"/>
            <a:ext cx="4954772" cy="646331"/>
          </a:xfrm>
          <a:prstGeom prst="rect">
            <a:avLst/>
          </a:prstGeom>
          <a:noFill/>
        </p:spPr>
        <p:txBody>
          <a:bodyPr wrap="square" rtlCol="0">
            <a:spAutoFit/>
          </a:bodyPr>
          <a:lstStyle/>
          <a:p>
            <a:r>
              <a:rPr lang="en-GB" dirty="0"/>
              <a:t>Diderot and d’Alembert, </a:t>
            </a:r>
            <a:r>
              <a:rPr lang="en-GB" i="1" dirty="0"/>
              <a:t>Encyclopédie</a:t>
            </a:r>
            <a:r>
              <a:rPr lang="en-GB" dirty="0"/>
              <a:t>, vol. 1 of the plates (1762)</a:t>
            </a:r>
          </a:p>
        </p:txBody>
      </p:sp>
      <p:sp>
        <p:nvSpPr>
          <p:cNvPr id="6" name="TextBox 5">
            <a:extLst>
              <a:ext uri="{FF2B5EF4-FFF2-40B4-BE49-F238E27FC236}">
                <a16:creationId xmlns:a16="http://schemas.microsoft.com/office/drawing/2014/main" id="{D54CB1E6-230A-A8DF-CDD4-1F183666FB82}"/>
              </a:ext>
            </a:extLst>
          </p:cNvPr>
          <p:cNvSpPr txBox="1"/>
          <p:nvPr/>
        </p:nvSpPr>
        <p:spPr>
          <a:xfrm>
            <a:off x="7343553" y="1424465"/>
            <a:ext cx="4380613" cy="4585871"/>
          </a:xfrm>
          <a:prstGeom prst="rect">
            <a:avLst/>
          </a:prstGeom>
          <a:noFill/>
        </p:spPr>
        <p:txBody>
          <a:bodyPr wrap="square" rtlCol="0">
            <a:spAutoFit/>
          </a:bodyPr>
          <a:lstStyle/>
          <a:p>
            <a:r>
              <a:rPr lang="en-GB" sz="2400" dirty="0"/>
              <a:t>“[Jean-Baptiste] Labat [French engineer and sugar estate manager in Martinique] writes that bundles were placed on a workbench, untied, and the canes removed to be fed between the rollers. He was adamant that his enslaved workers </a:t>
            </a:r>
            <a:r>
              <a:rPr lang="en-GB" sz="2400" dirty="0">
                <a:solidFill>
                  <a:schemeClr val="accent2"/>
                </a:solidFill>
              </a:rPr>
              <a:t>should not push whole bundles into the mill</a:t>
            </a:r>
            <a:r>
              <a:rPr lang="en-GB" sz="2400" dirty="0"/>
              <a:t>...”</a:t>
            </a:r>
          </a:p>
          <a:p>
            <a:pPr algn="r"/>
            <a:endParaRPr lang="en-GB" sz="2400" dirty="0"/>
          </a:p>
          <a:p>
            <a:pPr algn="r"/>
            <a:r>
              <a:rPr lang="en-GB" sz="2800" baseline="30000" dirty="0" err="1"/>
              <a:t>Jelf</a:t>
            </a:r>
            <a:r>
              <a:rPr lang="en-GB" sz="2800" baseline="30000" dirty="0"/>
              <a:t>, “Cort’s Iron-rolling Process,” 599</a:t>
            </a:r>
            <a:endParaRPr lang="en-GB" sz="2800" dirty="0"/>
          </a:p>
        </p:txBody>
      </p:sp>
      <p:pic>
        <p:nvPicPr>
          <p:cNvPr id="7" name="Picture 6">
            <a:extLst>
              <a:ext uri="{FF2B5EF4-FFF2-40B4-BE49-F238E27FC236}">
                <a16:creationId xmlns:a16="http://schemas.microsoft.com/office/drawing/2014/main" id="{5818F3F8-4202-8BEE-311A-64EE907E07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311976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B94E2-99CB-A03D-21A2-DBBCB02AAB00}"/>
              </a:ext>
            </a:extLst>
          </p:cNvPr>
          <p:cNvSpPr>
            <a:spLocks noGrp="1"/>
          </p:cNvSpPr>
          <p:nvPr>
            <p:ph type="title"/>
          </p:nvPr>
        </p:nvSpPr>
        <p:spPr>
          <a:xfrm>
            <a:off x="1272360" y="202018"/>
            <a:ext cx="10515600" cy="1161959"/>
          </a:xfrm>
        </p:spPr>
        <p:txBody>
          <a:bodyPr/>
          <a:lstStyle/>
          <a:p>
            <a:pPr algn="ctr"/>
            <a:r>
              <a:rPr lang="en-GB" dirty="0"/>
              <a:t>Silent silences</a:t>
            </a:r>
          </a:p>
        </p:txBody>
      </p:sp>
      <p:sp>
        <p:nvSpPr>
          <p:cNvPr id="3" name="Content Placeholder 2">
            <a:extLst>
              <a:ext uri="{FF2B5EF4-FFF2-40B4-BE49-F238E27FC236}">
                <a16:creationId xmlns:a16="http://schemas.microsoft.com/office/drawing/2014/main" id="{EF2EB8EB-F3FF-7E8A-1AAA-4188883EAC4A}"/>
              </a:ext>
            </a:extLst>
          </p:cNvPr>
          <p:cNvSpPr>
            <a:spLocks noGrp="1"/>
          </p:cNvSpPr>
          <p:nvPr>
            <p:ph idx="1"/>
          </p:nvPr>
        </p:nvSpPr>
        <p:spPr>
          <a:xfrm>
            <a:off x="1754369" y="1623524"/>
            <a:ext cx="9131595" cy="5234476"/>
          </a:xfrm>
        </p:spPr>
        <p:txBody>
          <a:bodyPr>
            <a:normAutofit fontScale="92500" lnSpcReduction="20000"/>
          </a:bodyPr>
          <a:lstStyle/>
          <a:p>
            <a:pPr marL="0" indent="0">
              <a:buNone/>
            </a:pPr>
            <a:r>
              <a:rPr lang="en-GB" dirty="0"/>
              <a:t>“…Reeder, in his letters and papers, </a:t>
            </a:r>
            <a:r>
              <a:rPr lang="en-GB" dirty="0">
                <a:solidFill>
                  <a:schemeClr val="accent2"/>
                </a:solidFill>
              </a:rPr>
              <a:t>never once mentions </a:t>
            </a:r>
            <a:r>
              <a:rPr lang="en-GB" dirty="0"/>
              <a:t>a new technique for processing iron, nor any kind of newly developed equipment…</a:t>
            </a:r>
          </a:p>
          <a:p>
            <a:pPr marL="0" indent="0">
              <a:buNone/>
            </a:pPr>
            <a:endParaRPr lang="en-GB" dirty="0"/>
          </a:p>
          <a:p>
            <a:pPr marL="0" indent="0">
              <a:buNone/>
            </a:pPr>
            <a:r>
              <a:rPr lang="en-GB" dirty="0"/>
              <a:t>It is hard to believe that a man as driven and acquisitive as Reeder would not, on finding himself in such a situation [having his foundry demolished by a militia], attempt to capitalise on a secret so valuable…</a:t>
            </a:r>
          </a:p>
          <a:p>
            <a:pPr marL="0" indent="0">
              <a:buNone/>
            </a:pPr>
            <a:endParaRPr lang="en-GB" dirty="0"/>
          </a:p>
          <a:p>
            <a:pPr marL="0" indent="0">
              <a:buNone/>
            </a:pPr>
            <a:r>
              <a:rPr lang="en-GB" dirty="0"/>
              <a:t>We know that he made several patent applications [for other inventions]…Yet he made no such application for any invention relating to wrought iron.”</a:t>
            </a:r>
          </a:p>
          <a:p>
            <a:pPr marL="0" indent="0">
              <a:buNone/>
            </a:pPr>
            <a:endParaRPr lang="en-GB" dirty="0"/>
          </a:p>
          <a:p>
            <a:pPr marL="0" indent="0" algn="r">
              <a:buNone/>
            </a:pPr>
            <a:r>
              <a:rPr lang="en-GB" sz="3800" baseline="30000" dirty="0" err="1"/>
              <a:t>Jelf</a:t>
            </a:r>
            <a:r>
              <a:rPr lang="en-GB" sz="3800" baseline="30000" dirty="0"/>
              <a:t>, “Cort’s Iron-rolling Process,” 73</a:t>
            </a:r>
            <a:endParaRPr lang="en-GB" sz="3800" dirty="0"/>
          </a:p>
        </p:txBody>
      </p:sp>
      <p:pic>
        <p:nvPicPr>
          <p:cNvPr id="5" name="Picture 4">
            <a:extLst>
              <a:ext uri="{FF2B5EF4-FFF2-40B4-BE49-F238E27FC236}">
                <a16:creationId xmlns:a16="http://schemas.microsoft.com/office/drawing/2014/main" id="{6AE1817C-CCF9-97DE-A593-F3DCC8C5F2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509366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52763-0C9E-24A8-1ABD-4F2237F4CC54}"/>
              </a:ext>
            </a:extLst>
          </p:cNvPr>
          <p:cNvSpPr>
            <a:spLocks noGrp="1"/>
          </p:cNvSpPr>
          <p:nvPr>
            <p:ph type="title"/>
          </p:nvPr>
        </p:nvSpPr>
        <p:spPr>
          <a:xfrm>
            <a:off x="1476156" y="99310"/>
            <a:ext cx="10515600" cy="1325563"/>
          </a:xfrm>
        </p:spPr>
        <p:txBody>
          <a:bodyPr/>
          <a:lstStyle/>
          <a:p>
            <a:pPr algn="ctr"/>
            <a:r>
              <a:rPr lang="en-GB" dirty="0"/>
              <a:t>Ignoring alternative explanations</a:t>
            </a:r>
          </a:p>
        </p:txBody>
      </p:sp>
      <p:sp>
        <p:nvSpPr>
          <p:cNvPr id="3" name="Content Placeholder 2">
            <a:extLst>
              <a:ext uri="{FF2B5EF4-FFF2-40B4-BE49-F238E27FC236}">
                <a16:creationId xmlns:a16="http://schemas.microsoft.com/office/drawing/2014/main" id="{CE93D87B-FEDB-A2F8-4BAD-03A548CB4165}"/>
              </a:ext>
            </a:extLst>
          </p:cNvPr>
          <p:cNvSpPr>
            <a:spLocks noGrp="1"/>
          </p:cNvSpPr>
          <p:nvPr>
            <p:ph idx="1"/>
          </p:nvPr>
        </p:nvSpPr>
        <p:spPr>
          <a:xfrm>
            <a:off x="1401727" y="1531199"/>
            <a:ext cx="10515600" cy="5029200"/>
          </a:xfrm>
        </p:spPr>
        <p:txBody>
          <a:bodyPr>
            <a:normAutofit fontScale="92500" lnSpcReduction="10000"/>
          </a:bodyPr>
          <a:lstStyle/>
          <a:p>
            <a:pPr marL="0" indent="0">
              <a:buNone/>
            </a:pPr>
            <a:r>
              <a:rPr lang="en-GB" dirty="0"/>
              <a:t>“Reeder’s considerable profits are easy to understand in the context of his operations: his </a:t>
            </a:r>
            <a:r>
              <a:rPr lang="en-GB" dirty="0">
                <a:solidFill>
                  <a:srgbClr val="FF0000"/>
                </a:solidFill>
              </a:rPr>
              <a:t>overheads</a:t>
            </a:r>
            <a:r>
              <a:rPr lang="en-GB" dirty="0"/>
              <a:t>, in terms of labour (mostly unpaid) and materials (apparently plentiful), were comparatively very low. He enjoyed a </a:t>
            </a:r>
            <a:r>
              <a:rPr lang="en-GB" dirty="0">
                <a:solidFill>
                  <a:srgbClr val="FF0000"/>
                </a:solidFill>
              </a:rPr>
              <a:t>captive market </a:t>
            </a:r>
            <a:r>
              <a:rPr lang="en-GB" dirty="0"/>
              <a:t>of planters and faced </a:t>
            </a:r>
            <a:r>
              <a:rPr lang="en-GB" dirty="0">
                <a:solidFill>
                  <a:srgbClr val="FF0000"/>
                </a:solidFill>
              </a:rPr>
              <a:t>no competition</a:t>
            </a:r>
            <a:r>
              <a:rPr lang="en-GB" dirty="0"/>
              <a:t> from within the island…”</a:t>
            </a:r>
          </a:p>
          <a:p>
            <a:pPr marL="0" indent="0" algn="r">
              <a:buNone/>
            </a:pPr>
            <a:r>
              <a:rPr lang="en-GB" sz="2200" dirty="0" err="1"/>
              <a:t>Jelf</a:t>
            </a:r>
            <a:r>
              <a:rPr lang="en-GB" sz="2200" dirty="0"/>
              <a:t>, “Henry Cort’s Iron-rolling Process,” 72</a:t>
            </a:r>
          </a:p>
          <a:p>
            <a:pPr marL="0" indent="0">
              <a:buNone/>
            </a:pPr>
            <a:endParaRPr lang="en-GB" dirty="0"/>
          </a:p>
          <a:p>
            <a:pPr marL="0" indent="0">
              <a:buNone/>
            </a:pPr>
            <a:r>
              <a:rPr lang="en-GB" dirty="0"/>
              <a:t>“The </a:t>
            </a:r>
            <a:r>
              <a:rPr lang="en-GB" dirty="0">
                <a:solidFill>
                  <a:srgbClr val="FF0000"/>
                </a:solidFill>
              </a:rPr>
              <a:t>prior development in Europe of </a:t>
            </a:r>
            <a:r>
              <a:rPr lang="en-GB" dirty="0"/>
              <a:t>many of the elements included in Cort’s patent (which the above-mentioned historians of metallurgy have established) gives credibility to the view that he possessed all the ingredients necessary to develop his technique without recourse to intellectual theft from Reeder’s workers.”</a:t>
            </a:r>
          </a:p>
          <a:p>
            <a:pPr marL="0" indent="0" algn="r">
              <a:buNone/>
            </a:pPr>
            <a:r>
              <a:rPr lang="en-GB" sz="2200" dirty="0" err="1"/>
              <a:t>Jelf</a:t>
            </a:r>
            <a:r>
              <a:rPr lang="en-GB" sz="2200" dirty="0"/>
              <a:t>, “Cort and the ‘Black metallurgists’”, p. 607</a:t>
            </a:r>
          </a:p>
          <a:p>
            <a:pPr marL="0" indent="0">
              <a:buNone/>
            </a:pPr>
            <a:endParaRPr lang="en-GB" dirty="0"/>
          </a:p>
          <a:p>
            <a:pPr marL="0" indent="0">
              <a:buNone/>
            </a:pPr>
            <a:endParaRPr lang="en-GB" dirty="0"/>
          </a:p>
        </p:txBody>
      </p:sp>
      <p:pic>
        <p:nvPicPr>
          <p:cNvPr id="5" name="Picture 4">
            <a:extLst>
              <a:ext uri="{FF2B5EF4-FFF2-40B4-BE49-F238E27FC236}">
                <a16:creationId xmlns:a16="http://schemas.microsoft.com/office/drawing/2014/main" id="{367281F9-4C87-DB01-F11D-078A5C74D5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5194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DBC37-8133-E116-85A5-DEF4EFD1E773}"/>
              </a:ext>
            </a:extLst>
          </p:cNvPr>
          <p:cNvSpPr>
            <a:spLocks noGrp="1"/>
          </p:cNvSpPr>
          <p:nvPr>
            <p:ph type="title"/>
          </p:nvPr>
        </p:nvSpPr>
        <p:spPr>
          <a:xfrm>
            <a:off x="1157175" y="808075"/>
            <a:ext cx="10515600" cy="1325563"/>
          </a:xfrm>
        </p:spPr>
        <p:txBody>
          <a:bodyPr/>
          <a:lstStyle/>
          <a:p>
            <a:pPr algn="ctr"/>
            <a:r>
              <a:rPr lang="en-GB" dirty="0"/>
              <a:t>A lesson to draw from this example</a:t>
            </a:r>
          </a:p>
        </p:txBody>
      </p:sp>
      <p:sp>
        <p:nvSpPr>
          <p:cNvPr id="3" name="Content Placeholder 2">
            <a:extLst>
              <a:ext uri="{FF2B5EF4-FFF2-40B4-BE49-F238E27FC236}">
                <a16:creationId xmlns:a16="http://schemas.microsoft.com/office/drawing/2014/main" id="{2D68FEEB-C78A-E17C-65BF-1DD32E44F21C}"/>
              </a:ext>
            </a:extLst>
          </p:cNvPr>
          <p:cNvSpPr>
            <a:spLocks noGrp="1"/>
          </p:cNvSpPr>
          <p:nvPr>
            <p:ph idx="1"/>
          </p:nvPr>
        </p:nvSpPr>
        <p:spPr>
          <a:xfrm>
            <a:off x="1831455" y="3109102"/>
            <a:ext cx="10002579" cy="1441634"/>
          </a:xfrm>
        </p:spPr>
        <p:txBody>
          <a:bodyPr>
            <a:normAutofit/>
          </a:bodyPr>
          <a:lstStyle/>
          <a:p>
            <a:pPr marL="0" indent="0">
              <a:buNone/>
            </a:pPr>
            <a:r>
              <a:rPr lang="en-GB" sz="3600" i="1" dirty="0"/>
              <a:t>An ingenious hypothesis (or good story) is not the same as a persuasive argument</a:t>
            </a:r>
          </a:p>
        </p:txBody>
      </p:sp>
      <p:pic>
        <p:nvPicPr>
          <p:cNvPr id="5" name="Picture 4">
            <a:extLst>
              <a:ext uri="{FF2B5EF4-FFF2-40B4-BE49-F238E27FC236}">
                <a16:creationId xmlns:a16="http://schemas.microsoft.com/office/drawing/2014/main" id="{DE9E355E-FE69-0161-844E-FBD0D94173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523064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1B3EE7E4-F00C-3B5B-5245-B33FBDB5358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A857F9-CAA2-AEFC-C0F2-A6CD2805725B}"/>
              </a:ext>
            </a:extLst>
          </p:cNvPr>
          <p:cNvSpPr>
            <a:spLocks noGrp="1"/>
          </p:cNvSpPr>
          <p:nvPr>
            <p:ph idx="1"/>
          </p:nvPr>
        </p:nvSpPr>
        <p:spPr>
          <a:xfrm>
            <a:off x="1159486" y="2732210"/>
            <a:ext cx="10515600" cy="4351338"/>
          </a:xfrm>
        </p:spPr>
        <p:txBody>
          <a:bodyPr>
            <a:normAutofit/>
          </a:bodyPr>
          <a:lstStyle/>
          <a:p>
            <a:pPr marL="0" indent="0" algn="ctr">
              <a:lnSpc>
                <a:spcPct val="150000"/>
              </a:lnSpc>
              <a:buNone/>
            </a:pPr>
            <a:r>
              <a:rPr lang="en-GB" sz="4000" dirty="0">
                <a:solidFill>
                  <a:schemeClr val="bg1"/>
                </a:solidFill>
              </a:rPr>
              <a:t>2. Voyaging in Polynesia</a:t>
            </a:r>
          </a:p>
        </p:txBody>
      </p:sp>
      <p:pic>
        <p:nvPicPr>
          <p:cNvPr id="5" name="Picture 4">
            <a:extLst>
              <a:ext uri="{FF2B5EF4-FFF2-40B4-BE49-F238E27FC236}">
                <a16:creationId xmlns:a16="http://schemas.microsoft.com/office/drawing/2014/main" id="{587C75BB-7C40-2484-F90B-648E309EE6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pic>
        <p:nvPicPr>
          <p:cNvPr id="2" name="Picture 1">
            <a:extLst>
              <a:ext uri="{FF2B5EF4-FFF2-40B4-BE49-F238E27FC236}">
                <a16:creationId xmlns:a16="http://schemas.microsoft.com/office/drawing/2014/main" id="{2B4BDADA-CDC8-5CAF-6173-BD8F132BFB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957" y="152400"/>
            <a:ext cx="2143664" cy="8047088"/>
          </a:xfrm>
          <a:prstGeom prst="rect">
            <a:avLst/>
          </a:prstGeom>
          <a:ln w="76200">
            <a:solidFill>
              <a:schemeClr val="accent2"/>
            </a:solidFill>
          </a:ln>
        </p:spPr>
      </p:pic>
    </p:spTree>
    <p:extLst>
      <p:ext uri="{BB962C8B-B14F-4D97-AF65-F5344CB8AC3E}">
        <p14:creationId xmlns:p14="http://schemas.microsoft.com/office/powerpoint/2010/main" val="2963025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1FD74-4D26-1747-ADDE-ECBA2268D9DB}"/>
              </a:ext>
            </a:extLst>
          </p:cNvPr>
          <p:cNvSpPr>
            <a:spLocks noGrp="1"/>
          </p:cNvSpPr>
          <p:nvPr>
            <p:ph type="ctrTitle"/>
          </p:nvPr>
        </p:nvSpPr>
        <p:spPr>
          <a:xfrm>
            <a:off x="1726013" y="406400"/>
            <a:ext cx="9144000" cy="2387600"/>
          </a:xfrm>
        </p:spPr>
        <p:txBody>
          <a:bodyPr/>
          <a:lstStyle/>
          <a:p>
            <a:r>
              <a:rPr lang="en-GB" dirty="0"/>
              <a:t>Historical Argument</a:t>
            </a:r>
          </a:p>
        </p:txBody>
      </p:sp>
      <p:sp>
        <p:nvSpPr>
          <p:cNvPr id="3" name="Subtitle 2">
            <a:extLst>
              <a:ext uri="{FF2B5EF4-FFF2-40B4-BE49-F238E27FC236}">
                <a16:creationId xmlns:a16="http://schemas.microsoft.com/office/drawing/2014/main" id="{07EB9627-CF17-0EE4-F435-A3376AA24070}"/>
              </a:ext>
            </a:extLst>
          </p:cNvPr>
          <p:cNvSpPr>
            <a:spLocks noGrp="1"/>
          </p:cNvSpPr>
          <p:nvPr>
            <p:ph type="subTitle" idx="1"/>
          </p:nvPr>
        </p:nvSpPr>
        <p:spPr>
          <a:xfrm>
            <a:off x="1789810" y="3049145"/>
            <a:ext cx="9144000" cy="1655762"/>
          </a:xfrm>
        </p:spPr>
        <p:txBody>
          <a:bodyPr/>
          <a:lstStyle/>
          <a:p>
            <a:r>
              <a:rPr lang="en-GB" dirty="0"/>
              <a:t>HI2K9</a:t>
            </a:r>
          </a:p>
          <a:p>
            <a:r>
              <a:rPr lang="en-GB" dirty="0"/>
              <a:t>Dr. Michael Bycroft</a:t>
            </a:r>
          </a:p>
          <a:p>
            <a:r>
              <a:rPr lang="en-GB" dirty="0"/>
              <a:t>2026, term 2, week 8</a:t>
            </a:r>
          </a:p>
        </p:txBody>
      </p:sp>
      <p:pic>
        <p:nvPicPr>
          <p:cNvPr id="4" name="Picture 3">
            <a:extLst>
              <a:ext uri="{FF2B5EF4-FFF2-40B4-BE49-F238E27FC236}">
                <a16:creationId xmlns:a16="http://schemas.microsoft.com/office/drawing/2014/main" id="{943D30FB-F0CD-3FD8-2DED-10BD401846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7357301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CC1AB8A-C08B-FF27-7339-4D7FC02BD3F3}"/>
              </a:ext>
            </a:extLst>
          </p:cNvPr>
          <p:cNvPicPr>
            <a:picLocks noChangeAspect="1"/>
          </p:cNvPicPr>
          <p:nvPr/>
        </p:nvPicPr>
        <p:blipFill>
          <a:blip r:embed="rId2"/>
          <a:stretch>
            <a:fillRect/>
          </a:stretch>
        </p:blipFill>
        <p:spPr>
          <a:xfrm>
            <a:off x="465992" y="0"/>
            <a:ext cx="11623047" cy="5878205"/>
          </a:xfrm>
          <a:prstGeom prst="rect">
            <a:avLst/>
          </a:prstGeom>
        </p:spPr>
      </p:pic>
      <p:sp>
        <p:nvSpPr>
          <p:cNvPr id="6" name="TextBox 5">
            <a:extLst>
              <a:ext uri="{FF2B5EF4-FFF2-40B4-BE49-F238E27FC236}">
                <a16:creationId xmlns:a16="http://schemas.microsoft.com/office/drawing/2014/main" id="{E2659FF5-A1EE-3962-29E6-073BF0E7BC2B}"/>
              </a:ext>
            </a:extLst>
          </p:cNvPr>
          <p:cNvSpPr txBox="1"/>
          <p:nvPr/>
        </p:nvSpPr>
        <p:spPr>
          <a:xfrm>
            <a:off x="1067563" y="6060558"/>
            <a:ext cx="10419907" cy="669851"/>
          </a:xfrm>
          <a:prstGeom prst="rect">
            <a:avLst/>
          </a:prstGeom>
          <a:noFill/>
        </p:spPr>
        <p:txBody>
          <a:bodyPr wrap="square" rtlCol="0">
            <a:spAutoFit/>
          </a:bodyPr>
          <a:lstStyle/>
          <a:p>
            <a:endParaRPr lang="en-GB" dirty="0"/>
          </a:p>
        </p:txBody>
      </p:sp>
      <p:sp>
        <p:nvSpPr>
          <p:cNvPr id="9" name="TextBox 8">
            <a:extLst>
              <a:ext uri="{FF2B5EF4-FFF2-40B4-BE49-F238E27FC236}">
                <a16:creationId xmlns:a16="http://schemas.microsoft.com/office/drawing/2014/main" id="{E145778E-046E-0ADF-83D5-A304158DFAD8}"/>
              </a:ext>
            </a:extLst>
          </p:cNvPr>
          <p:cNvSpPr txBox="1"/>
          <p:nvPr/>
        </p:nvSpPr>
        <p:spPr>
          <a:xfrm>
            <a:off x="833647" y="6145619"/>
            <a:ext cx="11575312" cy="646331"/>
          </a:xfrm>
          <a:prstGeom prst="rect">
            <a:avLst/>
          </a:prstGeom>
          <a:noFill/>
        </p:spPr>
        <p:txBody>
          <a:bodyPr wrap="square" rtlCol="0">
            <a:spAutoFit/>
          </a:bodyPr>
          <a:lstStyle/>
          <a:p>
            <a:r>
              <a:rPr lang="en-GB" dirty="0">
                <a:solidFill>
                  <a:schemeClr val="accent2"/>
                </a:solidFill>
              </a:rPr>
              <a:t>Priscilla M. </a:t>
            </a:r>
            <a:r>
              <a:rPr lang="en-GB" dirty="0" err="1">
                <a:solidFill>
                  <a:schemeClr val="accent2"/>
                </a:solidFill>
              </a:rPr>
              <a:t>Wehi</a:t>
            </a:r>
            <a:r>
              <a:rPr lang="en-GB" dirty="0">
                <a:solidFill>
                  <a:schemeClr val="accent2"/>
                </a:solidFill>
              </a:rPr>
              <a:t>, “Transforming Antarctic Management and Policy with an Indigenous Lens,” </a:t>
            </a:r>
            <a:r>
              <a:rPr lang="en-GB" i="1" dirty="0">
                <a:solidFill>
                  <a:schemeClr val="accent2"/>
                </a:solidFill>
              </a:rPr>
              <a:t>Nature Ecology and Evolution</a:t>
            </a:r>
            <a:r>
              <a:rPr lang="en-GB" dirty="0">
                <a:solidFill>
                  <a:schemeClr val="accent2"/>
                </a:solidFill>
              </a:rPr>
              <a:t>, vol. 5 (2021): 1055-1059</a:t>
            </a:r>
          </a:p>
        </p:txBody>
      </p:sp>
      <p:sp>
        <p:nvSpPr>
          <p:cNvPr id="10" name="TextBox 9">
            <a:extLst>
              <a:ext uri="{FF2B5EF4-FFF2-40B4-BE49-F238E27FC236}">
                <a16:creationId xmlns:a16="http://schemas.microsoft.com/office/drawing/2014/main" id="{6E155378-096D-E41A-AAAF-F0E9865C67DE}"/>
              </a:ext>
            </a:extLst>
          </p:cNvPr>
          <p:cNvSpPr txBox="1"/>
          <p:nvPr/>
        </p:nvSpPr>
        <p:spPr>
          <a:xfrm>
            <a:off x="1035664" y="127591"/>
            <a:ext cx="2105247" cy="2041451"/>
          </a:xfrm>
          <a:prstGeom prst="rect">
            <a:avLst/>
          </a:prstGeom>
          <a:noFill/>
          <a:ln w="76200">
            <a:solidFill>
              <a:schemeClr val="accent4"/>
            </a:solidFill>
          </a:ln>
        </p:spPr>
        <p:txBody>
          <a:bodyPr wrap="square" rtlCol="0">
            <a:spAutoFit/>
          </a:bodyPr>
          <a:lstStyle/>
          <a:p>
            <a:endParaRPr lang="en-GB" dirty="0"/>
          </a:p>
        </p:txBody>
      </p:sp>
      <p:sp>
        <p:nvSpPr>
          <p:cNvPr id="11" name="TextBox 10">
            <a:extLst>
              <a:ext uri="{FF2B5EF4-FFF2-40B4-BE49-F238E27FC236}">
                <a16:creationId xmlns:a16="http://schemas.microsoft.com/office/drawing/2014/main" id="{5E51A373-4ADF-61E5-736F-81FD9D074504}"/>
              </a:ext>
            </a:extLst>
          </p:cNvPr>
          <p:cNvSpPr txBox="1"/>
          <p:nvPr/>
        </p:nvSpPr>
        <p:spPr>
          <a:xfrm>
            <a:off x="1443244" y="3999787"/>
            <a:ext cx="2197397" cy="2041451"/>
          </a:xfrm>
          <a:prstGeom prst="rect">
            <a:avLst/>
          </a:prstGeom>
          <a:noFill/>
          <a:ln w="76200">
            <a:solidFill>
              <a:schemeClr val="accent4"/>
            </a:solidFill>
          </a:ln>
        </p:spPr>
        <p:txBody>
          <a:bodyPr wrap="square" rtlCol="0">
            <a:spAutoFit/>
          </a:bodyPr>
          <a:lstStyle/>
          <a:p>
            <a:endParaRPr lang="en-GB" dirty="0"/>
          </a:p>
        </p:txBody>
      </p:sp>
      <p:pic>
        <p:nvPicPr>
          <p:cNvPr id="2" name="Picture 1">
            <a:extLst>
              <a:ext uri="{FF2B5EF4-FFF2-40B4-BE49-F238E27FC236}">
                <a16:creationId xmlns:a16="http://schemas.microsoft.com/office/drawing/2014/main" id="{B09EFE4C-7933-6795-BB63-42D20C9574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43680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62CC4389-3FE2-3C7E-4F5B-32036AC52B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6968" y="-1942200"/>
            <a:ext cx="8032424" cy="80324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37E56F9-9891-9CB0-6ECF-090BBCA5C1F8}"/>
              </a:ext>
            </a:extLst>
          </p:cNvPr>
          <p:cNvSpPr txBox="1"/>
          <p:nvPr/>
        </p:nvSpPr>
        <p:spPr>
          <a:xfrm>
            <a:off x="6564426" y="6012446"/>
            <a:ext cx="2402958" cy="461665"/>
          </a:xfrm>
          <a:prstGeom prst="rect">
            <a:avLst/>
          </a:prstGeom>
          <a:noFill/>
        </p:spPr>
        <p:txBody>
          <a:bodyPr wrap="square" rtlCol="0">
            <a:spAutoFit/>
          </a:bodyPr>
          <a:lstStyle/>
          <a:p>
            <a:r>
              <a:rPr lang="en-GB" sz="2400" dirty="0">
                <a:solidFill>
                  <a:srgbClr val="FF0000"/>
                </a:solidFill>
              </a:rPr>
              <a:t>Antarctica</a:t>
            </a:r>
          </a:p>
        </p:txBody>
      </p:sp>
      <p:sp>
        <p:nvSpPr>
          <p:cNvPr id="6" name="TextBox 5">
            <a:extLst>
              <a:ext uri="{FF2B5EF4-FFF2-40B4-BE49-F238E27FC236}">
                <a16:creationId xmlns:a16="http://schemas.microsoft.com/office/drawing/2014/main" id="{D7FD69E3-2BCB-6031-B934-7645C3C86462}"/>
              </a:ext>
            </a:extLst>
          </p:cNvPr>
          <p:cNvSpPr txBox="1"/>
          <p:nvPr/>
        </p:nvSpPr>
        <p:spPr>
          <a:xfrm>
            <a:off x="1297180" y="4919008"/>
            <a:ext cx="4688958" cy="1938992"/>
          </a:xfrm>
          <a:prstGeom prst="rect">
            <a:avLst/>
          </a:prstGeom>
          <a:noFill/>
        </p:spPr>
        <p:txBody>
          <a:bodyPr wrap="square" rtlCol="0">
            <a:spAutoFit/>
          </a:bodyPr>
          <a:lstStyle/>
          <a:p>
            <a:r>
              <a:rPr lang="en-GB" sz="2400" dirty="0">
                <a:solidFill>
                  <a:srgbClr val="FF0000"/>
                </a:solidFill>
              </a:rPr>
              <a:t>Aotearoa / New Zealand</a:t>
            </a:r>
          </a:p>
          <a:p>
            <a:endParaRPr lang="en-GB" sz="2400" dirty="0">
              <a:solidFill>
                <a:srgbClr val="FF0000"/>
              </a:solidFill>
            </a:endParaRPr>
          </a:p>
          <a:p>
            <a:r>
              <a:rPr lang="en-GB" sz="2400" dirty="0" err="1">
                <a:solidFill>
                  <a:srgbClr val="FF0000"/>
                </a:solidFill>
              </a:rPr>
              <a:t>Te</a:t>
            </a:r>
            <a:r>
              <a:rPr lang="en-GB" sz="2400" dirty="0">
                <a:solidFill>
                  <a:srgbClr val="FF0000"/>
                </a:solidFill>
              </a:rPr>
              <a:t> Waipounamu / South Island</a:t>
            </a:r>
          </a:p>
          <a:p>
            <a:endParaRPr lang="en-GB" sz="2400" dirty="0">
              <a:solidFill>
                <a:srgbClr val="FF0000"/>
              </a:solidFill>
            </a:endParaRPr>
          </a:p>
          <a:p>
            <a:endParaRPr lang="en-GB" sz="2400" dirty="0">
              <a:solidFill>
                <a:srgbClr val="FF0000"/>
              </a:solidFill>
            </a:endParaRPr>
          </a:p>
        </p:txBody>
      </p:sp>
      <p:sp>
        <p:nvSpPr>
          <p:cNvPr id="7" name="TextBox 6">
            <a:extLst>
              <a:ext uri="{FF2B5EF4-FFF2-40B4-BE49-F238E27FC236}">
                <a16:creationId xmlns:a16="http://schemas.microsoft.com/office/drawing/2014/main" id="{455D09B5-BF76-D194-80F1-BE140B3443AB}"/>
              </a:ext>
            </a:extLst>
          </p:cNvPr>
          <p:cNvSpPr txBox="1"/>
          <p:nvPr/>
        </p:nvSpPr>
        <p:spPr>
          <a:xfrm>
            <a:off x="1700308" y="3114420"/>
            <a:ext cx="2402958" cy="461665"/>
          </a:xfrm>
          <a:prstGeom prst="rect">
            <a:avLst/>
          </a:prstGeom>
          <a:noFill/>
        </p:spPr>
        <p:txBody>
          <a:bodyPr wrap="square" rtlCol="0">
            <a:spAutoFit/>
          </a:bodyPr>
          <a:lstStyle/>
          <a:p>
            <a:r>
              <a:rPr lang="en-GB" sz="2400" dirty="0">
                <a:solidFill>
                  <a:srgbClr val="FF0000"/>
                </a:solidFill>
              </a:rPr>
              <a:t>Rarotonga</a:t>
            </a:r>
          </a:p>
        </p:txBody>
      </p:sp>
      <p:cxnSp>
        <p:nvCxnSpPr>
          <p:cNvPr id="11" name="Straight Arrow Connector 10">
            <a:extLst>
              <a:ext uri="{FF2B5EF4-FFF2-40B4-BE49-F238E27FC236}">
                <a16:creationId xmlns:a16="http://schemas.microsoft.com/office/drawing/2014/main" id="{F05CD935-5D11-D4AA-1C68-35C2EFE96CB6}"/>
              </a:ext>
            </a:extLst>
          </p:cNvPr>
          <p:cNvCxnSpPr/>
          <p:nvPr/>
        </p:nvCxnSpPr>
        <p:spPr>
          <a:xfrm flipV="1">
            <a:off x="3232306" y="2955851"/>
            <a:ext cx="3700130" cy="38940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02747E05-F3FD-AC23-563C-3C1187618D78}"/>
              </a:ext>
            </a:extLst>
          </p:cNvPr>
          <p:cNvCxnSpPr>
            <a:cxnSpLocks/>
          </p:cNvCxnSpPr>
          <p:nvPr/>
        </p:nvCxnSpPr>
        <p:spPr>
          <a:xfrm flipV="1">
            <a:off x="4596817" y="3891516"/>
            <a:ext cx="1251098" cy="103300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DC48A91F-4090-7BC1-5F0D-FB6A8200917E}"/>
              </a:ext>
            </a:extLst>
          </p:cNvPr>
          <p:cNvCxnSpPr>
            <a:cxnSpLocks/>
          </p:cNvCxnSpPr>
          <p:nvPr/>
        </p:nvCxnSpPr>
        <p:spPr>
          <a:xfrm flipV="1">
            <a:off x="4926971" y="4050089"/>
            <a:ext cx="1059167" cy="168082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77F17773-8E34-2C63-C19E-713F0967A50F}"/>
              </a:ext>
            </a:extLst>
          </p:cNvPr>
          <p:cNvSpPr txBox="1"/>
          <p:nvPr/>
        </p:nvSpPr>
        <p:spPr>
          <a:xfrm>
            <a:off x="8880102" y="2003511"/>
            <a:ext cx="2402958" cy="830997"/>
          </a:xfrm>
          <a:prstGeom prst="rect">
            <a:avLst/>
          </a:prstGeom>
          <a:noFill/>
        </p:spPr>
        <p:txBody>
          <a:bodyPr wrap="square" rtlCol="0">
            <a:spAutoFit/>
          </a:bodyPr>
          <a:lstStyle/>
          <a:p>
            <a:r>
              <a:rPr lang="en-GB" sz="2400" dirty="0">
                <a:solidFill>
                  <a:srgbClr val="FF0000"/>
                </a:solidFill>
              </a:rPr>
              <a:t>Rapa Nui / Easter Island</a:t>
            </a:r>
          </a:p>
        </p:txBody>
      </p:sp>
      <p:cxnSp>
        <p:nvCxnSpPr>
          <p:cNvPr id="21" name="Straight Arrow Connector 20">
            <a:extLst>
              <a:ext uri="{FF2B5EF4-FFF2-40B4-BE49-F238E27FC236}">
                <a16:creationId xmlns:a16="http://schemas.microsoft.com/office/drawing/2014/main" id="{DAC21581-E7B6-8741-893A-F2877928C9DA}"/>
              </a:ext>
            </a:extLst>
          </p:cNvPr>
          <p:cNvCxnSpPr>
            <a:cxnSpLocks/>
          </p:cNvCxnSpPr>
          <p:nvPr/>
        </p:nvCxnSpPr>
        <p:spPr>
          <a:xfrm flipH="1">
            <a:off x="9074800" y="2794136"/>
            <a:ext cx="184298" cy="44170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B90BA58F-48AD-E929-4E56-025872B18CF1}"/>
              </a:ext>
            </a:extLst>
          </p:cNvPr>
          <p:cNvSpPr txBox="1"/>
          <p:nvPr/>
        </p:nvSpPr>
        <p:spPr>
          <a:xfrm>
            <a:off x="7030583" y="1994750"/>
            <a:ext cx="2402958" cy="461665"/>
          </a:xfrm>
          <a:prstGeom prst="rect">
            <a:avLst/>
          </a:prstGeom>
          <a:noFill/>
        </p:spPr>
        <p:txBody>
          <a:bodyPr wrap="square" rtlCol="0">
            <a:spAutoFit/>
          </a:bodyPr>
          <a:lstStyle/>
          <a:p>
            <a:r>
              <a:rPr lang="en-GB" sz="2400" dirty="0">
                <a:solidFill>
                  <a:srgbClr val="FF0000"/>
                </a:solidFill>
              </a:rPr>
              <a:t>Rapa</a:t>
            </a:r>
          </a:p>
        </p:txBody>
      </p:sp>
      <p:cxnSp>
        <p:nvCxnSpPr>
          <p:cNvPr id="27" name="Straight Arrow Connector 26">
            <a:extLst>
              <a:ext uri="{FF2B5EF4-FFF2-40B4-BE49-F238E27FC236}">
                <a16:creationId xmlns:a16="http://schemas.microsoft.com/office/drawing/2014/main" id="{68BCE0BC-77D2-A1E9-7C93-A99C07AD0CAB}"/>
              </a:ext>
            </a:extLst>
          </p:cNvPr>
          <p:cNvCxnSpPr>
            <a:cxnSpLocks/>
          </p:cNvCxnSpPr>
          <p:nvPr/>
        </p:nvCxnSpPr>
        <p:spPr>
          <a:xfrm>
            <a:off x="7471391" y="2398597"/>
            <a:ext cx="0" cy="616392"/>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C9C0791D-057A-9EA3-0D1F-7C55BA371555}"/>
              </a:ext>
            </a:extLst>
          </p:cNvPr>
          <p:cNvCxnSpPr>
            <a:cxnSpLocks/>
          </p:cNvCxnSpPr>
          <p:nvPr/>
        </p:nvCxnSpPr>
        <p:spPr>
          <a:xfrm flipV="1">
            <a:off x="5711561" y="4355866"/>
            <a:ext cx="342555" cy="2118245"/>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69AC36DE-4D51-3614-7706-AF44206DFCDE}"/>
              </a:ext>
            </a:extLst>
          </p:cNvPr>
          <p:cNvSpPr txBox="1"/>
          <p:nvPr/>
        </p:nvSpPr>
        <p:spPr>
          <a:xfrm>
            <a:off x="4420194" y="6429391"/>
            <a:ext cx="2402958" cy="461665"/>
          </a:xfrm>
          <a:prstGeom prst="rect">
            <a:avLst/>
          </a:prstGeom>
          <a:noFill/>
        </p:spPr>
        <p:txBody>
          <a:bodyPr wrap="square" rtlCol="0">
            <a:spAutoFit/>
          </a:bodyPr>
          <a:lstStyle/>
          <a:p>
            <a:r>
              <a:rPr lang="en-GB" sz="2400" dirty="0">
                <a:solidFill>
                  <a:srgbClr val="FF0000"/>
                </a:solidFill>
              </a:rPr>
              <a:t>Enderby Island</a:t>
            </a:r>
          </a:p>
        </p:txBody>
      </p:sp>
      <p:pic>
        <p:nvPicPr>
          <p:cNvPr id="2" name="Picture 1">
            <a:extLst>
              <a:ext uri="{FF2B5EF4-FFF2-40B4-BE49-F238E27FC236}">
                <a16:creationId xmlns:a16="http://schemas.microsoft.com/office/drawing/2014/main" id="{EEC32CE2-0E42-95A7-DE9C-738327FECD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12672912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192DE2-D962-7828-68EA-3E8C52933A11}"/>
              </a:ext>
            </a:extLst>
          </p:cNvPr>
          <p:cNvPicPr>
            <a:picLocks noChangeAspect="1"/>
          </p:cNvPicPr>
          <p:nvPr/>
        </p:nvPicPr>
        <p:blipFill>
          <a:blip r:embed="rId2"/>
          <a:stretch>
            <a:fillRect/>
          </a:stretch>
        </p:blipFill>
        <p:spPr>
          <a:xfrm>
            <a:off x="733355" y="1137683"/>
            <a:ext cx="11405780" cy="4383604"/>
          </a:xfrm>
          <a:prstGeom prst="rect">
            <a:avLst/>
          </a:prstGeom>
        </p:spPr>
      </p:pic>
      <p:pic>
        <p:nvPicPr>
          <p:cNvPr id="2" name="Picture 1">
            <a:extLst>
              <a:ext uri="{FF2B5EF4-FFF2-40B4-BE49-F238E27FC236}">
                <a16:creationId xmlns:a16="http://schemas.microsoft.com/office/drawing/2014/main" id="{7FC5F4E2-5295-23C4-9500-AFC2376941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08580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77880-BB76-3EAD-39C1-02971EA19FAE}"/>
              </a:ext>
            </a:extLst>
          </p:cNvPr>
          <p:cNvSpPr>
            <a:spLocks noGrp="1"/>
          </p:cNvSpPr>
          <p:nvPr>
            <p:ph type="title"/>
          </p:nvPr>
        </p:nvSpPr>
        <p:spPr>
          <a:xfrm>
            <a:off x="1045801" y="318981"/>
            <a:ext cx="10515600" cy="1325563"/>
          </a:xfrm>
        </p:spPr>
        <p:txBody>
          <a:bodyPr/>
          <a:lstStyle/>
          <a:p>
            <a:pPr algn="ctr"/>
            <a:r>
              <a:rPr lang="en-GB" dirty="0"/>
              <a:t>A frozen sea?</a:t>
            </a:r>
          </a:p>
        </p:txBody>
      </p:sp>
      <p:sp>
        <p:nvSpPr>
          <p:cNvPr id="3" name="Content Placeholder 2">
            <a:extLst>
              <a:ext uri="{FF2B5EF4-FFF2-40B4-BE49-F238E27FC236}">
                <a16:creationId xmlns:a16="http://schemas.microsoft.com/office/drawing/2014/main" id="{A7302A8F-4684-D747-C8F6-E2AA1BA6E020}"/>
              </a:ext>
            </a:extLst>
          </p:cNvPr>
          <p:cNvSpPr>
            <a:spLocks noGrp="1"/>
          </p:cNvSpPr>
          <p:nvPr>
            <p:ph idx="1"/>
          </p:nvPr>
        </p:nvSpPr>
        <p:spPr>
          <a:xfrm>
            <a:off x="1045801" y="1908548"/>
            <a:ext cx="10878879" cy="4635242"/>
          </a:xfrm>
        </p:spPr>
        <p:txBody>
          <a:bodyPr>
            <a:normAutofit fontScale="92500" lnSpcReduction="20000"/>
          </a:bodyPr>
          <a:lstStyle/>
          <a:p>
            <a:pPr marL="0" indent="0">
              <a:buNone/>
            </a:pPr>
            <a:r>
              <a:rPr lang="en-GB" sz="3200" dirty="0"/>
              <a:t>...the rocks that grow out of the sea, in the space beyond Rapa; the monstrous seas...</a:t>
            </a:r>
            <a:r>
              <a:rPr lang="en-GB" sz="3200" dirty="0">
                <a:solidFill>
                  <a:srgbClr val="FF0000"/>
                </a:solidFill>
              </a:rPr>
              <a:t>the frozen sea of </a:t>
            </a:r>
            <a:r>
              <a:rPr lang="en-GB" sz="3200" i="1" dirty="0">
                <a:solidFill>
                  <a:srgbClr val="FF0000"/>
                </a:solidFill>
              </a:rPr>
              <a:t>pia</a:t>
            </a:r>
            <a:r>
              <a:rPr lang="en-GB" sz="3200" dirty="0"/>
              <a:t>, with the deceitful animal of the sea who dives to great depths...</a:t>
            </a:r>
          </a:p>
          <a:p>
            <a:pPr marL="0" indent="0">
              <a:buNone/>
            </a:pPr>
            <a:endParaRPr lang="en-GB" sz="3200" dirty="0"/>
          </a:p>
          <a:p>
            <a:pPr marL="0" indent="0" algn="r">
              <a:buNone/>
            </a:pPr>
            <a:r>
              <a:rPr lang="en-GB" sz="2600" dirty="0"/>
              <a:t>From Percy Smith, “Hawaiki: Being An Introduction to Rarotongan History,” </a:t>
            </a:r>
            <a:r>
              <a:rPr lang="en-GB" sz="2600" i="1" dirty="0"/>
              <a:t>The Journal of the Polynesian Society </a:t>
            </a:r>
            <a:r>
              <a:rPr lang="en-GB" sz="2600" dirty="0"/>
              <a:t>8 (1899): 1-48, on p. 10</a:t>
            </a:r>
          </a:p>
          <a:p>
            <a:pPr marL="0" indent="0" algn="r">
              <a:buNone/>
            </a:pPr>
            <a:endParaRPr lang="en-GB" sz="2600" dirty="0"/>
          </a:p>
          <a:p>
            <a:pPr marL="0" indent="0" algn="r">
              <a:buNone/>
            </a:pPr>
            <a:r>
              <a:rPr lang="en-GB" sz="2600" dirty="0"/>
              <a:t>This is an English translation of texts originally written down in the 1860s and based on the spoken words of a Rarotongan scholar (</a:t>
            </a:r>
            <a:r>
              <a:rPr lang="en-GB" sz="2600" dirty="0" err="1"/>
              <a:t>tōhunga</a:t>
            </a:r>
            <a:r>
              <a:rPr lang="en-GB" sz="2600" dirty="0"/>
              <a:t>)</a:t>
            </a:r>
          </a:p>
          <a:p>
            <a:pPr marL="0" indent="0" algn="r">
              <a:buNone/>
            </a:pPr>
            <a:endParaRPr lang="en-GB" sz="2600" dirty="0"/>
          </a:p>
          <a:p>
            <a:pPr marL="0" indent="0" algn="r">
              <a:buNone/>
            </a:pPr>
            <a:r>
              <a:rPr lang="en-GB" sz="2600" dirty="0"/>
              <a:t>The text tells of a voyage made by Hui </a:t>
            </a:r>
            <a:r>
              <a:rPr lang="en-GB" sz="2600" dirty="0" err="1"/>
              <a:t>Te</a:t>
            </a:r>
            <a:r>
              <a:rPr lang="en-GB" sz="2600" dirty="0"/>
              <a:t> Rangiora 48 generations previously, in about the fifth century AD </a:t>
            </a:r>
          </a:p>
          <a:p>
            <a:pPr marL="0" indent="0" algn="r">
              <a:buNone/>
            </a:pPr>
            <a:endParaRPr lang="en-GB" sz="2600" dirty="0"/>
          </a:p>
          <a:p>
            <a:pPr marL="0" indent="0" algn="r">
              <a:buNone/>
            </a:pPr>
            <a:endParaRPr lang="en-GB" dirty="0"/>
          </a:p>
          <a:p>
            <a:pPr marL="0" indent="0" algn="r">
              <a:buNone/>
            </a:pPr>
            <a:endParaRPr lang="en-GB" dirty="0"/>
          </a:p>
          <a:p>
            <a:pPr marL="0" indent="0" algn="r">
              <a:buNone/>
            </a:pPr>
            <a:endParaRPr lang="en-GB" dirty="0"/>
          </a:p>
          <a:p>
            <a:pPr marL="0" indent="0">
              <a:buNone/>
            </a:pPr>
            <a:endParaRPr lang="en-GB" sz="3200" dirty="0"/>
          </a:p>
          <a:p>
            <a:pPr marL="0" indent="0">
              <a:buNone/>
            </a:pPr>
            <a:endParaRPr lang="en-GB" sz="3200" dirty="0"/>
          </a:p>
        </p:txBody>
      </p:sp>
      <p:pic>
        <p:nvPicPr>
          <p:cNvPr id="4" name="Picture 3">
            <a:extLst>
              <a:ext uri="{FF2B5EF4-FFF2-40B4-BE49-F238E27FC236}">
                <a16:creationId xmlns:a16="http://schemas.microsoft.com/office/drawing/2014/main" id="{5363289F-0CD4-6605-15AD-E0405A4FDB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4091724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9730-D363-3F5A-F20A-548BADD6BB52}"/>
              </a:ext>
            </a:extLst>
          </p:cNvPr>
          <p:cNvSpPr>
            <a:spLocks noGrp="1"/>
          </p:cNvSpPr>
          <p:nvPr>
            <p:ph type="title"/>
          </p:nvPr>
        </p:nvSpPr>
        <p:spPr>
          <a:xfrm>
            <a:off x="1263505" y="133946"/>
            <a:ext cx="10515600" cy="1325563"/>
          </a:xfrm>
        </p:spPr>
        <p:txBody>
          <a:bodyPr/>
          <a:lstStyle/>
          <a:p>
            <a:pPr algn="ctr"/>
            <a:r>
              <a:rPr lang="en-GB" dirty="0"/>
              <a:t>Problems with the frozen sea</a:t>
            </a:r>
          </a:p>
        </p:txBody>
      </p:sp>
      <p:sp>
        <p:nvSpPr>
          <p:cNvPr id="3" name="Content Placeholder 2">
            <a:extLst>
              <a:ext uri="{FF2B5EF4-FFF2-40B4-BE49-F238E27FC236}">
                <a16:creationId xmlns:a16="http://schemas.microsoft.com/office/drawing/2014/main" id="{B90532CD-1624-6751-3195-B755F2BEECAB}"/>
              </a:ext>
            </a:extLst>
          </p:cNvPr>
          <p:cNvSpPr>
            <a:spLocks noGrp="1"/>
          </p:cNvSpPr>
          <p:nvPr>
            <p:ph idx="1"/>
          </p:nvPr>
        </p:nvSpPr>
        <p:spPr>
          <a:xfrm>
            <a:off x="1263505" y="1459509"/>
            <a:ext cx="10515600" cy="5128069"/>
          </a:xfrm>
        </p:spPr>
        <p:txBody>
          <a:bodyPr>
            <a:normAutofit/>
          </a:bodyPr>
          <a:lstStyle/>
          <a:p>
            <a:r>
              <a:rPr lang="en-GB" dirty="0"/>
              <a:t>“frozen sea” is a translation/interpretation by Percy Smith of “tai-</a:t>
            </a:r>
            <a:r>
              <a:rPr lang="en-GB" dirty="0" err="1"/>
              <a:t>uka</a:t>
            </a:r>
            <a:r>
              <a:rPr lang="en-GB" dirty="0"/>
              <a:t>-a-pia”</a:t>
            </a:r>
          </a:p>
          <a:p>
            <a:r>
              <a:rPr lang="en-GB" dirty="0"/>
              <a:t>“tai-</a:t>
            </a:r>
            <a:r>
              <a:rPr lang="en-GB" dirty="0" err="1"/>
              <a:t>uka</a:t>
            </a:r>
            <a:r>
              <a:rPr lang="en-GB" dirty="0"/>
              <a:t>-a-pia” is better translated as “white sea foam”</a:t>
            </a:r>
          </a:p>
          <a:p>
            <a:r>
              <a:rPr lang="en-GB" dirty="0"/>
              <a:t>this translation was preferred by some early Māori scholars, e.g. Peter Buck / </a:t>
            </a:r>
            <a:r>
              <a:rPr lang="en-GB" dirty="0" err="1"/>
              <a:t>Te</a:t>
            </a:r>
            <a:r>
              <a:rPr lang="en-GB" dirty="0"/>
              <a:t> Rangi </a:t>
            </a:r>
            <a:r>
              <a:rPr lang="en-GB" dirty="0" err="1"/>
              <a:t>Hīroa</a:t>
            </a:r>
            <a:endParaRPr lang="en-GB" dirty="0"/>
          </a:p>
          <a:p>
            <a:r>
              <a:rPr lang="en-GB" dirty="0"/>
              <a:t>Pre-European ships and clothing were badly suited to the rigours of the South Seas</a:t>
            </a:r>
          </a:p>
          <a:p>
            <a:r>
              <a:rPr lang="en-GB" dirty="0"/>
              <a:t>No archaeological evidence of pre-European occupation of Enderby Island</a:t>
            </a:r>
          </a:p>
          <a:p>
            <a:r>
              <a:rPr lang="en-GB" dirty="0"/>
              <a:t>No reference to Antarctica in </a:t>
            </a:r>
            <a:r>
              <a:rPr lang="en-GB" dirty="0" err="1"/>
              <a:t>Ngāi</a:t>
            </a:r>
            <a:r>
              <a:rPr lang="en-GB" dirty="0"/>
              <a:t> Tahu oral histories with accuracy up to 20 generations (c. 1200 AD)</a:t>
            </a:r>
          </a:p>
          <a:p>
            <a:pPr marL="0" indent="0">
              <a:buNone/>
            </a:pPr>
            <a:endParaRPr lang="en-GB" dirty="0"/>
          </a:p>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204C65A5-A1DD-9739-E489-2D9C7B7B93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5707843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7A210-9ED6-730B-9A2F-8CF2EF33F930}"/>
              </a:ext>
            </a:extLst>
          </p:cNvPr>
          <p:cNvSpPr>
            <a:spLocks noGrp="1"/>
          </p:cNvSpPr>
          <p:nvPr>
            <p:ph type="title"/>
          </p:nvPr>
        </p:nvSpPr>
        <p:spPr>
          <a:xfrm>
            <a:off x="1167811" y="513981"/>
            <a:ext cx="10515600" cy="1325563"/>
          </a:xfrm>
        </p:spPr>
        <p:txBody>
          <a:bodyPr/>
          <a:lstStyle/>
          <a:p>
            <a:pPr algn="ctr"/>
            <a:r>
              <a:rPr lang="en-GB"/>
              <a:t>A lesson to take from this example</a:t>
            </a:r>
            <a:endParaRPr lang="en-GB" dirty="0"/>
          </a:p>
        </p:txBody>
      </p:sp>
      <p:sp>
        <p:nvSpPr>
          <p:cNvPr id="3" name="Content Placeholder 2">
            <a:extLst>
              <a:ext uri="{FF2B5EF4-FFF2-40B4-BE49-F238E27FC236}">
                <a16:creationId xmlns:a16="http://schemas.microsoft.com/office/drawing/2014/main" id="{AEAEA6C7-B18B-C0E5-C10E-DB9D5455B1F5}"/>
              </a:ext>
            </a:extLst>
          </p:cNvPr>
          <p:cNvSpPr>
            <a:spLocks noGrp="1"/>
          </p:cNvSpPr>
          <p:nvPr>
            <p:ph idx="1"/>
          </p:nvPr>
        </p:nvSpPr>
        <p:spPr>
          <a:xfrm>
            <a:off x="1816398" y="2545574"/>
            <a:ext cx="9432851" cy="3429924"/>
          </a:xfrm>
        </p:spPr>
        <p:txBody>
          <a:bodyPr/>
          <a:lstStyle/>
          <a:p>
            <a:pPr marL="0" indent="0">
              <a:buNone/>
            </a:pPr>
            <a:r>
              <a:rPr lang="en-GB" sz="3200" i="1" dirty="0"/>
              <a:t>“…uncritical acceptance of Māori knowledge is arguably just as patronising as its earlier blanket rejection.”</a:t>
            </a:r>
          </a:p>
          <a:p>
            <a:pPr marL="0" indent="0">
              <a:buNone/>
            </a:pPr>
            <a:endParaRPr lang="en-GB" dirty="0"/>
          </a:p>
          <a:p>
            <a:pPr marL="0" indent="0" algn="r">
              <a:buNone/>
            </a:pPr>
            <a:r>
              <a:rPr lang="en-GB" sz="2400" dirty="0"/>
              <a:t>Michael J. Stevens, Atholl Anderson, and </a:t>
            </a:r>
            <a:r>
              <a:rPr lang="en-GB" sz="2400" dirty="0" err="1"/>
              <a:t>Te</a:t>
            </a:r>
            <a:r>
              <a:rPr lang="en-GB" sz="2400" dirty="0"/>
              <a:t> Maire Tau. ‘“Our Ultimate Duty”: Defending the Integrity of Māori Tradition’. </a:t>
            </a:r>
            <a:r>
              <a:rPr lang="en-GB" sz="2400" i="1" dirty="0"/>
              <a:t>Karaka</a:t>
            </a:r>
            <a:r>
              <a:rPr lang="en-GB" sz="2400" dirty="0"/>
              <a:t>, 1 January 2022</a:t>
            </a:r>
          </a:p>
          <a:p>
            <a:pPr marL="0" indent="0">
              <a:buNone/>
            </a:pPr>
            <a:endParaRPr lang="en-GB" dirty="0"/>
          </a:p>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FF43DD99-75A1-36E6-BCD4-23FE4E62C1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15677184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49237CC5-E897-DA4C-C630-C853DDB56B6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74B1CF-29CC-2C58-454D-DE357F423189}"/>
              </a:ext>
            </a:extLst>
          </p:cNvPr>
          <p:cNvSpPr>
            <a:spLocks noGrp="1"/>
          </p:cNvSpPr>
          <p:nvPr>
            <p:ph idx="1"/>
          </p:nvPr>
        </p:nvSpPr>
        <p:spPr>
          <a:xfrm>
            <a:off x="1074425" y="2689680"/>
            <a:ext cx="10515600" cy="4351338"/>
          </a:xfrm>
        </p:spPr>
        <p:txBody>
          <a:bodyPr>
            <a:normAutofit/>
          </a:bodyPr>
          <a:lstStyle/>
          <a:p>
            <a:pPr marL="0" indent="0" algn="ctr">
              <a:lnSpc>
                <a:spcPct val="150000"/>
              </a:lnSpc>
              <a:buNone/>
            </a:pPr>
            <a:r>
              <a:rPr lang="en-GB" sz="4000" dirty="0">
                <a:solidFill>
                  <a:schemeClr val="bg1"/>
                </a:solidFill>
              </a:rPr>
              <a:t>3. The British Empire</a:t>
            </a:r>
          </a:p>
        </p:txBody>
      </p:sp>
      <p:pic>
        <p:nvPicPr>
          <p:cNvPr id="5" name="Picture 4">
            <a:extLst>
              <a:ext uri="{FF2B5EF4-FFF2-40B4-BE49-F238E27FC236}">
                <a16:creationId xmlns:a16="http://schemas.microsoft.com/office/drawing/2014/main" id="{CE7AB052-0209-C3A4-1A72-61AE0DA125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11234399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ver image for Colonialism: A Moral Reckoning - Nigel Biggar">
            <a:extLst>
              <a:ext uri="{FF2B5EF4-FFF2-40B4-BE49-F238E27FC236}">
                <a16:creationId xmlns:a16="http://schemas.microsoft.com/office/drawing/2014/main" id="{8AFF532C-3CA3-17DF-E9FC-7B54259E92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0831" y="318452"/>
            <a:ext cx="3810000" cy="58388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DA8E0E3-2CF9-9296-9E11-8A57998A7A05}"/>
              </a:ext>
            </a:extLst>
          </p:cNvPr>
          <p:cNvSpPr txBox="1"/>
          <p:nvPr/>
        </p:nvSpPr>
        <p:spPr>
          <a:xfrm>
            <a:off x="1299961" y="6213020"/>
            <a:ext cx="4711739" cy="461665"/>
          </a:xfrm>
          <a:prstGeom prst="rect">
            <a:avLst/>
          </a:prstGeom>
          <a:noFill/>
        </p:spPr>
        <p:txBody>
          <a:bodyPr wrap="square" rtlCol="0">
            <a:spAutoFit/>
          </a:bodyPr>
          <a:lstStyle/>
          <a:p>
            <a:r>
              <a:rPr lang="en-GB" sz="2400" dirty="0"/>
              <a:t>Published by William Collins, 2023</a:t>
            </a:r>
          </a:p>
        </p:txBody>
      </p:sp>
      <p:pic>
        <p:nvPicPr>
          <p:cNvPr id="1030" name="Picture 6">
            <a:extLst>
              <a:ext uri="{FF2B5EF4-FFF2-40B4-BE49-F238E27FC236}">
                <a16:creationId xmlns:a16="http://schemas.microsoft.com/office/drawing/2014/main" id="{833D8DFE-2954-6FBB-A676-DB3C215824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8210" y="318452"/>
            <a:ext cx="3724275" cy="5829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7CBC3A0-1E0C-6E62-A48A-3E296DC4C0D9}"/>
              </a:ext>
            </a:extLst>
          </p:cNvPr>
          <p:cNvSpPr txBox="1"/>
          <p:nvPr/>
        </p:nvSpPr>
        <p:spPr>
          <a:xfrm>
            <a:off x="6970832" y="6227259"/>
            <a:ext cx="3724275" cy="461665"/>
          </a:xfrm>
          <a:prstGeom prst="rect">
            <a:avLst/>
          </a:prstGeom>
          <a:noFill/>
        </p:spPr>
        <p:txBody>
          <a:bodyPr wrap="square" rtlCol="0">
            <a:spAutoFit/>
          </a:bodyPr>
          <a:lstStyle/>
          <a:p>
            <a:r>
              <a:rPr lang="en-GB" sz="2400" dirty="0"/>
              <a:t>Published by Hurst, 2024</a:t>
            </a:r>
          </a:p>
        </p:txBody>
      </p:sp>
      <p:pic>
        <p:nvPicPr>
          <p:cNvPr id="6" name="Picture 5">
            <a:extLst>
              <a:ext uri="{FF2B5EF4-FFF2-40B4-BE49-F238E27FC236}">
                <a16:creationId xmlns:a16="http://schemas.microsoft.com/office/drawing/2014/main" id="{AA2EAFB2-C118-E9A0-55DB-6EE3B99251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8539336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7F930-7132-A3B8-30C1-6C11CA54B8FC}"/>
              </a:ext>
            </a:extLst>
          </p:cNvPr>
          <p:cNvSpPr>
            <a:spLocks noGrp="1"/>
          </p:cNvSpPr>
          <p:nvPr>
            <p:ph type="title"/>
          </p:nvPr>
        </p:nvSpPr>
        <p:spPr>
          <a:xfrm>
            <a:off x="987057" y="63797"/>
            <a:ext cx="10515600" cy="1325563"/>
          </a:xfrm>
        </p:spPr>
        <p:txBody>
          <a:bodyPr/>
          <a:lstStyle/>
          <a:p>
            <a:pPr algn="ctr"/>
            <a:r>
              <a:rPr lang="en-GB" dirty="0"/>
              <a:t>Beyond the pale?</a:t>
            </a:r>
          </a:p>
        </p:txBody>
      </p:sp>
      <p:sp>
        <p:nvSpPr>
          <p:cNvPr id="3" name="Content Placeholder 2">
            <a:extLst>
              <a:ext uri="{FF2B5EF4-FFF2-40B4-BE49-F238E27FC236}">
                <a16:creationId xmlns:a16="http://schemas.microsoft.com/office/drawing/2014/main" id="{889A4283-DDE8-D275-96FB-3EC7D9A340BA}"/>
              </a:ext>
            </a:extLst>
          </p:cNvPr>
          <p:cNvSpPr>
            <a:spLocks noGrp="1"/>
          </p:cNvSpPr>
          <p:nvPr>
            <p:ph idx="1"/>
          </p:nvPr>
        </p:nvSpPr>
        <p:spPr>
          <a:xfrm>
            <a:off x="1093385" y="3335453"/>
            <a:ext cx="10515600" cy="4351338"/>
          </a:xfrm>
        </p:spPr>
        <p:txBody>
          <a:bodyPr/>
          <a:lstStyle/>
          <a:p>
            <a:pPr marL="0" indent="0">
              <a:buNone/>
            </a:pPr>
            <a:r>
              <a:rPr lang="en-GB" dirty="0"/>
              <a:t>“There is an area of disputation, occupied by historical scholars, that different interpretations of the evidence allows. This disputation is the bread and butter of our trade, but Biggar’s and others’ culture war interventions have </a:t>
            </a:r>
            <a:r>
              <a:rPr lang="en-GB" dirty="0">
                <a:solidFill>
                  <a:srgbClr val="FF0000"/>
                </a:solidFill>
              </a:rPr>
              <a:t>nothing to do with the practice of the historian’s craft</a:t>
            </a:r>
            <a:r>
              <a:rPr lang="en-GB" dirty="0"/>
              <a:t>.”</a:t>
            </a:r>
          </a:p>
          <a:p>
            <a:pPr marL="0" indent="0">
              <a:buNone/>
            </a:pPr>
            <a:endParaRPr lang="en-GB" dirty="0"/>
          </a:p>
          <a:p>
            <a:pPr marL="0" indent="0" algn="r">
              <a:buNone/>
            </a:pPr>
            <a:r>
              <a:rPr lang="en-GB" sz="2000" dirty="0"/>
              <a:t>Alan Lester, “The British Empire in the Culture War: Nigel Biggar’s Colonialism: A Moral Reckoning,” in </a:t>
            </a:r>
            <a:r>
              <a:rPr lang="en-GB" sz="2000" i="1" dirty="0"/>
              <a:t>The Journal of Imperial and Commonwealth History </a:t>
            </a:r>
            <a:r>
              <a:rPr lang="en-GB" sz="2000" dirty="0"/>
              <a:t>51, no. 4 (2023): 763-795</a:t>
            </a:r>
          </a:p>
        </p:txBody>
      </p:sp>
      <p:pic>
        <p:nvPicPr>
          <p:cNvPr id="4" name="Picture 3">
            <a:extLst>
              <a:ext uri="{FF2B5EF4-FFF2-40B4-BE49-F238E27FC236}">
                <a16:creationId xmlns:a16="http://schemas.microsoft.com/office/drawing/2014/main" id="{D290B11B-F3E2-15AB-FC54-6B5F309FC4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
        <p:nvSpPr>
          <p:cNvPr id="5" name="Content Placeholder 2">
            <a:extLst>
              <a:ext uri="{FF2B5EF4-FFF2-40B4-BE49-F238E27FC236}">
                <a16:creationId xmlns:a16="http://schemas.microsoft.com/office/drawing/2014/main" id="{045A6B1F-54BA-D70D-E6A3-253D87667629}"/>
              </a:ext>
            </a:extLst>
          </p:cNvPr>
          <p:cNvSpPr txBox="1">
            <a:spLocks/>
          </p:cNvSpPr>
          <p:nvPr/>
        </p:nvSpPr>
        <p:spPr>
          <a:xfrm>
            <a:off x="1093385" y="145677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“[The] ‘anti-colonialist’ misperception is often shaped and promoted by people who are </a:t>
            </a:r>
            <a:r>
              <a:rPr lang="en-GB" dirty="0">
                <a:solidFill>
                  <a:srgbClr val="FF0000"/>
                </a:solidFill>
              </a:rPr>
              <a:t>not historians </a:t>
            </a:r>
            <a:r>
              <a:rPr lang="en-GB" dirty="0"/>
              <a:t>or not academics at all.”</a:t>
            </a:r>
          </a:p>
          <a:p>
            <a:pPr marL="0" indent="0" algn="r">
              <a:buFont typeface="Arial" panose="020B0604020202020204" pitchFamily="34" charset="0"/>
              <a:buNone/>
            </a:pPr>
            <a:r>
              <a:rPr lang="en-GB" sz="2000" dirty="0"/>
              <a:t>Nigel Biggar, “A Reply to Alan Lester,” p. 801</a:t>
            </a:r>
          </a:p>
        </p:txBody>
      </p:sp>
    </p:spTree>
    <p:extLst>
      <p:ext uri="{BB962C8B-B14F-4D97-AF65-F5344CB8AC3E}">
        <p14:creationId xmlns:p14="http://schemas.microsoft.com/office/powerpoint/2010/main" val="1820244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A8245-94BC-AFD3-9D59-3E4D3744BD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FFCB21-348C-D64D-7567-93AE4CEF1E98}"/>
              </a:ext>
            </a:extLst>
          </p:cNvPr>
          <p:cNvSpPr>
            <a:spLocks noGrp="1"/>
          </p:cNvSpPr>
          <p:nvPr>
            <p:ph type="title"/>
          </p:nvPr>
        </p:nvSpPr>
        <p:spPr>
          <a:xfrm>
            <a:off x="933894" y="173742"/>
            <a:ext cx="10515600" cy="1325563"/>
          </a:xfrm>
        </p:spPr>
        <p:txBody>
          <a:bodyPr/>
          <a:lstStyle/>
          <a:p>
            <a:pPr algn="ctr"/>
            <a:r>
              <a:rPr lang="en-GB" dirty="0"/>
              <a:t>Politics v. the past</a:t>
            </a:r>
          </a:p>
        </p:txBody>
      </p:sp>
      <p:sp>
        <p:nvSpPr>
          <p:cNvPr id="3" name="Content Placeholder 2">
            <a:extLst>
              <a:ext uri="{FF2B5EF4-FFF2-40B4-BE49-F238E27FC236}">
                <a16:creationId xmlns:a16="http://schemas.microsoft.com/office/drawing/2014/main" id="{72119687-2323-5C9E-1164-00C71EDD440A}"/>
              </a:ext>
            </a:extLst>
          </p:cNvPr>
          <p:cNvSpPr>
            <a:spLocks noGrp="1"/>
          </p:cNvSpPr>
          <p:nvPr>
            <p:ph idx="1"/>
          </p:nvPr>
        </p:nvSpPr>
        <p:spPr>
          <a:xfrm>
            <a:off x="1178445" y="1751201"/>
            <a:ext cx="10515600" cy="4351338"/>
          </a:xfrm>
        </p:spPr>
        <p:txBody>
          <a:bodyPr/>
          <a:lstStyle/>
          <a:p>
            <a:pPr marL="0" indent="0">
              <a:buNone/>
            </a:pPr>
            <a:r>
              <a:rPr lang="en-GB" dirty="0"/>
              <a:t>“…many of my critics are really not interested in the complicated, morally ambiguous truth about the past…[I intend to] lay bare the gap between the data…and the </a:t>
            </a:r>
            <a:r>
              <a:rPr lang="en-GB" dirty="0">
                <a:solidFill>
                  <a:schemeClr val="accent2"/>
                </a:solidFill>
              </a:rPr>
              <a:t>anti-colonialist</a:t>
            </a:r>
            <a:r>
              <a:rPr lang="en-GB" dirty="0"/>
              <a:t> assertions and judgments made on the other.”</a:t>
            </a:r>
          </a:p>
          <a:p>
            <a:pPr marL="0" indent="0" algn="r">
              <a:buNone/>
            </a:pPr>
            <a:r>
              <a:rPr lang="en-GB" sz="2000" dirty="0"/>
              <a:t>Biggar, </a:t>
            </a:r>
            <a:r>
              <a:rPr lang="en-GB" sz="2000" i="1" dirty="0"/>
              <a:t>Colonialism</a:t>
            </a:r>
            <a:r>
              <a:rPr lang="en-GB" sz="2000" dirty="0"/>
              <a:t>, p. 2, p. 14</a:t>
            </a:r>
          </a:p>
          <a:p>
            <a:pPr marL="0" indent="0" algn="r">
              <a:buNone/>
            </a:pPr>
            <a:endParaRPr lang="en-GB" sz="2000" dirty="0"/>
          </a:p>
          <a:p>
            <a:pPr marL="0" indent="0">
              <a:buNone/>
            </a:pPr>
            <a:r>
              <a:rPr lang="en-GB" dirty="0"/>
              <a:t>“[Biggar is] motivated wholly by politics and </a:t>
            </a:r>
            <a:r>
              <a:rPr lang="en-GB" dirty="0">
                <a:solidFill>
                  <a:schemeClr val="accent2"/>
                </a:solidFill>
              </a:rPr>
              <a:t>patriotic emotion </a:t>
            </a:r>
            <a:r>
              <a:rPr lang="en-GB" dirty="0"/>
              <a:t>rather than any desire to understand the past.”</a:t>
            </a:r>
          </a:p>
          <a:p>
            <a:pPr marL="0" indent="0">
              <a:buNone/>
            </a:pPr>
            <a:endParaRPr lang="en-GB" sz="2000" dirty="0"/>
          </a:p>
          <a:p>
            <a:pPr marL="0" indent="0" algn="r">
              <a:buNone/>
            </a:pPr>
            <a:r>
              <a:rPr lang="en-GB" sz="2000" dirty="0"/>
              <a:t>Lester, “British Empire in the Culture War,” p. 765</a:t>
            </a:r>
          </a:p>
          <a:p>
            <a:pPr marL="0" indent="0" algn="r">
              <a:buNone/>
            </a:pPr>
            <a:endParaRPr lang="en-GB" sz="2000" dirty="0"/>
          </a:p>
          <a:p>
            <a:pPr marL="0" indent="0">
              <a:buNone/>
            </a:pPr>
            <a:endParaRPr lang="en-GB" sz="2000" dirty="0"/>
          </a:p>
        </p:txBody>
      </p:sp>
      <p:pic>
        <p:nvPicPr>
          <p:cNvPr id="4" name="Picture 3">
            <a:extLst>
              <a:ext uri="{FF2B5EF4-FFF2-40B4-BE49-F238E27FC236}">
                <a16:creationId xmlns:a16="http://schemas.microsoft.com/office/drawing/2014/main" id="{A3B5E630-5707-7BFF-78F5-E71F6CBB2F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119871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B6985EE-3FE1-61EF-D0A7-BE513ED3B2D6}"/>
              </a:ext>
            </a:extLst>
          </p:cNvPr>
          <p:cNvPicPr>
            <a:picLocks noChangeAspect="1"/>
          </p:cNvPicPr>
          <p:nvPr/>
        </p:nvPicPr>
        <p:blipFill>
          <a:blip r:embed="rId2"/>
          <a:stretch>
            <a:fillRect/>
          </a:stretch>
        </p:blipFill>
        <p:spPr>
          <a:xfrm>
            <a:off x="1386321" y="531632"/>
            <a:ext cx="7862622" cy="6858000"/>
          </a:xfrm>
          <a:prstGeom prst="rect">
            <a:avLst/>
          </a:prstGeom>
        </p:spPr>
      </p:pic>
      <p:sp>
        <p:nvSpPr>
          <p:cNvPr id="6" name="TextBox 5">
            <a:extLst>
              <a:ext uri="{FF2B5EF4-FFF2-40B4-BE49-F238E27FC236}">
                <a16:creationId xmlns:a16="http://schemas.microsoft.com/office/drawing/2014/main" id="{0EFAFFD1-D718-7310-0F03-DB76ADF59647}"/>
              </a:ext>
            </a:extLst>
          </p:cNvPr>
          <p:cNvSpPr txBox="1"/>
          <p:nvPr/>
        </p:nvSpPr>
        <p:spPr>
          <a:xfrm>
            <a:off x="9355270" y="4774019"/>
            <a:ext cx="2595725" cy="2000548"/>
          </a:xfrm>
          <a:prstGeom prst="rect">
            <a:avLst/>
          </a:prstGeom>
          <a:noFill/>
        </p:spPr>
        <p:txBody>
          <a:bodyPr wrap="square" rtlCol="0">
            <a:spAutoFit/>
          </a:bodyPr>
          <a:lstStyle/>
          <a:p>
            <a:r>
              <a:rPr lang="en-GB" sz="2000" dirty="0">
                <a:solidFill>
                  <a:schemeClr val="accent2"/>
                </a:solidFill>
              </a:rPr>
              <a:t>Hannah Devlin, </a:t>
            </a:r>
            <a:r>
              <a:rPr lang="en-GB" sz="2000" i="1" dirty="0">
                <a:solidFill>
                  <a:schemeClr val="accent2"/>
                </a:solidFill>
              </a:rPr>
              <a:t>The Guardian Online</a:t>
            </a:r>
            <a:r>
              <a:rPr lang="en-GB" sz="2000" dirty="0">
                <a:solidFill>
                  <a:schemeClr val="accent2"/>
                </a:solidFill>
              </a:rPr>
              <a:t>, Wed 5th July, 2023</a:t>
            </a:r>
          </a:p>
          <a:p>
            <a:endParaRPr lang="en-GB" sz="2400" dirty="0">
              <a:solidFill>
                <a:schemeClr val="accent2"/>
              </a:solidFill>
            </a:endParaRPr>
          </a:p>
          <a:p>
            <a:r>
              <a:rPr lang="en-GB" sz="2000" dirty="0">
                <a:solidFill>
                  <a:schemeClr val="accent2"/>
                </a:solidFill>
              </a:rPr>
              <a:t>Temperate House, Kew Gardens</a:t>
            </a:r>
          </a:p>
        </p:txBody>
      </p:sp>
      <p:pic>
        <p:nvPicPr>
          <p:cNvPr id="3" name="Picture 2">
            <a:extLst>
              <a:ext uri="{FF2B5EF4-FFF2-40B4-BE49-F238E27FC236}">
                <a16:creationId xmlns:a16="http://schemas.microsoft.com/office/drawing/2014/main" id="{514F944C-D4A3-0CA0-E8D8-E851BF37C1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3485724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9694E-3A82-84E8-9E81-AC21E34E11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D80CDB-7661-574E-C380-D1F4E038B6C7}"/>
              </a:ext>
            </a:extLst>
          </p:cNvPr>
          <p:cNvSpPr>
            <a:spLocks noGrp="1"/>
          </p:cNvSpPr>
          <p:nvPr>
            <p:ph type="title"/>
          </p:nvPr>
        </p:nvSpPr>
        <p:spPr>
          <a:xfrm>
            <a:off x="933894" y="173742"/>
            <a:ext cx="10515600" cy="1325563"/>
          </a:xfrm>
        </p:spPr>
        <p:txBody>
          <a:bodyPr/>
          <a:lstStyle/>
          <a:p>
            <a:pPr algn="ctr"/>
            <a:r>
              <a:rPr lang="en-GB" dirty="0"/>
              <a:t>The state of public opinion</a:t>
            </a:r>
          </a:p>
        </p:txBody>
      </p:sp>
      <p:sp>
        <p:nvSpPr>
          <p:cNvPr id="3" name="Content Placeholder 2">
            <a:extLst>
              <a:ext uri="{FF2B5EF4-FFF2-40B4-BE49-F238E27FC236}">
                <a16:creationId xmlns:a16="http://schemas.microsoft.com/office/drawing/2014/main" id="{345E4359-6C94-E8A7-4999-8C812132CEAA}"/>
              </a:ext>
            </a:extLst>
          </p:cNvPr>
          <p:cNvSpPr>
            <a:spLocks noGrp="1"/>
          </p:cNvSpPr>
          <p:nvPr>
            <p:ph idx="1"/>
          </p:nvPr>
        </p:nvSpPr>
        <p:spPr>
          <a:xfrm>
            <a:off x="1178445" y="1751201"/>
            <a:ext cx="10515600" cy="4351338"/>
          </a:xfrm>
        </p:spPr>
        <p:txBody>
          <a:bodyPr/>
          <a:lstStyle/>
          <a:p>
            <a:pPr marL="0" indent="0">
              <a:buNone/>
            </a:pPr>
            <a:r>
              <a:rPr lang="en-GB" dirty="0"/>
              <a:t>“I do not suppose that all scholars of empire are ‘anti-colonialist’ in my sense…My primary concern…is with public misperception (as I see it) and its effects upon public life.”</a:t>
            </a:r>
          </a:p>
          <a:p>
            <a:pPr marL="0" indent="0" algn="r">
              <a:buNone/>
            </a:pPr>
            <a:r>
              <a:rPr lang="en-GB" sz="2000" dirty="0"/>
              <a:t>Biggar, “Reply to Alan Lester,” p. 801</a:t>
            </a:r>
          </a:p>
          <a:p>
            <a:pPr marL="0" indent="0" algn="r">
              <a:buNone/>
            </a:pPr>
            <a:endParaRPr lang="en-GB" sz="2000" dirty="0"/>
          </a:p>
          <a:p>
            <a:pPr marL="0" indent="0">
              <a:buNone/>
            </a:pPr>
            <a:r>
              <a:rPr lang="en-GB" dirty="0"/>
              <a:t>“…it’s not only those on the right who are inclined to excess when it comes to imperial history…But the crucial difference is that, in Britain, the Left has not been in power for more than a decade.”</a:t>
            </a:r>
          </a:p>
          <a:p>
            <a:pPr marL="0" indent="0">
              <a:buNone/>
            </a:pPr>
            <a:endParaRPr lang="en-GB" sz="2000" dirty="0"/>
          </a:p>
          <a:p>
            <a:pPr marL="0" indent="0" algn="r">
              <a:buNone/>
            </a:pPr>
            <a:r>
              <a:rPr lang="en-GB" sz="2000" dirty="0" err="1"/>
              <a:t>Sathnam</a:t>
            </a:r>
            <a:r>
              <a:rPr lang="en-GB" sz="2000" dirty="0"/>
              <a:t> Sanghera, “Foreword,” in Lester, ed</a:t>
            </a:r>
            <a:r>
              <a:rPr lang="en-GB" sz="2000" i="1" dirty="0"/>
              <a:t>., The Truth About Empire</a:t>
            </a:r>
            <a:r>
              <a:rPr lang="en-GB" sz="2000" dirty="0"/>
              <a:t>, p. 5</a:t>
            </a:r>
          </a:p>
          <a:p>
            <a:pPr marL="0" indent="0" algn="r">
              <a:buNone/>
            </a:pPr>
            <a:endParaRPr lang="en-GB" sz="2000" dirty="0"/>
          </a:p>
          <a:p>
            <a:pPr marL="0" indent="0">
              <a:buNone/>
            </a:pPr>
            <a:endParaRPr lang="en-GB" sz="2000" dirty="0"/>
          </a:p>
        </p:txBody>
      </p:sp>
      <p:pic>
        <p:nvPicPr>
          <p:cNvPr id="4" name="Picture 3">
            <a:extLst>
              <a:ext uri="{FF2B5EF4-FFF2-40B4-BE49-F238E27FC236}">
                <a16:creationId xmlns:a16="http://schemas.microsoft.com/office/drawing/2014/main" id="{36648453-DEEE-E4BC-7137-897202702D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60604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0A6BD-A225-FA94-9BE1-8ED61F0215EE}"/>
              </a:ext>
            </a:extLst>
          </p:cNvPr>
          <p:cNvSpPr>
            <a:spLocks noGrp="1"/>
          </p:cNvSpPr>
          <p:nvPr>
            <p:ph type="title"/>
          </p:nvPr>
        </p:nvSpPr>
        <p:spPr>
          <a:xfrm>
            <a:off x="955158" y="92683"/>
            <a:ext cx="10515600" cy="1325563"/>
          </a:xfrm>
        </p:spPr>
        <p:txBody>
          <a:bodyPr/>
          <a:lstStyle/>
          <a:p>
            <a:pPr algn="ctr"/>
            <a:r>
              <a:rPr lang="en-GB" dirty="0"/>
              <a:t>Who to cite?</a:t>
            </a:r>
          </a:p>
        </p:txBody>
      </p:sp>
      <p:sp>
        <p:nvSpPr>
          <p:cNvPr id="3" name="Content Placeholder 2">
            <a:extLst>
              <a:ext uri="{FF2B5EF4-FFF2-40B4-BE49-F238E27FC236}">
                <a16:creationId xmlns:a16="http://schemas.microsoft.com/office/drawing/2014/main" id="{73EC87B9-852A-4A40-0B4F-845E7511F19E}"/>
              </a:ext>
            </a:extLst>
          </p:cNvPr>
          <p:cNvSpPr>
            <a:spLocks noGrp="1"/>
          </p:cNvSpPr>
          <p:nvPr>
            <p:ph idx="1"/>
          </p:nvPr>
        </p:nvSpPr>
        <p:spPr>
          <a:xfrm>
            <a:off x="1146546" y="1744918"/>
            <a:ext cx="10515600" cy="4876228"/>
          </a:xfrm>
        </p:spPr>
        <p:txBody>
          <a:bodyPr>
            <a:normAutofit fontScale="92500" lnSpcReduction="20000"/>
          </a:bodyPr>
          <a:lstStyle/>
          <a:p>
            <a:pPr marL="0" indent="0">
              <a:buNone/>
            </a:pPr>
            <a:r>
              <a:rPr lang="en-GB" dirty="0"/>
              <a:t>“Historians of South Asia will be surprised to find no Indian representatives of the </a:t>
            </a:r>
            <a:r>
              <a:rPr lang="en-GB" dirty="0">
                <a:solidFill>
                  <a:schemeClr val="accent2"/>
                </a:solidFill>
              </a:rPr>
              <a:t>Subaltern Studies school </a:t>
            </a:r>
            <a:r>
              <a:rPr lang="en-GB" dirty="0"/>
              <a:t>cited in either the bibliography or text...”</a:t>
            </a:r>
          </a:p>
          <a:p>
            <a:pPr marL="0" indent="0" algn="r">
              <a:buNone/>
            </a:pPr>
            <a:endParaRPr lang="en-GB" sz="2400" dirty="0"/>
          </a:p>
          <a:p>
            <a:pPr marL="0" indent="0" algn="r">
              <a:buNone/>
            </a:pPr>
            <a:r>
              <a:rPr lang="en-GB" sz="2200" dirty="0"/>
              <a:t>Margot Finn, “Colonialism: A Methodological Reckoning,” in Lester, ed., </a:t>
            </a:r>
            <a:r>
              <a:rPr lang="en-GB" sz="2200" i="1" dirty="0"/>
              <a:t>The Truth About Empire</a:t>
            </a:r>
            <a:r>
              <a:rPr lang="en-GB" sz="2200" dirty="0"/>
              <a:t>, pp. 238-9</a:t>
            </a:r>
          </a:p>
          <a:p>
            <a:pPr marL="0" indent="0">
              <a:buNone/>
            </a:pPr>
            <a:endParaRPr lang="en-GB" sz="2400" dirty="0"/>
          </a:p>
          <a:p>
            <a:pPr marL="0" indent="0">
              <a:buNone/>
            </a:pPr>
            <a:endParaRPr lang="en-GB" dirty="0"/>
          </a:p>
          <a:p>
            <a:pPr marL="0" indent="0">
              <a:buNone/>
            </a:pPr>
            <a:r>
              <a:rPr lang="en-GB" dirty="0"/>
              <a:t>“[Lester shows] a consistent pattern of </a:t>
            </a:r>
            <a:r>
              <a:rPr lang="en-GB" dirty="0">
                <a:solidFill>
                  <a:schemeClr val="accent2"/>
                </a:solidFill>
              </a:rPr>
              <a:t>selective citation</a:t>
            </a:r>
            <a:r>
              <a:rPr lang="en-GB" dirty="0"/>
              <a:t>, which places various controversies in British imperial history in a highly misleading and partisan light.”</a:t>
            </a:r>
          </a:p>
          <a:p>
            <a:pPr marL="0" indent="0">
              <a:buNone/>
            </a:pPr>
            <a:endParaRPr lang="en-GB" sz="2400" dirty="0"/>
          </a:p>
          <a:p>
            <a:pPr marL="0" indent="0" algn="r">
              <a:buNone/>
            </a:pPr>
            <a:r>
              <a:rPr lang="en-GB" sz="2200" dirty="0"/>
              <a:t>Alexander Morrison, “Partisanship and Parochialism in the History of the British Empire,” </a:t>
            </a:r>
            <a:r>
              <a:rPr lang="en-GB" sz="2200" i="1" dirty="0"/>
              <a:t>Ab Imperio</a:t>
            </a:r>
            <a:r>
              <a:rPr lang="en-GB" sz="2200" dirty="0"/>
              <a:t> 1 (2025), on p. 47</a:t>
            </a:r>
          </a:p>
          <a:p>
            <a:pPr marL="0" indent="0">
              <a:buNone/>
            </a:pPr>
            <a:endParaRPr lang="en-GB" sz="2200" dirty="0"/>
          </a:p>
          <a:p>
            <a:pPr marL="0" indent="0">
              <a:buNone/>
            </a:pPr>
            <a:endParaRPr lang="en-GB" sz="2400" dirty="0"/>
          </a:p>
          <a:p>
            <a:pPr marL="0" indent="0">
              <a:buNone/>
            </a:pPr>
            <a:endParaRPr lang="en-GB" sz="2400" dirty="0"/>
          </a:p>
          <a:p>
            <a:pPr marL="0" indent="0">
              <a:buNone/>
            </a:pPr>
            <a:endParaRPr lang="en-GB" sz="2400" dirty="0"/>
          </a:p>
          <a:p>
            <a:pPr marL="0" indent="0">
              <a:buNone/>
            </a:pPr>
            <a:endParaRPr lang="en-GB" sz="2400" dirty="0"/>
          </a:p>
        </p:txBody>
      </p:sp>
      <p:pic>
        <p:nvPicPr>
          <p:cNvPr id="4" name="Picture 3">
            <a:extLst>
              <a:ext uri="{FF2B5EF4-FFF2-40B4-BE49-F238E27FC236}">
                <a16:creationId xmlns:a16="http://schemas.microsoft.com/office/drawing/2014/main" id="{7040F816-4D2B-9C2F-FA93-E26A6717B7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05896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14EDD-7784-0DE3-0F1E-C782F995A040}"/>
              </a:ext>
            </a:extLst>
          </p:cNvPr>
          <p:cNvSpPr>
            <a:spLocks noGrp="1"/>
          </p:cNvSpPr>
          <p:nvPr>
            <p:ph type="title"/>
          </p:nvPr>
        </p:nvSpPr>
        <p:spPr>
          <a:xfrm>
            <a:off x="3160526" y="819042"/>
            <a:ext cx="6700284" cy="1325563"/>
          </a:xfrm>
        </p:spPr>
        <p:txBody>
          <a:bodyPr/>
          <a:lstStyle/>
          <a:p>
            <a:r>
              <a:rPr lang="en-GB" dirty="0"/>
              <a:t>A lesson from this example</a:t>
            </a:r>
          </a:p>
        </p:txBody>
      </p:sp>
      <p:sp>
        <p:nvSpPr>
          <p:cNvPr id="3" name="Content Placeholder 2">
            <a:extLst>
              <a:ext uri="{FF2B5EF4-FFF2-40B4-BE49-F238E27FC236}">
                <a16:creationId xmlns:a16="http://schemas.microsoft.com/office/drawing/2014/main" id="{8EDB5435-4F29-AFB2-BA11-BB05DC6312EB}"/>
              </a:ext>
            </a:extLst>
          </p:cNvPr>
          <p:cNvSpPr>
            <a:spLocks noGrp="1"/>
          </p:cNvSpPr>
          <p:nvPr>
            <p:ph idx="1"/>
          </p:nvPr>
        </p:nvSpPr>
        <p:spPr>
          <a:xfrm>
            <a:off x="1451345" y="3301409"/>
            <a:ext cx="10515600" cy="1108961"/>
          </a:xfrm>
        </p:spPr>
        <p:txBody>
          <a:bodyPr>
            <a:normAutofit lnSpcReduction="10000"/>
          </a:bodyPr>
          <a:lstStyle/>
          <a:p>
            <a:pPr marL="0" indent="0">
              <a:buNone/>
            </a:pPr>
            <a:r>
              <a:rPr lang="en-GB" sz="4000" i="1" dirty="0"/>
              <a:t>Arguments are not just about (primary-source) evidence</a:t>
            </a:r>
          </a:p>
        </p:txBody>
      </p:sp>
      <p:pic>
        <p:nvPicPr>
          <p:cNvPr id="4" name="Picture 3">
            <a:extLst>
              <a:ext uri="{FF2B5EF4-FFF2-40B4-BE49-F238E27FC236}">
                <a16:creationId xmlns:a16="http://schemas.microsoft.com/office/drawing/2014/main" id="{7EBA8F8C-FC23-0E9E-14C7-3D3AF0503E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5359263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24A50DEB-7896-10A0-7953-E25FE1DADAD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8D32F9-D7D6-1152-1BB3-48BAF4797BCE}"/>
              </a:ext>
            </a:extLst>
          </p:cNvPr>
          <p:cNvSpPr>
            <a:spLocks noGrp="1"/>
          </p:cNvSpPr>
          <p:nvPr>
            <p:ph idx="1"/>
          </p:nvPr>
        </p:nvSpPr>
        <p:spPr>
          <a:xfrm>
            <a:off x="1159486" y="2732210"/>
            <a:ext cx="10515600" cy="4351338"/>
          </a:xfrm>
        </p:spPr>
        <p:txBody>
          <a:bodyPr>
            <a:normAutofit/>
          </a:bodyPr>
          <a:lstStyle/>
          <a:p>
            <a:pPr marL="0" indent="0" algn="ctr">
              <a:lnSpc>
                <a:spcPct val="150000"/>
              </a:lnSpc>
              <a:buNone/>
            </a:pPr>
            <a:r>
              <a:rPr lang="en-GB" sz="4000" dirty="0">
                <a:solidFill>
                  <a:schemeClr val="bg1"/>
                </a:solidFill>
              </a:rPr>
              <a:t>3. Conclusions</a:t>
            </a:r>
          </a:p>
        </p:txBody>
      </p:sp>
      <p:pic>
        <p:nvPicPr>
          <p:cNvPr id="5" name="Picture 4">
            <a:extLst>
              <a:ext uri="{FF2B5EF4-FFF2-40B4-BE49-F238E27FC236}">
                <a16:creationId xmlns:a16="http://schemas.microsoft.com/office/drawing/2014/main" id="{4EC5495F-30B3-FD48-B5D6-8BB5DA6136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13939212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CEBBDA-40BC-178F-CB18-DD16C61F5077}"/>
              </a:ext>
            </a:extLst>
          </p:cNvPr>
          <p:cNvSpPr>
            <a:spLocks noGrp="1"/>
          </p:cNvSpPr>
          <p:nvPr>
            <p:ph idx="1"/>
          </p:nvPr>
        </p:nvSpPr>
        <p:spPr>
          <a:xfrm>
            <a:off x="1880190" y="1169636"/>
            <a:ext cx="9443484" cy="4351338"/>
          </a:xfrm>
        </p:spPr>
        <p:txBody>
          <a:bodyPr>
            <a:normAutofit lnSpcReduction="10000"/>
          </a:bodyPr>
          <a:lstStyle/>
          <a:p>
            <a:pPr marL="0" indent="0">
              <a:buNone/>
            </a:pPr>
            <a:endParaRPr lang="en-GB" dirty="0"/>
          </a:p>
          <a:p>
            <a:pPr marL="0" indent="0">
              <a:buNone/>
            </a:pPr>
            <a:r>
              <a:rPr lang="en-GB" sz="3200" i="1" dirty="0"/>
              <a:t>An ingenious hypothesis (or good story) is not the same as a persuasive argument</a:t>
            </a:r>
          </a:p>
          <a:p>
            <a:pPr marL="0" indent="0">
              <a:buNone/>
            </a:pPr>
            <a:endParaRPr lang="en-GB" sz="3200" i="1" dirty="0"/>
          </a:p>
          <a:p>
            <a:pPr marL="0" indent="0">
              <a:buNone/>
            </a:pPr>
            <a:r>
              <a:rPr lang="en-GB" sz="3200" i="1" dirty="0"/>
              <a:t>Oral traditions (etc.) should be treated critically, like any other source</a:t>
            </a:r>
          </a:p>
          <a:p>
            <a:pPr marL="0" indent="0">
              <a:buNone/>
            </a:pPr>
            <a:endParaRPr lang="en-GB" sz="3200" i="1" dirty="0"/>
          </a:p>
          <a:p>
            <a:pPr marL="0" indent="0">
              <a:buNone/>
            </a:pPr>
            <a:r>
              <a:rPr lang="en-GB" sz="3200" i="1" dirty="0"/>
              <a:t>Arguments are not just about (primary-source) evidence</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4" name="Content Placeholder 2">
            <a:extLst>
              <a:ext uri="{FF2B5EF4-FFF2-40B4-BE49-F238E27FC236}">
                <a16:creationId xmlns:a16="http://schemas.microsoft.com/office/drawing/2014/main" id="{0F245B0F-0776-4C22-467B-07416DCB8ED9}"/>
              </a:ext>
            </a:extLst>
          </p:cNvPr>
          <p:cNvSpPr txBox="1">
            <a:spLocks/>
          </p:cNvSpPr>
          <p:nvPr/>
        </p:nvSpPr>
        <p:spPr>
          <a:xfrm>
            <a:off x="2333848" y="3682816"/>
            <a:ext cx="10515600" cy="11089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sz="4000" i="1" dirty="0"/>
          </a:p>
        </p:txBody>
      </p:sp>
      <p:pic>
        <p:nvPicPr>
          <p:cNvPr id="5" name="Picture 4">
            <a:extLst>
              <a:ext uri="{FF2B5EF4-FFF2-40B4-BE49-F238E27FC236}">
                <a16:creationId xmlns:a16="http://schemas.microsoft.com/office/drawing/2014/main" id="{D7B5C6C6-A2EA-D156-0542-1B3D2BD1B6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902843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88D4F-8CFE-9986-FF9F-3491BB0DA930}"/>
              </a:ext>
            </a:extLst>
          </p:cNvPr>
          <p:cNvSpPr>
            <a:spLocks noGrp="1"/>
          </p:cNvSpPr>
          <p:nvPr>
            <p:ph type="title"/>
          </p:nvPr>
        </p:nvSpPr>
        <p:spPr>
          <a:xfrm>
            <a:off x="3317801" y="492716"/>
            <a:ext cx="6291816" cy="1325563"/>
          </a:xfrm>
        </p:spPr>
        <p:txBody>
          <a:bodyPr/>
          <a:lstStyle/>
          <a:p>
            <a:r>
              <a:rPr lang="en-GB" dirty="0"/>
              <a:t>The logic of argument</a:t>
            </a:r>
          </a:p>
        </p:txBody>
      </p:sp>
      <p:sp>
        <p:nvSpPr>
          <p:cNvPr id="3" name="Content Placeholder 2">
            <a:extLst>
              <a:ext uri="{FF2B5EF4-FFF2-40B4-BE49-F238E27FC236}">
                <a16:creationId xmlns:a16="http://schemas.microsoft.com/office/drawing/2014/main" id="{369986E9-203A-E87F-2066-57598594DEBB}"/>
              </a:ext>
            </a:extLst>
          </p:cNvPr>
          <p:cNvSpPr>
            <a:spLocks noGrp="1"/>
          </p:cNvSpPr>
          <p:nvPr>
            <p:ph idx="1"/>
          </p:nvPr>
        </p:nvSpPr>
        <p:spPr>
          <a:xfrm>
            <a:off x="2760477" y="2506662"/>
            <a:ext cx="6849140" cy="4351338"/>
          </a:xfrm>
        </p:spPr>
        <p:txBody>
          <a:bodyPr>
            <a:normAutofit/>
          </a:bodyPr>
          <a:lstStyle/>
          <a:p>
            <a:pPr marL="0" indent="0">
              <a:buNone/>
            </a:pPr>
            <a:r>
              <a:rPr lang="en-GB" sz="3200" dirty="0"/>
              <a:t>My grandmother was an accountant.</a:t>
            </a:r>
          </a:p>
          <a:p>
            <a:pPr marL="0" indent="0">
              <a:buNone/>
            </a:pPr>
            <a:r>
              <a:rPr lang="en-GB" sz="3200" dirty="0"/>
              <a:t>I am descended from my grandmother.</a:t>
            </a:r>
          </a:p>
          <a:p>
            <a:pPr marL="0" indent="0">
              <a:buNone/>
            </a:pPr>
            <a:endParaRPr lang="en-GB" sz="3200" dirty="0"/>
          </a:p>
          <a:p>
            <a:pPr marL="0" indent="0">
              <a:buNone/>
            </a:pPr>
            <a:r>
              <a:rPr lang="en-GB" sz="3200" dirty="0"/>
              <a:t>Therefore, I am an accountant.</a:t>
            </a:r>
          </a:p>
        </p:txBody>
      </p:sp>
      <p:pic>
        <p:nvPicPr>
          <p:cNvPr id="4" name="Picture 3">
            <a:extLst>
              <a:ext uri="{FF2B5EF4-FFF2-40B4-BE49-F238E27FC236}">
                <a16:creationId xmlns:a16="http://schemas.microsoft.com/office/drawing/2014/main" id="{59436B7C-4770-E453-6FB0-5B3DF2FB7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088486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002E42-9A44-6B86-0F18-31F9E94F04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F31562-E119-DD11-4A75-6414E8851C72}"/>
              </a:ext>
            </a:extLst>
          </p:cNvPr>
          <p:cNvSpPr>
            <a:spLocks noGrp="1"/>
          </p:cNvSpPr>
          <p:nvPr>
            <p:ph type="title"/>
          </p:nvPr>
        </p:nvSpPr>
        <p:spPr>
          <a:xfrm>
            <a:off x="2477828" y="0"/>
            <a:ext cx="7822905" cy="1325563"/>
          </a:xfrm>
        </p:spPr>
        <p:txBody>
          <a:bodyPr/>
          <a:lstStyle/>
          <a:p>
            <a:r>
              <a:rPr lang="en-GB" dirty="0"/>
              <a:t>The infrastructure of argument</a:t>
            </a:r>
          </a:p>
        </p:txBody>
      </p:sp>
      <p:pic>
        <p:nvPicPr>
          <p:cNvPr id="4" name="Picture 3">
            <a:extLst>
              <a:ext uri="{FF2B5EF4-FFF2-40B4-BE49-F238E27FC236}">
                <a16:creationId xmlns:a16="http://schemas.microsoft.com/office/drawing/2014/main" id="{7A46AA49-A7AA-E0A0-D988-1B4149859D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pic>
        <p:nvPicPr>
          <p:cNvPr id="8" name="Picture 7">
            <a:extLst>
              <a:ext uri="{FF2B5EF4-FFF2-40B4-BE49-F238E27FC236}">
                <a16:creationId xmlns:a16="http://schemas.microsoft.com/office/drawing/2014/main" id="{DEB50715-570F-97DB-B946-DA0BEF4FC072}"/>
              </a:ext>
            </a:extLst>
          </p:cNvPr>
          <p:cNvPicPr>
            <a:picLocks noChangeAspect="1"/>
          </p:cNvPicPr>
          <p:nvPr/>
        </p:nvPicPr>
        <p:blipFill>
          <a:blip r:embed="rId3"/>
          <a:stretch>
            <a:fillRect/>
          </a:stretch>
        </p:blipFill>
        <p:spPr>
          <a:xfrm>
            <a:off x="2023047" y="1421256"/>
            <a:ext cx="7848196" cy="4270727"/>
          </a:xfrm>
          <a:prstGeom prst="rect">
            <a:avLst/>
          </a:prstGeom>
          <a:ln w="38100">
            <a:solidFill>
              <a:schemeClr val="accent2"/>
            </a:solidFill>
          </a:ln>
        </p:spPr>
      </p:pic>
      <p:sp>
        <p:nvSpPr>
          <p:cNvPr id="9" name="TextBox 8">
            <a:extLst>
              <a:ext uri="{FF2B5EF4-FFF2-40B4-BE49-F238E27FC236}">
                <a16:creationId xmlns:a16="http://schemas.microsoft.com/office/drawing/2014/main" id="{B09B7D49-BC2E-CC86-D648-7578CD92D116}"/>
              </a:ext>
            </a:extLst>
          </p:cNvPr>
          <p:cNvSpPr txBox="1"/>
          <p:nvPr/>
        </p:nvSpPr>
        <p:spPr>
          <a:xfrm>
            <a:off x="2254099" y="6067223"/>
            <a:ext cx="8389089" cy="461665"/>
          </a:xfrm>
          <a:prstGeom prst="rect">
            <a:avLst/>
          </a:prstGeom>
          <a:noFill/>
        </p:spPr>
        <p:txBody>
          <a:bodyPr wrap="square" rtlCol="0">
            <a:spAutoFit/>
          </a:bodyPr>
          <a:lstStyle/>
          <a:p>
            <a:r>
              <a:rPr lang="en-GB" sz="2400" i="1" dirty="0">
                <a:solidFill>
                  <a:schemeClr val="accent2"/>
                </a:solidFill>
              </a:rPr>
              <a:t>History Workshop Journal</a:t>
            </a:r>
            <a:r>
              <a:rPr lang="en-GB" sz="2400" dirty="0">
                <a:solidFill>
                  <a:schemeClr val="accent2"/>
                </a:solidFill>
              </a:rPr>
              <a:t>, issue 99, Book Review section</a:t>
            </a:r>
          </a:p>
        </p:txBody>
      </p:sp>
    </p:spTree>
    <p:extLst>
      <p:ext uri="{BB962C8B-B14F-4D97-AF65-F5344CB8AC3E}">
        <p14:creationId xmlns:p14="http://schemas.microsoft.com/office/powerpoint/2010/main" val="34664117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ECF8D58-F6B9-A085-3BD1-42129FD7F296}"/>
              </a:ext>
            </a:extLst>
          </p:cNvPr>
          <p:cNvPicPr>
            <a:picLocks noChangeAspect="1"/>
          </p:cNvPicPr>
          <p:nvPr/>
        </p:nvPicPr>
        <p:blipFill>
          <a:blip r:embed="rId2"/>
          <a:stretch>
            <a:fillRect/>
          </a:stretch>
        </p:blipFill>
        <p:spPr>
          <a:xfrm>
            <a:off x="561860" y="491120"/>
            <a:ext cx="18160258" cy="5875760"/>
          </a:xfrm>
          <a:prstGeom prst="rect">
            <a:avLst/>
          </a:prstGeom>
        </p:spPr>
      </p:pic>
      <p:pic>
        <p:nvPicPr>
          <p:cNvPr id="7" name="Picture 6">
            <a:extLst>
              <a:ext uri="{FF2B5EF4-FFF2-40B4-BE49-F238E27FC236}">
                <a16:creationId xmlns:a16="http://schemas.microsoft.com/office/drawing/2014/main" id="{6CC49450-B003-6531-F917-59D6F69F4A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673238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7BF4D2E-5A53-84A5-7DC0-0DDC90308829}"/>
              </a:ext>
            </a:extLst>
          </p:cNvPr>
          <p:cNvPicPr>
            <a:picLocks noChangeAspect="1"/>
          </p:cNvPicPr>
          <p:nvPr/>
        </p:nvPicPr>
        <p:blipFill>
          <a:blip r:embed="rId2"/>
          <a:stretch>
            <a:fillRect/>
          </a:stretch>
        </p:blipFill>
        <p:spPr>
          <a:xfrm>
            <a:off x="1746295" y="171450"/>
            <a:ext cx="9401175" cy="6515100"/>
          </a:xfrm>
          <a:prstGeom prst="rect">
            <a:avLst/>
          </a:prstGeom>
        </p:spPr>
      </p:pic>
      <p:sp>
        <p:nvSpPr>
          <p:cNvPr id="6" name="TextBox 5">
            <a:extLst>
              <a:ext uri="{FF2B5EF4-FFF2-40B4-BE49-F238E27FC236}">
                <a16:creationId xmlns:a16="http://schemas.microsoft.com/office/drawing/2014/main" id="{0124FD04-3E3B-FD08-491C-A17D86FAA62E}"/>
              </a:ext>
            </a:extLst>
          </p:cNvPr>
          <p:cNvSpPr txBox="1"/>
          <p:nvPr/>
        </p:nvSpPr>
        <p:spPr>
          <a:xfrm>
            <a:off x="8378465" y="5596545"/>
            <a:ext cx="3689496" cy="830997"/>
          </a:xfrm>
          <a:prstGeom prst="rect">
            <a:avLst/>
          </a:prstGeom>
          <a:noFill/>
        </p:spPr>
        <p:txBody>
          <a:bodyPr wrap="square" rtlCol="0">
            <a:spAutoFit/>
          </a:bodyPr>
          <a:lstStyle/>
          <a:p>
            <a:pPr algn="r"/>
            <a:r>
              <a:rPr lang="en-GB" sz="2400" i="1" dirty="0">
                <a:solidFill>
                  <a:srgbClr val="FF0000"/>
                </a:solidFill>
              </a:rPr>
              <a:t>History and Technology</a:t>
            </a:r>
            <a:r>
              <a:rPr lang="en-GB" sz="2400" dirty="0">
                <a:solidFill>
                  <a:srgbClr val="FF0000"/>
                </a:solidFill>
              </a:rPr>
              <a:t>, vol. 39, no. 1 (2023): 1-41</a:t>
            </a:r>
          </a:p>
        </p:txBody>
      </p:sp>
      <p:sp>
        <p:nvSpPr>
          <p:cNvPr id="8" name="Rectangle 7">
            <a:extLst>
              <a:ext uri="{FF2B5EF4-FFF2-40B4-BE49-F238E27FC236}">
                <a16:creationId xmlns:a16="http://schemas.microsoft.com/office/drawing/2014/main" id="{6F8FD43B-8D3B-8961-E6EA-191978CE667A}"/>
              </a:ext>
            </a:extLst>
          </p:cNvPr>
          <p:cNvSpPr/>
          <p:nvPr/>
        </p:nvSpPr>
        <p:spPr>
          <a:xfrm>
            <a:off x="2945226" y="3891516"/>
            <a:ext cx="3232298" cy="308344"/>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34FEB16A-77C4-87E3-81DD-8345E56D0687}"/>
              </a:ext>
            </a:extLst>
          </p:cNvPr>
          <p:cNvSpPr/>
          <p:nvPr/>
        </p:nvSpPr>
        <p:spPr>
          <a:xfrm>
            <a:off x="6507135" y="3189767"/>
            <a:ext cx="946297" cy="32961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61532F78-68BE-E0A9-51F2-0EFD9B2CB9A2}"/>
              </a:ext>
            </a:extLst>
          </p:cNvPr>
          <p:cNvSpPr/>
          <p:nvPr/>
        </p:nvSpPr>
        <p:spPr>
          <a:xfrm>
            <a:off x="2108800" y="5560826"/>
            <a:ext cx="6195237" cy="539274"/>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66E77B7C-7CC6-2B7C-3C80-416BEB0411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1843337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CB857C-CF57-EBB7-99C9-F193D21C6E22}"/>
              </a:ext>
            </a:extLst>
          </p:cNvPr>
          <p:cNvSpPr>
            <a:spLocks noGrp="1"/>
          </p:cNvSpPr>
          <p:nvPr>
            <p:ph idx="1"/>
          </p:nvPr>
        </p:nvSpPr>
        <p:spPr>
          <a:xfrm>
            <a:off x="1247744" y="786154"/>
            <a:ext cx="10698126" cy="5689729"/>
          </a:xfrm>
        </p:spPr>
        <p:txBody>
          <a:bodyPr>
            <a:normAutofit fontScale="92500" lnSpcReduction="10000"/>
          </a:bodyPr>
          <a:lstStyle/>
          <a:p>
            <a:pPr marL="0" indent="0">
              <a:buNone/>
            </a:pPr>
            <a:r>
              <a:rPr lang="en-GB" sz="3000" dirty="0"/>
              <a:t>“…there is </a:t>
            </a:r>
            <a:r>
              <a:rPr lang="en-GB" sz="3000" dirty="0">
                <a:solidFill>
                  <a:srgbClr val="FF0000"/>
                </a:solidFill>
              </a:rPr>
              <a:t>absolutely no evidence </a:t>
            </a:r>
            <a:r>
              <a:rPr lang="en-GB" sz="3000" dirty="0"/>
              <a:t>to suggest that Henry Cort’s iron-rolling process originated at John Reeder’s foundry [in Jamaica], or with any of the people who worked there.”</a:t>
            </a:r>
          </a:p>
          <a:p>
            <a:pPr marL="0" indent="0" algn="r">
              <a:buNone/>
            </a:pPr>
            <a:endParaRPr lang="en-GB" sz="2600" dirty="0"/>
          </a:p>
          <a:p>
            <a:pPr marL="0" indent="0" algn="r">
              <a:buNone/>
            </a:pPr>
            <a:r>
              <a:rPr lang="en-GB" sz="2400" dirty="0">
                <a:effectLst/>
              </a:rPr>
              <a:t>Oliver </a:t>
            </a:r>
            <a:r>
              <a:rPr lang="en-GB" sz="2400" dirty="0" err="1">
                <a:effectLst/>
              </a:rPr>
              <a:t>Jelf</a:t>
            </a:r>
            <a:r>
              <a:rPr lang="en-GB" sz="2400" dirty="0"/>
              <a:t>,</a:t>
            </a:r>
            <a:r>
              <a:rPr lang="en-GB" sz="2400" dirty="0">
                <a:effectLst/>
              </a:rPr>
              <a:t> “The Origin of Henry Cort’s Iron-Rolling Process: Assessing the Evidence.” </a:t>
            </a:r>
            <a:r>
              <a:rPr lang="en-GB" sz="2400" i="1" dirty="0">
                <a:effectLst/>
              </a:rPr>
              <a:t>Historical Metallurgy</a:t>
            </a:r>
            <a:r>
              <a:rPr lang="en-GB" sz="2400" dirty="0">
                <a:effectLst/>
              </a:rPr>
              <a:t> 55, no. 2 (2025): 70–80</a:t>
            </a:r>
          </a:p>
          <a:p>
            <a:pPr marL="0" indent="0" algn="r">
              <a:buNone/>
            </a:pPr>
            <a:endParaRPr lang="en-GB" sz="2400" dirty="0"/>
          </a:p>
          <a:p>
            <a:pPr marL="0" indent="0">
              <a:buNone/>
            </a:pPr>
            <a:endParaRPr lang="en-GB" sz="3000" dirty="0"/>
          </a:p>
          <a:p>
            <a:pPr marL="0" indent="0">
              <a:buNone/>
            </a:pPr>
            <a:r>
              <a:rPr lang="en-GB" sz="3000" dirty="0"/>
              <a:t>“We so rarely get the privilege of finding a smoking gun...But what we have here is </a:t>
            </a:r>
            <a:r>
              <a:rPr lang="en-GB" sz="3000" dirty="0">
                <a:solidFill>
                  <a:srgbClr val="FF0000"/>
                </a:solidFill>
              </a:rPr>
              <a:t>not just the lack of a smoking gun</a:t>
            </a:r>
            <a:r>
              <a:rPr lang="en-GB" sz="3000" dirty="0"/>
              <a:t>. There isn’t a body, and there isn’t even any blood. There hasn’t been report of a loud bang, or really anything at all.”</a:t>
            </a:r>
          </a:p>
          <a:p>
            <a:pPr marL="0" indent="0" algn="r">
              <a:buNone/>
            </a:pPr>
            <a:endParaRPr lang="en-GB" sz="2200" dirty="0"/>
          </a:p>
          <a:p>
            <a:pPr marL="0" indent="0" algn="r">
              <a:buNone/>
            </a:pPr>
            <a:r>
              <a:rPr lang="en-GB" sz="2200" dirty="0"/>
              <a:t>Anton Howes, “How to Be A Public Historian,” </a:t>
            </a:r>
            <a:r>
              <a:rPr lang="en-GB" sz="2200" i="1" dirty="0"/>
              <a:t>Age of Invention [blog]</a:t>
            </a:r>
            <a:r>
              <a:rPr lang="en-GB" sz="2200" dirty="0"/>
              <a:t>, Nov 23, 2023</a:t>
            </a:r>
          </a:p>
          <a:p>
            <a:pPr marL="0" indent="0">
              <a:buNone/>
            </a:pPr>
            <a:endParaRPr lang="en-GB" dirty="0"/>
          </a:p>
          <a:p>
            <a:pPr marL="0" indent="0">
              <a:buNone/>
            </a:pPr>
            <a:endParaRPr lang="en-GB" sz="2400" dirty="0"/>
          </a:p>
          <a:p>
            <a:pPr marL="0" indent="0">
              <a:buNone/>
            </a:pPr>
            <a:endParaRPr lang="en-GB" dirty="0"/>
          </a:p>
          <a:p>
            <a:pPr marL="0" indent="0">
              <a:buNone/>
            </a:pPr>
            <a:endParaRPr lang="en-GB" dirty="0"/>
          </a:p>
        </p:txBody>
      </p:sp>
      <p:pic>
        <p:nvPicPr>
          <p:cNvPr id="4" name="Picture 3">
            <a:extLst>
              <a:ext uri="{FF2B5EF4-FFF2-40B4-BE49-F238E27FC236}">
                <a16:creationId xmlns:a16="http://schemas.microsoft.com/office/drawing/2014/main" id="{B84523D6-C3FC-2308-1D4A-4BD979AE24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320722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D084852-A76E-F83D-C027-748D7D9658E8}"/>
              </a:ext>
            </a:extLst>
          </p:cNvPr>
          <p:cNvPicPr>
            <a:picLocks noChangeAspect="1"/>
          </p:cNvPicPr>
          <p:nvPr/>
        </p:nvPicPr>
        <p:blipFill>
          <a:blip r:embed="rId2"/>
          <a:stretch>
            <a:fillRect/>
          </a:stretch>
        </p:blipFill>
        <p:spPr>
          <a:xfrm>
            <a:off x="3993413" y="159487"/>
            <a:ext cx="4630475" cy="4071494"/>
          </a:xfrm>
          <a:prstGeom prst="rect">
            <a:avLst/>
          </a:prstGeom>
        </p:spPr>
      </p:pic>
      <p:sp>
        <p:nvSpPr>
          <p:cNvPr id="6" name="TextBox 5">
            <a:extLst>
              <a:ext uri="{FF2B5EF4-FFF2-40B4-BE49-F238E27FC236}">
                <a16:creationId xmlns:a16="http://schemas.microsoft.com/office/drawing/2014/main" id="{2365477C-13CC-F0A5-F714-6B307558A563}"/>
              </a:ext>
            </a:extLst>
          </p:cNvPr>
          <p:cNvSpPr txBox="1"/>
          <p:nvPr/>
        </p:nvSpPr>
        <p:spPr>
          <a:xfrm>
            <a:off x="1786782" y="4230981"/>
            <a:ext cx="9509946" cy="2123658"/>
          </a:xfrm>
          <a:prstGeom prst="rect">
            <a:avLst/>
          </a:prstGeom>
          <a:noFill/>
        </p:spPr>
        <p:txBody>
          <a:bodyPr wrap="square" rtlCol="0">
            <a:spAutoFit/>
          </a:bodyPr>
          <a:lstStyle/>
          <a:p>
            <a:pPr algn="ctr"/>
            <a:r>
              <a:rPr lang="en-GB" sz="4400" dirty="0"/>
              <a:t>Disclaimer:</a:t>
            </a:r>
          </a:p>
          <a:p>
            <a:pPr algn="ctr"/>
            <a:r>
              <a:rPr lang="en-GB" sz="4400" dirty="0"/>
              <a:t>No historical debates are settled in this lecture!</a:t>
            </a:r>
          </a:p>
        </p:txBody>
      </p:sp>
      <p:pic>
        <p:nvPicPr>
          <p:cNvPr id="8" name="Picture 7">
            <a:extLst>
              <a:ext uri="{FF2B5EF4-FFF2-40B4-BE49-F238E27FC236}">
                <a16:creationId xmlns:a16="http://schemas.microsoft.com/office/drawing/2014/main" id="{86435451-96DE-1D5D-8420-F705339F0C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702462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ED1DAC-BACF-863D-00A5-75825D076764}"/>
              </a:ext>
            </a:extLst>
          </p:cNvPr>
          <p:cNvSpPr>
            <a:spLocks noGrp="1"/>
          </p:cNvSpPr>
          <p:nvPr>
            <p:ph idx="1"/>
          </p:nvPr>
        </p:nvSpPr>
        <p:spPr>
          <a:xfrm>
            <a:off x="1093384" y="1432220"/>
            <a:ext cx="10515600" cy="4351338"/>
          </a:xfrm>
        </p:spPr>
        <p:txBody>
          <a:bodyPr>
            <a:normAutofit/>
          </a:bodyPr>
          <a:lstStyle/>
          <a:p>
            <a:pPr marL="514350" indent="-514350" algn="ctr">
              <a:lnSpc>
                <a:spcPct val="150000"/>
              </a:lnSpc>
              <a:buAutoNum type="arabicPeriod"/>
            </a:pPr>
            <a:r>
              <a:rPr lang="en-GB" sz="4000" dirty="0">
                <a:solidFill>
                  <a:schemeClr val="bg1"/>
                </a:solidFill>
              </a:rPr>
              <a:t>Metallurgy in Jamaica</a:t>
            </a:r>
          </a:p>
          <a:p>
            <a:pPr marL="514350" indent="-514350" algn="ctr">
              <a:lnSpc>
                <a:spcPct val="150000"/>
              </a:lnSpc>
              <a:buAutoNum type="arabicPeriod"/>
            </a:pPr>
            <a:r>
              <a:rPr lang="en-GB" sz="4000" dirty="0">
                <a:solidFill>
                  <a:schemeClr val="bg1"/>
                </a:solidFill>
              </a:rPr>
              <a:t>Voyaging in Polynesia</a:t>
            </a:r>
          </a:p>
          <a:p>
            <a:pPr marL="514350" indent="-514350" algn="ctr">
              <a:lnSpc>
                <a:spcPct val="150000"/>
              </a:lnSpc>
              <a:buAutoNum type="arabicPeriod"/>
            </a:pPr>
            <a:r>
              <a:rPr lang="en-GB" sz="4000" dirty="0">
                <a:solidFill>
                  <a:schemeClr val="bg1"/>
                </a:solidFill>
              </a:rPr>
              <a:t>The British Empire</a:t>
            </a:r>
          </a:p>
          <a:p>
            <a:pPr marL="514350" indent="-514350" algn="ctr">
              <a:lnSpc>
                <a:spcPct val="150000"/>
              </a:lnSpc>
              <a:buAutoNum type="arabicPeriod"/>
            </a:pPr>
            <a:r>
              <a:rPr lang="en-GB" sz="4000" dirty="0">
                <a:solidFill>
                  <a:schemeClr val="bg1"/>
                </a:solidFill>
              </a:rPr>
              <a:t>Conclusions</a:t>
            </a:r>
          </a:p>
        </p:txBody>
      </p:sp>
      <p:pic>
        <p:nvPicPr>
          <p:cNvPr id="5" name="Picture 4">
            <a:extLst>
              <a:ext uri="{FF2B5EF4-FFF2-40B4-BE49-F238E27FC236}">
                <a16:creationId xmlns:a16="http://schemas.microsoft.com/office/drawing/2014/main" id="{EDE7EA5D-EBD2-41C0-AFAB-66BCE74C2B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795152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7082516F-AC6C-5621-AB2F-323FB769BC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2011" y="-399843"/>
            <a:ext cx="8835656" cy="572451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9943C73-2B1F-AD58-063E-DD28A5F0533A}"/>
              </a:ext>
            </a:extLst>
          </p:cNvPr>
          <p:cNvSpPr txBox="1"/>
          <p:nvPr/>
        </p:nvSpPr>
        <p:spPr>
          <a:xfrm>
            <a:off x="2113155" y="5534561"/>
            <a:ext cx="9819167" cy="1323439"/>
          </a:xfrm>
          <a:prstGeom prst="rect">
            <a:avLst/>
          </a:prstGeom>
          <a:noFill/>
        </p:spPr>
        <p:txBody>
          <a:bodyPr wrap="square" rtlCol="0">
            <a:spAutoFit/>
          </a:bodyPr>
          <a:lstStyle/>
          <a:p>
            <a:r>
              <a:rPr lang="en-GB" sz="2000" dirty="0">
                <a:solidFill>
                  <a:srgbClr val="FF0000"/>
                </a:solidFill>
              </a:rPr>
              <a:t>Grooved rollers </a:t>
            </a:r>
            <a:r>
              <a:rPr lang="en-GB" sz="2000" dirty="0"/>
              <a:t>used in the iron industry in the nineteenth/twentieth century, similar to those described in Henry Cort’s 1783 patent for ‘rolling’ scrap iron to make iron bars</a:t>
            </a:r>
          </a:p>
          <a:p>
            <a:r>
              <a:rPr lang="en-GB" sz="2000" dirty="0"/>
              <a:t>Reproduced in Anton Howes, “Cort Case,” </a:t>
            </a:r>
            <a:r>
              <a:rPr lang="en-GB" sz="2000" i="1" dirty="0"/>
              <a:t>Age of Invention [blog]</a:t>
            </a:r>
            <a:r>
              <a:rPr lang="en-GB" sz="2000" dirty="0"/>
              <a:t>, 29</a:t>
            </a:r>
            <a:r>
              <a:rPr lang="en-GB" sz="2000" baseline="30000" dirty="0"/>
              <a:t>th</a:t>
            </a:r>
            <a:r>
              <a:rPr lang="en-GB" sz="2000" dirty="0"/>
              <a:t> August, 2023</a:t>
            </a:r>
          </a:p>
          <a:p>
            <a:endParaRPr lang="en-GB" sz="2000" dirty="0"/>
          </a:p>
        </p:txBody>
      </p:sp>
      <p:pic>
        <p:nvPicPr>
          <p:cNvPr id="6" name="Picture 5">
            <a:extLst>
              <a:ext uri="{FF2B5EF4-FFF2-40B4-BE49-F238E27FC236}">
                <a16:creationId xmlns:a16="http://schemas.microsoft.com/office/drawing/2014/main" id="{9342DC37-CCE5-F3BD-32E8-184565C9B0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2437033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29A9498-7E9E-D4E1-515E-846C14DBF4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5882" y="0"/>
            <a:ext cx="8254996" cy="5597788"/>
          </a:xfrm>
          <a:prstGeom prst="rect">
            <a:avLst/>
          </a:prstGeom>
        </p:spPr>
      </p:pic>
      <p:sp>
        <p:nvSpPr>
          <p:cNvPr id="7" name="TextBox 6">
            <a:extLst>
              <a:ext uri="{FF2B5EF4-FFF2-40B4-BE49-F238E27FC236}">
                <a16:creationId xmlns:a16="http://schemas.microsoft.com/office/drawing/2014/main" id="{E344E2C7-E9FC-4DB2-927F-3E4A25BDA935}"/>
              </a:ext>
            </a:extLst>
          </p:cNvPr>
          <p:cNvSpPr txBox="1"/>
          <p:nvPr/>
        </p:nvSpPr>
        <p:spPr>
          <a:xfrm>
            <a:off x="1711844" y="5709683"/>
            <a:ext cx="10118651" cy="1015663"/>
          </a:xfrm>
          <a:prstGeom prst="rect">
            <a:avLst/>
          </a:prstGeom>
          <a:noFill/>
        </p:spPr>
        <p:txBody>
          <a:bodyPr wrap="square" rtlCol="0">
            <a:spAutoFit/>
          </a:bodyPr>
          <a:lstStyle/>
          <a:p>
            <a:r>
              <a:rPr lang="en-GB" sz="2000" dirty="0"/>
              <a:t>Depiction of eighteenth-century sugar mill, showing three vertical </a:t>
            </a:r>
            <a:r>
              <a:rPr lang="en-GB" sz="2000" dirty="0">
                <a:solidFill>
                  <a:srgbClr val="FF0000"/>
                </a:solidFill>
              </a:rPr>
              <a:t>rollers</a:t>
            </a:r>
            <a:r>
              <a:rPr lang="en-GB" sz="2000" dirty="0"/>
              <a:t> and worker carrying </a:t>
            </a:r>
            <a:r>
              <a:rPr lang="en-GB" sz="2000" dirty="0">
                <a:solidFill>
                  <a:srgbClr val="FF0000"/>
                </a:solidFill>
              </a:rPr>
              <a:t>bundle of canes</a:t>
            </a:r>
          </a:p>
          <a:p>
            <a:r>
              <a:rPr lang="en-GB" sz="2000" dirty="0"/>
              <a:t>From Diderot and d’Alembert, </a:t>
            </a:r>
            <a:r>
              <a:rPr lang="en-GB" sz="2000" i="1" dirty="0"/>
              <a:t>Encyclopédie</a:t>
            </a:r>
            <a:r>
              <a:rPr lang="en-GB" sz="2000" dirty="0"/>
              <a:t>, vol. 1 of the plates (1762), under “</a:t>
            </a:r>
            <a:r>
              <a:rPr lang="en-GB" sz="2000" dirty="0" err="1"/>
              <a:t>Sucrérie</a:t>
            </a:r>
            <a:r>
              <a:rPr lang="en-GB" sz="2000" dirty="0"/>
              <a:t>”</a:t>
            </a:r>
          </a:p>
        </p:txBody>
      </p:sp>
      <p:pic>
        <p:nvPicPr>
          <p:cNvPr id="3" name="Picture 2">
            <a:extLst>
              <a:ext uri="{FF2B5EF4-FFF2-40B4-BE49-F238E27FC236}">
                <a16:creationId xmlns:a16="http://schemas.microsoft.com/office/drawing/2014/main" id="{837318BD-2C41-7D2B-EAC5-80E933AC37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7357" y="0"/>
            <a:ext cx="2143664" cy="8047088"/>
          </a:xfrm>
          <a:prstGeom prst="rect">
            <a:avLst/>
          </a:prstGeom>
          <a:ln w="76200">
            <a:solidFill>
              <a:schemeClr val="accent2"/>
            </a:solidFill>
          </a:ln>
        </p:spPr>
      </p:pic>
    </p:spTree>
    <p:extLst>
      <p:ext uri="{BB962C8B-B14F-4D97-AF65-F5344CB8AC3E}">
        <p14:creationId xmlns:p14="http://schemas.microsoft.com/office/powerpoint/2010/main" val="15751379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715</TotalTime>
  <Words>1836</Words>
  <Application>Microsoft Macintosh PowerPoint</Application>
  <PresentationFormat>Widescreen</PresentationFormat>
  <Paragraphs>172</Paragraphs>
  <Slides>37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Aptos</vt:lpstr>
      <vt:lpstr>Aptos Display</vt:lpstr>
      <vt:lpstr>Arial</vt:lpstr>
      <vt:lpstr>Office Theme</vt:lpstr>
      <vt:lpstr>PowerPoint Presentation</vt:lpstr>
      <vt:lpstr>Historical Argument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Empty footnote</vt:lpstr>
      <vt:lpstr>Lop-sided quotation</vt:lpstr>
      <vt:lpstr>Second-best sources</vt:lpstr>
      <vt:lpstr>Silent silences</vt:lpstr>
      <vt:lpstr>Ignoring alternative explanations</vt:lpstr>
      <vt:lpstr>A lesson to draw from this example</vt:lpstr>
      <vt:lpstr>PowerPoint Presentation</vt:lpstr>
      <vt:lpstr>PowerPoint Presentation</vt:lpstr>
      <vt:lpstr>PowerPoint Presentation</vt:lpstr>
      <vt:lpstr>PowerPoint Presentation</vt:lpstr>
      <vt:lpstr>A frozen sea?</vt:lpstr>
      <vt:lpstr>Problems with the frozen sea</vt:lpstr>
      <vt:lpstr>A lesson to take from this example</vt:lpstr>
      <vt:lpstr>PowerPoint Presentation</vt:lpstr>
      <vt:lpstr>PowerPoint Presentation</vt:lpstr>
      <vt:lpstr>Beyond the pale?</vt:lpstr>
      <vt:lpstr>Politics v. the past</vt:lpstr>
      <vt:lpstr>The state of public opinion</vt:lpstr>
      <vt:lpstr>Who to cite?</vt:lpstr>
      <vt:lpstr>A lesson from this example</vt:lpstr>
      <vt:lpstr>PowerPoint Presentation</vt:lpstr>
      <vt:lpstr>PowerPoint Presentation</vt:lpstr>
      <vt:lpstr>The logic of argument</vt:lpstr>
      <vt:lpstr>The infrastructure of argument</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Bycroft, Michael</dc:creator>
  <cp:lastModifiedBy>Mann, Sophie</cp:lastModifiedBy>
  <cp:revision>2</cp:revision>
  <dcterms:created xsi:type="dcterms:W3CDTF">2026-02-27T08:48:16Z</dcterms:created>
  <dcterms:modified xsi:type="dcterms:W3CDTF">2026-03-02T08:36:30Z</dcterms:modified>
</cp:coreProperties>
</file>