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93" r:id="rId4"/>
    <p:sldId id="315" r:id="rId5"/>
    <p:sldId id="316" r:id="rId6"/>
    <p:sldId id="296" r:id="rId7"/>
    <p:sldId id="286" r:id="rId8"/>
    <p:sldId id="297" r:id="rId9"/>
    <p:sldId id="298" r:id="rId10"/>
    <p:sldId id="317" r:id="rId11"/>
    <p:sldId id="299" r:id="rId12"/>
    <p:sldId id="300" r:id="rId13"/>
    <p:sldId id="301" r:id="rId14"/>
    <p:sldId id="302" r:id="rId15"/>
    <p:sldId id="303" r:id="rId16"/>
    <p:sldId id="305" r:id="rId17"/>
    <p:sldId id="306" r:id="rId18"/>
    <p:sldId id="304" r:id="rId19"/>
    <p:sldId id="307" r:id="rId20"/>
    <p:sldId id="309" r:id="rId21"/>
    <p:sldId id="308" r:id="rId22"/>
    <p:sldId id="310" r:id="rId23"/>
    <p:sldId id="311" r:id="rId24"/>
    <p:sldId id="312" r:id="rId25"/>
    <p:sldId id="313" r:id="rId26"/>
    <p:sldId id="31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D2C248-4F0E-164B-88B3-F5A13B6F876B}" v="44" dt="2026-01-25T17:55:39.9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4749"/>
  </p:normalViewPr>
  <p:slideViewPr>
    <p:cSldViewPr snapToGrid="0">
      <p:cViewPr varScale="1">
        <p:scale>
          <a:sx n="107" d="100"/>
          <a:sy n="107" d="100"/>
        </p:scale>
        <p:origin x="64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BC699-627D-C441-27A3-21EAE95CEF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600507B-CC01-CFAA-E9F0-D8DFEFE92C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24BD4BC-3302-12ED-841C-D379F104EDCD}"/>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5" name="Footer Placeholder 4">
            <a:extLst>
              <a:ext uri="{FF2B5EF4-FFF2-40B4-BE49-F238E27FC236}">
                <a16:creationId xmlns:a16="http://schemas.microsoft.com/office/drawing/2014/main" id="{F767C7AE-F7F2-3E14-8BDF-CB4D082CC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D9F35D-2825-0134-C95A-6B9234F5CE22}"/>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139927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CCAAE-824B-7B74-5E5A-AAB5C8C5999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42FB0AE-2DA6-5373-D14E-D308E2BB351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97C1B2C-6F07-3F34-142A-33560C2158C6}"/>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5" name="Footer Placeholder 4">
            <a:extLst>
              <a:ext uri="{FF2B5EF4-FFF2-40B4-BE49-F238E27FC236}">
                <a16:creationId xmlns:a16="http://schemas.microsoft.com/office/drawing/2014/main" id="{18796F5F-56F8-C84E-40EB-2438267851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A6E25-2C56-5CB6-9FDB-DBB0E1D31A2A}"/>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3115680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32E81A-481D-1014-81B7-0167A0E6D7B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D96DEA9-E232-5250-2A9C-ECD07C7C7D0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9419AE9-CC02-972D-7F95-39D7D6C50017}"/>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5" name="Footer Placeholder 4">
            <a:extLst>
              <a:ext uri="{FF2B5EF4-FFF2-40B4-BE49-F238E27FC236}">
                <a16:creationId xmlns:a16="http://schemas.microsoft.com/office/drawing/2014/main" id="{FED16A03-8565-5216-9FB4-3798720FF4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E006B7-B8FE-E1D9-D89C-593742B3DBFA}"/>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2889275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E39D3-01C8-8D99-D7A8-908AFB5CE64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8715168-B0A8-C9F8-DBE2-8CF9FA65540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409D71B-69BA-3ECE-EB4E-5229320B195A}"/>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5" name="Footer Placeholder 4">
            <a:extLst>
              <a:ext uri="{FF2B5EF4-FFF2-40B4-BE49-F238E27FC236}">
                <a16:creationId xmlns:a16="http://schemas.microsoft.com/office/drawing/2014/main" id="{167E4C32-5B27-15B5-E066-1C29120388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91C774-9325-9817-2084-CB5470331FCE}"/>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1897029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44992-FF46-4A0F-0C3A-7681958965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577D3DF-213E-403B-C28B-926B4B219D6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085609C-07E0-37E2-686F-09A11676278B}"/>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5" name="Footer Placeholder 4">
            <a:extLst>
              <a:ext uri="{FF2B5EF4-FFF2-40B4-BE49-F238E27FC236}">
                <a16:creationId xmlns:a16="http://schemas.microsoft.com/office/drawing/2014/main" id="{8D9D36DC-3317-0763-ACFC-DE16661F48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B5327-AE8F-38BD-6A0F-EAFFA886E6FD}"/>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1433741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E67C8-974C-B13E-1836-06EEDB8C1A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9D41D07-E926-809D-103E-A12645930CB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B5EF4CE-6C9B-7A20-FF9C-24E13D16D86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C5E038C-1B2C-52B8-CBA9-5F922FC9F5BF}"/>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6" name="Footer Placeholder 5">
            <a:extLst>
              <a:ext uri="{FF2B5EF4-FFF2-40B4-BE49-F238E27FC236}">
                <a16:creationId xmlns:a16="http://schemas.microsoft.com/office/drawing/2014/main" id="{AB61C0E4-626E-A794-E868-78A36E1E75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CEE51B-1AA6-BB39-DAC4-7C551D33AFAF}"/>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407672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DC85E-F0F0-6D4A-5697-027783586A5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D70ABF3-5228-C852-712A-03A9BF4DBB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D89F7D4-3A80-59DF-1D46-15DB544B002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B8B889E-FD2F-7C90-A0C9-F89D16A098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28F886B-84EE-D02B-6FAC-216AC6DDA4C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44CA6D8-3755-DA73-D58A-D29C51627DD6}"/>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8" name="Footer Placeholder 7">
            <a:extLst>
              <a:ext uri="{FF2B5EF4-FFF2-40B4-BE49-F238E27FC236}">
                <a16:creationId xmlns:a16="http://schemas.microsoft.com/office/drawing/2014/main" id="{F431FA24-3069-66B3-8DA7-2E6F2A5ECD7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979545-47FF-A9B8-C38B-5F4763DB4D11}"/>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2274821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F4106-2AD2-7F93-A830-5CA103337B2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2374644-AFBD-8C65-4065-C9A9BDF09897}"/>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4" name="Footer Placeholder 3">
            <a:extLst>
              <a:ext uri="{FF2B5EF4-FFF2-40B4-BE49-F238E27FC236}">
                <a16:creationId xmlns:a16="http://schemas.microsoft.com/office/drawing/2014/main" id="{278D0E94-7DC5-7675-BD5E-AB5C7A5764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872C5C-18FB-2C20-4414-7B59A30D1625}"/>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1240502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2E194-F8D9-C8F5-26C3-F9C1FE67112F}"/>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3" name="Footer Placeholder 2">
            <a:extLst>
              <a:ext uri="{FF2B5EF4-FFF2-40B4-BE49-F238E27FC236}">
                <a16:creationId xmlns:a16="http://schemas.microsoft.com/office/drawing/2014/main" id="{6BB715B3-739A-62A9-49F5-CE20E2E60D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953F7-466B-99FB-EEF8-18FCE7B679B8}"/>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1745129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13A11-7D22-D848-8892-3FEC04DFF02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F323985-791A-E86E-3D46-3AC4A0B953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BC605AE-08A7-FE5B-6963-A24599E63F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584DB2-5C9D-56D7-3EC4-7DCBC4F37429}"/>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6" name="Footer Placeholder 5">
            <a:extLst>
              <a:ext uri="{FF2B5EF4-FFF2-40B4-BE49-F238E27FC236}">
                <a16:creationId xmlns:a16="http://schemas.microsoft.com/office/drawing/2014/main" id="{6DD00F64-8889-4D32-5402-8A5F4695A1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716499-1564-360B-362E-D5259A1FC6B0}"/>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1250782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1D540-5384-3455-AB68-9543B658182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C22CC3E-C122-C19B-643E-5E088EF0E4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CFB157E-42BF-A79F-B44D-38CE002505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8419B6C-93E2-D610-3381-E2BE07A00B8C}"/>
              </a:ext>
            </a:extLst>
          </p:cNvPr>
          <p:cNvSpPr>
            <a:spLocks noGrp="1"/>
          </p:cNvSpPr>
          <p:nvPr>
            <p:ph type="dt" sz="half" idx="10"/>
          </p:nvPr>
        </p:nvSpPr>
        <p:spPr/>
        <p:txBody>
          <a:bodyPr/>
          <a:lstStyle/>
          <a:p>
            <a:fld id="{9FB34B0D-5109-AD49-9D53-9AA9B5B67681}" type="datetimeFigureOut">
              <a:rPr lang="en-US" smtClean="0"/>
              <a:t>1/25/26</a:t>
            </a:fld>
            <a:endParaRPr lang="en-US"/>
          </a:p>
        </p:txBody>
      </p:sp>
      <p:sp>
        <p:nvSpPr>
          <p:cNvPr id="6" name="Footer Placeholder 5">
            <a:extLst>
              <a:ext uri="{FF2B5EF4-FFF2-40B4-BE49-F238E27FC236}">
                <a16:creationId xmlns:a16="http://schemas.microsoft.com/office/drawing/2014/main" id="{15D072FE-67C4-9F72-D429-A972E82143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B4B354-34C1-39B4-5B91-7E7724D781C4}"/>
              </a:ext>
            </a:extLst>
          </p:cNvPr>
          <p:cNvSpPr>
            <a:spLocks noGrp="1"/>
          </p:cNvSpPr>
          <p:nvPr>
            <p:ph type="sldNum" sz="quarter" idx="12"/>
          </p:nvPr>
        </p:nvSpPr>
        <p:spPr/>
        <p:txBody>
          <a:bodyPr/>
          <a:lstStyle/>
          <a:p>
            <a:fld id="{5ACEFAAB-61F2-5740-8EB0-C75016F53177}" type="slidenum">
              <a:rPr lang="en-US" smtClean="0"/>
              <a:t>‹#›</a:t>
            </a:fld>
            <a:endParaRPr lang="en-US"/>
          </a:p>
        </p:txBody>
      </p:sp>
    </p:spTree>
    <p:extLst>
      <p:ext uri="{BB962C8B-B14F-4D97-AF65-F5344CB8AC3E}">
        <p14:creationId xmlns:p14="http://schemas.microsoft.com/office/powerpoint/2010/main" val="2055238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BAD3CD-000B-FD8E-D2EC-361B4AE2D8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2963E42-ECEE-7D26-8757-8243987440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6A32B3-4D2D-731E-FF7C-EF1A0D6B03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FB34B0D-5109-AD49-9D53-9AA9B5B67681}" type="datetimeFigureOut">
              <a:rPr lang="en-US" smtClean="0"/>
              <a:t>1/25/26</a:t>
            </a:fld>
            <a:endParaRPr lang="en-US"/>
          </a:p>
        </p:txBody>
      </p:sp>
      <p:sp>
        <p:nvSpPr>
          <p:cNvPr id="5" name="Footer Placeholder 4">
            <a:extLst>
              <a:ext uri="{FF2B5EF4-FFF2-40B4-BE49-F238E27FC236}">
                <a16:creationId xmlns:a16="http://schemas.microsoft.com/office/drawing/2014/main" id="{45885740-5ADE-11E2-D448-791D7E88A0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2D89D9C-417B-BF80-82D3-6DFEF6B485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ACEFAAB-61F2-5740-8EB0-C75016F53177}" type="slidenum">
              <a:rPr lang="en-US" smtClean="0"/>
              <a:t>‹#›</a:t>
            </a:fld>
            <a:endParaRPr lang="en-US"/>
          </a:p>
        </p:txBody>
      </p:sp>
    </p:spTree>
    <p:extLst>
      <p:ext uri="{BB962C8B-B14F-4D97-AF65-F5344CB8AC3E}">
        <p14:creationId xmlns:p14="http://schemas.microsoft.com/office/powerpoint/2010/main" val="2048118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21A3AA6-B47E-5C3C-54F6-4BE8AD60B820}"/>
              </a:ext>
            </a:extLst>
          </p:cNvPr>
          <p:cNvSpPr txBox="1"/>
          <p:nvPr/>
        </p:nvSpPr>
        <p:spPr>
          <a:xfrm>
            <a:off x="1465944" y="2525486"/>
            <a:ext cx="8708570" cy="1384995"/>
          </a:xfrm>
          <a:prstGeom prst="rect">
            <a:avLst/>
          </a:prstGeom>
          <a:noFill/>
        </p:spPr>
        <p:txBody>
          <a:bodyPr wrap="square" rtlCol="0">
            <a:spAutoFit/>
          </a:bodyPr>
          <a:lstStyle/>
          <a:p>
            <a:r>
              <a:rPr lang="en-GB" sz="2400" b="1" dirty="0"/>
              <a:t>Feeling and Sensing the Past: The History of the Emotions</a:t>
            </a:r>
            <a:r>
              <a:rPr lang="en-US" sz="2400" b="1" dirty="0"/>
              <a:t>		</a:t>
            </a:r>
          </a:p>
          <a:p>
            <a:r>
              <a:rPr lang="en-US" b="1" dirty="0"/>
              <a:t>		</a:t>
            </a:r>
          </a:p>
          <a:p>
            <a:r>
              <a:rPr lang="en-US" b="1" dirty="0"/>
              <a:t>				Dr Claudia Stein  </a:t>
            </a:r>
          </a:p>
        </p:txBody>
      </p:sp>
      <p:sp>
        <p:nvSpPr>
          <p:cNvPr id="5" name="TextBox 4">
            <a:extLst>
              <a:ext uri="{FF2B5EF4-FFF2-40B4-BE49-F238E27FC236}">
                <a16:creationId xmlns:a16="http://schemas.microsoft.com/office/drawing/2014/main" id="{FCEF8F33-AA04-3216-4137-B93E7BAD4558}"/>
              </a:ext>
            </a:extLst>
          </p:cNvPr>
          <p:cNvSpPr txBox="1"/>
          <p:nvPr/>
        </p:nvSpPr>
        <p:spPr>
          <a:xfrm>
            <a:off x="4064000" y="1611086"/>
            <a:ext cx="3873112" cy="369332"/>
          </a:xfrm>
          <a:prstGeom prst="rect">
            <a:avLst/>
          </a:prstGeom>
          <a:noFill/>
        </p:spPr>
        <p:txBody>
          <a:bodyPr wrap="none" rtlCol="0">
            <a:spAutoFit/>
          </a:bodyPr>
          <a:lstStyle/>
          <a:p>
            <a:r>
              <a:rPr lang="en-US" dirty="0"/>
              <a:t>Historical Research, term 2, lecture 3</a:t>
            </a:r>
          </a:p>
        </p:txBody>
      </p:sp>
    </p:spTree>
    <p:extLst>
      <p:ext uri="{BB962C8B-B14F-4D97-AF65-F5344CB8AC3E}">
        <p14:creationId xmlns:p14="http://schemas.microsoft.com/office/powerpoint/2010/main" val="1666427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C59C6A-F567-EC5D-C6F1-8D4B250C06E8}"/>
              </a:ext>
            </a:extLst>
          </p:cNvPr>
          <p:cNvSpPr txBox="1"/>
          <p:nvPr/>
        </p:nvSpPr>
        <p:spPr>
          <a:xfrm>
            <a:off x="1291772" y="1901371"/>
            <a:ext cx="8592458" cy="1477328"/>
          </a:xfrm>
          <a:prstGeom prst="rect">
            <a:avLst/>
          </a:prstGeom>
          <a:noFill/>
        </p:spPr>
        <p:txBody>
          <a:bodyPr wrap="square" rtlCol="0">
            <a:spAutoFit/>
          </a:bodyPr>
          <a:lstStyle/>
          <a:p>
            <a:r>
              <a:rPr lang="en-US" b="1" dirty="0"/>
              <a:t> </a:t>
            </a:r>
            <a:r>
              <a:rPr lang="en-US" dirty="0"/>
              <a:t>Neoliberalism as a form of governmentality draws on the full range of human ‘felt experience’ or emotions in every aspect of our daily lives (e.g. consumption/advertisement, social media, ‘nudging ‘ and public relations in politics/policies, ‘crisis’ mode in social/environmental activism, or education (e.g. have I invested enough in my human capital? Do I need to do more investments?)</a:t>
            </a:r>
          </a:p>
        </p:txBody>
      </p:sp>
      <p:sp>
        <p:nvSpPr>
          <p:cNvPr id="5" name="TextBox 4">
            <a:extLst>
              <a:ext uri="{FF2B5EF4-FFF2-40B4-BE49-F238E27FC236}">
                <a16:creationId xmlns:a16="http://schemas.microsoft.com/office/drawing/2014/main" id="{672943A4-3CFF-C3D4-B911-BF4A957E9052}"/>
              </a:ext>
            </a:extLst>
          </p:cNvPr>
          <p:cNvSpPr txBox="1"/>
          <p:nvPr/>
        </p:nvSpPr>
        <p:spPr>
          <a:xfrm>
            <a:off x="1785257" y="870857"/>
            <a:ext cx="9311739" cy="461665"/>
          </a:xfrm>
          <a:prstGeom prst="rect">
            <a:avLst/>
          </a:prstGeom>
          <a:noFill/>
        </p:spPr>
        <p:txBody>
          <a:bodyPr wrap="square" rtlCol="0">
            <a:spAutoFit/>
          </a:bodyPr>
          <a:lstStyle/>
          <a:p>
            <a:r>
              <a:rPr lang="en-US" sz="2400" b="1" dirty="0"/>
              <a:t>Neoliberalism governmentality ‘feeds’ on our emotions </a:t>
            </a:r>
          </a:p>
        </p:txBody>
      </p:sp>
    </p:spTree>
    <p:extLst>
      <p:ext uri="{BB962C8B-B14F-4D97-AF65-F5344CB8AC3E}">
        <p14:creationId xmlns:p14="http://schemas.microsoft.com/office/powerpoint/2010/main" val="2589258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D6552-25D3-035B-DB2C-41E79496BD2F}"/>
              </a:ext>
            </a:extLst>
          </p:cNvPr>
          <p:cNvSpPr txBox="1"/>
          <p:nvPr/>
        </p:nvSpPr>
        <p:spPr>
          <a:xfrm>
            <a:off x="1335314" y="1190171"/>
            <a:ext cx="9826172" cy="4031873"/>
          </a:xfrm>
          <a:prstGeom prst="rect">
            <a:avLst/>
          </a:prstGeom>
          <a:noFill/>
        </p:spPr>
        <p:txBody>
          <a:bodyPr wrap="square" rtlCol="0">
            <a:spAutoFit/>
          </a:bodyPr>
          <a:lstStyle/>
          <a:p>
            <a:r>
              <a:rPr lang="en-US" b="1" dirty="0"/>
              <a:t>	</a:t>
            </a:r>
            <a:r>
              <a:rPr lang="en-US" sz="2000" b="1" dirty="0"/>
              <a:t>What is the history of emotion as a ‘historiographical moment’</a:t>
            </a:r>
          </a:p>
          <a:p>
            <a:endParaRPr lang="en-US" sz="2000" dirty="0"/>
          </a:p>
          <a:p>
            <a:r>
              <a:rPr lang="en-US" dirty="0"/>
              <a:t> Following the central claim of this module on historiography, which is that, in order to understand history writing, one needs to first understand the time in which a history wrote history, I argue:</a:t>
            </a:r>
            <a:endParaRPr lang="en-US" b="1" dirty="0"/>
          </a:p>
          <a:p>
            <a:endParaRPr lang="en-US" dirty="0"/>
          </a:p>
          <a:p>
            <a:r>
              <a:rPr lang="en-US" b="1" dirty="0"/>
              <a:t>The history of emotion is a reflection of our current ‘lived experience’ in today’s neoliberal world.</a:t>
            </a:r>
          </a:p>
          <a:p>
            <a:endParaRPr lang="en-US" b="1" dirty="0"/>
          </a:p>
          <a:p>
            <a:endParaRPr lang="en-US" b="1" dirty="0"/>
          </a:p>
          <a:p>
            <a:endParaRPr lang="en-US" b="1" dirty="0"/>
          </a:p>
          <a:p>
            <a:endParaRPr lang="en-US" b="1" dirty="0"/>
          </a:p>
          <a:p>
            <a:endParaRPr lang="en-US" dirty="0"/>
          </a:p>
          <a:p>
            <a:pPr lvl="4"/>
            <a:endParaRPr lang="en-US" dirty="0"/>
          </a:p>
          <a:p>
            <a:r>
              <a:rPr lang="en-US" dirty="0"/>
              <a:t> </a:t>
            </a:r>
          </a:p>
        </p:txBody>
      </p:sp>
    </p:spTree>
    <p:extLst>
      <p:ext uri="{BB962C8B-B14F-4D97-AF65-F5344CB8AC3E}">
        <p14:creationId xmlns:p14="http://schemas.microsoft.com/office/powerpoint/2010/main" val="1504371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42E5687-A0BF-0B92-2912-2224BA5D34D4}"/>
              </a:ext>
            </a:extLst>
          </p:cNvPr>
          <p:cNvSpPr txBox="1"/>
          <p:nvPr/>
        </p:nvSpPr>
        <p:spPr>
          <a:xfrm>
            <a:off x="1436914" y="130629"/>
            <a:ext cx="8485748" cy="677108"/>
          </a:xfrm>
          <a:prstGeom prst="rect">
            <a:avLst/>
          </a:prstGeom>
          <a:noFill/>
        </p:spPr>
        <p:txBody>
          <a:bodyPr wrap="square" rtlCol="0">
            <a:spAutoFit/>
          </a:bodyPr>
          <a:lstStyle/>
          <a:p>
            <a:r>
              <a:rPr lang="en-US" b="1" dirty="0"/>
              <a:t>2. </a:t>
            </a:r>
            <a:r>
              <a:rPr lang="en-US" sz="2000" b="1" dirty="0"/>
              <a:t>The history of emotions according to some general introductions to it</a:t>
            </a:r>
          </a:p>
          <a:p>
            <a:endParaRPr lang="en-US" b="1" dirty="0"/>
          </a:p>
        </p:txBody>
      </p:sp>
      <p:pic>
        <p:nvPicPr>
          <p:cNvPr id="5" name="Picture 4">
            <a:extLst>
              <a:ext uri="{FF2B5EF4-FFF2-40B4-BE49-F238E27FC236}">
                <a16:creationId xmlns:a16="http://schemas.microsoft.com/office/drawing/2014/main" id="{7BB52038-77F3-EC52-A7C9-A70E5F0ED97A}"/>
              </a:ext>
            </a:extLst>
          </p:cNvPr>
          <p:cNvPicPr>
            <a:picLocks noChangeAspect="1"/>
          </p:cNvPicPr>
          <p:nvPr/>
        </p:nvPicPr>
        <p:blipFill>
          <a:blip r:embed="rId2"/>
          <a:stretch>
            <a:fillRect/>
          </a:stretch>
        </p:blipFill>
        <p:spPr>
          <a:xfrm>
            <a:off x="1793783" y="2582431"/>
            <a:ext cx="1446601" cy="2288925"/>
          </a:xfrm>
          <a:prstGeom prst="rect">
            <a:avLst/>
          </a:prstGeom>
        </p:spPr>
      </p:pic>
      <p:pic>
        <p:nvPicPr>
          <p:cNvPr id="1026" name="Picture 2">
            <a:extLst>
              <a:ext uri="{FF2B5EF4-FFF2-40B4-BE49-F238E27FC236}">
                <a16:creationId xmlns:a16="http://schemas.microsoft.com/office/drawing/2014/main" id="{79754B8C-4C15-85C4-323F-C19A7239CE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908" y="549000"/>
            <a:ext cx="3844000" cy="576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92D5770F-FB87-975E-D51D-266C78BB5409}"/>
              </a:ext>
            </a:extLst>
          </p:cNvPr>
          <p:cNvPicPr>
            <a:picLocks noChangeAspect="1"/>
          </p:cNvPicPr>
          <p:nvPr/>
        </p:nvPicPr>
        <p:blipFill>
          <a:blip r:embed="rId4"/>
          <a:stretch>
            <a:fillRect/>
          </a:stretch>
        </p:blipFill>
        <p:spPr>
          <a:xfrm>
            <a:off x="7884510" y="642369"/>
            <a:ext cx="3709152" cy="5832000"/>
          </a:xfrm>
          <a:prstGeom prst="rect">
            <a:avLst/>
          </a:prstGeom>
        </p:spPr>
      </p:pic>
      <p:sp>
        <p:nvSpPr>
          <p:cNvPr id="8" name="TextBox 7">
            <a:extLst>
              <a:ext uri="{FF2B5EF4-FFF2-40B4-BE49-F238E27FC236}">
                <a16:creationId xmlns:a16="http://schemas.microsoft.com/office/drawing/2014/main" id="{74A2E92D-F735-A8CE-4159-2AC5821FCBE4}"/>
              </a:ext>
            </a:extLst>
          </p:cNvPr>
          <p:cNvSpPr txBox="1"/>
          <p:nvPr/>
        </p:nvSpPr>
        <p:spPr>
          <a:xfrm>
            <a:off x="551543" y="6531429"/>
            <a:ext cx="2994731" cy="369332"/>
          </a:xfrm>
          <a:prstGeom prst="rect">
            <a:avLst/>
          </a:prstGeom>
          <a:noFill/>
        </p:spPr>
        <p:txBody>
          <a:bodyPr wrap="none" rtlCol="0">
            <a:spAutoFit/>
          </a:bodyPr>
          <a:lstStyle/>
          <a:p>
            <a:r>
              <a:rPr lang="en-US" dirty="0"/>
              <a:t>(German 2012.2015 English</a:t>
            </a:r>
          </a:p>
        </p:txBody>
      </p:sp>
      <p:sp>
        <p:nvSpPr>
          <p:cNvPr id="9" name="TextBox 8">
            <a:extLst>
              <a:ext uri="{FF2B5EF4-FFF2-40B4-BE49-F238E27FC236}">
                <a16:creationId xmlns:a16="http://schemas.microsoft.com/office/drawing/2014/main" id="{9D69BE43-A159-7A48-E5B9-747C44F5F451}"/>
              </a:ext>
            </a:extLst>
          </p:cNvPr>
          <p:cNvSpPr txBox="1"/>
          <p:nvPr/>
        </p:nvSpPr>
        <p:spPr>
          <a:xfrm>
            <a:off x="8345713" y="6531429"/>
            <a:ext cx="1393373" cy="369332"/>
          </a:xfrm>
          <a:prstGeom prst="rect">
            <a:avLst/>
          </a:prstGeom>
          <a:noFill/>
        </p:spPr>
        <p:txBody>
          <a:bodyPr wrap="square" rtlCol="0">
            <a:spAutoFit/>
          </a:bodyPr>
          <a:lstStyle/>
          <a:p>
            <a:r>
              <a:rPr lang="en-US" dirty="0"/>
              <a:t>2018</a:t>
            </a:r>
          </a:p>
        </p:txBody>
      </p:sp>
      <p:sp>
        <p:nvSpPr>
          <p:cNvPr id="11" name="TextBox 10">
            <a:extLst>
              <a:ext uri="{FF2B5EF4-FFF2-40B4-BE49-F238E27FC236}">
                <a16:creationId xmlns:a16="http://schemas.microsoft.com/office/drawing/2014/main" id="{3CE6A85B-7F4D-4176-C893-C3D91E0D197E}"/>
              </a:ext>
            </a:extLst>
          </p:cNvPr>
          <p:cNvSpPr txBox="1"/>
          <p:nvPr/>
        </p:nvSpPr>
        <p:spPr>
          <a:xfrm>
            <a:off x="3970909" y="2582431"/>
            <a:ext cx="3787590" cy="1477328"/>
          </a:xfrm>
          <a:prstGeom prst="rect">
            <a:avLst/>
          </a:prstGeom>
          <a:noFill/>
        </p:spPr>
        <p:txBody>
          <a:bodyPr wrap="square" rtlCol="0">
            <a:spAutoFit/>
          </a:bodyPr>
          <a:lstStyle/>
          <a:p>
            <a:endParaRPr lang="en-US" dirty="0"/>
          </a:p>
          <a:p>
            <a:r>
              <a:rPr lang="en-US" dirty="0"/>
              <a:t>Why general introductions are such </a:t>
            </a:r>
          </a:p>
          <a:p>
            <a:r>
              <a:rPr lang="en-US" dirty="0"/>
              <a:t>an interesting genre of history</a:t>
            </a:r>
          </a:p>
          <a:p>
            <a:r>
              <a:rPr lang="en-US" dirty="0"/>
              <a:t>writing?</a:t>
            </a:r>
          </a:p>
          <a:p>
            <a:endParaRPr lang="en-US" dirty="0"/>
          </a:p>
        </p:txBody>
      </p:sp>
      <p:sp>
        <p:nvSpPr>
          <p:cNvPr id="12" name="TextBox 11">
            <a:extLst>
              <a:ext uri="{FF2B5EF4-FFF2-40B4-BE49-F238E27FC236}">
                <a16:creationId xmlns:a16="http://schemas.microsoft.com/office/drawing/2014/main" id="{F93B0A08-23D1-1B1C-C709-61CEBD9D1CAB}"/>
              </a:ext>
            </a:extLst>
          </p:cNvPr>
          <p:cNvSpPr txBox="1"/>
          <p:nvPr/>
        </p:nvSpPr>
        <p:spPr>
          <a:xfrm>
            <a:off x="4307492" y="1088571"/>
            <a:ext cx="2935138" cy="1477328"/>
          </a:xfrm>
          <a:prstGeom prst="rect">
            <a:avLst/>
          </a:prstGeom>
          <a:noFill/>
        </p:spPr>
        <p:txBody>
          <a:bodyPr wrap="square" rtlCol="0">
            <a:spAutoFit/>
          </a:bodyPr>
          <a:lstStyle/>
          <a:p>
            <a:r>
              <a:rPr lang="en-US" b="1" dirty="0"/>
              <a:t>Claim:</a:t>
            </a:r>
            <a:r>
              <a:rPr lang="en-US" dirty="0"/>
              <a:t> synthesis of current knowledge on the subject of the history of emotions. Help to ‘navigate’ the huge field of historical research</a:t>
            </a:r>
          </a:p>
        </p:txBody>
      </p:sp>
    </p:spTree>
    <p:extLst>
      <p:ext uri="{BB962C8B-B14F-4D97-AF65-F5344CB8AC3E}">
        <p14:creationId xmlns:p14="http://schemas.microsoft.com/office/powerpoint/2010/main" val="3088064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74ED55-8EE2-46A5-A2FD-F77068471034}"/>
              </a:ext>
            </a:extLst>
          </p:cNvPr>
          <p:cNvSpPr txBox="1"/>
          <p:nvPr/>
        </p:nvSpPr>
        <p:spPr>
          <a:xfrm>
            <a:off x="2075543" y="1248229"/>
            <a:ext cx="8490857" cy="369332"/>
          </a:xfrm>
          <a:prstGeom prst="rect">
            <a:avLst/>
          </a:prstGeom>
          <a:noFill/>
        </p:spPr>
        <p:txBody>
          <a:bodyPr wrap="square" rtlCol="0">
            <a:spAutoFit/>
          </a:bodyPr>
          <a:lstStyle/>
          <a:p>
            <a:r>
              <a:rPr lang="en-US" dirty="0"/>
              <a:t>What </a:t>
            </a:r>
          </a:p>
        </p:txBody>
      </p:sp>
      <p:pic>
        <p:nvPicPr>
          <p:cNvPr id="5" name="Picture 4">
            <a:extLst>
              <a:ext uri="{FF2B5EF4-FFF2-40B4-BE49-F238E27FC236}">
                <a16:creationId xmlns:a16="http://schemas.microsoft.com/office/drawing/2014/main" id="{A270A58B-96B2-029C-9742-A7C3BF7F1068}"/>
              </a:ext>
            </a:extLst>
          </p:cNvPr>
          <p:cNvPicPr>
            <a:picLocks noChangeAspect="1"/>
          </p:cNvPicPr>
          <p:nvPr/>
        </p:nvPicPr>
        <p:blipFill>
          <a:blip r:embed="rId2"/>
          <a:stretch>
            <a:fillRect/>
          </a:stretch>
        </p:blipFill>
        <p:spPr>
          <a:xfrm>
            <a:off x="479406" y="143743"/>
            <a:ext cx="3782016" cy="6048000"/>
          </a:xfrm>
          <a:prstGeom prst="rect">
            <a:avLst/>
          </a:prstGeom>
        </p:spPr>
      </p:pic>
      <p:pic>
        <p:nvPicPr>
          <p:cNvPr id="6" name="Picture 5">
            <a:extLst>
              <a:ext uri="{FF2B5EF4-FFF2-40B4-BE49-F238E27FC236}">
                <a16:creationId xmlns:a16="http://schemas.microsoft.com/office/drawing/2014/main" id="{BA628C17-B98E-69DF-30D3-741004CCF220}"/>
              </a:ext>
            </a:extLst>
          </p:cNvPr>
          <p:cNvPicPr>
            <a:picLocks noChangeAspect="1"/>
          </p:cNvPicPr>
          <p:nvPr/>
        </p:nvPicPr>
        <p:blipFill>
          <a:blip r:embed="rId3"/>
          <a:stretch>
            <a:fillRect/>
          </a:stretch>
        </p:blipFill>
        <p:spPr>
          <a:xfrm>
            <a:off x="7708682" y="530051"/>
            <a:ext cx="3672000" cy="5797897"/>
          </a:xfrm>
          <a:prstGeom prst="rect">
            <a:avLst/>
          </a:prstGeom>
        </p:spPr>
      </p:pic>
      <p:sp>
        <p:nvSpPr>
          <p:cNvPr id="7" name="TextBox 6">
            <a:extLst>
              <a:ext uri="{FF2B5EF4-FFF2-40B4-BE49-F238E27FC236}">
                <a16:creationId xmlns:a16="http://schemas.microsoft.com/office/drawing/2014/main" id="{D0431EA2-4C66-3C68-63CA-C917871C1FD6}"/>
              </a:ext>
            </a:extLst>
          </p:cNvPr>
          <p:cNvSpPr txBox="1"/>
          <p:nvPr/>
        </p:nvSpPr>
        <p:spPr>
          <a:xfrm>
            <a:off x="1596571" y="6458857"/>
            <a:ext cx="678391" cy="369332"/>
          </a:xfrm>
          <a:prstGeom prst="rect">
            <a:avLst/>
          </a:prstGeom>
          <a:noFill/>
        </p:spPr>
        <p:txBody>
          <a:bodyPr wrap="none" rtlCol="0">
            <a:spAutoFit/>
          </a:bodyPr>
          <a:lstStyle/>
          <a:p>
            <a:r>
              <a:rPr lang="en-US" dirty="0"/>
              <a:t>2018</a:t>
            </a:r>
          </a:p>
        </p:txBody>
      </p:sp>
      <p:sp>
        <p:nvSpPr>
          <p:cNvPr id="8" name="TextBox 7">
            <a:extLst>
              <a:ext uri="{FF2B5EF4-FFF2-40B4-BE49-F238E27FC236}">
                <a16:creationId xmlns:a16="http://schemas.microsoft.com/office/drawing/2014/main" id="{5461BF56-35BC-1156-B72E-A303BC78B9D4}"/>
              </a:ext>
            </a:extLst>
          </p:cNvPr>
          <p:cNvSpPr txBox="1"/>
          <p:nvPr/>
        </p:nvSpPr>
        <p:spPr>
          <a:xfrm>
            <a:off x="8955314" y="6589486"/>
            <a:ext cx="678391" cy="369332"/>
          </a:xfrm>
          <a:prstGeom prst="rect">
            <a:avLst/>
          </a:prstGeom>
          <a:noFill/>
        </p:spPr>
        <p:txBody>
          <a:bodyPr wrap="none" rtlCol="0">
            <a:spAutoFit/>
          </a:bodyPr>
          <a:lstStyle/>
          <a:p>
            <a:r>
              <a:rPr lang="en-US" dirty="0"/>
              <a:t>2023</a:t>
            </a:r>
          </a:p>
        </p:txBody>
      </p:sp>
    </p:spTree>
    <p:extLst>
      <p:ext uri="{BB962C8B-B14F-4D97-AF65-F5344CB8AC3E}">
        <p14:creationId xmlns:p14="http://schemas.microsoft.com/office/powerpoint/2010/main" val="3642447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4EE70B0-CDEF-AE27-4ADB-5FA69856E2C6}"/>
              </a:ext>
            </a:extLst>
          </p:cNvPr>
          <p:cNvSpPr txBox="1"/>
          <p:nvPr/>
        </p:nvSpPr>
        <p:spPr>
          <a:xfrm>
            <a:off x="1233714" y="1219200"/>
            <a:ext cx="9160253" cy="3416320"/>
          </a:xfrm>
          <a:prstGeom prst="rect">
            <a:avLst/>
          </a:prstGeom>
          <a:noFill/>
        </p:spPr>
        <p:txBody>
          <a:bodyPr wrap="square" rtlCol="0">
            <a:spAutoFit/>
          </a:bodyPr>
          <a:lstStyle/>
          <a:p>
            <a:r>
              <a:rPr lang="en-US" b="1" dirty="0"/>
              <a:t>What is the history of emotions? What does it do that other fields in general history</a:t>
            </a:r>
          </a:p>
          <a:p>
            <a:r>
              <a:rPr lang="en-US" b="1" dirty="0"/>
              <a:t>writing don’t do?  Why do all other historians benefit from the history of emotions?</a:t>
            </a:r>
          </a:p>
          <a:p>
            <a:endParaRPr lang="en-US" b="1" dirty="0"/>
          </a:p>
          <a:p>
            <a:r>
              <a:rPr lang="en-GB" dirty="0"/>
              <a:t>‘It (the history of emotions) has the potential to unlock – at the level of experience – that thing that historians have always searched for: namely, what it means to be human.’ </a:t>
            </a:r>
          </a:p>
          <a:p>
            <a:r>
              <a:rPr lang="en-GB" sz="1600" dirty="0"/>
              <a:t>(Boddice, History of Emotions, p. 7) </a:t>
            </a:r>
            <a:endParaRPr lang="en-US" sz="1600" b="1" dirty="0"/>
          </a:p>
          <a:p>
            <a:endParaRPr lang="en-US" b="1" dirty="0"/>
          </a:p>
          <a:p>
            <a:endParaRPr lang="en-US" dirty="0"/>
          </a:p>
          <a:p>
            <a:r>
              <a:rPr lang="en-US" b="1" dirty="0"/>
              <a:t>Note: Emotion </a:t>
            </a:r>
            <a:r>
              <a:rPr lang="en-US" b="1" i="1" dirty="0"/>
              <a:t>is </a:t>
            </a:r>
            <a:r>
              <a:rPr lang="en-US" b="1" dirty="0"/>
              <a:t>human experience</a:t>
            </a:r>
          </a:p>
          <a:p>
            <a:endParaRPr lang="en-US" b="1" dirty="0"/>
          </a:p>
          <a:p>
            <a:endParaRPr lang="en-US" dirty="0"/>
          </a:p>
          <a:p>
            <a:endParaRPr lang="en-US" dirty="0"/>
          </a:p>
        </p:txBody>
      </p:sp>
    </p:spTree>
    <p:extLst>
      <p:ext uri="{BB962C8B-B14F-4D97-AF65-F5344CB8AC3E}">
        <p14:creationId xmlns:p14="http://schemas.microsoft.com/office/powerpoint/2010/main" val="2355746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CD7E8F-E7E4-C9A7-33C3-CEBE94B54360}"/>
              </a:ext>
            </a:extLst>
          </p:cNvPr>
          <p:cNvSpPr txBox="1"/>
          <p:nvPr/>
        </p:nvSpPr>
        <p:spPr>
          <a:xfrm>
            <a:off x="1959429" y="1045029"/>
            <a:ext cx="8290857" cy="1200329"/>
          </a:xfrm>
          <a:prstGeom prst="rect">
            <a:avLst/>
          </a:prstGeom>
          <a:noFill/>
        </p:spPr>
        <p:txBody>
          <a:bodyPr wrap="square" rtlCol="0">
            <a:spAutoFit/>
          </a:bodyPr>
          <a:lstStyle/>
          <a:p>
            <a:r>
              <a:rPr lang="en-US" b="1" dirty="0"/>
              <a:t>Observation; The term emotion or ‘felt experience’ is used interchangeably with ‘experience’ throughout the Introductions</a:t>
            </a:r>
          </a:p>
          <a:p>
            <a:endParaRPr lang="en-US" dirty="0"/>
          </a:p>
          <a:p>
            <a:r>
              <a:rPr lang="en-US" dirty="0"/>
              <a:t> </a:t>
            </a:r>
          </a:p>
        </p:txBody>
      </p:sp>
      <p:sp>
        <p:nvSpPr>
          <p:cNvPr id="5" name="TextBox 4">
            <a:extLst>
              <a:ext uri="{FF2B5EF4-FFF2-40B4-BE49-F238E27FC236}">
                <a16:creationId xmlns:a16="http://schemas.microsoft.com/office/drawing/2014/main" id="{E3F20B0B-E41C-A5B8-49A2-B91622D0514C}"/>
              </a:ext>
            </a:extLst>
          </p:cNvPr>
          <p:cNvSpPr txBox="1"/>
          <p:nvPr/>
        </p:nvSpPr>
        <p:spPr>
          <a:xfrm>
            <a:off x="928914" y="2119652"/>
            <a:ext cx="10685155" cy="2862322"/>
          </a:xfrm>
          <a:prstGeom prst="rect">
            <a:avLst/>
          </a:prstGeom>
          <a:noFill/>
        </p:spPr>
        <p:txBody>
          <a:bodyPr wrap="square" rtlCol="0">
            <a:spAutoFit/>
          </a:bodyPr>
          <a:lstStyle/>
          <a:p>
            <a:r>
              <a:rPr lang="en-US" b="1" dirty="0"/>
              <a:t>Note:</a:t>
            </a:r>
            <a:r>
              <a:rPr lang="en-US" dirty="0"/>
              <a:t> ‘emotions’ are not understood in the traditional Cartesian sense as the opposite of ‘reason’, of something that human reason needed to control and overcome to be fully human (remember the belief of Enlightenment society in the power of human ‘reason’). </a:t>
            </a:r>
          </a:p>
          <a:p>
            <a:r>
              <a:rPr lang="en-US" dirty="0"/>
              <a:t>	</a:t>
            </a:r>
          </a:p>
          <a:p>
            <a:endParaRPr lang="en-US" dirty="0"/>
          </a:p>
          <a:p>
            <a:r>
              <a:rPr lang="en-US" b="1" dirty="0"/>
              <a:t>Definition: </a:t>
            </a:r>
            <a:r>
              <a:rPr lang="en-US" dirty="0"/>
              <a:t>Emotions are ‘cognitive judgements’ </a:t>
            </a:r>
          </a:p>
          <a:p>
            <a:r>
              <a:rPr lang="en-GB" dirty="0"/>
              <a:t>posits that emotions are not merely raw, instinctual feelings, but intelligent, value-laden responses to our sensory perceptions of the world (e.g. philosophy, often inspired by cognitive neuroscientific knowledge)</a:t>
            </a:r>
          </a:p>
          <a:p>
            <a:endParaRPr lang="en-GB" dirty="0"/>
          </a:p>
          <a:p>
            <a:r>
              <a:rPr lang="en-US" dirty="0"/>
              <a:t>		Emotions/felt experience </a:t>
            </a:r>
            <a:r>
              <a:rPr lang="en-US" i="1" dirty="0"/>
              <a:t>is</a:t>
            </a:r>
            <a:r>
              <a:rPr lang="en-US" dirty="0"/>
              <a:t> human experience – ‘thinking’ is emotion </a:t>
            </a:r>
          </a:p>
        </p:txBody>
      </p:sp>
    </p:spTree>
    <p:extLst>
      <p:ext uri="{BB962C8B-B14F-4D97-AF65-F5344CB8AC3E}">
        <p14:creationId xmlns:p14="http://schemas.microsoft.com/office/powerpoint/2010/main" val="1851446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1E78E3B-DC45-BAE6-16EB-7CBE614FD28F}"/>
              </a:ext>
            </a:extLst>
          </p:cNvPr>
          <p:cNvSpPr txBox="1"/>
          <p:nvPr/>
        </p:nvSpPr>
        <p:spPr>
          <a:xfrm>
            <a:off x="667657" y="0"/>
            <a:ext cx="10996450" cy="6186309"/>
          </a:xfrm>
          <a:prstGeom prst="rect">
            <a:avLst/>
          </a:prstGeom>
          <a:noFill/>
        </p:spPr>
        <p:txBody>
          <a:bodyPr wrap="square" rtlCol="0">
            <a:spAutoFit/>
          </a:bodyPr>
          <a:lstStyle/>
          <a:p>
            <a:r>
              <a:rPr lang="en-US" b="1" dirty="0"/>
              <a:t>	How useful is the term emotion as ‘brand name’ for the entire field? </a:t>
            </a:r>
          </a:p>
          <a:p>
            <a:endParaRPr lang="en-US" b="1" dirty="0"/>
          </a:p>
          <a:p>
            <a:r>
              <a:rPr lang="en-US" b="1" dirty="0"/>
              <a:t>Problem:</a:t>
            </a:r>
            <a:r>
              <a:rPr lang="en-US" dirty="0"/>
              <a:t> term emotion only comes into wider usage in the English language during the 19</a:t>
            </a:r>
            <a:r>
              <a:rPr lang="en-US" baseline="30000" dirty="0"/>
              <a:t>th</a:t>
            </a:r>
            <a:r>
              <a:rPr lang="en-US" dirty="0"/>
              <a:t> century, mainly through the new discipline of experimental psychology. Isn’t the use of the term emotions for history writing before the 19</a:t>
            </a:r>
            <a:r>
              <a:rPr lang="en-US" baseline="30000" dirty="0"/>
              <a:t>th</a:t>
            </a:r>
            <a:r>
              <a:rPr lang="en-US" dirty="0"/>
              <a:t> century anachronistic? </a:t>
            </a:r>
          </a:p>
          <a:p>
            <a:endParaRPr lang="en-US" dirty="0"/>
          </a:p>
          <a:p>
            <a:r>
              <a:rPr lang="en-US" dirty="0"/>
              <a:t>During the 1990s there were furious debates among historians of emotions about these issues</a:t>
            </a:r>
          </a:p>
          <a:p>
            <a:endParaRPr lang="en-US" dirty="0"/>
          </a:p>
          <a:p>
            <a:endParaRPr lang="en-US" dirty="0"/>
          </a:p>
          <a:p>
            <a:endParaRPr lang="en-US" dirty="0"/>
          </a:p>
          <a:p>
            <a:r>
              <a:rPr lang="en-US" b="1" dirty="0"/>
              <a:t>One answer: Let’s leave the old debates alone, they are no longer important…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‘debates about certain concepts and their naming are tired and old, and there is no benefit to us in re-opening them’. (Boddice, History of Emotions, p. 41).</a:t>
            </a:r>
            <a:endParaRPr lang="en-US"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‘past societies defined emotions in ways that may seem odd today: even in Western once used words like passion, affects, affection, sentiment, but had no word for ‘emotion as such… Historians have known that – whatever term – these things that we call emotions have been defined differently at different times.’(Rosenwein/Cristiani, Emotions, p. 2-3).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005475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A53BF7-A559-FB66-0CE7-8BFCB886E952}"/>
              </a:ext>
            </a:extLst>
          </p:cNvPr>
          <p:cNvSpPr txBox="1"/>
          <p:nvPr/>
        </p:nvSpPr>
        <p:spPr>
          <a:xfrm>
            <a:off x="1524000" y="1190171"/>
            <a:ext cx="9826171" cy="3970318"/>
          </a:xfrm>
          <a:prstGeom prst="rect">
            <a:avLst/>
          </a:prstGeom>
          <a:noFill/>
        </p:spPr>
        <p:txBody>
          <a:bodyPr wrap="square" rtlCol="0">
            <a:spAutoFit/>
          </a:bodyPr>
          <a:lstStyle/>
          <a:p>
            <a:r>
              <a:rPr lang="en-GB" b="1" dirty="0"/>
              <a:t>Another answer: anachronism is methodologically useful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‘To discover how radically </a:t>
            </a:r>
            <a:r>
              <a:rPr lang="en-GB" i="1" dirty="0"/>
              <a:t>different</a:t>
            </a:r>
            <a:r>
              <a:rPr lang="en-GB" dirty="0"/>
              <a:t> the interpretations, expressions, and the categories of feelings were in the past is to loosen the hold of our contemporary psychological notions over us. The awareness of radical difference in human emotional understandings, can open our eyes to a much richer set of affective possibilities than the theories of 21</a:t>
            </a:r>
            <a:r>
              <a:rPr lang="en-GB" baseline="30000" dirty="0"/>
              <a:t>st</a:t>
            </a:r>
            <a:r>
              <a:rPr lang="en-GB" dirty="0"/>
              <a:t>-century psychology at first seem to allow.’   (i.e. usage makes historians critical vis-à-vis their own understanding of emotions)</a:t>
            </a:r>
          </a:p>
          <a:p>
            <a:r>
              <a:rPr lang="en-GB" dirty="0"/>
              <a:t>      </a:t>
            </a:r>
            <a:r>
              <a:rPr lang="en-GB" sz="1600" dirty="0"/>
              <a:t>(Dixon, </a:t>
            </a:r>
            <a:r>
              <a:rPr lang="en-GB" sz="1600" i="1" dirty="0"/>
              <a:t>Emotions</a:t>
            </a:r>
            <a:r>
              <a:rPr lang="en-GB" sz="1600" dirty="0"/>
              <a:t>, p.18)</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To use the term of emotions as brand name – or ‘meta-category - allows historians to identify and detect the existing </a:t>
            </a:r>
            <a:r>
              <a:rPr lang="en-GB" i="1" dirty="0"/>
              <a:t>continuities</a:t>
            </a:r>
            <a:r>
              <a:rPr lang="en-GB" dirty="0"/>
              <a:t> and </a:t>
            </a:r>
            <a:r>
              <a:rPr lang="en-GB" i="1" dirty="0"/>
              <a:t>communalities</a:t>
            </a:r>
            <a:r>
              <a:rPr lang="en-GB" dirty="0"/>
              <a:t> between the past and present.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217367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1560CE9-B2F1-7F56-DE70-90EFAD544352}"/>
              </a:ext>
            </a:extLst>
          </p:cNvPr>
          <p:cNvSpPr txBox="1"/>
          <p:nvPr/>
        </p:nvSpPr>
        <p:spPr>
          <a:xfrm>
            <a:off x="580571" y="522515"/>
            <a:ext cx="11719085" cy="6740307"/>
          </a:xfrm>
          <a:prstGeom prst="rect">
            <a:avLst/>
          </a:prstGeom>
          <a:noFill/>
        </p:spPr>
        <p:txBody>
          <a:bodyPr wrap="square" rtlCol="0">
            <a:spAutoFit/>
          </a:bodyPr>
          <a:lstStyle/>
          <a:p>
            <a:r>
              <a:rPr lang="en-US" b="1" dirty="0"/>
              <a:t>	Let us look at the two previous suggestions: to use the term emotion is perhaps anachronistic but 	useful…</a:t>
            </a:r>
          </a:p>
          <a:p>
            <a:endParaRPr lang="en-US" b="1" dirty="0"/>
          </a:p>
          <a:p>
            <a:pPr marL="285750" indent="-285750">
              <a:buFont typeface="Arial" panose="020B0604020202020204" pitchFamily="34" charset="0"/>
              <a:buChar char="•"/>
            </a:pPr>
            <a:r>
              <a:rPr lang="en-US" dirty="0"/>
              <a:t>To detect </a:t>
            </a:r>
            <a:r>
              <a:rPr lang="en-US" i="1" dirty="0"/>
              <a:t>difference</a:t>
            </a:r>
            <a:r>
              <a:rPr lang="en-US" dirty="0"/>
              <a:t> in emotional behavior and understanding of emotions between the past and present and to draw attention to the great variety and diversity of emotional differences in a past society</a:t>
            </a:r>
          </a:p>
          <a:p>
            <a:endParaRPr lang="en-US" dirty="0"/>
          </a:p>
          <a:p>
            <a:pPr marL="285750" indent="-285750">
              <a:buFont typeface="Arial" panose="020B0604020202020204" pitchFamily="34" charset="0"/>
              <a:buChar char="•"/>
            </a:pPr>
            <a:r>
              <a:rPr lang="en-US" dirty="0"/>
              <a:t>To detect </a:t>
            </a:r>
            <a:r>
              <a:rPr lang="en-US" i="1" dirty="0"/>
              <a:t>similarities</a:t>
            </a:r>
            <a:r>
              <a:rPr lang="en-US" dirty="0"/>
              <a:t> and </a:t>
            </a:r>
            <a:r>
              <a:rPr lang="en-US" i="1" dirty="0"/>
              <a:t>communalities </a:t>
            </a:r>
            <a:r>
              <a:rPr lang="en-US" dirty="0"/>
              <a:t>in emotional </a:t>
            </a:r>
            <a:r>
              <a:rPr lang="en-US" dirty="0" err="1"/>
              <a:t>behaviour</a:t>
            </a:r>
            <a:r>
              <a:rPr lang="en-US" dirty="0"/>
              <a:t> and understanding of emotions between </a:t>
            </a:r>
          </a:p>
          <a:p>
            <a:r>
              <a:rPr lang="en-US" dirty="0"/>
              <a:t>       and the past and present (‘common emotional repertoire’).  (Joan Scott would fundamentally disagree!)</a:t>
            </a:r>
          </a:p>
          <a:p>
            <a:endParaRPr lang="en-US" b="1" dirty="0"/>
          </a:p>
          <a:p>
            <a:endParaRPr lang="en-US" b="1" dirty="0"/>
          </a:p>
          <a:p>
            <a:endParaRPr lang="en-US" dirty="0"/>
          </a:p>
          <a:p>
            <a:r>
              <a:rPr lang="en-GB" dirty="0"/>
              <a:t>	‘It is not enough to define emotions according to the manner historical actors define (synchronic). </a:t>
            </a:r>
          </a:p>
          <a:p>
            <a:r>
              <a:rPr lang="en-GB" dirty="0"/>
              <a:t>	Historical study is </a:t>
            </a:r>
            <a:r>
              <a:rPr lang="en-GB" b="1" i="1" dirty="0"/>
              <a:t>naturally</a:t>
            </a:r>
            <a:r>
              <a:rPr lang="en-GB" i="1" dirty="0"/>
              <a:t> </a:t>
            </a:r>
            <a:r>
              <a:rPr lang="en-GB" dirty="0"/>
              <a:t>diachronic (…). In order to determine its object of study, historical </a:t>
            </a:r>
          </a:p>
          <a:p>
            <a:r>
              <a:rPr lang="en-GB" dirty="0"/>
              <a:t>	investigation has need of a transtemporal category, which supposes much is shared in common. </a:t>
            </a:r>
          </a:p>
          <a:p>
            <a:r>
              <a:rPr lang="en-GB" dirty="0"/>
              <a:t>	</a:t>
            </a:r>
          </a:p>
          <a:p>
            <a:r>
              <a:rPr lang="en-GB" dirty="0"/>
              <a:t>	If there is very little shared in common between the feelings of Napoleon expressed as sentiments in his 	French love letters to Josephine around 1800 and what was considered ‘emotional’ in the letter that 	Barack Obama sent to his daughters, then a relapse into pure contingency can hardly be avoided.’</a:t>
            </a:r>
            <a:r>
              <a:rPr lang="en-GB" dirty="0">
                <a:effectLst/>
              </a:rPr>
              <a:t> </a:t>
            </a:r>
          </a:p>
          <a:p>
            <a:r>
              <a:rPr lang="en-GB" dirty="0"/>
              <a:t>	(Jan </a:t>
            </a:r>
            <a:r>
              <a:rPr lang="en-GB" dirty="0" err="1"/>
              <a:t>Plamper</a:t>
            </a:r>
            <a:r>
              <a:rPr lang="en-GB" dirty="0"/>
              <a:t>, </a:t>
            </a:r>
            <a:r>
              <a:rPr lang="en-GB" i="1" dirty="0"/>
              <a:t>Emotions,</a:t>
            </a:r>
            <a:r>
              <a:rPr lang="en-GB" dirty="0"/>
              <a:t> p. 38)</a:t>
            </a:r>
            <a:endParaRPr lang="en-GB" dirty="0">
              <a:effectLst/>
            </a:endParaRPr>
          </a:p>
          <a:p>
            <a:endParaRPr lang="en-GB" dirty="0"/>
          </a:p>
          <a:p>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017550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66D20E-8DF2-B0C6-FF99-A1B61F6B2872}"/>
              </a:ext>
            </a:extLst>
          </p:cNvPr>
          <p:cNvSpPr txBox="1"/>
          <p:nvPr/>
        </p:nvSpPr>
        <p:spPr>
          <a:xfrm>
            <a:off x="1059543" y="1335314"/>
            <a:ext cx="9979117" cy="4524315"/>
          </a:xfrm>
          <a:prstGeom prst="rect">
            <a:avLst/>
          </a:prstGeom>
          <a:noFill/>
        </p:spPr>
        <p:txBody>
          <a:bodyPr wrap="square" rtlCol="0">
            <a:spAutoFit/>
          </a:bodyPr>
          <a:lstStyle/>
          <a:p>
            <a:r>
              <a:rPr lang="en-US" b="1" dirty="0"/>
              <a:t>Method of ’social constructivism’</a:t>
            </a:r>
          </a:p>
          <a:p>
            <a:pPr marL="285750" indent="-285750">
              <a:buFont typeface="Arial" panose="020B0604020202020204" pitchFamily="34" charset="0"/>
              <a:buChar char="•"/>
            </a:pPr>
            <a:endParaRPr lang="en-US" dirty="0"/>
          </a:p>
          <a:p>
            <a:r>
              <a:rPr lang="en-US" dirty="0"/>
              <a:t>On the basis of historians’ ‘natural’ knowledge that the past is different form the present, their job is to ‘reconstruct’ how emotions were different in the past from the empirical evidence they find in archive, libraries, museums etc. </a:t>
            </a:r>
          </a:p>
          <a:p>
            <a:endParaRPr lang="en-US" dirty="0"/>
          </a:p>
          <a:p>
            <a:r>
              <a:rPr lang="en-US" dirty="0"/>
              <a:t>On a fundamental level ‘social constructionism’ suggests that there are no natural, timeless, self-evident or universal phenomena in the world but they are always </a:t>
            </a:r>
            <a:r>
              <a:rPr lang="en-US" i="1" dirty="0"/>
              <a:t>historically specific</a:t>
            </a:r>
            <a:r>
              <a:rPr lang="en-US" dirty="0"/>
              <a:t>. (i.e. emotions are not universal or transhistorical or transcultural, but what people believe they are depends on the historical context in which emotions were experienced and how people in the past explained them.  </a:t>
            </a:r>
          </a:p>
          <a:p>
            <a:r>
              <a:rPr lang="en-US" dirty="0"/>
              <a:t>	</a:t>
            </a:r>
          </a:p>
          <a:p>
            <a:r>
              <a:rPr lang="en-US" dirty="0"/>
              <a:t>What emotions </a:t>
            </a:r>
            <a:r>
              <a:rPr lang="en-US" i="1" dirty="0"/>
              <a:t>are </a:t>
            </a:r>
            <a:r>
              <a:rPr lang="en-US" dirty="0"/>
              <a:t>depends largely on the many social and cultural practices of actors in a specific historical context. </a:t>
            </a:r>
          </a:p>
          <a:p>
            <a:endParaRPr lang="en-US" dirty="0"/>
          </a:p>
          <a:p>
            <a:r>
              <a:rPr lang="en-US" dirty="0"/>
              <a:t>	Strong reliance on a social-constructivist history of the body and the senses which is a 	major trend during the 1990s</a:t>
            </a:r>
          </a:p>
        </p:txBody>
      </p:sp>
      <p:sp>
        <p:nvSpPr>
          <p:cNvPr id="6" name="TextBox 5">
            <a:extLst>
              <a:ext uri="{FF2B5EF4-FFF2-40B4-BE49-F238E27FC236}">
                <a16:creationId xmlns:a16="http://schemas.microsoft.com/office/drawing/2014/main" id="{CC213340-1FEB-47BB-C586-562D08D29A29}"/>
              </a:ext>
            </a:extLst>
          </p:cNvPr>
          <p:cNvSpPr txBox="1"/>
          <p:nvPr/>
        </p:nvSpPr>
        <p:spPr>
          <a:xfrm>
            <a:off x="1640114" y="406400"/>
            <a:ext cx="10610999" cy="646331"/>
          </a:xfrm>
          <a:prstGeom prst="rect">
            <a:avLst/>
          </a:prstGeom>
          <a:noFill/>
        </p:spPr>
        <p:txBody>
          <a:bodyPr wrap="square" rtlCol="0">
            <a:spAutoFit/>
          </a:bodyPr>
          <a:lstStyle/>
          <a:p>
            <a:r>
              <a:rPr lang="en-US" b="1" dirty="0"/>
              <a:t>		How to understand ‘difference’? </a:t>
            </a:r>
          </a:p>
          <a:p>
            <a:r>
              <a:rPr lang="en-US" b="1" dirty="0"/>
              <a:t>History of emotion is committed to the methods and theories of social constructivism</a:t>
            </a:r>
            <a:endParaRPr lang="en-US" dirty="0"/>
          </a:p>
        </p:txBody>
      </p:sp>
    </p:spTree>
    <p:extLst>
      <p:ext uri="{BB962C8B-B14F-4D97-AF65-F5344CB8AC3E}">
        <p14:creationId xmlns:p14="http://schemas.microsoft.com/office/powerpoint/2010/main" val="2364728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0AE58C-3D08-03BD-34F9-F4FFE902C0C1}"/>
              </a:ext>
            </a:extLst>
          </p:cNvPr>
          <p:cNvSpPr txBox="1"/>
          <p:nvPr/>
        </p:nvSpPr>
        <p:spPr>
          <a:xfrm>
            <a:off x="3817257" y="798286"/>
            <a:ext cx="2698816" cy="369332"/>
          </a:xfrm>
          <a:prstGeom prst="rect">
            <a:avLst/>
          </a:prstGeom>
          <a:noFill/>
        </p:spPr>
        <p:txBody>
          <a:bodyPr wrap="none" rtlCol="0">
            <a:spAutoFit/>
          </a:bodyPr>
          <a:lstStyle/>
          <a:p>
            <a:r>
              <a:rPr lang="en-US" dirty="0"/>
              <a:t>	</a:t>
            </a:r>
            <a:r>
              <a:rPr lang="en-US" b="1" dirty="0"/>
              <a:t>Lecture outline</a:t>
            </a:r>
          </a:p>
        </p:txBody>
      </p:sp>
      <p:sp>
        <p:nvSpPr>
          <p:cNvPr id="5" name="TextBox 4">
            <a:extLst>
              <a:ext uri="{FF2B5EF4-FFF2-40B4-BE49-F238E27FC236}">
                <a16:creationId xmlns:a16="http://schemas.microsoft.com/office/drawing/2014/main" id="{73C16ADA-9617-3BC5-21F3-3E8461E2DF54}"/>
              </a:ext>
            </a:extLst>
          </p:cNvPr>
          <p:cNvSpPr txBox="1"/>
          <p:nvPr/>
        </p:nvSpPr>
        <p:spPr>
          <a:xfrm>
            <a:off x="1132114" y="1901371"/>
            <a:ext cx="10939078" cy="1754326"/>
          </a:xfrm>
          <a:prstGeom prst="rect">
            <a:avLst/>
          </a:prstGeom>
          <a:noFill/>
        </p:spPr>
        <p:txBody>
          <a:bodyPr wrap="square" rtlCol="0">
            <a:spAutoFit/>
          </a:bodyPr>
          <a:lstStyle/>
          <a:p>
            <a:pPr marL="285750" indent="-285750">
              <a:buFont typeface="Arial" panose="020B0604020202020204" pitchFamily="34" charset="0"/>
              <a:buChar char="•"/>
            </a:pPr>
            <a:r>
              <a:rPr lang="en-US" dirty="0"/>
              <a:t>What is the wider context of the rise of the history of emotions in the 1990s: neoliberalism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a:t>
            </a:r>
            <a:r>
              <a:rPr lang="en-US" i="1" dirty="0"/>
              <a:t>is</a:t>
            </a:r>
            <a:r>
              <a:rPr lang="en-US" dirty="0"/>
              <a:t> ‘the history of emotions’ as promoted in general introductions to the subject? </a:t>
            </a:r>
          </a:p>
          <a:p>
            <a:pPr lvl="1"/>
            <a:endParaRPr lang="en-US" dirty="0"/>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06540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69462DC-2DA0-1DF4-E799-80B3C4D84CCE}"/>
              </a:ext>
            </a:extLst>
          </p:cNvPr>
          <p:cNvSpPr txBox="1"/>
          <p:nvPr/>
        </p:nvSpPr>
        <p:spPr>
          <a:xfrm>
            <a:off x="1161144" y="928914"/>
            <a:ext cx="9559484" cy="4524315"/>
          </a:xfrm>
          <a:prstGeom prst="rect">
            <a:avLst/>
          </a:prstGeom>
          <a:noFill/>
        </p:spPr>
        <p:txBody>
          <a:bodyPr wrap="square" rtlCol="0">
            <a:spAutoFit/>
          </a:bodyPr>
          <a:lstStyle/>
          <a:p>
            <a:r>
              <a:rPr lang="en-US" b="1" dirty="0"/>
              <a:t>But not all social constructivist approaches are equally valid. some are even dangerous the discipline of history as a whole!</a:t>
            </a:r>
          </a:p>
          <a:p>
            <a:endParaRPr lang="en-US" dirty="0"/>
          </a:p>
          <a:p>
            <a:r>
              <a:rPr lang="en-US" dirty="0"/>
              <a:t>‘Poststructuralism  (e.g. Joan Scott and her claim that we need to deconstruct our own ‘experiences’ in the present and detect the inherent biases in the rules of the languages were using to express them. </a:t>
            </a:r>
          </a:p>
          <a:p>
            <a:r>
              <a:rPr lang="en-US" dirty="0"/>
              <a:t>	She suggests that there is simply NO continuity of experience between the past and 	present possible.</a:t>
            </a:r>
          </a:p>
          <a:p>
            <a:endParaRPr lang="en-US" dirty="0"/>
          </a:p>
          <a:p>
            <a:endParaRPr lang="en-US" dirty="0"/>
          </a:p>
          <a:p>
            <a:r>
              <a:rPr lang="en-US" dirty="0"/>
              <a:t>All Introductions consider this ‘radical’ form of social constructionism unacceptable. Indeed, they claim it would threaten the historical discipline as a whole. </a:t>
            </a:r>
          </a:p>
          <a:p>
            <a:endParaRPr lang="en-US" dirty="0"/>
          </a:p>
          <a:p>
            <a:r>
              <a:rPr lang="en-US" dirty="0"/>
              <a:t>To go down this ‘radical’ makes history writing relative – and there is no way to explain similarities and communalities of emotional behavior and knowledge and historical change</a:t>
            </a:r>
          </a:p>
          <a:p>
            <a:endParaRPr lang="en-US" dirty="0"/>
          </a:p>
        </p:txBody>
      </p:sp>
    </p:spTree>
    <p:extLst>
      <p:ext uri="{BB962C8B-B14F-4D97-AF65-F5344CB8AC3E}">
        <p14:creationId xmlns:p14="http://schemas.microsoft.com/office/powerpoint/2010/main" val="587049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5ED5E30-0C20-6912-86F3-9A7E10EC530A}"/>
              </a:ext>
            </a:extLst>
          </p:cNvPr>
          <p:cNvSpPr txBox="1"/>
          <p:nvPr/>
        </p:nvSpPr>
        <p:spPr>
          <a:xfrm>
            <a:off x="754743" y="1001487"/>
            <a:ext cx="8403771" cy="5355312"/>
          </a:xfrm>
          <a:prstGeom prst="rect">
            <a:avLst/>
          </a:prstGeom>
          <a:noFill/>
        </p:spPr>
        <p:txBody>
          <a:bodyPr wrap="square" rtlCol="0">
            <a:spAutoFit/>
          </a:bodyPr>
          <a:lstStyle/>
          <a:p>
            <a:r>
              <a:rPr lang="en-US" b="1" dirty="0"/>
              <a:t>How to explain continuity and similarities– a common emotional repertoire -  between past and present emotions if social constructivism is mainly about showing ‘difference’? </a:t>
            </a:r>
          </a:p>
          <a:p>
            <a:endParaRPr lang="en-US" b="1" dirty="0"/>
          </a:p>
          <a:p>
            <a:r>
              <a:rPr lang="en-US" dirty="0"/>
              <a:t>‘At the core of this project is an understanding that human  beings – human bodies/minds – are made and making meaning in the world. But we should not read it as a radical statement aligning the history of emotions solely with the adherents of social constructionism.’</a:t>
            </a:r>
          </a:p>
          <a:p>
            <a:endParaRPr lang="en-US" dirty="0"/>
          </a:p>
          <a:p>
            <a:r>
              <a:rPr lang="en-US" b="1" dirty="0"/>
              <a:t>‘</a:t>
            </a:r>
            <a:r>
              <a:rPr lang="en-US" dirty="0"/>
              <a:t>Knowledge of the human brain is increasingly proving to be a key source for historians of emotions. It is not that we empirically examine the brains of the dead and gone, but rather that we can extrapolate from the living what synaptic development might have been like in the past in order to say something about the way in which culture </a:t>
            </a:r>
            <a:r>
              <a:rPr lang="en-US" dirty="0" err="1"/>
              <a:t>nscribes</a:t>
            </a:r>
            <a:r>
              <a:rPr lang="en-US" dirty="0"/>
              <a:t> the brain as the brain creates experience.</a:t>
            </a:r>
          </a:p>
          <a:p>
            <a:r>
              <a:rPr lang="en-US" dirty="0"/>
              <a:t>We can also speculate on the ways in which experiences were altered by psychotropic effects of coffee and chocolate, alcohol and opium, as well as by the less obvious psychotropics such as reading and writing, new forms of transport and new media, up to and including the Internet.’</a:t>
            </a:r>
          </a:p>
          <a:p>
            <a:r>
              <a:rPr lang="en-US" sz="1600" dirty="0"/>
              <a:t>(Boddice, Emotions, p. 39)</a:t>
            </a:r>
          </a:p>
        </p:txBody>
      </p:sp>
    </p:spTree>
    <p:extLst>
      <p:ext uri="{BB962C8B-B14F-4D97-AF65-F5344CB8AC3E}">
        <p14:creationId xmlns:p14="http://schemas.microsoft.com/office/powerpoint/2010/main" val="1093898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A9D309-B025-48D6-B70D-85F658AE365B}"/>
              </a:ext>
            </a:extLst>
          </p:cNvPr>
          <p:cNvSpPr txBox="1"/>
          <p:nvPr/>
        </p:nvSpPr>
        <p:spPr>
          <a:xfrm>
            <a:off x="1161143" y="1146628"/>
            <a:ext cx="10305143" cy="4801314"/>
          </a:xfrm>
          <a:prstGeom prst="rect">
            <a:avLst/>
          </a:prstGeom>
          <a:noFill/>
        </p:spPr>
        <p:txBody>
          <a:bodyPr wrap="square" rtlCol="0">
            <a:spAutoFit/>
          </a:bodyPr>
          <a:lstStyle/>
          <a:p>
            <a:r>
              <a:rPr lang="en-US" b="1" dirty="0"/>
              <a:t>What do cognitive neuroscientists offer historians of emotions who aim to trace human ‘common emotional repertoire’ ? </a:t>
            </a:r>
          </a:p>
          <a:p>
            <a:endParaRPr lang="en-US" b="1" dirty="0"/>
          </a:p>
          <a:p>
            <a:r>
              <a:rPr lang="en-US" b="1" dirty="0"/>
              <a:t>Evolution (and the evolutionary brain, the </a:t>
            </a:r>
            <a:r>
              <a:rPr lang="en-US" b="1" dirty="0" err="1"/>
              <a:t>centre</a:t>
            </a:r>
            <a:r>
              <a:rPr lang="en-US" b="1" dirty="0"/>
              <a:t> of production of emotions. </a:t>
            </a:r>
          </a:p>
          <a:p>
            <a:endParaRPr lang="en-US" b="1" dirty="0"/>
          </a:p>
          <a:p>
            <a:r>
              <a:rPr lang="en-US" b="1" dirty="0"/>
              <a:t>	</a:t>
            </a:r>
            <a:r>
              <a:rPr lang="en-US" dirty="0"/>
              <a:t>‘How we feel, and how we think about how we feel, has changed radically, and that has 	created new and different emotional experiences.  Nonetheless, historians of emotions and 	their subject </a:t>
            </a:r>
            <a:r>
              <a:rPr lang="en-US" b="1" i="1" dirty="0"/>
              <a:t>remains beings of the same species</a:t>
            </a:r>
            <a:r>
              <a:rPr lang="en-US" b="1" dirty="0"/>
              <a:t>, possessing similar power of mind</a:t>
            </a:r>
            <a:r>
              <a:rPr lang="en-US" dirty="0"/>
              <a:t>. 	</a:t>
            </a:r>
            <a:r>
              <a:rPr lang="en-US" sz="1600" dirty="0"/>
              <a:t>(Dixon, Emotion, p.19)</a:t>
            </a:r>
          </a:p>
          <a:p>
            <a:endParaRPr lang="en-US" sz="1600" dirty="0"/>
          </a:p>
          <a:p>
            <a:endParaRPr lang="en-US" sz="1600" dirty="0"/>
          </a:p>
          <a:p>
            <a:r>
              <a:rPr lang="en-US" sz="1600" dirty="0"/>
              <a:t>	‘We are connected to all organisms that are alive today, and all the organisms that have ever lived, via the 	branches of the Tree of Life (TOL).’ </a:t>
            </a:r>
          </a:p>
          <a:p>
            <a:r>
              <a:rPr lang="en-US" sz="1600" dirty="0"/>
              <a:t>	(Bernard Wood, Human Evolution: A Very Short Introduction, 2005, p.1)</a:t>
            </a:r>
          </a:p>
          <a:p>
            <a:endParaRPr lang="en-US" sz="1600" dirty="0"/>
          </a:p>
          <a:p>
            <a:endParaRPr lang="en-US" sz="1600" dirty="0"/>
          </a:p>
          <a:p>
            <a:r>
              <a:rPr lang="en-US" sz="1600" b="1" dirty="0"/>
              <a:t>History of emotion as a history of the human species? </a:t>
            </a:r>
          </a:p>
          <a:p>
            <a:endParaRPr lang="en-US" sz="1600" dirty="0"/>
          </a:p>
        </p:txBody>
      </p:sp>
    </p:spTree>
    <p:extLst>
      <p:ext uri="{BB962C8B-B14F-4D97-AF65-F5344CB8AC3E}">
        <p14:creationId xmlns:p14="http://schemas.microsoft.com/office/powerpoint/2010/main" val="1780952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8B8B2D-0BF1-B5E6-5D8E-2003DB794BD2}"/>
              </a:ext>
            </a:extLst>
          </p:cNvPr>
          <p:cNvSpPr txBox="1"/>
          <p:nvPr/>
        </p:nvSpPr>
        <p:spPr>
          <a:xfrm>
            <a:off x="986971" y="954629"/>
            <a:ext cx="10203543" cy="2308324"/>
          </a:xfrm>
          <a:prstGeom prst="rect">
            <a:avLst/>
          </a:prstGeom>
          <a:noFill/>
        </p:spPr>
        <p:txBody>
          <a:bodyPr wrap="square" rtlCol="0">
            <a:spAutoFit/>
          </a:bodyPr>
          <a:lstStyle/>
          <a:p>
            <a:r>
              <a:rPr lang="en-US" dirty="0"/>
              <a:t>‘We do not have to be competent in running neuroscientific experiments. We do not have to appropriate all of the technological jargon of that discipline. We do, however, a duty to understand the implications of neuroscience and its variety of research agendas…</a:t>
            </a:r>
          </a:p>
          <a:p>
            <a:endParaRPr lang="en-US" dirty="0"/>
          </a:p>
          <a:p>
            <a:r>
              <a:rPr lang="en-US" dirty="0"/>
              <a:t>Neuroscience is much more open now to biocultural interpretations of brain function and meaning-making. We have entered the age of brain plasticity  -- the shaping and making of brain patterns in the world – and the possibilities for historians are immense. As neuroscience confirms the contingency of experience, the prospects for historical revisionism become manifest.’ (Boddice, Emotion, p. 34). </a:t>
            </a:r>
          </a:p>
        </p:txBody>
      </p:sp>
      <p:sp>
        <p:nvSpPr>
          <p:cNvPr id="5" name="TextBox 4">
            <a:extLst>
              <a:ext uri="{FF2B5EF4-FFF2-40B4-BE49-F238E27FC236}">
                <a16:creationId xmlns:a16="http://schemas.microsoft.com/office/drawing/2014/main" id="{4D013124-7DEF-5DBD-0FCA-00E0E917A959}"/>
              </a:ext>
            </a:extLst>
          </p:cNvPr>
          <p:cNvSpPr txBox="1"/>
          <p:nvPr/>
        </p:nvSpPr>
        <p:spPr>
          <a:xfrm>
            <a:off x="2685143" y="246743"/>
            <a:ext cx="8205847" cy="707886"/>
          </a:xfrm>
          <a:prstGeom prst="rect">
            <a:avLst/>
          </a:prstGeom>
          <a:noFill/>
        </p:spPr>
        <p:txBody>
          <a:bodyPr wrap="square" rtlCol="0">
            <a:spAutoFit/>
          </a:bodyPr>
          <a:lstStyle/>
          <a:p>
            <a:r>
              <a:rPr lang="en-US" sz="2000" b="1" dirty="0"/>
              <a:t>Historian have the duty to work with ‘critical’ </a:t>
            </a:r>
            <a:r>
              <a:rPr lang="en-US" sz="2000" b="1" dirty="0" err="1"/>
              <a:t>neuroscientists..no</a:t>
            </a:r>
            <a:r>
              <a:rPr lang="en-US" sz="2000" b="1" dirty="0"/>
              <a:t> problem.</a:t>
            </a:r>
          </a:p>
        </p:txBody>
      </p:sp>
      <p:sp>
        <p:nvSpPr>
          <p:cNvPr id="7" name="TextBox 6">
            <a:extLst>
              <a:ext uri="{FF2B5EF4-FFF2-40B4-BE49-F238E27FC236}">
                <a16:creationId xmlns:a16="http://schemas.microsoft.com/office/drawing/2014/main" id="{1CA0DF2E-096A-46A8-E35C-8D59ACD820D4}"/>
              </a:ext>
            </a:extLst>
          </p:cNvPr>
          <p:cNvSpPr txBox="1"/>
          <p:nvPr/>
        </p:nvSpPr>
        <p:spPr>
          <a:xfrm>
            <a:off x="725715" y="4209143"/>
            <a:ext cx="10165276" cy="1200329"/>
          </a:xfrm>
          <a:prstGeom prst="rect">
            <a:avLst/>
          </a:prstGeom>
          <a:noFill/>
        </p:spPr>
        <p:txBody>
          <a:bodyPr wrap="square" rtlCol="0">
            <a:spAutoFit/>
          </a:bodyPr>
          <a:lstStyle/>
          <a:p>
            <a:r>
              <a:rPr lang="en-US" dirty="0"/>
              <a:t>Critical neurosciences: approaches that understand the brain not as universal (let’s say a universal computer) but has an object that is malleable and constantly recreated through history and culture. The brain is every changing; it is ‘plastic’, shaped by culture and natural  environment as well as interactions with other brain bearers. </a:t>
            </a:r>
          </a:p>
        </p:txBody>
      </p:sp>
    </p:spTree>
    <p:extLst>
      <p:ext uri="{BB962C8B-B14F-4D97-AF65-F5344CB8AC3E}">
        <p14:creationId xmlns:p14="http://schemas.microsoft.com/office/powerpoint/2010/main" val="1240099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0AAE00F-0DE4-4181-FD77-05DE95CE615C}"/>
              </a:ext>
            </a:extLst>
          </p:cNvPr>
          <p:cNvSpPr txBox="1"/>
          <p:nvPr/>
        </p:nvSpPr>
        <p:spPr>
          <a:xfrm>
            <a:off x="609601" y="899886"/>
            <a:ext cx="11582400" cy="4247317"/>
          </a:xfrm>
          <a:prstGeom prst="rect">
            <a:avLst/>
          </a:prstGeom>
          <a:noFill/>
        </p:spPr>
        <p:txBody>
          <a:bodyPr wrap="square" rtlCol="0">
            <a:spAutoFit/>
          </a:bodyPr>
          <a:lstStyle/>
          <a:p>
            <a:r>
              <a:rPr lang="en-US" b="1" dirty="0"/>
              <a:t>		The overall aim of the history of emotions – unity of all knowledge about emotions</a:t>
            </a:r>
          </a:p>
          <a:p>
            <a:endParaRPr lang="en-US" dirty="0"/>
          </a:p>
          <a:p>
            <a:pPr marL="285750" indent="-285750">
              <a:buFont typeface="Arial" panose="020B0604020202020204" pitchFamily="34" charset="0"/>
              <a:buChar char="•"/>
            </a:pPr>
            <a:r>
              <a:rPr lang="en-US" dirty="0"/>
              <a:t>to bring together and use all the different knowledge of emotions that are produced and circulate at a given moment in time</a:t>
            </a:r>
          </a:p>
          <a:p>
            <a:pPr marL="285750" indent="-285750">
              <a:buFont typeface="Arial" panose="020B0604020202020204" pitchFamily="34" charset="0"/>
              <a:buChar char="•"/>
            </a:pPr>
            <a:r>
              <a:rPr lang="en-US" dirty="0"/>
              <a:t>to overcome the division between disciplines in the natural sciences and the humanities in terms of knowledge production about emotions (the end of the division between nature/culture debates</a:t>
            </a:r>
          </a:p>
          <a:p>
            <a:pPr marL="285750" indent="-285750">
              <a:buFont typeface="Arial" panose="020B0604020202020204" pitchFamily="34" charset="0"/>
              <a:buChar char="•"/>
            </a:pPr>
            <a:r>
              <a:rPr lang="en-US" dirty="0"/>
              <a:t>Historians will lead these collaboration and will work together with politicians, policy-makers, educator – those who create ‘consensus’ in society – to transform current society and pave the way for a prosperous future in which emotions are recognized as a central and important feature of Western liberal societies. (note: neoliberalism). </a:t>
            </a:r>
          </a:p>
          <a:p>
            <a:endParaRPr lang="en-US" dirty="0"/>
          </a:p>
          <a:p>
            <a:endParaRPr lang="en-US" dirty="0"/>
          </a:p>
          <a:p>
            <a:r>
              <a:rPr lang="en-US" dirty="0"/>
              <a:t>How do we have to imagine these productive research relationships? Is it really so easy to understand the current research in the cognitive neurosciences? Do historians need to study neuroscience</a:t>
            </a:r>
          </a:p>
          <a:p>
            <a:r>
              <a:rPr lang="en-US" dirty="0"/>
              <a:t>while they study history? Do neuroscientist study history too? What will their conversations be about? </a:t>
            </a:r>
          </a:p>
        </p:txBody>
      </p:sp>
    </p:spTree>
    <p:extLst>
      <p:ext uri="{BB962C8B-B14F-4D97-AF65-F5344CB8AC3E}">
        <p14:creationId xmlns:p14="http://schemas.microsoft.com/office/powerpoint/2010/main" val="9049290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FEA637F-3188-1BF4-A4DE-A3D530C2500B}"/>
              </a:ext>
            </a:extLst>
          </p:cNvPr>
          <p:cNvSpPr txBox="1"/>
          <p:nvPr/>
        </p:nvSpPr>
        <p:spPr>
          <a:xfrm>
            <a:off x="2873830" y="312517"/>
            <a:ext cx="6477246" cy="369332"/>
          </a:xfrm>
          <a:prstGeom prst="rect">
            <a:avLst/>
          </a:prstGeom>
          <a:noFill/>
        </p:spPr>
        <p:txBody>
          <a:bodyPr wrap="square" rtlCol="0">
            <a:spAutoFit/>
          </a:bodyPr>
          <a:lstStyle/>
          <a:p>
            <a:r>
              <a:rPr lang="en-US" b="1" dirty="0"/>
              <a:t>The constructed history of the history of emotions </a:t>
            </a:r>
          </a:p>
        </p:txBody>
      </p:sp>
      <p:sp>
        <p:nvSpPr>
          <p:cNvPr id="5" name="TextBox 4">
            <a:extLst>
              <a:ext uri="{FF2B5EF4-FFF2-40B4-BE49-F238E27FC236}">
                <a16:creationId xmlns:a16="http://schemas.microsoft.com/office/drawing/2014/main" id="{47B473D1-AEAF-1EAD-1506-CF5E5994F4DF}"/>
              </a:ext>
            </a:extLst>
          </p:cNvPr>
          <p:cNvSpPr txBox="1"/>
          <p:nvPr/>
        </p:nvSpPr>
        <p:spPr>
          <a:xfrm>
            <a:off x="566057" y="1190171"/>
            <a:ext cx="11248299" cy="5632311"/>
          </a:xfrm>
          <a:prstGeom prst="rect">
            <a:avLst/>
          </a:prstGeom>
          <a:noFill/>
        </p:spPr>
        <p:txBody>
          <a:bodyPr wrap="square" rtlCol="0">
            <a:spAutoFit/>
          </a:bodyPr>
          <a:lstStyle/>
          <a:p>
            <a:pPr marL="285750" indent="-285750">
              <a:buFont typeface="Arial" panose="020B0604020202020204" pitchFamily="34" charset="0"/>
              <a:buChar char="•"/>
            </a:pPr>
            <a:r>
              <a:rPr lang="en-US" dirty="0"/>
              <a:t>A constructed ‘history’ that is entirely based on works that are already written through the lens of the history of emotions; ‘creative forgetfulness’ of other historiography or misinterpretations.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 history from ‘dead ends’ to ‘final victory’: From a universalist understanding of emotions to their understanding as social constructions AND outcomes of continuous human evolution and the brain during the 1990s</a:t>
            </a:r>
          </a:p>
          <a:p>
            <a:pPr marL="742950" lvl="1" indent="-285750">
              <a:buFont typeface="Arial" panose="020B0604020202020204" pitchFamily="34" charset="0"/>
              <a:buChar char="•"/>
            </a:pPr>
            <a:r>
              <a:rPr lang="en-US" dirty="0"/>
              <a:t>Carol Z. Stearns and Peter Stearns  -- ‘emotionology’</a:t>
            </a:r>
          </a:p>
          <a:p>
            <a:pPr marL="742950" lvl="1" indent="-285750">
              <a:buFont typeface="Arial" panose="020B0604020202020204" pitchFamily="34" charset="0"/>
              <a:buChar char="•"/>
            </a:pPr>
            <a:r>
              <a:rPr lang="en-US" dirty="0"/>
              <a:t>Barbara Rosenwein – ‘emotional communities’ </a:t>
            </a:r>
          </a:p>
          <a:p>
            <a:pPr marL="742950" lvl="1" indent="-285750">
              <a:buFont typeface="Arial" panose="020B0604020202020204" pitchFamily="34" charset="0"/>
              <a:buChar char="•"/>
            </a:pPr>
            <a:r>
              <a:rPr lang="en-US" dirty="0"/>
              <a:t>William Reddy – ‘</a:t>
            </a:r>
            <a:r>
              <a:rPr lang="en-US" dirty="0" err="1"/>
              <a:t>emotives</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discipline of history doesn’t contribute much: until 1990s emotions are either ignored or understood as essentialist and universalist; historians remain ed stuck in ‘the grande narrative’ of the Enlightenment and its focus on ‘reason’ (emotions were actively downplayed); some notable exceptions:</a:t>
            </a:r>
          </a:p>
          <a:p>
            <a:pPr marL="742950" lvl="1" indent="-285750">
              <a:buFont typeface="Arial" panose="020B0604020202020204" pitchFamily="34" charset="0"/>
              <a:buChar char="•"/>
            </a:pPr>
            <a:r>
              <a:rPr lang="en-US" dirty="0"/>
              <a:t>Johan Huizinga </a:t>
            </a:r>
          </a:p>
          <a:p>
            <a:pPr marL="742950" lvl="1" indent="-285750">
              <a:buFont typeface="Arial" panose="020B0604020202020204" pitchFamily="34" charset="0"/>
              <a:buChar char="•"/>
            </a:pPr>
            <a:r>
              <a:rPr lang="en-US" dirty="0"/>
              <a:t>Norbert Elias </a:t>
            </a:r>
          </a:p>
          <a:p>
            <a:pPr marL="742950" lvl="1" indent="-285750">
              <a:buFont typeface="Arial" panose="020B0604020202020204" pitchFamily="34" charset="0"/>
              <a:buChar char="•"/>
            </a:pPr>
            <a:r>
              <a:rPr lang="en-US" dirty="0"/>
              <a:t>Lucien Febvre</a:t>
            </a:r>
          </a:p>
          <a:p>
            <a:pPr marL="742950" lvl="1" indent="-285750">
              <a:buFont typeface="Arial" panose="020B0604020202020204" pitchFamily="34" charset="0"/>
              <a:buChar char="•"/>
            </a:pPr>
            <a:r>
              <a:rPr lang="en-US" dirty="0"/>
              <a:t>‘…there are not one, but at least three men who stand at the beginning of the history of emotions: Lucien Febvre, Benito Mussolini, and Adolf Hitler.’ (</a:t>
            </a:r>
            <a:r>
              <a:rPr lang="en-US" dirty="0" err="1"/>
              <a:t>Plamper</a:t>
            </a:r>
            <a:r>
              <a:rPr lang="en-US" dirty="0"/>
              <a:t>, Emotions, p. 43)</a:t>
            </a:r>
          </a:p>
          <a:p>
            <a:pPr lvl="1"/>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767461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45F812-C9EA-6D6C-CE60-CF03D0A87E5F}"/>
              </a:ext>
            </a:extLst>
          </p:cNvPr>
          <p:cNvSpPr txBox="1"/>
          <p:nvPr/>
        </p:nvSpPr>
        <p:spPr>
          <a:xfrm>
            <a:off x="1364343" y="1886857"/>
            <a:ext cx="10471997" cy="3970318"/>
          </a:xfrm>
          <a:prstGeom prst="rect">
            <a:avLst/>
          </a:prstGeom>
          <a:noFill/>
        </p:spPr>
        <p:txBody>
          <a:bodyPr wrap="square" rtlCol="0">
            <a:spAutoFit/>
          </a:bodyPr>
          <a:lstStyle/>
          <a:p>
            <a:r>
              <a:rPr lang="en-GB" dirty="0"/>
              <a:t>Why do historians of emotions go crazy about cognitive brain sciences during the 1990s? </a:t>
            </a:r>
          </a:p>
          <a:p>
            <a:endParaRPr lang="en-GB" dirty="0"/>
          </a:p>
          <a:p>
            <a:r>
              <a:rPr lang="en-GB" dirty="0"/>
              <a:t>The </a:t>
            </a:r>
            <a:r>
              <a:rPr lang="en-GB" i="1" dirty="0"/>
              <a:t>Decade of the Brain</a:t>
            </a:r>
            <a:r>
              <a:rPr lang="en-GB" dirty="0"/>
              <a:t>, a designation for 1990s – 1999 by U.S. president George H. Bush as part of a larger effort to ‘enhance public awareness of the benefits to be derived from brain research’ and to encourage public dialog on the ethical, philosophical, and humanistic implication of the discoveries. </a:t>
            </a:r>
          </a:p>
          <a:p>
            <a:r>
              <a:rPr lang="en-GB" dirty="0"/>
              <a:t> </a:t>
            </a:r>
          </a:p>
          <a:p>
            <a:r>
              <a:rPr lang="en-GB" dirty="0"/>
              <a:t>With huge funding available we see a  virtual ‘neuro-mania’ emerging, virtually everything could be explained through the brain somehow: neuro-philosophy, neuro-economics, neuro-art history, neuro-theology.</a:t>
            </a:r>
          </a:p>
          <a:p>
            <a:endParaRPr lang="en-GB" dirty="0"/>
          </a:p>
          <a:p>
            <a:endParaRPr lang="en-GB"/>
          </a:p>
          <a:p>
            <a:endParaRPr lang="en-GB" dirty="0"/>
          </a:p>
          <a:p>
            <a:endParaRPr lang="en-GB" dirty="0"/>
          </a:p>
          <a:p>
            <a:endParaRPr lang="en-GB" dirty="0"/>
          </a:p>
        </p:txBody>
      </p:sp>
      <p:sp>
        <p:nvSpPr>
          <p:cNvPr id="5" name="TextBox 4">
            <a:extLst>
              <a:ext uri="{FF2B5EF4-FFF2-40B4-BE49-F238E27FC236}">
                <a16:creationId xmlns:a16="http://schemas.microsoft.com/office/drawing/2014/main" id="{26C29130-BC93-4867-B63C-542CE865F60B}"/>
              </a:ext>
            </a:extLst>
          </p:cNvPr>
          <p:cNvSpPr txBox="1"/>
          <p:nvPr/>
        </p:nvSpPr>
        <p:spPr>
          <a:xfrm>
            <a:off x="2177143" y="870857"/>
            <a:ext cx="7333290" cy="369332"/>
          </a:xfrm>
          <a:prstGeom prst="rect">
            <a:avLst/>
          </a:prstGeom>
          <a:noFill/>
        </p:spPr>
        <p:txBody>
          <a:bodyPr wrap="none" rtlCol="0">
            <a:spAutoFit/>
          </a:bodyPr>
          <a:lstStyle/>
          <a:p>
            <a:r>
              <a:rPr lang="en-US" dirty="0"/>
              <a:t>	</a:t>
            </a:r>
            <a:r>
              <a:rPr lang="en-US" b="1" dirty="0"/>
              <a:t>The history of emotions and neoliberalism, before I forget….</a:t>
            </a:r>
          </a:p>
        </p:txBody>
      </p:sp>
    </p:spTree>
    <p:extLst>
      <p:ext uri="{BB962C8B-B14F-4D97-AF65-F5344CB8AC3E}">
        <p14:creationId xmlns:p14="http://schemas.microsoft.com/office/powerpoint/2010/main" val="4081578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AAF74-2E5D-D2DD-7BE1-49522F0692C4}"/>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CA77B05-770D-B99F-05B0-FE0DCB732410}"/>
              </a:ext>
            </a:extLst>
          </p:cNvPr>
          <p:cNvSpPr txBox="1"/>
          <p:nvPr/>
        </p:nvSpPr>
        <p:spPr>
          <a:xfrm>
            <a:off x="480447" y="542441"/>
            <a:ext cx="9531457" cy="923330"/>
          </a:xfrm>
          <a:prstGeom prst="rect">
            <a:avLst/>
          </a:prstGeom>
          <a:noFill/>
        </p:spPr>
        <p:txBody>
          <a:bodyPr wrap="square">
            <a:spAutoFit/>
          </a:bodyPr>
          <a:lstStyle/>
          <a:p>
            <a:endParaRPr lang="en-GB" b="1" dirty="0"/>
          </a:p>
          <a:p>
            <a:r>
              <a:rPr lang="en-GB" b="1" dirty="0"/>
              <a:t>Daniel Rodgers, </a:t>
            </a:r>
            <a:r>
              <a:rPr lang="en-GB" b="1" i="1" dirty="0"/>
              <a:t>The Uses and Abuses of “Neoliberalism, </a:t>
            </a:r>
            <a:r>
              <a:rPr lang="en-GB" dirty="0"/>
              <a:t>Dissent, Volume 65, Number 1, Winter 2018, pp. 78-87</a:t>
            </a:r>
            <a:r>
              <a:rPr lang="en-GB" b="1" i="1" dirty="0"/>
              <a:t> </a:t>
            </a:r>
            <a:endParaRPr lang="en-US" b="1" dirty="0"/>
          </a:p>
        </p:txBody>
      </p:sp>
      <p:sp>
        <p:nvSpPr>
          <p:cNvPr id="6" name="TextBox 5">
            <a:extLst>
              <a:ext uri="{FF2B5EF4-FFF2-40B4-BE49-F238E27FC236}">
                <a16:creationId xmlns:a16="http://schemas.microsoft.com/office/drawing/2014/main" id="{5814EF02-56C5-62FB-74B2-147AD8163FA3}"/>
              </a:ext>
            </a:extLst>
          </p:cNvPr>
          <p:cNvSpPr txBox="1"/>
          <p:nvPr/>
        </p:nvSpPr>
        <p:spPr>
          <a:xfrm>
            <a:off x="185980" y="1148846"/>
            <a:ext cx="11143280" cy="1200329"/>
          </a:xfrm>
          <a:prstGeom prst="rect">
            <a:avLst/>
          </a:prstGeom>
          <a:noFill/>
        </p:spPr>
        <p:txBody>
          <a:bodyPr wrap="square" rtlCol="0">
            <a:spAutoFit/>
          </a:bodyPr>
          <a:lstStyle/>
          <a:p>
            <a:endParaRPr lang="en-GB" dirty="0"/>
          </a:p>
          <a:p>
            <a:endParaRPr lang="en-GB" dirty="0"/>
          </a:p>
          <a:p>
            <a:r>
              <a:rPr lang="en-GB" dirty="0"/>
              <a:t>	‘”Neoliberalism” was a term advanced by different groups for different purposes and at several times 	left orphaned. And then, suddenly, in the mid-1990s, it took off.’ (p. 80)</a:t>
            </a:r>
            <a:endParaRPr lang="en-US" dirty="0"/>
          </a:p>
        </p:txBody>
      </p:sp>
      <p:sp>
        <p:nvSpPr>
          <p:cNvPr id="7" name="TextBox 6">
            <a:extLst>
              <a:ext uri="{FF2B5EF4-FFF2-40B4-BE49-F238E27FC236}">
                <a16:creationId xmlns:a16="http://schemas.microsoft.com/office/drawing/2014/main" id="{9CA7DC7D-96F0-5358-3DD9-F83FD0A58199}"/>
              </a:ext>
            </a:extLst>
          </p:cNvPr>
          <p:cNvSpPr txBox="1"/>
          <p:nvPr/>
        </p:nvSpPr>
        <p:spPr>
          <a:xfrm>
            <a:off x="185980" y="2355742"/>
            <a:ext cx="8896027" cy="2308324"/>
          </a:xfrm>
          <a:prstGeom prst="rect">
            <a:avLst/>
          </a:prstGeom>
          <a:noFill/>
        </p:spPr>
        <p:txBody>
          <a:bodyPr wrap="square" rtlCol="0">
            <a:spAutoFit/>
          </a:bodyPr>
          <a:lstStyle/>
          <a:p>
            <a:endParaRPr lang="en-GB" dirty="0"/>
          </a:p>
          <a:p>
            <a:r>
              <a:rPr lang="en-GB" dirty="0"/>
              <a:t>	‘The problem with term neoliberalism is neither that it has no meaning nor that 	it has an infinite number of them. It is that the term has been applied to four 	distinctly different phenomena. “Neoliberalism” stands, first, for the late 	capitalist economy of our times; second, for a strand of ideas; third, for a 	globally circulating bundle of policy measures; and fourth, for the hegemonic 	force of the culture that surrounds and entraps us.’ (p. 81)</a:t>
            </a:r>
          </a:p>
          <a:p>
            <a:endParaRPr lang="en-GB" dirty="0"/>
          </a:p>
        </p:txBody>
      </p:sp>
      <p:sp>
        <p:nvSpPr>
          <p:cNvPr id="3" name="TextBox 2">
            <a:extLst>
              <a:ext uri="{FF2B5EF4-FFF2-40B4-BE49-F238E27FC236}">
                <a16:creationId xmlns:a16="http://schemas.microsoft.com/office/drawing/2014/main" id="{022F326C-DFEE-188F-E28A-B7414F79952A}"/>
              </a:ext>
            </a:extLst>
          </p:cNvPr>
          <p:cNvSpPr txBox="1"/>
          <p:nvPr/>
        </p:nvSpPr>
        <p:spPr>
          <a:xfrm>
            <a:off x="3236686" y="333829"/>
            <a:ext cx="2850845" cy="400110"/>
          </a:xfrm>
          <a:prstGeom prst="rect">
            <a:avLst/>
          </a:prstGeom>
          <a:noFill/>
        </p:spPr>
        <p:txBody>
          <a:bodyPr wrap="none" rtlCol="0">
            <a:spAutoFit/>
          </a:bodyPr>
          <a:lstStyle/>
          <a:p>
            <a:r>
              <a:rPr lang="en-US" sz="2000" b="1" dirty="0"/>
              <a:t>What </a:t>
            </a:r>
            <a:r>
              <a:rPr lang="en-US" sz="2000" b="1" i="1" dirty="0"/>
              <a:t>is</a:t>
            </a:r>
            <a:r>
              <a:rPr lang="en-US" sz="2000" b="1" dirty="0"/>
              <a:t> neoliberalism</a:t>
            </a:r>
            <a:r>
              <a:rPr lang="en-US" sz="2000" dirty="0"/>
              <a:t>?</a:t>
            </a:r>
          </a:p>
        </p:txBody>
      </p:sp>
    </p:spTree>
    <p:extLst>
      <p:ext uri="{BB962C8B-B14F-4D97-AF65-F5344CB8AC3E}">
        <p14:creationId xmlns:p14="http://schemas.microsoft.com/office/powerpoint/2010/main" val="2506095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561778-E99D-AE98-8477-6AE622D8B53C}"/>
              </a:ext>
            </a:extLst>
          </p:cNvPr>
          <p:cNvSpPr txBox="1"/>
          <p:nvPr/>
        </p:nvSpPr>
        <p:spPr>
          <a:xfrm>
            <a:off x="1" y="1175658"/>
            <a:ext cx="10972800" cy="2862322"/>
          </a:xfrm>
          <a:prstGeom prst="rect">
            <a:avLst/>
          </a:prstGeom>
          <a:noFill/>
        </p:spPr>
        <p:txBody>
          <a:bodyPr wrap="square" rtlCol="0">
            <a:spAutoFit/>
          </a:bodyPr>
          <a:lstStyle/>
          <a:p>
            <a:pPr marL="342900" indent="-342900">
              <a:buAutoNum type="arabicPeriod"/>
            </a:pPr>
            <a:r>
              <a:rPr lang="en-GB" b="1" dirty="0"/>
              <a:t>Finance capitalism: Neoliberalism as economy</a:t>
            </a:r>
          </a:p>
          <a:p>
            <a:r>
              <a:rPr lang="en-GB" dirty="0"/>
              <a:t>	</a:t>
            </a:r>
          </a:p>
          <a:p>
            <a:r>
              <a:rPr lang="en-GB" dirty="0"/>
              <a:t>	‘It stands for the economic regime that global finance capital has unleashed upon the world. 	Neoliberalism (1) inscribes on politics and culture the needs of a global capitalism that sustains 	itself on the free flow of capital, goods, </a:t>
            </a:r>
            <a:r>
              <a:rPr lang="en-GB" dirty="0" err="1"/>
              <a:t>disembedded</a:t>
            </a:r>
            <a:r>
              <a:rPr lang="en-GB" dirty="0"/>
              <a:t> </a:t>
            </a:r>
            <a:r>
              <a:rPr lang="en-GB" dirty="0" err="1"/>
              <a:t>labor</a:t>
            </a:r>
            <a:r>
              <a:rPr lang="en-GB" dirty="0"/>
              <a:t>, and market-friendly state policies. It 	does not rely on the state in the same way that the “embedded” corporate capitalism of the mid-	twentieth century did, but it is not a creature of the minimal state either. It depends, rather, on 	complex structures of institutional supports, business-friendly regulations, and free-range 	investment opportunities arrayed in different ways across the globe.’ (p.81)</a:t>
            </a:r>
            <a:endParaRPr lang="en-US" b="1" dirty="0"/>
          </a:p>
          <a:p>
            <a:endParaRPr lang="en-US" dirty="0"/>
          </a:p>
        </p:txBody>
      </p:sp>
      <p:sp>
        <p:nvSpPr>
          <p:cNvPr id="5" name="TextBox 4">
            <a:extLst>
              <a:ext uri="{FF2B5EF4-FFF2-40B4-BE49-F238E27FC236}">
                <a16:creationId xmlns:a16="http://schemas.microsoft.com/office/drawing/2014/main" id="{8B408014-5986-4DA4-83DF-55C6CF893E3C}"/>
              </a:ext>
            </a:extLst>
          </p:cNvPr>
          <p:cNvSpPr txBox="1"/>
          <p:nvPr/>
        </p:nvSpPr>
        <p:spPr>
          <a:xfrm>
            <a:off x="2931886" y="522514"/>
            <a:ext cx="3805209" cy="369332"/>
          </a:xfrm>
          <a:prstGeom prst="rect">
            <a:avLst/>
          </a:prstGeom>
          <a:noFill/>
        </p:spPr>
        <p:txBody>
          <a:bodyPr wrap="none" rtlCol="0">
            <a:spAutoFit/>
          </a:bodyPr>
          <a:lstStyle/>
          <a:p>
            <a:r>
              <a:rPr lang="en-US" b="1" dirty="0"/>
              <a:t>Four  phenomena of neoliberalism </a:t>
            </a:r>
          </a:p>
        </p:txBody>
      </p:sp>
      <p:sp>
        <p:nvSpPr>
          <p:cNvPr id="7" name="TextBox 6">
            <a:extLst>
              <a:ext uri="{FF2B5EF4-FFF2-40B4-BE49-F238E27FC236}">
                <a16:creationId xmlns:a16="http://schemas.microsoft.com/office/drawing/2014/main" id="{7B50C5CF-61DB-D002-CC29-CB0AEED9A81B}"/>
              </a:ext>
            </a:extLst>
          </p:cNvPr>
          <p:cNvSpPr txBox="1"/>
          <p:nvPr/>
        </p:nvSpPr>
        <p:spPr>
          <a:xfrm>
            <a:off x="145143" y="4321792"/>
            <a:ext cx="10972800" cy="2308324"/>
          </a:xfrm>
          <a:prstGeom prst="rect">
            <a:avLst/>
          </a:prstGeom>
          <a:noFill/>
        </p:spPr>
        <p:txBody>
          <a:bodyPr wrap="square" rtlCol="0">
            <a:spAutoFit/>
          </a:bodyPr>
          <a:lstStyle/>
          <a:p>
            <a:r>
              <a:rPr lang="en-GB" b="1" dirty="0"/>
              <a:t>2. Market fundamentalism: Neoliberalism as an intellectual project</a:t>
            </a:r>
          </a:p>
          <a:p>
            <a:endParaRPr lang="en-GB" b="1" dirty="0"/>
          </a:p>
          <a:p>
            <a:r>
              <a:rPr lang="en-GB" dirty="0"/>
              <a:t>	‘Neoliberalism (2) refers not to an economic structure but to a strand of ideas, an intellectual project: 	the restructuring of late-twentieth-century economic thought around the paradigm of the efficient 	market.,, Theories of human capital, consumer choice and preference satisfaction, individual utility 	maximization, the mutual benefits of free trade and comparative advantage, and, above all, the 	axioms of market efficiency, began their long march into the paradigmatic heart of the economics 	profession.’ (p. 82)</a:t>
            </a:r>
          </a:p>
        </p:txBody>
      </p:sp>
    </p:spTree>
    <p:extLst>
      <p:ext uri="{BB962C8B-B14F-4D97-AF65-F5344CB8AC3E}">
        <p14:creationId xmlns:p14="http://schemas.microsoft.com/office/powerpoint/2010/main" val="2019077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FAB4E8D-330D-5BC8-11DF-547EAEDEB15D}"/>
              </a:ext>
            </a:extLst>
          </p:cNvPr>
          <p:cNvSpPr txBox="1"/>
          <p:nvPr/>
        </p:nvSpPr>
        <p:spPr>
          <a:xfrm>
            <a:off x="595086" y="1132114"/>
            <a:ext cx="10043885" cy="2031325"/>
          </a:xfrm>
          <a:prstGeom prst="rect">
            <a:avLst/>
          </a:prstGeom>
          <a:noFill/>
        </p:spPr>
        <p:txBody>
          <a:bodyPr wrap="square" rtlCol="0">
            <a:spAutoFit/>
          </a:bodyPr>
          <a:lstStyle/>
          <a:p>
            <a:r>
              <a:rPr lang="en-GB" b="1" dirty="0"/>
              <a:t>3. Neoliberalism as policy</a:t>
            </a:r>
          </a:p>
          <a:p>
            <a:r>
              <a:rPr lang="en-GB" dirty="0"/>
              <a:t>	</a:t>
            </a:r>
          </a:p>
          <a:p>
            <a:r>
              <a:rPr lang="en-GB" dirty="0"/>
              <a:t>	‘It points to the bundle of business-friendly policy measures that has circulated more and 	more widely through domestic and global politics since the 1970s. Some of these policy 	measures originated with the economic theorists. Many were the work of freelance policy 	entrepreneurs. Increasingly, they now issue from policy think tanks and advocacy groups, or 	government.’ (Or, individual-and government funded NGOs).</a:t>
            </a:r>
          </a:p>
        </p:txBody>
      </p:sp>
      <p:sp>
        <p:nvSpPr>
          <p:cNvPr id="5" name="TextBox 4">
            <a:extLst>
              <a:ext uri="{FF2B5EF4-FFF2-40B4-BE49-F238E27FC236}">
                <a16:creationId xmlns:a16="http://schemas.microsoft.com/office/drawing/2014/main" id="{E631316B-670A-C330-2374-8C3636F8CEA0}"/>
              </a:ext>
            </a:extLst>
          </p:cNvPr>
          <p:cNvSpPr txBox="1"/>
          <p:nvPr/>
        </p:nvSpPr>
        <p:spPr>
          <a:xfrm>
            <a:off x="595087" y="3429000"/>
            <a:ext cx="10290628" cy="2031325"/>
          </a:xfrm>
          <a:prstGeom prst="rect">
            <a:avLst/>
          </a:prstGeom>
          <a:noFill/>
        </p:spPr>
        <p:txBody>
          <a:bodyPr wrap="square" rtlCol="0">
            <a:spAutoFit/>
          </a:bodyPr>
          <a:lstStyle/>
          <a:p>
            <a:r>
              <a:rPr lang="en-GB" b="1" dirty="0"/>
              <a:t>4. Commodifying the self: neoliberalism as cultural regime </a:t>
            </a:r>
          </a:p>
          <a:p>
            <a:r>
              <a:rPr lang="en-GB" dirty="0"/>
              <a:t>	</a:t>
            </a:r>
          </a:p>
          <a:p>
            <a:r>
              <a:rPr lang="en-GB" dirty="0"/>
              <a:t>	‘Neoliberalism (4), the latest entry into this parade, is the most enveloping of them all. It 	names a cultural regime that stamps price and profit onto the very souls of those who live 	under it. In the terms Wendy Brown takes from Foucault in her witheringly critical </a:t>
            </a:r>
            <a:r>
              <a:rPr lang="en-GB" i="1" dirty="0"/>
              <a:t>Undoing the 	Demos </a:t>
            </a:r>
            <a:r>
              <a:rPr lang="en-GB" dirty="0"/>
              <a:t>(2015), neoliberalism is not a stage of the economy, a strand of ideas, or a set of 	policies but, rather, the “governing rationality” of our times.’</a:t>
            </a:r>
            <a:endParaRPr lang="en-US" dirty="0"/>
          </a:p>
        </p:txBody>
      </p:sp>
    </p:spTree>
    <p:extLst>
      <p:ext uri="{BB962C8B-B14F-4D97-AF65-F5344CB8AC3E}">
        <p14:creationId xmlns:p14="http://schemas.microsoft.com/office/powerpoint/2010/main" val="2246481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8B87F7-85C2-97D8-296D-9C6295CC402D}"/>
              </a:ext>
            </a:extLst>
          </p:cNvPr>
          <p:cNvSpPr txBox="1"/>
          <p:nvPr/>
        </p:nvSpPr>
        <p:spPr>
          <a:xfrm>
            <a:off x="609600" y="750277"/>
            <a:ext cx="8944709" cy="4801314"/>
          </a:xfrm>
          <a:prstGeom prst="rect">
            <a:avLst/>
          </a:prstGeom>
          <a:noFill/>
        </p:spPr>
        <p:txBody>
          <a:bodyPr wrap="square" rtlCol="0">
            <a:spAutoFit/>
          </a:bodyPr>
          <a:lstStyle/>
          <a:p>
            <a:endParaRPr lang="en-GB" b="1" dirty="0"/>
          </a:p>
          <a:p>
            <a:r>
              <a:rPr lang="en-GB" b="1" dirty="0"/>
              <a:t>Neoliberalism is the ‘governing rationality’ of our times – what does that mean?</a:t>
            </a:r>
          </a:p>
          <a:p>
            <a:endParaRPr lang="en-GB" dirty="0"/>
          </a:p>
          <a:p>
            <a:r>
              <a:rPr lang="en-GB" dirty="0"/>
              <a:t>This view and approach to neoliberalism is inspired by Michel Foucault’s lectures, ‘The Birth of  Biopolitics: Lectures at the College de France, 1978-1979’, on the topic in the late 1970s (first published into English in 2008), and his concept of ‘governmentality’: </a:t>
            </a:r>
          </a:p>
          <a:p>
            <a:endParaRPr lang="en-GB" dirty="0"/>
          </a:p>
          <a:p>
            <a:r>
              <a:rPr lang="en-GB" dirty="0"/>
              <a:t>	</a:t>
            </a:r>
          </a:p>
          <a:p>
            <a:r>
              <a:rPr lang="en-GB" dirty="0"/>
              <a:t>	‘Neoliberalism should be understood as a ‘rationality’ in which generalised  	competition has become the societal norm, and in which individual 	subjectivity  has been reformed according to the ideal of  entrepreneurialism.’</a:t>
            </a:r>
          </a:p>
          <a:p>
            <a:endParaRPr lang="en-GB" dirty="0"/>
          </a:p>
          <a:p>
            <a:endParaRPr lang="en-GB" dirty="0"/>
          </a:p>
          <a:p>
            <a:r>
              <a:rPr lang="en-GB" dirty="0"/>
              <a:t> </a:t>
            </a:r>
          </a:p>
          <a:p>
            <a:r>
              <a:rPr lang="en-GB" dirty="0"/>
              <a:t> </a:t>
            </a:r>
          </a:p>
          <a:p>
            <a:endParaRPr lang="en-GB" dirty="0"/>
          </a:p>
          <a:p>
            <a:endParaRPr lang="en-US" dirty="0"/>
          </a:p>
        </p:txBody>
      </p:sp>
      <p:sp>
        <p:nvSpPr>
          <p:cNvPr id="5" name="TextBox 4">
            <a:extLst>
              <a:ext uri="{FF2B5EF4-FFF2-40B4-BE49-F238E27FC236}">
                <a16:creationId xmlns:a16="http://schemas.microsoft.com/office/drawing/2014/main" id="{0FC9D0C3-AF1C-190E-347E-F759E78A705C}"/>
              </a:ext>
            </a:extLst>
          </p:cNvPr>
          <p:cNvSpPr txBox="1"/>
          <p:nvPr/>
        </p:nvSpPr>
        <p:spPr>
          <a:xfrm>
            <a:off x="2192215" y="269630"/>
            <a:ext cx="7904867" cy="369332"/>
          </a:xfrm>
          <a:prstGeom prst="rect">
            <a:avLst/>
          </a:prstGeom>
          <a:noFill/>
        </p:spPr>
        <p:txBody>
          <a:bodyPr wrap="square" rtlCol="0">
            <a:spAutoFit/>
          </a:bodyPr>
          <a:lstStyle/>
          <a:p>
            <a:r>
              <a:rPr lang="en-US" b="1" dirty="0"/>
              <a:t>Let’s dwell on the 4</a:t>
            </a:r>
            <a:r>
              <a:rPr lang="en-US" b="1" baseline="30000" dirty="0"/>
              <a:t>th</a:t>
            </a:r>
            <a:r>
              <a:rPr lang="en-US" b="1" dirty="0"/>
              <a:t> phenomenon of neoliberalism for a moment ….</a:t>
            </a:r>
          </a:p>
        </p:txBody>
      </p:sp>
    </p:spTree>
    <p:extLst>
      <p:ext uri="{BB962C8B-B14F-4D97-AF65-F5344CB8AC3E}">
        <p14:creationId xmlns:p14="http://schemas.microsoft.com/office/powerpoint/2010/main" val="2364180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869FFC-59CA-E378-09E5-41D9FDCD0D8E}"/>
              </a:ext>
            </a:extLst>
          </p:cNvPr>
          <p:cNvSpPr txBox="1"/>
          <p:nvPr/>
        </p:nvSpPr>
        <p:spPr>
          <a:xfrm>
            <a:off x="703385" y="1113692"/>
            <a:ext cx="8053158" cy="5632311"/>
          </a:xfrm>
          <a:prstGeom prst="rect">
            <a:avLst/>
          </a:prstGeom>
          <a:noFill/>
        </p:spPr>
        <p:txBody>
          <a:bodyPr wrap="square" rtlCol="0">
            <a:spAutoFit/>
          </a:bodyPr>
          <a:lstStyle/>
          <a:p>
            <a:r>
              <a:rPr lang="en-US" b="1" dirty="0"/>
              <a:t>Julie A. Wilson, </a:t>
            </a:r>
            <a:r>
              <a:rPr lang="en-US" b="1" i="1" dirty="0"/>
              <a:t>Neoliberalism</a:t>
            </a:r>
            <a:r>
              <a:rPr lang="en-US" b="1" dirty="0"/>
              <a:t> (New York, 2018)</a:t>
            </a:r>
          </a:p>
          <a:p>
            <a:endParaRPr lang="en-US" b="1" dirty="0"/>
          </a:p>
          <a:p>
            <a:r>
              <a:rPr lang="en-GB" dirty="0"/>
              <a:t>‘Generally speaking, neoliberalism is a set of social, cultural, and political-economic forces that puts competition at the centre of social life. According to neoliberalism, government’s charge is not the care and security of citizens, but rather the promotion of market competition….Competition is heralded to ensure efficiency and incite creativity. Spurred by competition, individual organisations, companies, and even the government itself, will seek to optimize and innovate, creating a truly free social world where the best people and ideas come out at the top. </a:t>
            </a:r>
          </a:p>
          <a:p>
            <a:endParaRPr lang="en-GB" dirty="0"/>
          </a:p>
          <a:p>
            <a:r>
              <a:rPr lang="en-GB" dirty="0"/>
              <a:t>Put it little differently, neoliberalism aims to create a market-based society, where there are only competing private enterprises. Since the 1970s, neoliberal ideas have increasingly guided the politics and practices of government and other social institutions, and </a:t>
            </a:r>
            <a:r>
              <a:rPr lang="en-GB" b="1" dirty="0"/>
              <a:t>as a result, we have come to live in competition with ourselves, others, and our social world.’ </a:t>
            </a:r>
            <a:r>
              <a:rPr lang="en-GB" dirty="0"/>
              <a:t>(p. 2) </a:t>
            </a:r>
          </a:p>
          <a:p>
            <a:endParaRPr lang="en-GB" dirty="0"/>
          </a:p>
          <a:p>
            <a:endParaRPr lang="en-GB" dirty="0"/>
          </a:p>
          <a:p>
            <a:endParaRPr lang="en-GB" dirty="0"/>
          </a:p>
          <a:p>
            <a:endParaRPr lang="en-US" dirty="0"/>
          </a:p>
        </p:txBody>
      </p:sp>
      <p:sp>
        <p:nvSpPr>
          <p:cNvPr id="2" name="TextBox 1">
            <a:extLst>
              <a:ext uri="{FF2B5EF4-FFF2-40B4-BE49-F238E27FC236}">
                <a16:creationId xmlns:a16="http://schemas.microsoft.com/office/drawing/2014/main" id="{5BA129DC-5F53-08F6-BD7F-7D17C4A0928B}"/>
              </a:ext>
            </a:extLst>
          </p:cNvPr>
          <p:cNvSpPr txBox="1"/>
          <p:nvPr/>
        </p:nvSpPr>
        <p:spPr>
          <a:xfrm>
            <a:off x="422031" y="234462"/>
            <a:ext cx="11562969" cy="646331"/>
          </a:xfrm>
          <a:prstGeom prst="rect">
            <a:avLst/>
          </a:prstGeom>
          <a:noFill/>
        </p:spPr>
        <p:txBody>
          <a:bodyPr wrap="square" rtlCol="0">
            <a:spAutoFit/>
          </a:bodyPr>
          <a:lstStyle/>
          <a:p>
            <a:r>
              <a:rPr lang="en-US" b="1" dirty="0"/>
              <a:t>A definition of neoliberalism, inspired by the view that is is a  form of ‘governmentality’, characterized by based generalized competition in society and individual entrepreneurship </a:t>
            </a:r>
          </a:p>
        </p:txBody>
      </p:sp>
    </p:spTree>
    <p:extLst>
      <p:ext uri="{BB962C8B-B14F-4D97-AF65-F5344CB8AC3E}">
        <p14:creationId xmlns:p14="http://schemas.microsoft.com/office/powerpoint/2010/main" val="2902177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41FB490-299C-45D3-B535-4950FEF9DF6A}"/>
              </a:ext>
            </a:extLst>
          </p:cNvPr>
          <p:cNvSpPr txBox="1"/>
          <p:nvPr/>
        </p:nvSpPr>
        <p:spPr>
          <a:xfrm>
            <a:off x="1055077" y="1195754"/>
            <a:ext cx="10346123" cy="4185761"/>
          </a:xfrm>
          <a:prstGeom prst="rect">
            <a:avLst/>
          </a:prstGeom>
          <a:noFill/>
        </p:spPr>
        <p:txBody>
          <a:bodyPr wrap="square" rtlCol="0">
            <a:spAutoFit/>
          </a:bodyPr>
          <a:lstStyle/>
          <a:p>
            <a:r>
              <a:rPr lang="en-GB" b="1" dirty="0"/>
              <a:t>‘….as a result, we have come to live in competition with ourselves, others, and our social world.’</a:t>
            </a:r>
          </a:p>
          <a:p>
            <a:endParaRPr lang="en-GB" b="1" dirty="0"/>
          </a:p>
          <a:p>
            <a:r>
              <a:rPr lang="en-GB" dirty="0"/>
              <a:t>Living in competition as self-interested entrepreneurs turns us into certain kind of people:</a:t>
            </a:r>
          </a:p>
          <a:p>
            <a:endParaRPr lang="en-GB" dirty="0"/>
          </a:p>
          <a:p>
            <a:r>
              <a:rPr lang="en-GB" b="1" dirty="0"/>
              <a:t>The self-enclosed individual, a form of ‘hyper-individualism’ </a:t>
            </a:r>
          </a:p>
          <a:p>
            <a:endParaRPr lang="en-GB" b="1" dirty="0"/>
          </a:p>
          <a:p>
            <a:r>
              <a:rPr lang="en-GB" dirty="0"/>
              <a:t>	‘Self-enclosed individualism relies on a dichotomous framework that positions the individual I	n opposition to all other human and non-human beings (“it is me against the world.”) In this 	binary oppositional structure, each individual is entirely separate from the external world. Self 	and society are mutually exclusive: to survive and thrive, </a:t>
            </a:r>
            <a:r>
              <a:rPr lang="en-GB" b="1" dirty="0"/>
              <a:t>each person must focus entirely on 	herself, evaluating all action in ego-centric terms: ”What’s in it for me?” “How can I 	succeed?” “How will this event, this situation, affect me?” What can you do for me?” 	“What can I take from you?”</a:t>
            </a:r>
          </a:p>
          <a:p>
            <a:r>
              <a:rPr lang="en-GB" sz="1600" dirty="0"/>
              <a:t>	(</a:t>
            </a:r>
            <a:r>
              <a:rPr lang="en-GB" sz="1600" dirty="0" err="1"/>
              <a:t>AnaLouise</a:t>
            </a:r>
            <a:r>
              <a:rPr lang="en-GB" sz="1600" dirty="0"/>
              <a:t> Keating, </a:t>
            </a:r>
            <a:r>
              <a:rPr lang="en-GB" sz="1600" i="1" dirty="0"/>
              <a:t>Transforming Now!: Towards a Post-Oppositional Politics of Change </a:t>
            </a:r>
            <a:r>
              <a:rPr lang="en-GB" sz="1600" dirty="0"/>
              <a:t>(Champaign: 	University of Illinois Press, 2012), p.171)</a:t>
            </a:r>
          </a:p>
        </p:txBody>
      </p:sp>
      <p:sp>
        <p:nvSpPr>
          <p:cNvPr id="6" name="TextBox 5">
            <a:extLst>
              <a:ext uri="{FF2B5EF4-FFF2-40B4-BE49-F238E27FC236}">
                <a16:creationId xmlns:a16="http://schemas.microsoft.com/office/drawing/2014/main" id="{94090389-375F-F68D-ECBF-C9B8E2995228}"/>
              </a:ext>
            </a:extLst>
          </p:cNvPr>
          <p:cNvSpPr txBox="1"/>
          <p:nvPr/>
        </p:nvSpPr>
        <p:spPr>
          <a:xfrm>
            <a:off x="644769" y="5662246"/>
            <a:ext cx="11074291" cy="1200329"/>
          </a:xfrm>
          <a:prstGeom prst="rect">
            <a:avLst/>
          </a:prstGeom>
          <a:noFill/>
        </p:spPr>
        <p:txBody>
          <a:bodyPr wrap="square" rtlCol="0">
            <a:spAutoFit/>
          </a:bodyPr>
          <a:lstStyle/>
          <a:p>
            <a:r>
              <a:rPr lang="en-US" dirty="0"/>
              <a:t>‘Neoliberalism ask us to constantly calculate potential gains, losses, and risks, to be thinking about how </a:t>
            </a:r>
          </a:p>
          <a:p>
            <a:r>
              <a:rPr lang="en-US" dirty="0"/>
              <a:t>this or that decision might or might not give us a competitive edge over the rest of the field. To ensure our success and survival, we must play to win. According to neoliberalism one is first, and foremost, a “firm”, an “enterprise”, the “CEO of oneself”’ (Wilson, </a:t>
            </a:r>
            <a:r>
              <a:rPr lang="en-US" i="1" dirty="0"/>
              <a:t>Neoliberalism</a:t>
            </a:r>
            <a:r>
              <a:rPr lang="en-US" dirty="0"/>
              <a:t>, p. 4)</a:t>
            </a:r>
          </a:p>
        </p:txBody>
      </p:sp>
    </p:spTree>
    <p:extLst>
      <p:ext uri="{BB962C8B-B14F-4D97-AF65-F5344CB8AC3E}">
        <p14:creationId xmlns:p14="http://schemas.microsoft.com/office/powerpoint/2010/main" val="2019449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05B9CB-C5DF-CEAA-E88F-4AD1CC24BCAC}"/>
              </a:ext>
            </a:extLst>
          </p:cNvPr>
          <p:cNvSpPr txBox="1"/>
          <p:nvPr/>
        </p:nvSpPr>
        <p:spPr>
          <a:xfrm>
            <a:off x="420914" y="348343"/>
            <a:ext cx="11878335" cy="5416868"/>
          </a:xfrm>
          <a:prstGeom prst="rect">
            <a:avLst/>
          </a:prstGeom>
          <a:noFill/>
        </p:spPr>
        <p:txBody>
          <a:bodyPr wrap="square" rtlCol="0">
            <a:spAutoFit/>
          </a:bodyPr>
          <a:lstStyle/>
          <a:p>
            <a:r>
              <a:rPr lang="en-US" sz="2000" b="1" dirty="0"/>
              <a:t>The self-enclosed neoliberal individual is driven by a deep-rooted ‘anxiety’</a:t>
            </a:r>
          </a:p>
          <a:p>
            <a:endParaRPr lang="en-US" sz="2000" dirty="0"/>
          </a:p>
          <a:p>
            <a:pPr marL="285750" indent="-285750">
              <a:buFont typeface="Arial" panose="020B0604020202020204" pitchFamily="34" charset="0"/>
              <a:buChar char="•"/>
            </a:pPr>
            <a:r>
              <a:rPr lang="en-US" dirty="0"/>
              <a:t>We are told that we are alone responsible and in charge of our own fate. </a:t>
            </a:r>
          </a:p>
          <a:p>
            <a:r>
              <a:rPr lang="en-US" dirty="0"/>
              <a:t>      </a:t>
            </a:r>
            <a:r>
              <a:rPr lang="en-US" b="1" dirty="0"/>
              <a:t>BUT:</a:t>
            </a:r>
            <a:r>
              <a:rPr lang="en-US" dirty="0"/>
              <a:t> individuals cannot control their fates in a global, complex, capitalistic society, no matter how </a:t>
            </a:r>
          </a:p>
          <a:p>
            <a:r>
              <a:rPr lang="en-US" dirty="0"/>
              <a:t>       much they compete. We are interdependent beings, vulnerable and interconnected to one </a:t>
            </a:r>
          </a:p>
          <a:p>
            <a:r>
              <a:rPr lang="en-US" dirty="0"/>
              <a:t>       another by a number of infrastructures (</a:t>
            </a:r>
            <a:r>
              <a:rPr lang="en-US" dirty="0" err="1"/>
              <a:t>e.g.institutions</a:t>
            </a:r>
            <a:r>
              <a:rPr lang="en-US" dirty="0"/>
              <a:t>, school, university, roads, bridges, water/energy supply,   </a:t>
            </a:r>
          </a:p>
          <a:p>
            <a:r>
              <a:rPr lang="en-US" dirty="0"/>
              <a:t>        communication) that bring us in context with each other. </a:t>
            </a:r>
          </a:p>
          <a:p>
            <a:r>
              <a:rPr lang="en-US" dirty="0"/>
              <a:t>	</a:t>
            </a:r>
          </a:p>
          <a:p>
            <a:r>
              <a:rPr lang="en-US" dirty="0"/>
              <a:t>So, although individual control is not achievable by the individual, neoliberal society reinforces this message </a:t>
            </a:r>
          </a:p>
          <a:p>
            <a:r>
              <a:rPr lang="en-US" dirty="0"/>
              <a:t>in endless ways every single day.</a:t>
            </a:r>
          </a:p>
          <a:p>
            <a:endParaRPr lang="en-US" dirty="0"/>
          </a:p>
          <a:p>
            <a:r>
              <a:rPr lang="en-US" dirty="0"/>
              <a:t>‘No wonder that we are anxious. Our lives, our well-being, our success, and even our citizenship are </a:t>
            </a:r>
          </a:p>
          <a:p>
            <a:r>
              <a:rPr lang="en-US" dirty="0"/>
              <a:t>defined by impossibility.’ (p. 4) </a:t>
            </a:r>
          </a:p>
          <a:p>
            <a:endParaRPr lang="en-US" dirty="0"/>
          </a:p>
          <a:p>
            <a:r>
              <a:rPr lang="en-US" dirty="0"/>
              <a:t>	what follows? Anxiety, anger, fear, despair, hatred, withdrawal form the world, depression….or hope, short but 	intense spells of happiness and joy to have succeeded in some task or having consumed something …</a:t>
            </a:r>
          </a:p>
          <a:p>
            <a:endParaRPr lang="en-US" dirty="0"/>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1810698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2913</TotalTime>
  <Words>3840</Words>
  <Application>Microsoft Macintosh PowerPoint</Application>
  <PresentationFormat>Widescreen</PresentationFormat>
  <Paragraphs>233</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 Claudia</dc:creator>
  <cp:lastModifiedBy>Mann, Sophie</cp:lastModifiedBy>
  <cp:revision>1</cp:revision>
  <dcterms:created xsi:type="dcterms:W3CDTF">2026-01-23T17:45:03Z</dcterms:created>
  <dcterms:modified xsi:type="dcterms:W3CDTF">2026-01-25T20:20:33Z</dcterms:modified>
</cp:coreProperties>
</file>