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82" r:id="rId3"/>
    <p:sldId id="278" r:id="rId4"/>
    <p:sldId id="281" r:id="rId5"/>
    <p:sldId id="283" r:id="rId6"/>
    <p:sldId id="284" r:id="rId7"/>
    <p:sldId id="286" r:id="rId8"/>
    <p:sldId id="285" r:id="rId9"/>
    <p:sldId id="287" r:id="rId10"/>
    <p:sldId id="288" r:id="rId11"/>
    <p:sldId id="289" r:id="rId12"/>
    <p:sldId id="290" r:id="rId13"/>
    <p:sldId id="291" r:id="rId14"/>
    <p:sldId id="294" r:id="rId15"/>
    <p:sldId id="29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1C9A8B"/>
    <a:srgbClr val="74342B"/>
    <a:srgbClr val="0C0C11"/>
    <a:srgbClr val="38640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2857" autoAdjust="0"/>
  </p:normalViewPr>
  <p:slideViewPr>
    <p:cSldViewPr snapToGrid="0">
      <p:cViewPr varScale="1">
        <p:scale>
          <a:sx n="60" d="100"/>
          <a:sy n="60" d="100"/>
        </p:scale>
        <p:origin x="90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AC71F-1372-17F4-2EDF-E2E79639705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2E1167B-13B7-3392-2A70-C26D1A4A56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3BDDA19-A8BB-1F9A-FFD7-37938B69C4A4}"/>
              </a:ext>
            </a:extLst>
          </p:cNvPr>
          <p:cNvSpPr>
            <a:spLocks noGrp="1"/>
          </p:cNvSpPr>
          <p:nvPr>
            <p:ph type="dt" sz="half" idx="10"/>
          </p:nvPr>
        </p:nvSpPr>
        <p:spPr/>
        <p:txBody>
          <a:bodyPr/>
          <a:lstStyle/>
          <a:p>
            <a:fld id="{3057B3BC-824A-46E9-8BA9-321D393D530B}" type="datetimeFigureOut">
              <a:rPr lang="en-GB" smtClean="0"/>
              <a:t>07/10/2026</a:t>
            </a:fld>
            <a:endParaRPr lang="en-GB"/>
          </a:p>
        </p:txBody>
      </p:sp>
      <p:sp>
        <p:nvSpPr>
          <p:cNvPr id="5" name="Footer Placeholder 4">
            <a:extLst>
              <a:ext uri="{FF2B5EF4-FFF2-40B4-BE49-F238E27FC236}">
                <a16:creationId xmlns:a16="http://schemas.microsoft.com/office/drawing/2014/main" id="{7DCC3FDC-7A47-0177-84DD-8A2AF75C48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0B5695-EDE9-DFF8-FF31-A4F9193CB11A}"/>
              </a:ext>
            </a:extLst>
          </p:cNvPr>
          <p:cNvSpPr>
            <a:spLocks noGrp="1"/>
          </p:cNvSpPr>
          <p:nvPr>
            <p:ph type="sldNum" sz="quarter" idx="12"/>
          </p:nvPr>
        </p:nvSpPr>
        <p:spPr/>
        <p:txBody>
          <a:bodyPr/>
          <a:lstStyle/>
          <a:p>
            <a:fld id="{F7BB6628-694D-4F77-AE9C-258839524ACC}" type="slidenum">
              <a:rPr lang="en-GB" smtClean="0"/>
              <a:t>‹#›</a:t>
            </a:fld>
            <a:endParaRPr lang="en-GB"/>
          </a:p>
        </p:txBody>
      </p:sp>
    </p:spTree>
    <p:extLst>
      <p:ext uri="{BB962C8B-B14F-4D97-AF65-F5344CB8AC3E}">
        <p14:creationId xmlns:p14="http://schemas.microsoft.com/office/powerpoint/2010/main" val="1055374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AFC9DE-F443-0C3A-4CC8-6BD50AB55DF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3EF6244-E9BC-97AC-A13D-2DBB9136C5A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E2323D-7D15-43A9-2905-0B03BC568455}"/>
              </a:ext>
            </a:extLst>
          </p:cNvPr>
          <p:cNvSpPr>
            <a:spLocks noGrp="1"/>
          </p:cNvSpPr>
          <p:nvPr>
            <p:ph type="dt" sz="half" idx="10"/>
          </p:nvPr>
        </p:nvSpPr>
        <p:spPr/>
        <p:txBody>
          <a:bodyPr/>
          <a:lstStyle/>
          <a:p>
            <a:fld id="{3057B3BC-824A-46E9-8BA9-321D393D530B}" type="datetimeFigureOut">
              <a:rPr lang="en-GB" smtClean="0"/>
              <a:t>07/10/2026</a:t>
            </a:fld>
            <a:endParaRPr lang="en-GB"/>
          </a:p>
        </p:txBody>
      </p:sp>
      <p:sp>
        <p:nvSpPr>
          <p:cNvPr id="5" name="Footer Placeholder 4">
            <a:extLst>
              <a:ext uri="{FF2B5EF4-FFF2-40B4-BE49-F238E27FC236}">
                <a16:creationId xmlns:a16="http://schemas.microsoft.com/office/drawing/2014/main" id="{53D6FD81-A5F8-878E-3235-A29050FEE1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0ED5BC-90DD-4675-B5F4-790727C3FD4C}"/>
              </a:ext>
            </a:extLst>
          </p:cNvPr>
          <p:cNvSpPr>
            <a:spLocks noGrp="1"/>
          </p:cNvSpPr>
          <p:nvPr>
            <p:ph type="sldNum" sz="quarter" idx="12"/>
          </p:nvPr>
        </p:nvSpPr>
        <p:spPr/>
        <p:txBody>
          <a:bodyPr/>
          <a:lstStyle/>
          <a:p>
            <a:fld id="{F7BB6628-694D-4F77-AE9C-258839524ACC}" type="slidenum">
              <a:rPr lang="en-GB" smtClean="0"/>
              <a:t>‹#›</a:t>
            </a:fld>
            <a:endParaRPr lang="en-GB"/>
          </a:p>
        </p:txBody>
      </p:sp>
    </p:spTree>
    <p:extLst>
      <p:ext uri="{BB962C8B-B14F-4D97-AF65-F5344CB8AC3E}">
        <p14:creationId xmlns:p14="http://schemas.microsoft.com/office/powerpoint/2010/main" val="4143874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FB70D-BF05-023B-DF86-15BD7DB5B71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416BBBF-D22C-278A-E384-2AE0D12BFAF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1CC948-134D-58A7-ECFE-28F11A7F8712}"/>
              </a:ext>
            </a:extLst>
          </p:cNvPr>
          <p:cNvSpPr>
            <a:spLocks noGrp="1"/>
          </p:cNvSpPr>
          <p:nvPr>
            <p:ph type="dt" sz="half" idx="10"/>
          </p:nvPr>
        </p:nvSpPr>
        <p:spPr/>
        <p:txBody>
          <a:bodyPr/>
          <a:lstStyle/>
          <a:p>
            <a:fld id="{3057B3BC-824A-46E9-8BA9-321D393D530B}" type="datetimeFigureOut">
              <a:rPr lang="en-GB" smtClean="0"/>
              <a:t>07/10/2026</a:t>
            </a:fld>
            <a:endParaRPr lang="en-GB"/>
          </a:p>
        </p:txBody>
      </p:sp>
      <p:sp>
        <p:nvSpPr>
          <p:cNvPr id="5" name="Footer Placeholder 4">
            <a:extLst>
              <a:ext uri="{FF2B5EF4-FFF2-40B4-BE49-F238E27FC236}">
                <a16:creationId xmlns:a16="http://schemas.microsoft.com/office/drawing/2014/main" id="{6033F5EB-9376-CF5A-1701-35E21F97F9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4B6BF2-4FC6-CCDC-3D31-700E83DEE355}"/>
              </a:ext>
            </a:extLst>
          </p:cNvPr>
          <p:cNvSpPr>
            <a:spLocks noGrp="1"/>
          </p:cNvSpPr>
          <p:nvPr>
            <p:ph type="sldNum" sz="quarter" idx="12"/>
          </p:nvPr>
        </p:nvSpPr>
        <p:spPr/>
        <p:txBody>
          <a:bodyPr/>
          <a:lstStyle/>
          <a:p>
            <a:fld id="{F7BB6628-694D-4F77-AE9C-258839524ACC}" type="slidenum">
              <a:rPr lang="en-GB" smtClean="0"/>
              <a:t>‹#›</a:t>
            </a:fld>
            <a:endParaRPr lang="en-GB"/>
          </a:p>
        </p:txBody>
      </p:sp>
    </p:spTree>
    <p:extLst>
      <p:ext uri="{BB962C8B-B14F-4D97-AF65-F5344CB8AC3E}">
        <p14:creationId xmlns:p14="http://schemas.microsoft.com/office/powerpoint/2010/main" val="3183658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459BC-0758-0A29-AF33-3A9C7255FE8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FEB20A-3B17-C432-327F-B8E304B6EE0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6AFC15F-7612-93E2-57AE-C0DE9555DA1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94D5E5A-EF55-D7C5-5BBC-72EEFC93E986}"/>
              </a:ext>
            </a:extLst>
          </p:cNvPr>
          <p:cNvSpPr>
            <a:spLocks noGrp="1"/>
          </p:cNvSpPr>
          <p:nvPr>
            <p:ph type="dt" sz="half" idx="10"/>
          </p:nvPr>
        </p:nvSpPr>
        <p:spPr/>
        <p:txBody>
          <a:bodyPr/>
          <a:lstStyle/>
          <a:p>
            <a:fld id="{3057B3BC-824A-46E9-8BA9-321D393D530B}" type="datetimeFigureOut">
              <a:rPr lang="en-GB" smtClean="0"/>
              <a:t>07/10/2026</a:t>
            </a:fld>
            <a:endParaRPr lang="en-GB"/>
          </a:p>
        </p:txBody>
      </p:sp>
      <p:sp>
        <p:nvSpPr>
          <p:cNvPr id="6" name="Footer Placeholder 5">
            <a:extLst>
              <a:ext uri="{FF2B5EF4-FFF2-40B4-BE49-F238E27FC236}">
                <a16:creationId xmlns:a16="http://schemas.microsoft.com/office/drawing/2014/main" id="{6626222D-7604-ED22-3945-F69CB69C93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B78B22-BDC9-7FEB-F718-2399CCB788A9}"/>
              </a:ext>
            </a:extLst>
          </p:cNvPr>
          <p:cNvSpPr>
            <a:spLocks noGrp="1"/>
          </p:cNvSpPr>
          <p:nvPr>
            <p:ph type="sldNum" sz="quarter" idx="12"/>
          </p:nvPr>
        </p:nvSpPr>
        <p:spPr/>
        <p:txBody>
          <a:bodyPr/>
          <a:lstStyle/>
          <a:p>
            <a:fld id="{F7BB6628-694D-4F77-AE9C-258839524ACC}" type="slidenum">
              <a:rPr lang="en-GB" smtClean="0"/>
              <a:t>‹#›</a:t>
            </a:fld>
            <a:endParaRPr lang="en-GB"/>
          </a:p>
        </p:txBody>
      </p:sp>
    </p:spTree>
    <p:extLst>
      <p:ext uri="{BB962C8B-B14F-4D97-AF65-F5344CB8AC3E}">
        <p14:creationId xmlns:p14="http://schemas.microsoft.com/office/powerpoint/2010/main" val="3577354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DA800-BD44-E788-795B-69C07AC56BE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E2D5E6-4BA4-44F7-191F-4FCD95C188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7AE2D28-8DF9-0C16-50D4-3C279E2FAD9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5A14EA0-6FA3-5F25-FB24-9237C815E7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CD1A485-3FE1-E493-4246-2F57B147CE0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9C2FD09-ECFD-F456-7303-8E31E953F842}"/>
              </a:ext>
            </a:extLst>
          </p:cNvPr>
          <p:cNvSpPr>
            <a:spLocks noGrp="1"/>
          </p:cNvSpPr>
          <p:nvPr>
            <p:ph type="dt" sz="half" idx="10"/>
          </p:nvPr>
        </p:nvSpPr>
        <p:spPr/>
        <p:txBody>
          <a:bodyPr/>
          <a:lstStyle/>
          <a:p>
            <a:fld id="{3057B3BC-824A-46E9-8BA9-321D393D530B}" type="datetimeFigureOut">
              <a:rPr lang="en-GB" smtClean="0"/>
              <a:t>07/10/2026</a:t>
            </a:fld>
            <a:endParaRPr lang="en-GB"/>
          </a:p>
        </p:txBody>
      </p:sp>
      <p:sp>
        <p:nvSpPr>
          <p:cNvPr id="8" name="Footer Placeholder 7">
            <a:extLst>
              <a:ext uri="{FF2B5EF4-FFF2-40B4-BE49-F238E27FC236}">
                <a16:creationId xmlns:a16="http://schemas.microsoft.com/office/drawing/2014/main" id="{2DBC5891-42F4-2F77-D349-A6AB5B185BD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524254B-7C82-513A-FC89-FD4971DCF0E4}"/>
              </a:ext>
            </a:extLst>
          </p:cNvPr>
          <p:cNvSpPr>
            <a:spLocks noGrp="1"/>
          </p:cNvSpPr>
          <p:nvPr>
            <p:ph type="sldNum" sz="quarter" idx="12"/>
          </p:nvPr>
        </p:nvSpPr>
        <p:spPr/>
        <p:txBody>
          <a:bodyPr/>
          <a:lstStyle/>
          <a:p>
            <a:fld id="{F7BB6628-694D-4F77-AE9C-258839524ACC}" type="slidenum">
              <a:rPr lang="en-GB" smtClean="0"/>
              <a:t>‹#›</a:t>
            </a:fld>
            <a:endParaRPr lang="en-GB"/>
          </a:p>
        </p:txBody>
      </p:sp>
    </p:spTree>
    <p:extLst>
      <p:ext uri="{BB962C8B-B14F-4D97-AF65-F5344CB8AC3E}">
        <p14:creationId xmlns:p14="http://schemas.microsoft.com/office/powerpoint/2010/main" val="3000163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7BB66-41C9-3BFE-CE48-CDC8A9BBD48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60D04B-2328-5E5A-1C84-F1249D75DB7D}"/>
              </a:ext>
            </a:extLst>
          </p:cNvPr>
          <p:cNvSpPr>
            <a:spLocks noGrp="1"/>
          </p:cNvSpPr>
          <p:nvPr>
            <p:ph type="dt" sz="half" idx="10"/>
          </p:nvPr>
        </p:nvSpPr>
        <p:spPr/>
        <p:txBody>
          <a:bodyPr/>
          <a:lstStyle/>
          <a:p>
            <a:fld id="{3057B3BC-824A-46E9-8BA9-321D393D530B}" type="datetimeFigureOut">
              <a:rPr lang="en-GB" smtClean="0"/>
              <a:t>07/10/2026</a:t>
            </a:fld>
            <a:endParaRPr lang="en-GB"/>
          </a:p>
        </p:txBody>
      </p:sp>
      <p:sp>
        <p:nvSpPr>
          <p:cNvPr id="4" name="Footer Placeholder 3">
            <a:extLst>
              <a:ext uri="{FF2B5EF4-FFF2-40B4-BE49-F238E27FC236}">
                <a16:creationId xmlns:a16="http://schemas.microsoft.com/office/drawing/2014/main" id="{F6E37458-B922-785B-CF7E-4894F790553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B26B820-B293-002D-E01F-BDD6F0E27BE6}"/>
              </a:ext>
            </a:extLst>
          </p:cNvPr>
          <p:cNvSpPr>
            <a:spLocks noGrp="1"/>
          </p:cNvSpPr>
          <p:nvPr>
            <p:ph type="sldNum" sz="quarter" idx="12"/>
          </p:nvPr>
        </p:nvSpPr>
        <p:spPr/>
        <p:txBody>
          <a:bodyPr/>
          <a:lstStyle/>
          <a:p>
            <a:fld id="{F7BB6628-694D-4F77-AE9C-258839524ACC}" type="slidenum">
              <a:rPr lang="en-GB" smtClean="0"/>
              <a:t>‹#›</a:t>
            </a:fld>
            <a:endParaRPr lang="en-GB"/>
          </a:p>
        </p:txBody>
      </p:sp>
    </p:spTree>
    <p:extLst>
      <p:ext uri="{BB962C8B-B14F-4D97-AF65-F5344CB8AC3E}">
        <p14:creationId xmlns:p14="http://schemas.microsoft.com/office/powerpoint/2010/main" val="31559325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3F9F1-D240-C2B0-7CE0-AB58107A3435}"/>
              </a:ext>
            </a:extLst>
          </p:cNvPr>
          <p:cNvSpPr>
            <a:spLocks noGrp="1"/>
          </p:cNvSpPr>
          <p:nvPr>
            <p:ph type="dt" sz="half" idx="10"/>
          </p:nvPr>
        </p:nvSpPr>
        <p:spPr/>
        <p:txBody>
          <a:bodyPr/>
          <a:lstStyle/>
          <a:p>
            <a:fld id="{3057B3BC-824A-46E9-8BA9-321D393D530B}" type="datetimeFigureOut">
              <a:rPr lang="en-GB" smtClean="0"/>
              <a:t>07/10/2026</a:t>
            </a:fld>
            <a:endParaRPr lang="en-GB"/>
          </a:p>
        </p:txBody>
      </p:sp>
      <p:sp>
        <p:nvSpPr>
          <p:cNvPr id="3" name="Footer Placeholder 2">
            <a:extLst>
              <a:ext uri="{FF2B5EF4-FFF2-40B4-BE49-F238E27FC236}">
                <a16:creationId xmlns:a16="http://schemas.microsoft.com/office/drawing/2014/main" id="{E7FC57F2-4D37-C769-6176-38128D24DA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465F86D-F7AC-0C47-1311-7ED674361EE6}"/>
              </a:ext>
            </a:extLst>
          </p:cNvPr>
          <p:cNvSpPr>
            <a:spLocks noGrp="1"/>
          </p:cNvSpPr>
          <p:nvPr>
            <p:ph type="sldNum" sz="quarter" idx="12"/>
          </p:nvPr>
        </p:nvSpPr>
        <p:spPr/>
        <p:txBody>
          <a:bodyPr/>
          <a:lstStyle/>
          <a:p>
            <a:fld id="{F7BB6628-694D-4F77-AE9C-258839524ACC}" type="slidenum">
              <a:rPr lang="en-GB" smtClean="0"/>
              <a:t>‹#›</a:t>
            </a:fld>
            <a:endParaRPr lang="en-GB"/>
          </a:p>
        </p:txBody>
      </p:sp>
    </p:spTree>
    <p:extLst>
      <p:ext uri="{BB962C8B-B14F-4D97-AF65-F5344CB8AC3E}">
        <p14:creationId xmlns:p14="http://schemas.microsoft.com/office/powerpoint/2010/main" val="156232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C80B4-3B85-71F7-9F82-444659D7EB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AD1060F-00CF-7406-D6B4-47185C2F3A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82E16AC-C8EE-F068-F911-0637D3DF07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FB5DB8-5E50-30DD-F4D5-2504B7524BB6}"/>
              </a:ext>
            </a:extLst>
          </p:cNvPr>
          <p:cNvSpPr>
            <a:spLocks noGrp="1"/>
          </p:cNvSpPr>
          <p:nvPr>
            <p:ph type="dt" sz="half" idx="10"/>
          </p:nvPr>
        </p:nvSpPr>
        <p:spPr/>
        <p:txBody>
          <a:bodyPr/>
          <a:lstStyle/>
          <a:p>
            <a:fld id="{3057B3BC-824A-46E9-8BA9-321D393D530B}" type="datetimeFigureOut">
              <a:rPr lang="en-GB" smtClean="0"/>
              <a:t>07/10/2026</a:t>
            </a:fld>
            <a:endParaRPr lang="en-GB"/>
          </a:p>
        </p:txBody>
      </p:sp>
      <p:sp>
        <p:nvSpPr>
          <p:cNvPr id="6" name="Footer Placeholder 5">
            <a:extLst>
              <a:ext uri="{FF2B5EF4-FFF2-40B4-BE49-F238E27FC236}">
                <a16:creationId xmlns:a16="http://schemas.microsoft.com/office/drawing/2014/main" id="{AE797594-49ED-8053-D451-E852B4E42F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32AC1E-C7F1-9EE6-6FB8-9808AD8EA6F7}"/>
              </a:ext>
            </a:extLst>
          </p:cNvPr>
          <p:cNvSpPr>
            <a:spLocks noGrp="1"/>
          </p:cNvSpPr>
          <p:nvPr>
            <p:ph type="sldNum" sz="quarter" idx="12"/>
          </p:nvPr>
        </p:nvSpPr>
        <p:spPr/>
        <p:txBody>
          <a:bodyPr/>
          <a:lstStyle/>
          <a:p>
            <a:fld id="{F7BB6628-694D-4F77-AE9C-258839524ACC}" type="slidenum">
              <a:rPr lang="en-GB" smtClean="0"/>
              <a:t>‹#›</a:t>
            </a:fld>
            <a:endParaRPr lang="en-GB"/>
          </a:p>
        </p:txBody>
      </p:sp>
    </p:spTree>
    <p:extLst>
      <p:ext uri="{BB962C8B-B14F-4D97-AF65-F5344CB8AC3E}">
        <p14:creationId xmlns:p14="http://schemas.microsoft.com/office/powerpoint/2010/main" val="1861196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CBD59-7381-D396-02A8-34ACCB12A5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AC86EEA-5EA6-E20A-52C4-3F5FEDC833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6E4F0B-2E7B-5134-7A03-E842E8C9BD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A07BF81-43D7-1318-1268-6C3720344F0E}"/>
              </a:ext>
            </a:extLst>
          </p:cNvPr>
          <p:cNvSpPr>
            <a:spLocks noGrp="1"/>
          </p:cNvSpPr>
          <p:nvPr>
            <p:ph type="dt" sz="half" idx="10"/>
          </p:nvPr>
        </p:nvSpPr>
        <p:spPr/>
        <p:txBody>
          <a:bodyPr/>
          <a:lstStyle/>
          <a:p>
            <a:fld id="{3057B3BC-824A-46E9-8BA9-321D393D530B}" type="datetimeFigureOut">
              <a:rPr lang="en-GB" smtClean="0"/>
              <a:t>07/10/2026</a:t>
            </a:fld>
            <a:endParaRPr lang="en-GB"/>
          </a:p>
        </p:txBody>
      </p:sp>
      <p:sp>
        <p:nvSpPr>
          <p:cNvPr id="6" name="Footer Placeholder 5">
            <a:extLst>
              <a:ext uri="{FF2B5EF4-FFF2-40B4-BE49-F238E27FC236}">
                <a16:creationId xmlns:a16="http://schemas.microsoft.com/office/drawing/2014/main" id="{54E3D3DC-9F0E-D575-3763-F2A320B6B8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D79F5F-EBB3-ADE3-D63B-CCE4F2B06084}"/>
              </a:ext>
            </a:extLst>
          </p:cNvPr>
          <p:cNvSpPr>
            <a:spLocks noGrp="1"/>
          </p:cNvSpPr>
          <p:nvPr>
            <p:ph type="sldNum" sz="quarter" idx="12"/>
          </p:nvPr>
        </p:nvSpPr>
        <p:spPr/>
        <p:txBody>
          <a:bodyPr/>
          <a:lstStyle/>
          <a:p>
            <a:fld id="{F7BB6628-694D-4F77-AE9C-258839524ACC}" type="slidenum">
              <a:rPr lang="en-GB" smtClean="0"/>
              <a:t>‹#›</a:t>
            </a:fld>
            <a:endParaRPr lang="en-GB"/>
          </a:p>
        </p:txBody>
      </p:sp>
    </p:spTree>
    <p:extLst>
      <p:ext uri="{BB962C8B-B14F-4D97-AF65-F5344CB8AC3E}">
        <p14:creationId xmlns:p14="http://schemas.microsoft.com/office/powerpoint/2010/main" val="41357816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7764A-A685-DD3E-6BD0-BECB1716C62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E04DB72-0C2D-B655-A3EA-22287241B35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62A2E3-720C-C0FE-B601-243A4CF58A6E}"/>
              </a:ext>
            </a:extLst>
          </p:cNvPr>
          <p:cNvSpPr>
            <a:spLocks noGrp="1"/>
          </p:cNvSpPr>
          <p:nvPr>
            <p:ph type="dt" sz="half" idx="10"/>
          </p:nvPr>
        </p:nvSpPr>
        <p:spPr/>
        <p:txBody>
          <a:bodyPr/>
          <a:lstStyle/>
          <a:p>
            <a:fld id="{3057B3BC-824A-46E9-8BA9-321D393D530B}" type="datetimeFigureOut">
              <a:rPr lang="en-GB" smtClean="0"/>
              <a:t>07/10/2026</a:t>
            </a:fld>
            <a:endParaRPr lang="en-GB"/>
          </a:p>
        </p:txBody>
      </p:sp>
      <p:sp>
        <p:nvSpPr>
          <p:cNvPr id="5" name="Footer Placeholder 4">
            <a:extLst>
              <a:ext uri="{FF2B5EF4-FFF2-40B4-BE49-F238E27FC236}">
                <a16:creationId xmlns:a16="http://schemas.microsoft.com/office/drawing/2014/main" id="{CBAB6FC7-3C7F-F434-C005-F7B1421594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A9D66C-1718-26C8-8C7A-C06B34C2F99A}"/>
              </a:ext>
            </a:extLst>
          </p:cNvPr>
          <p:cNvSpPr>
            <a:spLocks noGrp="1"/>
          </p:cNvSpPr>
          <p:nvPr>
            <p:ph type="sldNum" sz="quarter" idx="12"/>
          </p:nvPr>
        </p:nvSpPr>
        <p:spPr/>
        <p:txBody>
          <a:bodyPr/>
          <a:lstStyle/>
          <a:p>
            <a:fld id="{F7BB6628-694D-4F77-AE9C-258839524ACC}" type="slidenum">
              <a:rPr lang="en-GB" smtClean="0"/>
              <a:t>‹#›</a:t>
            </a:fld>
            <a:endParaRPr lang="en-GB"/>
          </a:p>
        </p:txBody>
      </p:sp>
    </p:spTree>
    <p:extLst>
      <p:ext uri="{BB962C8B-B14F-4D97-AF65-F5344CB8AC3E}">
        <p14:creationId xmlns:p14="http://schemas.microsoft.com/office/powerpoint/2010/main" val="28301298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EC1ADA-6C08-85E1-FF86-5177DDCF5F1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F4A7966-BC00-04B5-B9A6-26C0285BE2D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22DA19-4CBB-58F3-3380-AB8CD7D873D9}"/>
              </a:ext>
            </a:extLst>
          </p:cNvPr>
          <p:cNvSpPr>
            <a:spLocks noGrp="1"/>
          </p:cNvSpPr>
          <p:nvPr>
            <p:ph type="dt" sz="half" idx="10"/>
          </p:nvPr>
        </p:nvSpPr>
        <p:spPr/>
        <p:txBody>
          <a:bodyPr/>
          <a:lstStyle/>
          <a:p>
            <a:fld id="{3057B3BC-824A-46E9-8BA9-321D393D530B}" type="datetimeFigureOut">
              <a:rPr lang="en-GB" smtClean="0"/>
              <a:t>07/10/2026</a:t>
            </a:fld>
            <a:endParaRPr lang="en-GB"/>
          </a:p>
        </p:txBody>
      </p:sp>
      <p:sp>
        <p:nvSpPr>
          <p:cNvPr id="5" name="Footer Placeholder 4">
            <a:extLst>
              <a:ext uri="{FF2B5EF4-FFF2-40B4-BE49-F238E27FC236}">
                <a16:creationId xmlns:a16="http://schemas.microsoft.com/office/drawing/2014/main" id="{2BD7AB60-22CF-A3FC-925C-AC0CEC940C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DA5FF4-EA7E-569E-C57C-542E490E7FED}"/>
              </a:ext>
            </a:extLst>
          </p:cNvPr>
          <p:cNvSpPr>
            <a:spLocks noGrp="1"/>
          </p:cNvSpPr>
          <p:nvPr>
            <p:ph type="sldNum" sz="quarter" idx="12"/>
          </p:nvPr>
        </p:nvSpPr>
        <p:spPr/>
        <p:txBody>
          <a:bodyPr/>
          <a:lstStyle/>
          <a:p>
            <a:fld id="{F7BB6628-694D-4F77-AE9C-258839524ACC}" type="slidenum">
              <a:rPr lang="en-GB" smtClean="0"/>
              <a:t>‹#›</a:t>
            </a:fld>
            <a:endParaRPr lang="en-GB"/>
          </a:p>
        </p:txBody>
      </p:sp>
    </p:spTree>
    <p:extLst>
      <p:ext uri="{BB962C8B-B14F-4D97-AF65-F5344CB8AC3E}">
        <p14:creationId xmlns:p14="http://schemas.microsoft.com/office/powerpoint/2010/main" val="1502302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alpha val="19000"/>
          </a:srgb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48953D-5048-431B-D1E3-FB956CB0F6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1FC236-4FC4-76C7-231F-366C4E839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3C6BFD-DC1C-7FF0-FB6D-0488F57D65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057B3BC-824A-46E9-8BA9-321D393D530B}" type="datetimeFigureOut">
              <a:rPr lang="en-GB" smtClean="0"/>
              <a:t>07/10/2026</a:t>
            </a:fld>
            <a:endParaRPr lang="en-GB"/>
          </a:p>
        </p:txBody>
      </p:sp>
      <p:sp>
        <p:nvSpPr>
          <p:cNvPr id="5" name="Footer Placeholder 4">
            <a:extLst>
              <a:ext uri="{FF2B5EF4-FFF2-40B4-BE49-F238E27FC236}">
                <a16:creationId xmlns:a16="http://schemas.microsoft.com/office/drawing/2014/main" id="{E47395F5-3DEB-E215-289D-DFACAF4317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BEA90E5-0D18-A277-4AE8-5208FF6A28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7BB6628-694D-4F77-AE9C-258839524ACC}" type="slidenum">
              <a:rPr lang="en-GB" smtClean="0"/>
              <a:t>‹#›</a:t>
            </a:fld>
            <a:endParaRPr lang="en-GB"/>
          </a:p>
        </p:txBody>
      </p:sp>
    </p:spTree>
    <p:extLst>
      <p:ext uri="{BB962C8B-B14F-4D97-AF65-F5344CB8AC3E}">
        <p14:creationId xmlns:p14="http://schemas.microsoft.com/office/powerpoint/2010/main" val="6740406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C4E7C-D63D-7FA1-23AF-6EA4DD794FD5}"/>
              </a:ext>
            </a:extLst>
          </p:cNvPr>
          <p:cNvSpPr>
            <a:spLocks noGrp="1"/>
          </p:cNvSpPr>
          <p:nvPr>
            <p:ph type="ctrTitle"/>
          </p:nvPr>
        </p:nvSpPr>
        <p:spPr>
          <a:xfrm>
            <a:off x="1424763" y="1346478"/>
            <a:ext cx="9342474" cy="2210877"/>
          </a:xfrm>
        </p:spPr>
        <p:txBody>
          <a:bodyPr>
            <a:normAutofit/>
          </a:bodyPr>
          <a:lstStyle/>
          <a:p>
            <a:r>
              <a:rPr lang="en-GB" sz="6600" b="1" dirty="0">
                <a:latin typeface="Gill Sans MT" panose="020B0502020104020203" pitchFamily="34" charset="0"/>
                <a:ea typeface="Aptos" panose="020B0004020202020204" pitchFamily="34" charset="0"/>
              </a:rPr>
              <a:t>Agency</a:t>
            </a:r>
            <a:br>
              <a:rPr lang="en-GB" sz="5400" b="1" dirty="0">
                <a:latin typeface="Gill Sans MT" panose="020B0502020104020203" pitchFamily="34" charset="0"/>
                <a:ea typeface="Aptos" panose="020B0004020202020204" pitchFamily="34" charset="0"/>
              </a:rPr>
            </a:br>
            <a:r>
              <a:rPr lang="en-GB" sz="4800" b="1" dirty="0">
                <a:latin typeface="Gill Sans MT" panose="020B0502020104020203" pitchFamily="34" charset="0"/>
                <a:ea typeface="Aptos" panose="020B0004020202020204" pitchFamily="34" charset="0"/>
              </a:rPr>
              <a:t>HI2K9: Historical Research</a:t>
            </a:r>
            <a:br>
              <a:rPr lang="en-GB" b="1" dirty="0">
                <a:effectLst/>
                <a:latin typeface="Gill Sans MT" panose="020B0502020104020203" pitchFamily="34" charset="0"/>
                <a:ea typeface="Aptos" panose="020B0004020202020204" pitchFamily="34" charset="0"/>
              </a:rPr>
            </a:br>
            <a:endParaRPr lang="en-GB" sz="3100" dirty="0"/>
          </a:p>
        </p:txBody>
      </p:sp>
      <p:sp>
        <p:nvSpPr>
          <p:cNvPr id="3" name="Subtitle 2">
            <a:extLst>
              <a:ext uri="{FF2B5EF4-FFF2-40B4-BE49-F238E27FC236}">
                <a16:creationId xmlns:a16="http://schemas.microsoft.com/office/drawing/2014/main" id="{D9DADD2B-174A-47AA-41A2-AF09D24DFCBD}"/>
              </a:ext>
            </a:extLst>
          </p:cNvPr>
          <p:cNvSpPr>
            <a:spLocks noGrp="1"/>
          </p:cNvSpPr>
          <p:nvPr>
            <p:ph type="subTitle" idx="1"/>
          </p:nvPr>
        </p:nvSpPr>
        <p:spPr>
          <a:xfrm>
            <a:off x="1524000" y="3855760"/>
            <a:ext cx="9144000" cy="1655762"/>
          </a:xfrm>
        </p:spPr>
        <p:txBody>
          <a:bodyPr>
            <a:normAutofit/>
          </a:bodyPr>
          <a:lstStyle/>
          <a:p>
            <a:r>
              <a:rPr lang="en-GB" sz="4000" dirty="0">
                <a:latin typeface="Gill Sans MT" panose="020B0502020104020203" pitchFamily="34" charset="0"/>
              </a:rPr>
              <a:t>Laura Schwartz,</a:t>
            </a:r>
          </a:p>
          <a:p>
            <a:r>
              <a:rPr lang="en-GB" sz="4000" dirty="0">
                <a:latin typeface="Gill Sans MT" panose="020B0502020104020203" pitchFamily="34" charset="0"/>
              </a:rPr>
              <a:t>Professor of Modern British History</a:t>
            </a:r>
          </a:p>
        </p:txBody>
      </p:sp>
      <p:sp>
        <p:nvSpPr>
          <p:cNvPr id="4" name="Rectangle 3">
            <a:extLst>
              <a:ext uri="{FF2B5EF4-FFF2-40B4-BE49-F238E27FC236}">
                <a16:creationId xmlns:a16="http://schemas.microsoft.com/office/drawing/2014/main" id="{091982A7-F683-1F04-32EC-7CBA034F6064}"/>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D1431C6-C3C4-025F-4AB7-B3BB71D89104}"/>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9003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4275F5-0E07-B86C-2C1A-52EC204E20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9C75D7-A559-E705-11F2-33BDC047C6AF}"/>
              </a:ext>
            </a:extLst>
          </p:cNvPr>
          <p:cNvSpPr>
            <a:spLocks noGrp="1"/>
          </p:cNvSpPr>
          <p:nvPr>
            <p:ph type="ctrTitle"/>
          </p:nvPr>
        </p:nvSpPr>
        <p:spPr>
          <a:xfrm>
            <a:off x="1424763" y="1346478"/>
            <a:ext cx="9342474" cy="1194703"/>
          </a:xfrm>
        </p:spPr>
        <p:txBody>
          <a:bodyPr>
            <a:noAutofit/>
          </a:bodyPr>
          <a:lstStyle/>
          <a:p>
            <a:pPr algn="l"/>
            <a:r>
              <a:rPr lang="en-GB" sz="4400" b="1" dirty="0">
                <a:latin typeface="Gill Sans MT" panose="020B0502020104020203" pitchFamily="34" charset="0"/>
              </a:rPr>
              <a:t>Agency is at the heart of questions central to all historians:</a:t>
            </a:r>
          </a:p>
        </p:txBody>
      </p:sp>
      <p:sp>
        <p:nvSpPr>
          <p:cNvPr id="3" name="Subtitle 2">
            <a:extLst>
              <a:ext uri="{FF2B5EF4-FFF2-40B4-BE49-F238E27FC236}">
                <a16:creationId xmlns:a16="http://schemas.microsoft.com/office/drawing/2014/main" id="{F0EBF496-2F43-49A8-1DE3-0313D31ED76E}"/>
              </a:ext>
            </a:extLst>
          </p:cNvPr>
          <p:cNvSpPr>
            <a:spLocks noGrp="1"/>
          </p:cNvSpPr>
          <p:nvPr>
            <p:ph type="subTitle" idx="1"/>
          </p:nvPr>
        </p:nvSpPr>
        <p:spPr>
          <a:xfrm>
            <a:off x="1325526" y="3164644"/>
            <a:ext cx="9144000" cy="1655762"/>
          </a:xfrm>
        </p:spPr>
        <p:txBody>
          <a:bodyPr>
            <a:noAutofit/>
          </a:bodyPr>
          <a:lstStyle/>
          <a:p>
            <a:pPr marL="571500" indent="-571500" algn="l">
              <a:buFont typeface="Arial" panose="020B0604020202020204" pitchFamily="34" charset="0"/>
              <a:buChar char="•"/>
            </a:pPr>
            <a:r>
              <a:rPr lang="en-GB" sz="4000" dirty="0">
                <a:latin typeface="Gill Sans MT" panose="020B0502020104020203" pitchFamily="34" charset="0"/>
              </a:rPr>
              <a:t>What makes history? </a:t>
            </a:r>
          </a:p>
          <a:p>
            <a:pPr marL="571500" indent="-571500" algn="l">
              <a:buFont typeface="Arial" panose="020B0604020202020204" pitchFamily="34" charset="0"/>
              <a:buChar char="•"/>
            </a:pPr>
            <a:r>
              <a:rPr lang="en-GB" sz="4000" dirty="0">
                <a:latin typeface="Gill Sans MT" panose="020B0502020104020203" pitchFamily="34" charset="0"/>
              </a:rPr>
              <a:t>Who makes history? </a:t>
            </a:r>
          </a:p>
          <a:p>
            <a:pPr marL="571500" indent="-571500" algn="l">
              <a:buFont typeface="Arial" panose="020B0604020202020204" pitchFamily="34" charset="0"/>
              <a:buChar char="•"/>
            </a:pPr>
            <a:r>
              <a:rPr lang="en-GB" sz="4000" dirty="0">
                <a:latin typeface="Gill Sans MT" panose="020B0502020104020203" pitchFamily="34" charset="0"/>
              </a:rPr>
              <a:t>How does historical change happen?</a:t>
            </a:r>
          </a:p>
        </p:txBody>
      </p:sp>
      <p:sp>
        <p:nvSpPr>
          <p:cNvPr id="4" name="Rectangle 3">
            <a:extLst>
              <a:ext uri="{FF2B5EF4-FFF2-40B4-BE49-F238E27FC236}">
                <a16:creationId xmlns:a16="http://schemas.microsoft.com/office/drawing/2014/main" id="{981CE408-2D1C-85FA-D1AA-BBEAB04A3181}"/>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6776385E-4924-F76E-C6DE-FA177C779BF5}"/>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854654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24D0D-21B9-6996-C3A7-F5CC98DD11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E1B92A-C506-36E3-AB3A-F44B3F83220A}"/>
              </a:ext>
            </a:extLst>
          </p:cNvPr>
          <p:cNvSpPr>
            <a:spLocks noGrp="1"/>
          </p:cNvSpPr>
          <p:nvPr>
            <p:ph type="ctrTitle"/>
          </p:nvPr>
        </p:nvSpPr>
        <p:spPr>
          <a:xfrm>
            <a:off x="1524000" y="712382"/>
            <a:ext cx="9144000" cy="784446"/>
          </a:xfrm>
        </p:spPr>
        <p:txBody>
          <a:bodyPr>
            <a:normAutofit fontScale="90000"/>
          </a:bodyPr>
          <a:lstStyle/>
          <a:p>
            <a:br>
              <a:rPr lang="en-GB" b="1" dirty="0">
                <a:effectLst/>
                <a:latin typeface="Gill Sans MT" panose="020B0502020104020203" pitchFamily="34" charset="0"/>
                <a:ea typeface="Aptos" panose="020B0004020202020204" pitchFamily="34" charset="0"/>
              </a:rPr>
            </a:br>
            <a:br>
              <a:rPr lang="en-GB" b="1" dirty="0">
                <a:effectLst/>
                <a:latin typeface="Gill Sans MT" panose="020B0502020104020203" pitchFamily="34" charset="0"/>
                <a:ea typeface="Aptos" panose="020B0004020202020204" pitchFamily="34" charset="0"/>
              </a:rPr>
            </a:br>
            <a:endParaRPr lang="en-GB" sz="3100" dirty="0"/>
          </a:p>
        </p:txBody>
      </p:sp>
      <p:sp>
        <p:nvSpPr>
          <p:cNvPr id="3" name="Subtitle 2">
            <a:extLst>
              <a:ext uri="{FF2B5EF4-FFF2-40B4-BE49-F238E27FC236}">
                <a16:creationId xmlns:a16="http://schemas.microsoft.com/office/drawing/2014/main" id="{B27A7D9F-C431-19BD-0656-50C501992162}"/>
              </a:ext>
            </a:extLst>
          </p:cNvPr>
          <p:cNvSpPr>
            <a:spLocks noGrp="1"/>
          </p:cNvSpPr>
          <p:nvPr>
            <p:ph type="subTitle" idx="1"/>
          </p:nvPr>
        </p:nvSpPr>
        <p:spPr>
          <a:xfrm>
            <a:off x="1073888" y="1743740"/>
            <a:ext cx="10239154" cy="4625162"/>
          </a:xfrm>
        </p:spPr>
        <p:txBody>
          <a:bodyPr>
            <a:normAutofit/>
          </a:bodyPr>
          <a:lstStyle/>
          <a:p>
            <a:pPr>
              <a:lnSpc>
                <a:spcPct val="107000"/>
              </a:lnSpc>
            </a:pPr>
            <a:r>
              <a:rPr lang="en-GB" sz="1800" dirty="0">
                <a:effectLst/>
                <a:latin typeface="Times New Roman" panose="02020603050405020304" pitchFamily="18" charset="0"/>
                <a:ea typeface="Aptos" panose="020B0004020202020204" pitchFamily="34" charset="0"/>
              </a:rPr>
              <a:t> </a:t>
            </a:r>
          </a:p>
          <a:p>
            <a:pPr algn="l"/>
            <a:endParaRPr lang="en-GB" dirty="0">
              <a:latin typeface="Gill Sans MT" panose="020B0502020104020203" pitchFamily="34" charset="0"/>
            </a:endParaRPr>
          </a:p>
        </p:txBody>
      </p:sp>
      <p:sp>
        <p:nvSpPr>
          <p:cNvPr id="4" name="Rectangle 3">
            <a:extLst>
              <a:ext uri="{FF2B5EF4-FFF2-40B4-BE49-F238E27FC236}">
                <a16:creationId xmlns:a16="http://schemas.microsoft.com/office/drawing/2014/main" id="{E3FDC832-E315-1129-C40F-F74578A38CF1}"/>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021C654E-BEAB-A77D-6F81-FB2F189BDD8E}"/>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E104172-4CAD-A8BA-99ED-C3F776E1083B}"/>
              </a:ext>
            </a:extLst>
          </p:cNvPr>
          <p:cNvSpPr txBox="1"/>
          <p:nvPr/>
        </p:nvSpPr>
        <p:spPr>
          <a:xfrm>
            <a:off x="5630771" y="825352"/>
            <a:ext cx="6108404" cy="4031873"/>
          </a:xfrm>
          <a:prstGeom prst="rect">
            <a:avLst/>
          </a:prstGeom>
          <a:noFill/>
        </p:spPr>
        <p:txBody>
          <a:bodyPr wrap="square">
            <a:spAutoFit/>
          </a:bodyPr>
          <a:lstStyle/>
          <a:p>
            <a:r>
              <a:rPr lang="en-GB" sz="4400" b="1" dirty="0">
                <a:latin typeface="Gill Sans MT" panose="020B0502020104020203" pitchFamily="34" charset="0"/>
              </a:rPr>
              <a:t>'Great Man' History</a:t>
            </a:r>
          </a:p>
          <a:p>
            <a:endParaRPr lang="en-GB" sz="2800" dirty="0"/>
          </a:p>
          <a:p>
            <a:endParaRPr lang="en-GB" sz="2800" dirty="0"/>
          </a:p>
          <a:p>
            <a:r>
              <a:rPr lang="en-GB" sz="3600" dirty="0">
                <a:latin typeface="Gill Sans MT" panose="020B0502020104020203" pitchFamily="34" charset="0"/>
              </a:rPr>
              <a:t>'The history of the world is but the biography of great </a:t>
            </a:r>
            <a:r>
              <a:rPr lang="en-GB" sz="3600" dirty="0">
                <a:solidFill>
                  <a:srgbClr val="FF0000"/>
                </a:solidFill>
                <a:latin typeface="Gill Sans MT" panose="020B0502020104020203" pitchFamily="34" charset="0"/>
              </a:rPr>
              <a:t>men</a:t>
            </a:r>
            <a:r>
              <a:rPr lang="en-GB" sz="3600" dirty="0">
                <a:latin typeface="Gill Sans MT" panose="020B0502020104020203" pitchFamily="34" charset="0"/>
              </a:rPr>
              <a:t>.’ </a:t>
            </a:r>
          </a:p>
          <a:p>
            <a:endParaRPr lang="en-GB" sz="2800" dirty="0">
              <a:latin typeface="Gill Sans MT" panose="020B0502020104020203" pitchFamily="34" charset="0"/>
            </a:endParaRPr>
          </a:p>
          <a:p>
            <a:r>
              <a:rPr lang="en-GB" sz="2800" dirty="0">
                <a:latin typeface="Gill Sans MT" panose="020B0502020104020203" pitchFamily="34" charset="0"/>
              </a:rPr>
              <a:t>Thomas Carlyle, </a:t>
            </a:r>
            <a:r>
              <a:rPr lang="en-GB" sz="2800" i="1" dirty="0">
                <a:latin typeface="Gill Sans MT" panose="020B0502020104020203" pitchFamily="34" charset="0"/>
              </a:rPr>
              <a:t>On Heroes, Hero Worship and the Heroic in History</a:t>
            </a:r>
            <a:r>
              <a:rPr lang="en-GB" sz="2800" dirty="0">
                <a:latin typeface="Gill Sans MT" panose="020B0502020104020203" pitchFamily="34" charset="0"/>
              </a:rPr>
              <a:t> (1841)</a:t>
            </a:r>
            <a:endParaRPr lang="en-GB" sz="2800" i="1" dirty="0">
              <a:latin typeface="Gill Sans MT" panose="020B0502020104020203" pitchFamily="34" charset="0"/>
            </a:endParaRPr>
          </a:p>
        </p:txBody>
      </p:sp>
      <p:pic>
        <p:nvPicPr>
          <p:cNvPr id="12" name="Picture 11">
            <a:extLst>
              <a:ext uri="{FF2B5EF4-FFF2-40B4-BE49-F238E27FC236}">
                <a16:creationId xmlns:a16="http://schemas.microsoft.com/office/drawing/2014/main" id="{6D3AC463-155F-1E8A-F3A1-28121154F597}"/>
              </a:ext>
            </a:extLst>
          </p:cNvPr>
          <p:cNvPicPr>
            <a:picLocks noChangeAspect="1"/>
          </p:cNvPicPr>
          <p:nvPr/>
        </p:nvPicPr>
        <p:blipFill>
          <a:blip r:embed="rId2"/>
          <a:stretch>
            <a:fillRect/>
          </a:stretch>
        </p:blipFill>
        <p:spPr>
          <a:xfrm>
            <a:off x="719771" y="549904"/>
            <a:ext cx="3839825" cy="4714722"/>
          </a:xfrm>
          <a:prstGeom prst="rect">
            <a:avLst/>
          </a:prstGeom>
        </p:spPr>
      </p:pic>
      <p:sp>
        <p:nvSpPr>
          <p:cNvPr id="13" name="TextBox 12">
            <a:extLst>
              <a:ext uri="{FF2B5EF4-FFF2-40B4-BE49-F238E27FC236}">
                <a16:creationId xmlns:a16="http://schemas.microsoft.com/office/drawing/2014/main" id="{82CA7AA5-3865-F9DF-694C-B088A0E75E8D}"/>
              </a:ext>
            </a:extLst>
          </p:cNvPr>
          <p:cNvSpPr txBox="1"/>
          <p:nvPr/>
        </p:nvSpPr>
        <p:spPr>
          <a:xfrm>
            <a:off x="719771" y="5454428"/>
            <a:ext cx="3839825" cy="830997"/>
          </a:xfrm>
          <a:prstGeom prst="rect">
            <a:avLst/>
          </a:prstGeom>
          <a:noFill/>
        </p:spPr>
        <p:txBody>
          <a:bodyPr wrap="square" rtlCol="0">
            <a:spAutoFit/>
          </a:bodyPr>
          <a:lstStyle/>
          <a:p>
            <a:r>
              <a:rPr lang="en-GB" sz="1600" dirty="0">
                <a:latin typeface="Gill Sans MT" panose="020B0502020104020203" pitchFamily="34" charset="0"/>
              </a:rPr>
              <a:t>James McNeill Whistler, 'Arrangement in Grey and Black, No. 2: Portrait of Thomas Carlyle' (1872–73)</a:t>
            </a:r>
          </a:p>
        </p:txBody>
      </p:sp>
    </p:spTree>
    <p:extLst>
      <p:ext uri="{BB962C8B-B14F-4D97-AF65-F5344CB8AC3E}">
        <p14:creationId xmlns:p14="http://schemas.microsoft.com/office/powerpoint/2010/main" val="28573073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F3EC2-F8C1-FF21-C884-86473605F1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99ADF8-E1B9-9D56-A257-C8839B5F9CF0}"/>
              </a:ext>
            </a:extLst>
          </p:cNvPr>
          <p:cNvSpPr>
            <a:spLocks noGrp="1"/>
          </p:cNvSpPr>
          <p:nvPr>
            <p:ph type="ctrTitle"/>
          </p:nvPr>
        </p:nvSpPr>
        <p:spPr>
          <a:xfrm>
            <a:off x="1524000" y="712382"/>
            <a:ext cx="9144000" cy="784446"/>
          </a:xfrm>
        </p:spPr>
        <p:txBody>
          <a:bodyPr>
            <a:normAutofit fontScale="90000"/>
          </a:bodyPr>
          <a:lstStyle/>
          <a:p>
            <a:br>
              <a:rPr lang="en-GB" b="1" dirty="0">
                <a:effectLst/>
                <a:latin typeface="Gill Sans MT" panose="020B0502020104020203" pitchFamily="34" charset="0"/>
                <a:ea typeface="Aptos" panose="020B0004020202020204" pitchFamily="34" charset="0"/>
              </a:rPr>
            </a:br>
            <a:br>
              <a:rPr lang="en-GB" b="1" dirty="0">
                <a:effectLst/>
                <a:latin typeface="Gill Sans MT" panose="020B0502020104020203" pitchFamily="34" charset="0"/>
                <a:ea typeface="Aptos" panose="020B0004020202020204" pitchFamily="34" charset="0"/>
              </a:rPr>
            </a:br>
            <a:endParaRPr lang="en-GB" sz="3100" dirty="0"/>
          </a:p>
        </p:txBody>
      </p:sp>
      <p:sp>
        <p:nvSpPr>
          <p:cNvPr id="3" name="Subtitle 2">
            <a:extLst>
              <a:ext uri="{FF2B5EF4-FFF2-40B4-BE49-F238E27FC236}">
                <a16:creationId xmlns:a16="http://schemas.microsoft.com/office/drawing/2014/main" id="{41BAB12F-4A62-CDA3-E8B8-DE45B84F309E}"/>
              </a:ext>
            </a:extLst>
          </p:cNvPr>
          <p:cNvSpPr>
            <a:spLocks noGrp="1"/>
          </p:cNvSpPr>
          <p:nvPr>
            <p:ph type="subTitle" idx="1"/>
          </p:nvPr>
        </p:nvSpPr>
        <p:spPr>
          <a:xfrm>
            <a:off x="1073888" y="1743740"/>
            <a:ext cx="10239154" cy="4625162"/>
          </a:xfrm>
        </p:spPr>
        <p:txBody>
          <a:bodyPr>
            <a:normAutofit/>
          </a:bodyPr>
          <a:lstStyle/>
          <a:p>
            <a:pPr>
              <a:lnSpc>
                <a:spcPct val="107000"/>
              </a:lnSpc>
            </a:pPr>
            <a:r>
              <a:rPr lang="en-GB" sz="1800" dirty="0">
                <a:effectLst/>
                <a:latin typeface="Times New Roman" panose="02020603050405020304" pitchFamily="18" charset="0"/>
                <a:ea typeface="Aptos" panose="020B0004020202020204" pitchFamily="34" charset="0"/>
              </a:rPr>
              <a:t> </a:t>
            </a:r>
          </a:p>
          <a:p>
            <a:pPr algn="l"/>
            <a:endParaRPr lang="en-GB" dirty="0">
              <a:latin typeface="Gill Sans MT" panose="020B0502020104020203" pitchFamily="34" charset="0"/>
            </a:endParaRPr>
          </a:p>
        </p:txBody>
      </p:sp>
      <p:sp>
        <p:nvSpPr>
          <p:cNvPr id="4" name="Rectangle 3">
            <a:extLst>
              <a:ext uri="{FF2B5EF4-FFF2-40B4-BE49-F238E27FC236}">
                <a16:creationId xmlns:a16="http://schemas.microsoft.com/office/drawing/2014/main" id="{397188BD-B225-3D38-9CBE-C831EBD1A7C5}"/>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99222F8-E405-8683-99A7-3EB08D456627}"/>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4A821960-4596-6B99-CD46-89AEEF1BE020}"/>
              </a:ext>
            </a:extLst>
          </p:cNvPr>
          <p:cNvSpPr txBox="1"/>
          <p:nvPr/>
        </p:nvSpPr>
        <p:spPr>
          <a:xfrm>
            <a:off x="5262895" y="1104605"/>
            <a:ext cx="6108404" cy="3970318"/>
          </a:xfrm>
          <a:prstGeom prst="rect">
            <a:avLst/>
          </a:prstGeom>
          <a:noFill/>
        </p:spPr>
        <p:txBody>
          <a:bodyPr wrap="square">
            <a:spAutoFit/>
          </a:bodyPr>
          <a:lstStyle/>
          <a:p>
            <a:pPr marL="457200" indent="-457200">
              <a:buFont typeface="Arial" panose="020B0604020202020204" pitchFamily="34" charset="0"/>
              <a:buChar char="•"/>
            </a:pPr>
            <a:r>
              <a:rPr lang="en-GB" sz="2800" b="1" dirty="0">
                <a:latin typeface="Gill Sans MT" panose="020B0502020104020203" pitchFamily="34" charset="0"/>
              </a:rPr>
              <a:t>Historical materialism</a:t>
            </a:r>
            <a:r>
              <a:rPr lang="en-GB" sz="2800" dirty="0">
                <a:latin typeface="Gill Sans MT" panose="020B0502020104020203" pitchFamily="34" charset="0"/>
              </a:rPr>
              <a:t>: history driven not by ‘great men’ but by class struggle.</a:t>
            </a:r>
          </a:p>
          <a:p>
            <a:pPr marL="457200" indent="-457200">
              <a:buFont typeface="Arial" panose="020B0604020202020204" pitchFamily="34" charset="0"/>
              <a:buChar char="•"/>
            </a:pPr>
            <a:r>
              <a:rPr lang="en-GB" sz="2800" dirty="0">
                <a:latin typeface="Gill Sans MT" panose="020B0502020104020203" pitchFamily="34" charset="0"/>
              </a:rPr>
              <a:t>This is determined by the </a:t>
            </a:r>
            <a:r>
              <a:rPr lang="en-GB" sz="2800" b="1" dirty="0">
                <a:latin typeface="Gill Sans MT" panose="020B0502020104020203" pitchFamily="34" charset="0"/>
              </a:rPr>
              <a:t>economic base</a:t>
            </a:r>
            <a:r>
              <a:rPr lang="en-GB" sz="2800" dirty="0">
                <a:latin typeface="Gill Sans MT" panose="020B0502020104020203" pitchFamily="34" charset="0"/>
              </a:rPr>
              <a:t>/ mode of production (industrial capitalism).</a:t>
            </a:r>
          </a:p>
          <a:p>
            <a:pPr marL="457200" indent="-457200">
              <a:buFont typeface="Arial" panose="020B0604020202020204" pitchFamily="34" charset="0"/>
              <a:buChar char="•"/>
            </a:pPr>
            <a:r>
              <a:rPr lang="en-GB" sz="2800" dirty="0">
                <a:latin typeface="Gill Sans MT" panose="020B0502020104020203" pitchFamily="34" charset="0"/>
              </a:rPr>
              <a:t>The factory system generated a </a:t>
            </a:r>
            <a:r>
              <a:rPr lang="en-GB" sz="2800" b="1" dirty="0">
                <a:latin typeface="Gill Sans MT" panose="020B0502020104020203" pitchFamily="34" charset="0"/>
              </a:rPr>
              <a:t>class-conscious proletariat </a:t>
            </a:r>
            <a:r>
              <a:rPr lang="en-GB" sz="2800" dirty="0">
                <a:latin typeface="Gill Sans MT" panose="020B0502020104020203" pitchFamily="34" charset="0"/>
              </a:rPr>
              <a:t>which will eventually overthrow capitalism.</a:t>
            </a:r>
          </a:p>
        </p:txBody>
      </p:sp>
      <p:pic>
        <p:nvPicPr>
          <p:cNvPr id="8" name="Picture 7">
            <a:extLst>
              <a:ext uri="{FF2B5EF4-FFF2-40B4-BE49-F238E27FC236}">
                <a16:creationId xmlns:a16="http://schemas.microsoft.com/office/drawing/2014/main" id="{9D686FF7-BB0D-1E87-A490-9CE95DCC458C}"/>
              </a:ext>
            </a:extLst>
          </p:cNvPr>
          <p:cNvPicPr>
            <a:picLocks noChangeAspect="1"/>
          </p:cNvPicPr>
          <p:nvPr/>
        </p:nvPicPr>
        <p:blipFill>
          <a:blip r:embed="rId2"/>
          <a:stretch>
            <a:fillRect/>
          </a:stretch>
        </p:blipFill>
        <p:spPr>
          <a:xfrm>
            <a:off x="1006549" y="816685"/>
            <a:ext cx="3553047" cy="5224629"/>
          </a:xfrm>
          <a:prstGeom prst="rect">
            <a:avLst/>
          </a:prstGeom>
        </p:spPr>
      </p:pic>
    </p:spTree>
    <p:extLst>
      <p:ext uri="{BB962C8B-B14F-4D97-AF65-F5344CB8AC3E}">
        <p14:creationId xmlns:p14="http://schemas.microsoft.com/office/powerpoint/2010/main" val="3788703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02EC1-0EE8-777C-C3C0-C4E74A8903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CBFF3B-9D7F-CE73-C184-B7FB6D56D96B}"/>
              </a:ext>
            </a:extLst>
          </p:cNvPr>
          <p:cNvSpPr>
            <a:spLocks noGrp="1"/>
          </p:cNvSpPr>
          <p:nvPr>
            <p:ph type="ctrTitle"/>
          </p:nvPr>
        </p:nvSpPr>
        <p:spPr>
          <a:xfrm>
            <a:off x="1524000" y="712382"/>
            <a:ext cx="9144000" cy="784446"/>
          </a:xfrm>
        </p:spPr>
        <p:txBody>
          <a:bodyPr>
            <a:normAutofit fontScale="90000"/>
          </a:bodyPr>
          <a:lstStyle/>
          <a:p>
            <a:br>
              <a:rPr lang="en-GB" b="1" dirty="0">
                <a:effectLst/>
                <a:latin typeface="Gill Sans MT" panose="020B0502020104020203" pitchFamily="34" charset="0"/>
                <a:ea typeface="Aptos" panose="020B0004020202020204" pitchFamily="34" charset="0"/>
              </a:rPr>
            </a:br>
            <a:br>
              <a:rPr lang="en-GB" b="1" dirty="0">
                <a:effectLst/>
                <a:latin typeface="Gill Sans MT" panose="020B0502020104020203" pitchFamily="34" charset="0"/>
                <a:ea typeface="Aptos" panose="020B0004020202020204" pitchFamily="34" charset="0"/>
              </a:rPr>
            </a:br>
            <a:endParaRPr lang="en-GB" sz="3100" dirty="0"/>
          </a:p>
        </p:txBody>
      </p:sp>
      <p:sp>
        <p:nvSpPr>
          <p:cNvPr id="3" name="Subtitle 2">
            <a:extLst>
              <a:ext uri="{FF2B5EF4-FFF2-40B4-BE49-F238E27FC236}">
                <a16:creationId xmlns:a16="http://schemas.microsoft.com/office/drawing/2014/main" id="{A8CD673A-F380-6E32-BA6D-062167A35867}"/>
              </a:ext>
            </a:extLst>
          </p:cNvPr>
          <p:cNvSpPr>
            <a:spLocks noGrp="1"/>
          </p:cNvSpPr>
          <p:nvPr>
            <p:ph type="subTitle" idx="1"/>
          </p:nvPr>
        </p:nvSpPr>
        <p:spPr>
          <a:xfrm>
            <a:off x="1073888" y="1743740"/>
            <a:ext cx="10239154" cy="4625162"/>
          </a:xfrm>
        </p:spPr>
        <p:txBody>
          <a:bodyPr>
            <a:normAutofit/>
          </a:bodyPr>
          <a:lstStyle/>
          <a:p>
            <a:pPr>
              <a:lnSpc>
                <a:spcPct val="107000"/>
              </a:lnSpc>
            </a:pPr>
            <a:r>
              <a:rPr lang="en-GB" sz="1800" dirty="0">
                <a:effectLst/>
                <a:latin typeface="Times New Roman" panose="02020603050405020304" pitchFamily="18" charset="0"/>
                <a:ea typeface="Aptos" panose="020B0004020202020204" pitchFamily="34" charset="0"/>
              </a:rPr>
              <a:t> </a:t>
            </a:r>
          </a:p>
          <a:p>
            <a:pPr algn="l"/>
            <a:endParaRPr lang="en-GB" dirty="0">
              <a:latin typeface="Gill Sans MT" panose="020B0502020104020203" pitchFamily="34" charset="0"/>
            </a:endParaRPr>
          </a:p>
        </p:txBody>
      </p:sp>
      <p:sp>
        <p:nvSpPr>
          <p:cNvPr id="4" name="Rectangle 3">
            <a:extLst>
              <a:ext uri="{FF2B5EF4-FFF2-40B4-BE49-F238E27FC236}">
                <a16:creationId xmlns:a16="http://schemas.microsoft.com/office/drawing/2014/main" id="{CB6ED98F-B1A2-7FAE-D7A0-A12AA06944B4}"/>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5BD6BFBB-866E-918E-0EDC-F6F02D9B394E}"/>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7C982DFA-758E-B3B7-134F-9D8785CBA2E1}"/>
              </a:ext>
            </a:extLst>
          </p:cNvPr>
          <p:cNvSpPr txBox="1"/>
          <p:nvPr/>
        </p:nvSpPr>
        <p:spPr>
          <a:xfrm>
            <a:off x="5320941" y="1603154"/>
            <a:ext cx="6108404" cy="3970318"/>
          </a:xfrm>
          <a:prstGeom prst="rect">
            <a:avLst/>
          </a:prstGeom>
          <a:noFill/>
        </p:spPr>
        <p:txBody>
          <a:bodyPr wrap="square">
            <a:spAutoFit/>
          </a:bodyPr>
          <a:lstStyle/>
          <a:p>
            <a:r>
              <a:rPr lang="en-GB" sz="2800" dirty="0">
                <a:latin typeface="Gill Sans MT" panose="020B0502020104020203" pitchFamily="34" charset="0"/>
              </a:rPr>
              <a:t>'</a:t>
            </a:r>
            <a:r>
              <a:rPr lang="en-GB" sz="2800" dirty="0">
                <a:solidFill>
                  <a:srgbClr val="FF0000"/>
                </a:solidFill>
                <a:latin typeface="Gill Sans MT" panose="020B0502020104020203" pitchFamily="34" charset="0"/>
              </a:rPr>
              <a:t>Men</a:t>
            </a:r>
            <a:r>
              <a:rPr lang="en-GB" sz="2800" dirty="0">
                <a:latin typeface="Gill Sans MT" panose="020B0502020104020203" pitchFamily="34" charset="0"/>
              </a:rPr>
              <a:t> make their own history, but they do not make it as they please; they do not make it under self-selected circumstances, but under circumstances existing already, given and transmitted from the past.’ </a:t>
            </a:r>
          </a:p>
          <a:p>
            <a:endParaRPr lang="en-GB" sz="2800" dirty="0">
              <a:latin typeface="Gill Sans MT" panose="020B0502020104020203" pitchFamily="34" charset="0"/>
            </a:endParaRPr>
          </a:p>
          <a:p>
            <a:r>
              <a:rPr lang="en-GB" sz="2800" b="1" dirty="0">
                <a:latin typeface="Gill Sans MT" panose="020B0502020104020203" pitchFamily="34" charset="0"/>
              </a:rPr>
              <a:t>Karl Marx, </a:t>
            </a:r>
            <a:r>
              <a:rPr lang="en-GB" sz="2800" b="1" i="1" dirty="0">
                <a:latin typeface="Gill Sans MT" panose="020B0502020104020203" pitchFamily="34" charset="0"/>
              </a:rPr>
              <a:t>The Eighteenth Brumaire of Louis Bonaparte </a:t>
            </a:r>
            <a:r>
              <a:rPr lang="en-GB" sz="2800" b="1" dirty="0">
                <a:latin typeface="Gill Sans MT" panose="020B0502020104020203" pitchFamily="34" charset="0"/>
              </a:rPr>
              <a:t>(1852)</a:t>
            </a:r>
          </a:p>
        </p:txBody>
      </p:sp>
      <p:pic>
        <p:nvPicPr>
          <p:cNvPr id="7" name="Picture 6">
            <a:extLst>
              <a:ext uri="{FF2B5EF4-FFF2-40B4-BE49-F238E27FC236}">
                <a16:creationId xmlns:a16="http://schemas.microsoft.com/office/drawing/2014/main" id="{482E1D64-FED1-D03A-7029-1CFD1AF15C9C}"/>
              </a:ext>
            </a:extLst>
          </p:cNvPr>
          <p:cNvPicPr>
            <a:picLocks noChangeAspect="1"/>
          </p:cNvPicPr>
          <p:nvPr/>
        </p:nvPicPr>
        <p:blipFill>
          <a:blip r:embed="rId2"/>
          <a:stretch>
            <a:fillRect/>
          </a:stretch>
        </p:blipFill>
        <p:spPr>
          <a:xfrm>
            <a:off x="878958" y="592826"/>
            <a:ext cx="3738895" cy="5592567"/>
          </a:xfrm>
          <a:prstGeom prst="rect">
            <a:avLst/>
          </a:prstGeom>
        </p:spPr>
      </p:pic>
    </p:spTree>
    <p:extLst>
      <p:ext uri="{BB962C8B-B14F-4D97-AF65-F5344CB8AC3E}">
        <p14:creationId xmlns:p14="http://schemas.microsoft.com/office/powerpoint/2010/main" val="4221412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AF40AF-391A-233C-8D0A-DAD870B260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1C4183-2D57-412E-7F85-32B6D8604145}"/>
              </a:ext>
            </a:extLst>
          </p:cNvPr>
          <p:cNvSpPr>
            <a:spLocks noGrp="1"/>
          </p:cNvSpPr>
          <p:nvPr>
            <p:ph type="ctrTitle"/>
          </p:nvPr>
        </p:nvSpPr>
        <p:spPr>
          <a:xfrm>
            <a:off x="1424763" y="623464"/>
            <a:ext cx="9342474" cy="1194703"/>
          </a:xfrm>
        </p:spPr>
        <p:txBody>
          <a:bodyPr>
            <a:noAutofit/>
          </a:bodyPr>
          <a:lstStyle/>
          <a:p>
            <a:pPr algn="l"/>
            <a:r>
              <a:rPr lang="en-GB" sz="2800" b="1" dirty="0">
                <a:latin typeface="Gill Sans MT" panose="020B0502020104020203" pitchFamily="34" charset="0"/>
              </a:rPr>
              <a:t>E.P. Thompson, </a:t>
            </a:r>
            <a:r>
              <a:rPr lang="en-GB" sz="2800" b="1" i="1" dirty="0">
                <a:latin typeface="Gill Sans MT" panose="020B0502020104020203" pitchFamily="34" charset="0"/>
              </a:rPr>
              <a:t>The Making of the English Working Class</a:t>
            </a:r>
            <a:r>
              <a:rPr lang="en-GB" sz="2800" b="1" dirty="0">
                <a:latin typeface="Gill Sans MT" panose="020B0502020104020203" pitchFamily="34" charset="0"/>
              </a:rPr>
              <a:t> (Harmondsworth: Penguin, 1984 [first published 1963]).</a:t>
            </a:r>
            <a:endParaRPr lang="en-GB" sz="2800" dirty="0">
              <a:latin typeface="Gill Sans MT" panose="020B0502020104020203" pitchFamily="34" charset="0"/>
            </a:endParaRPr>
          </a:p>
        </p:txBody>
      </p:sp>
      <p:sp>
        <p:nvSpPr>
          <p:cNvPr id="3" name="Subtitle 2">
            <a:extLst>
              <a:ext uri="{FF2B5EF4-FFF2-40B4-BE49-F238E27FC236}">
                <a16:creationId xmlns:a16="http://schemas.microsoft.com/office/drawing/2014/main" id="{9DF500CD-D0B5-9DF7-8883-467C0FA4CEEE}"/>
              </a:ext>
            </a:extLst>
          </p:cNvPr>
          <p:cNvSpPr>
            <a:spLocks noGrp="1"/>
          </p:cNvSpPr>
          <p:nvPr>
            <p:ph type="subTitle" idx="1"/>
          </p:nvPr>
        </p:nvSpPr>
        <p:spPr>
          <a:xfrm>
            <a:off x="1424763" y="2058857"/>
            <a:ext cx="9144000" cy="4054863"/>
          </a:xfrm>
        </p:spPr>
        <p:txBody>
          <a:bodyPr>
            <a:noAutofit/>
          </a:bodyPr>
          <a:lstStyle/>
          <a:p>
            <a:pPr marL="342900" indent="-342900" algn="l">
              <a:buFont typeface="Arial" panose="020B0604020202020204" pitchFamily="34" charset="0"/>
              <a:buChar char="•"/>
            </a:pPr>
            <a:r>
              <a:rPr lang="en-GB" dirty="0">
                <a:latin typeface="Gill Sans MT" panose="020B0502020104020203" pitchFamily="34" charset="0"/>
              </a:rPr>
              <a:t>‘The working class did not rise like the sun at an appointed time. It was present at its own making.’ (p. 8)</a:t>
            </a:r>
          </a:p>
          <a:p>
            <a:pPr marL="342900" indent="-342900" algn="l">
              <a:buFont typeface="Arial" panose="020B0604020202020204" pitchFamily="34" charset="0"/>
              <a:buChar char="•"/>
            </a:pPr>
            <a:r>
              <a:rPr lang="en-GB" dirty="0">
                <a:latin typeface="Gill Sans MT" panose="020B0502020104020203" pitchFamily="34" charset="0"/>
              </a:rPr>
              <a:t>‘The class experience is largely determined by the productive relations into which </a:t>
            </a:r>
            <a:r>
              <a:rPr lang="en-GB" dirty="0">
                <a:solidFill>
                  <a:srgbClr val="FF0000"/>
                </a:solidFill>
                <a:latin typeface="Gill Sans MT" panose="020B0502020104020203" pitchFamily="34" charset="0"/>
              </a:rPr>
              <a:t>men</a:t>
            </a:r>
            <a:r>
              <a:rPr lang="en-GB" dirty="0">
                <a:latin typeface="Gill Sans MT" panose="020B0502020104020203" pitchFamily="34" charset="0"/>
              </a:rPr>
              <a:t> are born – or enter involuntarily. Class-consciousness is the way in which these experiences are handled in cultural terms… If the experience appears as determined, class-consciousness does not.’ (p.9)</a:t>
            </a:r>
          </a:p>
          <a:p>
            <a:pPr marL="342900" indent="-342900" algn="l">
              <a:buFont typeface="Arial" panose="020B0604020202020204" pitchFamily="34" charset="0"/>
              <a:buChar char="•"/>
            </a:pPr>
            <a:r>
              <a:rPr lang="en-GB" dirty="0">
                <a:latin typeface="Gill Sans MT" panose="020B0502020104020203" pitchFamily="34" charset="0"/>
              </a:rPr>
              <a:t>‘The making of the working class is a fact of political and cultural, as much as of economic history. It was not the spontaneous generation of a factory system.’ (p. 213)</a:t>
            </a:r>
          </a:p>
        </p:txBody>
      </p:sp>
      <p:sp>
        <p:nvSpPr>
          <p:cNvPr id="4" name="Rectangle 3">
            <a:extLst>
              <a:ext uri="{FF2B5EF4-FFF2-40B4-BE49-F238E27FC236}">
                <a16:creationId xmlns:a16="http://schemas.microsoft.com/office/drawing/2014/main" id="{F58E36E8-87B9-4A9B-0B13-445EFD077FA4}"/>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0E1AE1D-8BF6-9346-BCF5-AD17F5EF984F}"/>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01834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983B5-6387-1F2F-585C-56FF1E92C1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4774C2-5107-4899-E199-C3EF1E563077}"/>
              </a:ext>
            </a:extLst>
          </p:cNvPr>
          <p:cNvSpPr>
            <a:spLocks noGrp="1"/>
          </p:cNvSpPr>
          <p:nvPr>
            <p:ph type="ctrTitle"/>
          </p:nvPr>
        </p:nvSpPr>
        <p:spPr>
          <a:xfrm>
            <a:off x="1424763" y="698576"/>
            <a:ext cx="9342474" cy="855881"/>
          </a:xfrm>
        </p:spPr>
        <p:txBody>
          <a:bodyPr>
            <a:noAutofit/>
          </a:bodyPr>
          <a:lstStyle/>
          <a:p>
            <a:pPr algn="l"/>
            <a:r>
              <a:rPr lang="en-GB" sz="2800" b="1" dirty="0">
                <a:latin typeface="Gill Sans MT" panose="020B0502020104020203" pitchFamily="34" charset="0"/>
              </a:rPr>
              <a:t>The Women's Liberation Movement and the rise of feminist 'history from below' (1970s-1980s)</a:t>
            </a:r>
            <a:endParaRPr lang="en-GB" sz="2800" dirty="0">
              <a:latin typeface="Gill Sans MT" panose="020B0502020104020203" pitchFamily="34" charset="0"/>
            </a:endParaRPr>
          </a:p>
        </p:txBody>
      </p:sp>
      <p:sp>
        <p:nvSpPr>
          <p:cNvPr id="3" name="Subtitle 2">
            <a:extLst>
              <a:ext uri="{FF2B5EF4-FFF2-40B4-BE49-F238E27FC236}">
                <a16:creationId xmlns:a16="http://schemas.microsoft.com/office/drawing/2014/main" id="{FF7D7D30-B4C4-CA1E-5EB2-652580DF724D}"/>
              </a:ext>
            </a:extLst>
          </p:cNvPr>
          <p:cNvSpPr>
            <a:spLocks noGrp="1"/>
          </p:cNvSpPr>
          <p:nvPr>
            <p:ph type="subTitle" idx="1"/>
          </p:nvPr>
        </p:nvSpPr>
        <p:spPr>
          <a:xfrm>
            <a:off x="365244" y="5705361"/>
            <a:ext cx="5452934" cy="642276"/>
          </a:xfrm>
        </p:spPr>
        <p:txBody>
          <a:bodyPr>
            <a:noAutofit/>
          </a:bodyPr>
          <a:lstStyle/>
          <a:p>
            <a:pPr lvl="1" algn="l"/>
            <a:r>
              <a:rPr lang="en-GB" dirty="0">
                <a:latin typeface="Gill Sans MT" panose="020B0502020104020203" pitchFamily="34" charset="0"/>
              </a:rPr>
              <a:t>International Women’s Day (1970)</a:t>
            </a:r>
          </a:p>
          <a:p>
            <a:pPr lvl="1" algn="l"/>
            <a:r>
              <a:rPr lang="en-GB" sz="1600" dirty="0">
                <a:latin typeface="Gill Sans MT" panose="020B0502020104020203" pitchFamily="34" charset="0"/>
              </a:rPr>
              <a:t>howl-uk.org</a:t>
            </a:r>
          </a:p>
          <a:p>
            <a:pPr marL="800100" lvl="1" indent="-342900" algn="l">
              <a:buFont typeface="Arial" panose="020B0604020202020204" pitchFamily="34" charset="0"/>
              <a:buChar char="•"/>
            </a:pPr>
            <a:endParaRPr lang="en-GB" dirty="0"/>
          </a:p>
        </p:txBody>
      </p:sp>
      <p:sp>
        <p:nvSpPr>
          <p:cNvPr id="4" name="Rectangle 3">
            <a:extLst>
              <a:ext uri="{FF2B5EF4-FFF2-40B4-BE49-F238E27FC236}">
                <a16:creationId xmlns:a16="http://schemas.microsoft.com/office/drawing/2014/main" id="{16012E52-0EA2-1947-9DB9-A34BA1DB71A9}"/>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BA916A4-11FE-DF14-1362-21AE411EAE5E}"/>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HOWLING WITH PRIDE AND SHAME: Recollections of the Women's Liberation ...">
            <a:extLst>
              <a:ext uri="{FF2B5EF4-FFF2-40B4-BE49-F238E27FC236}">
                <a16:creationId xmlns:a16="http://schemas.microsoft.com/office/drawing/2014/main" id="{D10B2CA7-E241-1DC1-9A38-AD7AC9A7CA31}"/>
              </a:ext>
            </a:extLst>
          </p:cNvPr>
          <p:cNvPicPr>
            <a:picLocks noChangeAspect="1"/>
          </p:cNvPicPr>
          <p:nvPr/>
        </p:nvPicPr>
        <p:blipFill>
          <a:blip r:embed="rId2"/>
          <a:stretch>
            <a:fillRect/>
          </a:stretch>
        </p:blipFill>
        <p:spPr>
          <a:xfrm>
            <a:off x="365244" y="1971230"/>
            <a:ext cx="5452934" cy="3508744"/>
          </a:xfrm>
          <a:prstGeom prst="rect">
            <a:avLst/>
          </a:prstGeom>
        </p:spPr>
      </p:pic>
      <p:pic>
        <p:nvPicPr>
          <p:cNvPr id="9" name="Picture 8">
            <a:extLst>
              <a:ext uri="{FF2B5EF4-FFF2-40B4-BE49-F238E27FC236}">
                <a16:creationId xmlns:a16="http://schemas.microsoft.com/office/drawing/2014/main" id="{FDA1FE54-0C71-A1C5-F408-79D110791643}"/>
              </a:ext>
            </a:extLst>
          </p:cNvPr>
          <p:cNvPicPr>
            <a:picLocks noChangeAspect="1"/>
          </p:cNvPicPr>
          <p:nvPr/>
        </p:nvPicPr>
        <p:blipFill>
          <a:blip r:embed="rId3"/>
          <a:stretch>
            <a:fillRect/>
          </a:stretch>
        </p:blipFill>
        <p:spPr>
          <a:xfrm>
            <a:off x="6373823" y="1956392"/>
            <a:ext cx="5680826" cy="3508744"/>
          </a:xfrm>
          <a:prstGeom prst="rect">
            <a:avLst/>
          </a:prstGeom>
        </p:spPr>
      </p:pic>
      <p:sp>
        <p:nvSpPr>
          <p:cNvPr id="12" name="TextBox 11">
            <a:extLst>
              <a:ext uri="{FF2B5EF4-FFF2-40B4-BE49-F238E27FC236}">
                <a16:creationId xmlns:a16="http://schemas.microsoft.com/office/drawing/2014/main" id="{2B9979C7-092F-2C40-C380-8285890C5C7E}"/>
              </a:ext>
            </a:extLst>
          </p:cNvPr>
          <p:cNvSpPr txBox="1"/>
          <p:nvPr/>
        </p:nvSpPr>
        <p:spPr>
          <a:xfrm>
            <a:off x="6373823" y="5647016"/>
            <a:ext cx="5680826" cy="646331"/>
          </a:xfrm>
          <a:prstGeom prst="rect">
            <a:avLst/>
          </a:prstGeom>
          <a:noFill/>
        </p:spPr>
        <p:txBody>
          <a:bodyPr wrap="square" rtlCol="0">
            <a:spAutoFit/>
          </a:bodyPr>
          <a:lstStyle/>
          <a:p>
            <a:r>
              <a:rPr lang="en-GB" sz="2000" dirty="0">
                <a:latin typeface="Gill Sans MT" panose="020B0502020104020203" pitchFamily="34" charset="0"/>
              </a:rPr>
              <a:t>The first women's history conference (1970)</a:t>
            </a:r>
          </a:p>
          <a:p>
            <a:r>
              <a:rPr lang="en-GB" sz="1600" dirty="0">
                <a:latin typeface="Gill Sans MT" panose="020B0502020104020203" pitchFamily="34" charset="0"/>
              </a:rPr>
              <a:t>liverpoolpeopleshistory.org</a:t>
            </a:r>
          </a:p>
        </p:txBody>
      </p:sp>
    </p:spTree>
    <p:extLst>
      <p:ext uri="{BB962C8B-B14F-4D97-AF65-F5344CB8AC3E}">
        <p14:creationId xmlns:p14="http://schemas.microsoft.com/office/powerpoint/2010/main" val="3806567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D5E4D5-77D7-B56B-6355-24DC5479D3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2AA774-2791-2D92-7F26-49DCD97040F1}"/>
              </a:ext>
            </a:extLst>
          </p:cNvPr>
          <p:cNvSpPr>
            <a:spLocks noGrp="1"/>
          </p:cNvSpPr>
          <p:nvPr>
            <p:ph type="ctrTitle"/>
          </p:nvPr>
        </p:nvSpPr>
        <p:spPr>
          <a:xfrm>
            <a:off x="1524000" y="712382"/>
            <a:ext cx="9144000" cy="784446"/>
          </a:xfrm>
        </p:spPr>
        <p:txBody>
          <a:bodyPr>
            <a:normAutofit fontScale="90000"/>
          </a:bodyPr>
          <a:lstStyle/>
          <a:p>
            <a:br>
              <a:rPr lang="en-GB" b="1" dirty="0">
                <a:effectLst/>
                <a:latin typeface="Gill Sans MT" panose="020B0502020104020203" pitchFamily="34" charset="0"/>
                <a:ea typeface="Aptos" panose="020B0004020202020204" pitchFamily="34" charset="0"/>
              </a:rPr>
            </a:br>
            <a:br>
              <a:rPr lang="en-GB" b="1" dirty="0">
                <a:effectLst/>
                <a:latin typeface="Gill Sans MT" panose="020B0502020104020203" pitchFamily="34" charset="0"/>
                <a:ea typeface="Aptos" panose="020B0004020202020204" pitchFamily="34" charset="0"/>
              </a:rPr>
            </a:br>
            <a:endParaRPr lang="en-GB" sz="3100" dirty="0"/>
          </a:p>
        </p:txBody>
      </p:sp>
      <p:sp>
        <p:nvSpPr>
          <p:cNvPr id="3" name="Subtitle 2">
            <a:extLst>
              <a:ext uri="{FF2B5EF4-FFF2-40B4-BE49-F238E27FC236}">
                <a16:creationId xmlns:a16="http://schemas.microsoft.com/office/drawing/2014/main" id="{3A3E4448-EF07-3A9C-7FD0-D8BFC0F46DB0}"/>
              </a:ext>
            </a:extLst>
          </p:cNvPr>
          <p:cNvSpPr>
            <a:spLocks noGrp="1"/>
          </p:cNvSpPr>
          <p:nvPr>
            <p:ph type="subTitle" idx="1"/>
          </p:nvPr>
        </p:nvSpPr>
        <p:spPr>
          <a:xfrm>
            <a:off x="1073888" y="1743740"/>
            <a:ext cx="10239154" cy="4625162"/>
          </a:xfrm>
        </p:spPr>
        <p:txBody>
          <a:bodyPr>
            <a:normAutofit/>
          </a:bodyPr>
          <a:lstStyle/>
          <a:p>
            <a:pPr>
              <a:lnSpc>
                <a:spcPct val="107000"/>
              </a:lnSpc>
            </a:pPr>
            <a:r>
              <a:rPr lang="en-GB" sz="1800" dirty="0">
                <a:effectLst/>
                <a:latin typeface="Times New Roman" panose="02020603050405020304" pitchFamily="18" charset="0"/>
                <a:ea typeface="Aptos" panose="020B0004020202020204" pitchFamily="34" charset="0"/>
              </a:rPr>
              <a:t> </a:t>
            </a:r>
          </a:p>
          <a:p>
            <a:pPr algn="l"/>
            <a:endParaRPr lang="en-GB" dirty="0">
              <a:latin typeface="Gill Sans MT" panose="020B0502020104020203" pitchFamily="34" charset="0"/>
            </a:endParaRPr>
          </a:p>
        </p:txBody>
      </p:sp>
      <p:sp>
        <p:nvSpPr>
          <p:cNvPr id="4" name="Rectangle 3">
            <a:extLst>
              <a:ext uri="{FF2B5EF4-FFF2-40B4-BE49-F238E27FC236}">
                <a16:creationId xmlns:a16="http://schemas.microsoft.com/office/drawing/2014/main" id="{5D8AEFD8-7AF1-FDC0-119F-9867EC47E95A}"/>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18681CC-54B4-FD31-4B09-B15E8FF7A6DB}"/>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72E8534-4878-6806-DCD7-851ED48143C6}"/>
              </a:ext>
            </a:extLst>
          </p:cNvPr>
          <p:cNvSpPr txBox="1"/>
          <p:nvPr/>
        </p:nvSpPr>
        <p:spPr>
          <a:xfrm>
            <a:off x="5544788" y="1292596"/>
            <a:ext cx="6108404" cy="2246769"/>
          </a:xfrm>
          <a:prstGeom prst="rect">
            <a:avLst/>
          </a:prstGeom>
          <a:noFill/>
        </p:spPr>
        <p:txBody>
          <a:bodyPr wrap="square">
            <a:spAutoFit/>
          </a:bodyPr>
          <a:lstStyle/>
          <a:p>
            <a:r>
              <a:rPr lang="en-GB" sz="2800" dirty="0">
                <a:latin typeface="Gill Sans MT" panose="020B0502020104020203" pitchFamily="34" charset="0"/>
              </a:rPr>
              <a:t>‘Prostitutes thus emerge as important historical actors, as women who made their own history, albeit under very restrictive conditions.’ </a:t>
            </a:r>
          </a:p>
          <a:p>
            <a:r>
              <a:rPr lang="en-GB" sz="2800" b="1" dirty="0" err="1">
                <a:latin typeface="Gill Sans MT" panose="020B0502020104020203" pitchFamily="34" charset="0"/>
              </a:rPr>
              <a:t>Walkowitz</a:t>
            </a:r>
            <a:r>
              <a:rPr lang="en-GB" sz="2800" b="1" dirty="0">
                <a:latin typeface="Gill Sans MT" panose="020B0502020104020203" pitchFamily="34" charset="0"/>
              </a:rPr>
              <a:t> (1980)</a:t>
            </a:r>
          </a:p>
        </p:txBody>
      </p:sp>
      <p:pic>
        <p:nvPicPr>
          <p:cNvPr id="7" name="Picture 6">
            <a:extLst>
              <a:ext uri="{FF2B5EF4-FFF2-40B4-BE49-F238E27FC236}">
                <a16:creationId xmlns:a16="http://schemas.microsoft.com/office/drawing/2014/main" id="{67A1974B-1A1D-340E-A34C-DD14E497FCEA}"/>
              </a:ext>
            </a:extLst>
          </p:cNvPr>
          <p:cNvPicPr>
            <a:picLocks noChangeAspect="1"/>
          </p:cNvPicPr>
          <p:nvPr/>
        </p:nvPicPr>
        <p:blipFill>
          <a:blip r:embed="rId2"/>
          <a:stretch>
            <a:fillRect/>
          </a:stretch>
        </p:blipFill>
        <p:spPr>
          <a:xfrm>
            <a:off x="808166" y="558210"/>
            <a:ext cx="3751430" cy="5625077"/>
          </a:xfrm>
          <a:prstGeom prst="rect">
            <a:avLst/>
          </a:prstGeom>
        </p:spPr>
      </p:pic>
      <p:sp>
        <p:nvSpPr>
          <p:cNvPr id="11" name="TextBox 10">
            <a:extLst>
              <a:ext uri="{FF2B5EF4-FFF2-40B4-BE49-F238E27FC236}">
                <a16:creationId xmlns:a16="http://schemas.microsoft.com/office/drawing/2014/main" id="{763DE8C3-4768-876E-2C31-6DD0A32F60FF}"/>
              </a:ext>
            </a:extLst>
          </p:cNvPr>
          <p:cNvSpPr txBox="1"/>
          <p:nvPr/>
        </p:nvSpPr>
        <p:spPr>
          <a:xfrm>
            <a:off x="5544788" y="4056321"/>
            <a:ext cx="6108404" cy="1384995"/>
          </a:xfrm>
          <a:prstGeom prst="rect">
            <a:avLst/>
          </a:prstGeom>
          <a:noFill/>
        </p:spPr>
        <p:txBody>
          <a:bodyPr wrap="square">
            <a:spAutoFit/>
          </a:bodyPr>
          <a:lstStyle/>
          <a:p>
            <a:r>
              <a:rPr lang="en-GB" sz="2800" dirty="0">
                <a:latin typeface="Gill Sans MT" panose="020B0502020104020203" pitchFamily="34" charset="0"/>
              </a:rPr>
              <a:t>'Men make their own history, but they do not make it as they please...’ </a:t>
            </a:r>
          </a:p>
          <a:p>
            <a:r>
              <a:rPr lang="en-GB" sz="2800" b="1" dirty="0">
                <a:latin typeface="Gill Sans MT" panose="020B0502020104020203" pitchFamily="34" charset="0"/>
              </a:rPr>
              <a:t>Marx (1852)</a:t>
            </a:r>
          </a:p>
        </p:txBody>
      </p:sp>
    </p:spTree>
    <p:extLst>
      <p:ext uri="{BB962C8B-B14F-4D97-AF65-F5344CB8AC3E}">
        <p14:creationId xmlns:p14="http://schemas.microsoft.com/office/powerpoint/2010/main" val="3245917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782AE-75A5-14BB-1F81-18342B10AE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91CDC6-36A5-F0D0-20C7-C0F60BD941E4}"/>
              </a:ext>
            </a:extLst>
          </p:cNvPr>
          <p:cNvSpPr>
            <a:spLocks noGrp="1"/>
          </p:cNvSpPr>
          <p:nvPr>
            <p:ph type="ctrTitle"/>
          </p:nvPr>
        </p:nvSpPr>
        <p:spPr>
          <a:xfrm>
            <a:off x="1524000" y="1246929"/>
            <a:ext cx="9342474" cy="1194703"/>
          </a:xfrm>
        </p:spPr>
        <p:txBody>
          <a:bodyPr>
            <a:noAutofit/>
          </a:bodyPr>
          <a:lstStyle/>
          <a:p>
            <a:pPr algn="l"/>
            <a:r>
              <a:rPr lang="en-GB" sz="2800" b="1" dirty="0">
                <a:latin typeface="Gill Sans MT" panose="020B0502020104020203" pitchFamily="34" charset="0"/>
              </a:rPr>
              <a:t>Lynette Russell ‘ “Dirty Domestics and Worse Cooks”: Aboriginal Women’s Agency and Domestic Frontiers, Southern Australia, 1800-1850’, </a:t>
            </a:r>
            <a:r>
              <a:rPr lang="en-GB" sz="2800" b="1" i="1" dirty="0">
                <a:latin typeface="Gill Sans MT" panose="020B0502020104020203" pitchFamily="34" charset="0"/>
              </a:rPr>
              <a:t>Frontiers</a:t>
            </a:r>
            <a:r>
              <a:rPr lang="en-GB" sz="2800" b="1" dirty="0">
                <a:latin typeface="Gill Sans MT" panose="020B0502020104020203" pitchFamily="34" charset="0"/>
              </a:rPr>
              <a:t> 28:1 &amp; 2 (2007)</a:t>
            </a:r>
            <a:endParaRPr lang="en-GB" sz="2800" dirty="0">
              <a:latin typeface="Gill Sans MT" panose="020B0502020104020203" pitchFamily="34" charset="0"/>
            </a:endParaRPr>
          </a:p>
        </p:txBody>
      </p:sp>
      <p:sp>
        <p:nvSpPr>
          <p:cNvPr id="3" name="Subtitle 2">
            <a:extLst>
              <a:ext uri="{FF2B5EF4-FFF2-40B4-BE49-F238E27FC236}">
                <a16:creationId xmlns:a16="http://schemas.microsoft.com/office/drawing/2014/main" id="{0573BD6D-85E5-0988-4FC7-7D7280E6BAB9}"/>
              </a:ext>
            </a:extLst>
          </p:cNvPr>
          <p:cNvSpPr>
            <a:spLocks noGrp="1"/>
          </p:cNvSpPr>
          <p:nvPr>
            <p:ph type="subTitle" idx="1"/>
          </p:nvPr>
        </p:nvSpPr>
        <p:spPr>
          <a:xfrm>
            <a:off x="1524000" y="2718077"/>
            <a:ext cx="9144000" cy="3480706"/>
          </a:xfrm>
        </p:spPr>
        <p:txBody>
          <a:bodyPr>
            <a:noAutofit/>
          </a:bodyPr>
          <a:lstStyle/>
          <a:p>
            <a:pPr marL="342900" indent="-342900" algn="l">
              <a:buFont typeface="Arial" panose="020B0604020202020204" pitchFamily="34" charset="0"/>
              <a:buChar char="•"/>
            </a:pPr>
            <a:r>
              <a:rPr lang="en-GB" dirty="0">
                <a:latin typeface="Gill Sans MT" panose="020B0502020104020203" pitchFamily="34" charset="0"/>
              </a:rPr>
              <a:t>‘…it is imperative that we acknowledge their status as autonomous beings… Women might be thought of not merely as victims of the colonial encounter but as consciously engaging with the opportunities that arose out of it – even if those opportunities were limited…’ (pp. 27-28)</a:t>
            </a:r>
          </a:p>
          <a:p>
            <a:pPr marL="342900" indent="-342900" algn="l">
              <a:buFont typeface="Arial" panose="020B0604020202020204" pitchFamily="34" charset="0"/>
              <a:buChar char="•"/>
            </a:pPr>
            <a:r>
              <a:rPr lang="en-GB" dirty="0">
                <a:latin typeface="Gill Sans MT" panose="020B0502020104020203" pitchFamily="34" charset="0"/>
              </a:rPr>
              <a:t>‘… women themselves had choices, although these might be seen as a choice between two evils.’ (p. 31)</a:t>
            </a:r>
          </a:p>
          <a:p>
            <a:pPr marL="342900" indent="-342900" algn="l">
              <a:buFont typeface="Arial" panose="020B0604020202020204" pitchFamily="34" charset="0"/>
              <a:buChar char="•"/>
            </a:pPr>
            <a:r>
              <a:rPr lang="en-GB" dirty="0">
                <a:latin typeface="Gill Sans MT" panose="020B0502020104020203" pitchFamily="34" charset="0"/>
              </a:rPr>
              <a:t>‘Women can, do, and did effect change within the home; they exercised power, control, and agency.’ (p.18)</a:t>
            </a:r>
          </a:p>
          <a:p>
            <a:pPr marL="342900" indent="-342900" algn="l">
              <a:buFont typeface="Arial" panose="020B0604020202020204" pitchFamily="34" charset="0"/>
              <a:buChar char="•"/>
            </a:pPr>
            <a:endParaRPr lang="en-GB" dirty="0">
              <a:latin typeface="Gill Sans MT" panose="020B0502020104020203" pitchFamily="34" charset="0"/>
            </a:endParaRPr>
          </a:p>
          <a:p>
            <a:pPr marL="342900" indent="-342900" algn="l">
              <a:buFont typeface="Arial" panose="020B0604020202020204" pitchFamily="34" charset="0"/>
              <a:buChar char="•"/>
            </a:pPr>
            <a:endParaRPr lang="en-GB" dirty="0"/>
          </a:p>
        </p:txBody>
      </p:sp>
      <p:sp>
        <p:nvSpPr>
          <p:cNvPr id="4" name="Rectangle 3">
            <a:extLst>
              <a:ext uri="{FF2B5EF4-FFF2-40B4-BE49-F238E27FC236}">
                <a16:creationId xmlns:a16="http://schemas.microsoft.com/office/drawing/2014/main" id="{B49E9B9D-1D29-5E77-760A-5EC0F88B2E4B}"/>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776A003-5042-D784-6224-637E178DDE1F}"/>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05036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CE6CA-CBE5-6DE4-EE8B-E508C228F3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51BDFC-F202-1DC9-ABDA-92D4846DA841}"/>
              </a:ext>
            </a:extLst>
          </p:cNvPr>
          <p:cNvSpPr>
            <a:spLocks noGrp="1"/>
          </p:cNvSpPr>
          <p:nvPr>
            <p:ph type="ctrTitle"/>
          </p:nvPr>
        </p:nvSpPr>
        <p:spPr>
          <a:xfrm>
            <a:off x="1524000" y="829340"/>
            <a:ext cx="9342474" cy="602199"/>
          </a:xfrm>
        </p:spPr>
        <p:txBody>
          <a:bodyPr>
            <a:noAutofit/>
          </a:bodyPr>
          <a:lstStyle/>
          <a:p>
            <a:pPr algn="l"/>
            <a:r>
              <a:rPr lang="en-GB" sz="4400" b="1" dirty="0">
                <a:latin typeface="Gill Sans MT" panose="020B0502020104020203" pitchFamily="34" charset="0"/>
              </a:rPr>
              <a:t>The problem with agency…?</a:t>
            </a:r>
            <a:endParaRPr lang="en-GB" sz="4400" dirty="0">
              <a:latin typeface="Gill Sans MT" panose="020B0502020104020203" pitchFamily="34" charset="0"/>
            </a:endParaRPr>
          </a:p>
        </p:txBody>
      </p:sp>
      <p:sp>
        <p:nvSpPr>
          <p:cNvPr id="3" name="Subtitle 2">
            <a:extLst>
              <a:ext uri="{FF2B5EF4-FFF2-40B4-BE49-F238E27FC236}">
                <a16:creationId xmlns:a16="http://schemas.microsoft.com/office/drawing/2014/main" id="{45FBF58F-0EC8-34D5-17EA-A791AC2C5FA7}"/>
              </a:ext>
            </a:extLst>
          </p:cNvPr>
          <p:cNvSpPr>
            <a:spLocks noGrp="1"/>
          </p:cNvSpPr>
          <p:nvPr>
            <p:ph type="subTitle" idx="1"/>
          </p:nvPr>
        </p:nvSpPr>
        <p:spPr>
          <a:xfrm>
            <a:off x="1524000" y="1848135"/>
            <a:ext cx="9144000" cy="4180525"/>
          </a:xfrm>
        </p:spPr>
        <p:txBody>
          <a:bodyPr>
            <a:noAutofit/>
          </a:bodyPr>
          <a:lstStyle/>
          <a:p>
            <a:pPr algn="l"/>
            <a:r>
              <a:rPr lang="en-GB" sz="2800" dirty="0">
                <a:latin typeface="Gill Sans MT" panose="020B0502020104020203" pitchFamily="34" charset="0"/>
              </a:rPr>
              <a:t>‘a particular emphasis on … “agency”… while giving short shrift or no consideration at all to relations of domination in general and to capital in particular… celebrate the inventiveness of so-called “common people” in making do and finding liveable niches under adverse circumstances… reducing conflictual and dynamic relations of social domination to “adverse circumstances” …’ </a:t>
            </a:r>
          </a:p>
          <a:p>
            <a:pPr algn="l"/>
            <a:endParaRPr lang="en-GB" sz="2800" dirty="0">
              <a:latin typeface="Gill Sans MT" panose="020B0502020104020203" pitchFamily="34" charset="0"/>
            </a:endParaRPr>
          </a:p>
          <a:p>
            <a:pPr algn="l"/>
            <a:r>
              <a:rPr lang="en-GB" sz="2000" b="1" dirty="0">
                <a:latin typeface="Gill Sans MT" panose="020B0502020104020203" pitchFamily="34" charset="0"/>
              </a:rPr>
              <a:t>Ravi Ahuja, ‘Capital at Sea, Shaitan Below Decks? A Note on Global Narratives, Narrow Spaces, and the Limits of Experience’,</a:t>
            </a:r>
            <a:r>
              <a:rPr lang="en-GB" sz="2000" b="1" i="1" dirty="0">
                <a:latin typeface="Gill Sans MT" panose="020B0502020104020203" pitchFamily="34" charset="0"/>
              </a:rPr>
              <a:t> History of the Present: a Journal of Critical History</a:t>
            </a:r>
            <a:r>
              <a:rPr lang="en-GB" sz="2000" b="1" dirty="0">
                <a:latin typeface="Gill Sans MT" panose="020B0502020104020203" pitchFamily="34" charset="0"/>
              </a:rPr>
              <a:t> 2:1 (Spring 2012), 78-85, </a:t>
            </a:r>
            <a:r>
              <a:rPr lang="en-GB" sz="2000" dirty="0">
                <a:latin typeface="Gill Sans MT" panose="020B0502020104020203" pitchFamily="34" charset="0"/>
              </a:rPr>
              <a:t>p. 81</a:t>
            </a:r>
          </a:p>
          <a:p>
            <a:pPr marL="342900" indent="-342900" algn="l">
              <a:buFont typeface="Arial" panose="020B0604020202020204" pitchFamily="34" charset="0"/>
              <a:buChar char="•"/>
            </a:pPr>
            <a:endParaRPr lang="en-GB" dirty="0"/>
          </a:p>
        </p:txBody>
      </p:sp>
      <p:sp>
        <p:nvSpPr>
          <p:cNvPr id="4" name="Rectangle 3">
            <a:extLst>
              <a:ext uri="{FF2B5EF4-FFF2-40B4-BE49-F238E27FC236}">
                <a16:creationId xmlns:a16="http://schemas.microsoft.com/office/drawing/2014/main" id="{E904DA50-7DD6-5D88-C5F5-D00E3F6C4A20}"/>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06DCA4DD-4CC8-1432-4604-526F4FD5E5CB}"/>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353843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CD3EE-6832-8C15-0A0D-395CC964AB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FFC05A-7B0F-D52C-45B1-C375351E7CC8}"/>
              </a:ext>
            </a:extLst>
          </p:cNvPr>
          <p:cNvSpPr>
            <a:spLocks noGrp="1"/>
          </p:cNvSpPr>
          <p:nvPr>
            <p:ph type="ctrTitle"/>
          </p:nvPr>
        </p:nvSpPr>
        <p:spPr>
          <a:xfrm>
            <a:off x="1616149" y="826929"/>
            <a:ext cx="9342474" cy="602199"/>
          </a:xfrm>
        </p:spPr>
        <p:txBody>
          <a:bodyPr>
            <a:noAutofit/>
          </a:bodyPr>
          <a:lstStyle/>
          <a:p>
            <a:pPr algn="l"/>
            <a:r>
              <a:rPr lang="en-GB" sz="4400" b="1" dirty="0"/>
              <a:t>The problem with agency…?</a:t>
            </a:r>
            <a:endParaRPr lang="en-GB" sz="4400" dirty="0"/>
          </a:p>
        </p:txBody>
      </p:sp>
      <p:sp>
        <p:nvSpPr>
          <p:cNvPr id="3" name="Subtitle 2">
            <a:extLst>
              <a:ext uri="{FF2B5EF4-FFF2-40B4-BE49-F238E27FC236}">
                <a16:creationId xmlns:a16="http://schemas.microsoft.com/office/drawing/2014/main" id="{2C31595E-3657-5A54-CD01-F23C51D32694}"/>
              </a:ext>
            </a:extLst>
          </p:cNvPr>
          <p:cNvSpPr>
            <a:spLocks noGrp="1"/>
          </p:cNvSpPr>
          <p:nvPr>
            <p:ph type="subTitle" idx="1"/>
          </p:nvPr>
        </p:nvSpPr>
        <p:spPr>
          <a:xfrm>
            <a:off x="10622280" y="5823452"/>
            <a:ext cx="45719" cy="45719"/>
          </a:xfrm>
        </p:spPr>
        <p:txBody>
          <a:bodyPr>
            <a:noAutofit/>
          </a:bodyPr>
          <a:lstStyle/>
          <a:p>
            <a:pPr algn="l"/>
            <a:endParaRPr lang="en-GB" dirty="0"/>
          </a:p>
        </p:txBody>
      </p:sp>
      <p:sp>
        <p:nvSpPr>
          <p:cNvPr id="4" name="Rectangle 3">
            <a:extLst>
              <a:ext uri="{FF2B5EF4-FFF2-40B4-BE49-F238E27FC236}">
                <a16:creationId xmlns:a16="http://schemas.microsoft.com/office/drawing/2014/main" id="{68C8593F-3659-BFB7-1A55-1A96F9600E85}"/>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24D7CB02-41FF-F391-4247-A8CB10E23A2F}"/>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01FF8C79-974E-590A-157A-65670158801B}"/>
              </a:ext>
            </a:extLst>
          </p:cNvPr>
          <p:cNvPicPr>
            <a:picLocks noChangeAspect="1"/>
          </p:cNvPicPr>
          <p:nvPr/>
        </p:nvPicPr>
        <p:blipFill>
          <a:blip r:embed="rId2"/>
          <a:stretch>
            <a:fillRect/>
          </a:stretch>
        </p:blipFill>
        <p:spPr>
          <a:xfrm>
            <a:off x="1765004" y="1432986"/>
            <a:ext cx="6920466" cy="4616940"/>
          </a:xfrm>
          <a:prstGeom prst="rect">
            <a:avLst/>
          </a:prstGeom>
        </p:spPr>
      </p:pic>
      <p:sp>
        <p:nvSpPr>
          <p:cNvPr id="7" name="TextBox 6">
            <a:extLst>
              <a:ext uri="{FF2B5EF4-FFF2-40B4-BE49-F238E27FC236}">
                <a16:creationId xmlns:a16="http://schemas.microsoft.com/office/drawing/2014/main" id="{76D17ACC-2FC5-5449-1A06-27D314037509}"/>
              </a:ext>
            </a:extLst>
          </p:cNvPr>
          <p:cNvSpPr txBox="1"/>
          <p:nvPr/>
        </p:nvSpPr>
        <p:spPr>
          <a:xfrm>
            <a:off x="9080205" y="1796902"/>
            <a:ext cx="2796362" cy="3447098"/>
          </a:xfrm>
          <a:prstGeom prst="rect">
            <a:avLst/>
          </a:prstGeom>
          <a:noFill/>
        </p:spPr>
        <p:txBody>
          <a:bodyPr wrap="square" rtlCol="0">
            <a:spAutoFit/>
          </a:bodyPr>
          <a:lstStyle/>
          <a:p>
            <a:r>
              <a:rPr lang="en-GB" sz="2400" b="1" dirty="0">
                <a:latin typeface="Gill Sans MT" panose="020B0502020104020203" pitchFamily="34" charset="0"/>
              </a:rPr>
              <a:t>Estee C. Williams TikTok</a:t>
            </a:r>
          </a:p>
          <a:p>
            <a:endParaRPr lang="en-GB" sz="2400" dirty="0">
              <a:latin typeface="Gill Sans MT" panose="020B0502020104020203" pitchFamily="34" charset="0"/>
            </a:endParaRPr>
          </a:p>
          <a:p>
            <a:r>
              <a:rPr lang="en-GB" sz="1600" dirty="0">
                <a:latin typeface="Gill Sans MT" panose="020B0502020104020203" pitchFamily="34" charset="0"/>
              </a:rPr>
              <a:t>Reference: Nicole Froio, ‘'Trad wives' are using social media to romanticize a return to 'traditional values' as more and more women face post-COVID work/life balance burnout’, </a:t>
            </a:r>
            <a:r>
              <a:rPr lang="en-GB" sz="1600" i="1" dirty="0">
                <a:latin typeface="Gill Sans MT" panose="020B0502020104020203" pitchFamily="34" charset="0"/>
              </a:rPr>
              <a:t>Business Insider </a:t>
            </a:r>
          </a:p>
          <a:p>
            <a:r>
              <a:rPr lang="en-GB" sz="1600" dirty="0">
                <a:latin typeface="Gill Sans MT" panose="020B0502020104020203" pitchFamily="34" charset="0"/>
              </a:rPr>
              <a:t>(7 November 2022)</a:t>
            </a:r>
          </a:p>
          <a:p>
            <a:endParaRPr lang="en-GB" dirty="0"/>
          </a:p>
        </p:txBody>
      </p:sp>
    </p:spTree>
    <p:extLst>
      <p:ext uri="{BB962C8B-B14F-4D97-AF65-F5344CB8AC3E}">
        <p14:creationId xmlns:p14="http://schemas.microsoft.com/office/powerpoint/2010/main" val="4114023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957C8-9221-0F8B-6E04-CEB3C5F88E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19748C-319A-9B42-6A53-53A48AFA8590}"/>
              </a:ext>
            </a:extLst>
          </p:cNvPr>
          <p:cNvSpPr>
            <a:spLocks noGrp="1"/>
          </p:cNvSpPr>
          <p:nvPr>
            <p:ph type="ctrTitle"/>
          </p:nvPr>
        </p:nvSpPr>
        <p:spPr>
          <a:xfrm>
            <a:off x="1524000" y="997748"/>
            <a:ext cx="9342474" cy="602199"/>
          </a:xfrm>
        </p:spPr>
        <p:txBody>
          <a:bodyPr>
            <a:noAutofit/>
          </a:bodyPr>
          <a:lstStyle/>
          <a:p>
            <a:pPr algn="l"/>
            <a:r>
              <a:rPr lang="en-GB" sz="4400" b="1" dirty="0">
                <a:latin typeface="Gill Sans MT" panose="020B0502020104020203" pitchFamily="34" charset="0"/>
              </a:rPr>
              <a:t>The problem with agency…?</a:t>
            </a:r>
            <a:endParaRPr lang="en-GB" sz="4400" dirty="0">
              <a:latin typeface="Gill Sans MT" panose="020B0502020104020203" pitchFamily="34" charset="0"/>
            </a:endParaRPr>
          </a:p>
        </p:txBody>
      </p:sp>
      <p:sp>
        <p:nvSpPr>
          <p:cNvPr id="3" name="Subtitle 2">
            <a:extLst>
              <a:ext uri="{FF2B5EF4-FFF2-40B4-BE49-F238E27FC236}">
                <a16:creationId xmlns:a16="http://schemas.microsoft.com/office/drawing/2014/main" id="{E15AD687-5706-2679-C257-86F53FAA5A50}"/>
              </a:ext>
            </a:extLst>
          </p:cNvPr>
          <p:cNvSpPr>
            <a:spLocks noGrp="1"/>
          </p:cNvSpPr>
          <p:nvPr>
            <p:ph type="subTitle" idx="1"/>
          </p:nvPr>
        </p:nvSpPr>
        <p:spPr>
          <a:xfrm>
            <a:off x="1524000" y="2294703"/>
            <a:ext cx="9144000" cy="4180525"/>
          </a:xfrm>
        </p:spPr>
        <p:txBody>
          <a:bodyPr>
            <a:noAutofit/>
          </a:bodyPr>
          <a:lstStyle/>
          <a:p>
            <a:pPr marL="342900" lvl="0" indent="-342900" algn="l">
              <a:buFont typeface="Arial" panose="020B0604020202020204" pitchFamily="34" charset="0"/>
              <a:buChar char="•"/>
            </a:pPr>
            <a:r>
              <a:rPr lang="en-GB" dirty="0">
                <a:latin typeface="Gill Sans MT" panose="020B0502020104020203" pitchFamily="34" charset="0"/>
              </a:rPr>
              <a:t>Ania Loomba, ‘Dead Women Tell No Tales: Issues of Female Subjectivity, Subaltern Agency and Tradition in Colonial and </a:t>
            </a:r>
            <a:r>
              <a:rPr lang="en-GB" dirty="0" err="1">
                <a:latin typeface="Gill Sans MT" panose="020B0502020104020203" pitchFamily="34" charset="0"/>
              </a:rPr>
              <a:t>PostColonial</a:t>
            </a:r>
            <a:r>
              <a:rPr lang="en-GB" dirty="0">
                <a:latin typeface="Gill Sans MT" panose="020B0502020104020203" pitchFamily="34" charset="0"/>
              </a:rPr>
              <a:t> Writings on Widow Immolation in India’, Reina </a:t>
            </a:r>
            <a:r>
              <a:rPr lang="en-GB" dirty="0" err="1">
                <a:latin typeface="Gill Sans MT" panose="020B0502020104020203" pitchFamily="34" charset="0"/>
              </a:rPr>
              <a:t>Lewish</a:t>
            </a:r>
            <a:r>
              <a:rPr lang="en-GB" dirty="0">
                <a:latin typeface="Gill Sans MT" panose="020B0502020104020203" pitchFamily="34" charset="0"/>
              </a:rPr>
              <a:t> and Sara Mills (eds.), </a:t>
            </a:r>
            <a:r>
              <a:rPr lang="en-GB" i="1" dirty="0">
                <a:latin typeface="Gill Sans MT" panose="020B0502020104020203" pitchFamily="34" charset="0"/>
              </a:rPr>
              <a:t>Feminist Postcolonial Theory: A Reader</a:t>
            </a:r>
            <a:r>
              <a:rPr lang="en-GB" dirty="0">
                <a:latin typeface="Gill Sans MT" panose="020B0502020104020203" pitchFamily="34" charset="0"/>
              </a:rPr>
              <a:t> (Edinburgh: Edinburgh University Press, 2003), 241-62</a:t>
            </a:r>
          </a:p>
          <a:p>
            <a:pPr lvl="0" algn="l"/>
            <a:endParaRPr lang="en-GB" dirty="0">
              <a:latin typeface="Gill Sans MT" panose="020B0502020104020203" pitchFamily="34" charset="0"/>
            </a:endParaRPr>
          </a:p>
          <a:p>
            <a:pPr marL="342900" lvl="0" indent="-342900" algn="l">
              <a:buFont typeface="Arial" panose="020B0604020202020204" pitchFamily="34" charset="0"/>
              <a:buChar char="•"/>
            </a:pPr>
            <a:r>
              <a:rPr lang="en-GB" dirty="0">
                <a:latin typeface="Gill Sans MT" panose="020B0502020104020203" pitchFamily="34" charset="0"/>
              </a:rPr>
              <a:t>Saba Mahmood, ‘Agency, Performativity and the Feminist Subject’, Ellen T. Armour and Susan M. St. Ville (ed.), </a:t>
            </a:r>
            <a:r>
              <a:rPr lang="en-GB" i="1" dirty="0">
                <a:latin typeface="Gill Sans MT" panose="020B0502020104020203" pitchFamily="34" charset="0"/>
              </a:rPr>
              <a:t>Bodily Citations. Religion and Judith Butler</a:t>
            </a:r>
            <a:r>
              <a:rPr lang="en-GB" dirty="0">
                <a:latin typeface="Gill Sans MT" panose="020B0502020104020203" pitchFamily="34" charset="0"/>
              </a:rPr>
              <a:t> (New York: Columbia University Press, 2006), 177-221</a:t>
            </a:r>
          </a:p>
          <a:p>
            <a:pPr marL="342900" indent="-342900" algn="l">
              <a:buFont typeface="Arial" panose="020B0604020202020204" pitchFamily="34" charset="0"/>
              <a:buChar char="•"/>
            </a:pPr>
            <a:endParaRPr lang="en-GB" dirty="0"/>
          </a:p>
        </p:txBody>
      </p:sp>
      <p:sp>
        <p:nvSpPr>
          <p:cNvPr id="4" name="Rectangle 3">
            <a:extLst>
              <a:ext uri="{FF2B5EF4-FFF2-40B4-BE49-F238E27FC236}">
                <a16:creationId xmlns:a16="http://schemas.microsoft.com/office/drawing/2014/main" id="{7A2E2FCD-5D34-8A6C-D698-7A70457CBD06}"/>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F76A226-FF29-5AE8-2A12-B4A6D4D1923F}"/>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3224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A29EBE-5CE6-332F-F729-CE111A74ED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1558A3-55FC-956D-A3C7-C41C6A38DD1E}"/>
              </a:ext>
            </a:extLst>
          </p:cNvPr>
          <p:cNvSpPr>
            <a:spLocks noGrp="1"/>
          </p:cNvSpPr>
          <p:nvPr>
            <p:ph type="ctrTitle"/>
          </p:nvPr>
        </p:nvSpPr>
        <p:spPr>
          <a:xfrm>
            <a:off x="1704754" y="712441"/>
            <a:ext cx="9342474" cy="602199"/>
          </a:xfrm>
        </p:spPr>
        <p:txBody>
          <a:bodyPr>
            <a:noAutofit/>
          </a:bodyPr>
          <a:lstStyle/>
          <a:p>
            <a:pPr algn="l"/>
            <a:r>
              <a:rPr lang="en-GB" sz="4400" b="1" dirty="0">
                <a:latin typeface="Gill Sans MT" panose="020B0502020104020203" pitchFamily="34" charset="0"/>
              </a:rPr>
              <a:t>A return to structure over agency? </a:t>
            </a:r>
          </a:p>
        </p:txBody>
      </p:sp>
      <p:pic>
        <p:nvPicPr>
          <p:cNvPr id="6" name="Picture 5" descr="Industrial Revolution (1800 - 1900 CE) - Steam power, factories ...">
            <a:extLst>
              <a:ext uri="{FF2B5EF4-FFF2-40B4-BE49-F238E27FC236}">
                <a16:creationId xmlns:a16="http://schemas.microsoft.com/office/drawing/2014/main" id="{38CC48A8-FF90-4060-6EB7-F82F86895956}"/>
              </a:ext>
            </a:extLst>
          </p:cNvPr>
          <p:cNvPicPr>
            <a:picLocks noChangeAspect="1"/>
          </p:cNvPicPr>
          <p:nvPr/>
        </p:nvPicPr>
        <p:blipFill>
          <a:blip r:embed="rId2"/>
          <a:stretch>
            <a:fillRect/>
          </a:stretch>
        </p:blipFill>
        <p:spPr>
          <a:xfrm>
            <a:off x="1115709" y="1574679"/>
            <a:ext cx="3603376" cy="3603376"/>
          </a:xfrm>
          <a:prstGeom prst="rect">
            <a:avLst/>
          </a:prstGeom>
        </p:spPr>
      </p:pic>
      <p:sp>
        <p:nvSpPr>
          <p:cNvPr id="3" name="Subtitle 2">
            <a:extLst>
              <a:ext uri="{FF2B5EF4-FFF2-40B4-BE49-F238E27FC236}">
                <a16:creationId xmlns:a16="http://schemas.microsoft.com/office/drawing/2014/main" id="{8AE42231-F9A4-13A2-5B59-A272582E8F6D}"/>
              </a:ext>
            </a:extLst>
          </p:cNvPr>
          <p:cNvSpPr>
            <a:spLocks noGrp="1"/>
          </p:cNvSpPr>
          <p:nvPr>
            <p:ph type="subTitle" idx="1"/>
          </p:nvPr>
        </p:nvSpPr>
        <p:spPr>
          <a:xfrm>
            <a:off x="652663" y="5582093"/>
            <a:ext cx="4529468" cy="467831"/>
          </a:xfrm>
        </p:spPr>
        <p:txBody>
          <a:bodyPr>
            <a:noAutofit/>
          </a:bodyPr>
          <a:lstStyle/>
          <a:p>
            <a:r>
              <a:rPr lang="en-GB" dirty="0">
                <a:latin typeface="Gill Sans MT" panose="020B0502020104020203" pitchFamily="34" charset="0"/>
              </a:rPr>
              <a:t>The new history of capitalism</a:t>
            </a:r>
          </a:p>
        </p:txBody>
      </p:sp>
      <p:sp>
        <p:nvSpPr>
          <p:cNvPr id="4" name="Rectangle 3">
            <a:extLst>
              <a:ext uri="{FF2B5EF4-FFF2-40B4-BE49-F238E27FC236}">
                <a16:creationId xmlns:a16="http://schemas.microsoft.com/office/drawing/2014/main" id="{6FF8D1DA-EB6F-9487-FBD1-87CCC7B7CE08}"/>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5670E84E-4B5A-18FC-F8B5-4DA0A7ED91EF}"/>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7990A1AC-F42D-7C51-A07B-40B5FDD12A77}"/>
              </a:ext>
            </a:extLst>
          </p:cNvPr>
          <p:cNvPicPr>
            <a:picLocks noChangeAspect="1"/>
          </p:cNvPicPr>
          <p:nvPr/>
        </p:nvPicPr>
        <p:blipFill>
          <a:blip r:embed="rId3"/>
          <a:stretch>
            <a:fillRect/>
          </a:stretch>
        </p:blipFill>
        <p:spPr>
          <a:xfrm>
            <a:off x="5911702" y="1574679"/>
            <a:ext cx="5349062" cy="3566041"/>
          </a:xfrm>
          <a:prstGeom prst="rect">
            <a:avLst/>
          </a:prstGeom>
        </p:spPr>
      </p:pic>
      <p:sp>
        <p:nvSpPr>
          <p:cNvPr id="9" name="TextBox 8">
            <a:extLst>
              <a:ext uri="{FF2B5EF4-FFF2-40B4-BE49-F238E27FC236}">
                <a16:creationId xmlns:a16="http://schemas.microsoft.com/office/drawing/2014/main" id="{86650025-5EF6-9AE6-59C8-8FF748E4D9C3}"/>
              </a:ext>
            </a:extLst>
          </p:cNvPr>
          <p:cNvSpPr txBox="1"/>
          <p:nvPr/>
        </p:nvSpPr>
        <p:spPr>
          <a:xfrm>
            <a:off x="5911702" y="5582093"/>
            <a:ext cx="5263117" cy="461665"/>
          </a:xfrm>
          <a:prstGeom prst="rect">
            <a:avLst/>
          </a:prstGeom>
          <a:noFill/>
        </p:spPr>
        <p:txBody>
          <a:bodyPr wrap="square" rtlCol="0">
            <a:spAutoFit/>
          </a:bodyPr>
          <a:lstStyle/>
          <a:p>
            <a:pPr algn="ctr"/>
            <a:r>
              <a:rPr lang="en-GB" sz="2400" dirty="0">
                <a:latin typeface="Gill Sans MT" panose="020B0502020104020203" pitchFamily="34" charset="0"/>
              </a:rPr>
              <a:t>Environmental history</a:t>
            </a:r>
          </a:p>
        </p:txBody>
      </p:sp>
    </p:spTree>
    <p:extLst>
      <p:ext uri="{BB962C8B-B14F-4D97-AF65-F5344CB8AC3E}">
        <p14:creationId xmlns:p14="http://schemas.microsoft.com/office/powerpoint/2010/main" val="3078672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CD534F-1763-05F9-217E-0005F89B8F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349EF3-4487-4224-556E-466F439F0AF5}"/>
              </a:ext>
            </a:extLst>
          </p:cNvPr>
          <p:cNvSpPr>
            <a:spLocks noGrp="1"/>
          </p:cNvSpPr>
          <p:nvPr>
            <p:ph type="ctrTitle"/>
          </p:nvPr>
        </p:nvSpPr>
        <p:spPr>
          <a:xfrm>
            <a:off x="1522334" y="1317730"/>
            <a:ext cx="9342474" cy="602199"/>
          </a:xfrm>
        </p:spPr>
        <p:txBody>
          <a:bodyPr>
            <a:noAutofit/>
          </a:bodyPr>
          <a:lstStyle/>
          <a:p>
            <a:pPr algn="l"/>
            <a:r>
              <a:rPr lang="en-GB" sz="2800" b="1" dirty="0">
                <a:latin typeface="Gill Sans MT" panose="020B0502020104020203" pitchFamily="34" charset="0"/>
              </a:rPr>
              <a:t>Fernand Braudel's metaphor of the sea in </a:t>
            </a:r>
            <a:br>
              <a:rPr lang="en-GB" sz="2800" b="1" dirty="0">
                <a:latin typeface="Gill Sans MT" panose="020B0502020104020203" pitchFamily="34" charset="0"/>
              </a:rPr>
            </a:br>
            <a:r>
              <a:rPr lang="en-GB" sz="2800" b="1" i="1" dirty="0">
                <a:latin typeface="Gill Sans MT" panose="020B0502020104020203" pitchFamily="34" charset="0"/>
              </a:rPr>
              <a:t>The Mediterranean and the Mediterranean World in the Age of Philip II </a:t>
            </a:r>
            <a:r>
              <a:rPr lang="en-GB" sz="2800" b="1" dirty="0">
                <a:latin typeface="Gill Sans MT" panose="020B0502020104020203" pitchFamily="34" charset="0"/>
              </a:rPr>
              <a:t>(1949)</a:t>
            </a:r>
          </a:p>
        </p:txBody>
      </p:sp>
      <p:sp>
        <p:nvSpPr>
          <p:cNvPr id="3" name="Subtitle 2">
            <a:extLst>
              <a:ext uri="{FF2B5EF4-FFF2-40B4-BE49-F238E27FC236}">
                <a16:creationId xmlns:a16="http://schemas.microsoft.com/office/drawing/2014/main" id="{7BA6E6DF-B344-F882-B5B3-E29053909C23}"/>
              </a:ext>
            </a:extLst>
          </p:cNvPr>
          <p:cNvSpPr>
            <a:spLocks noGrp="1"/>
          </p:cNvSpPr>
          <p:nvPr>
            <p:ph type="subTitle" idx="1"/>
          </p:nvPr>
        </p:nvSpPr>
        <p:spPr>
          <a:xfrm>
            <a:off x="652663" y="5582093"/>
            <a:ext cx="4529468" cy="467831"/>
          </a:xfrm>
        </p:spPr>
        <p:txBody>
          <a:bodyPr>
            <a:noAutofit/>
          </a:bodyPr>
          <a:lstStyle/>
          <a:p>
            <a:endParaRPr lang="en-GB" dirty="0">
              <a:latin typeface="Gill Sans MT" panose="020B0502020104020203" pitchFamily="34" charset="0"/>
            </a:endParaRPr>
          </a:p>
        </p:txBody>
      </p:sp>
      <p:sp>
        <p:nvSpPr>
          <p:cNvPr id="4" name="Rectangle 3">
            <a:extLst>
              <a:ext uri="{FF2B5EF4-FFF2-40B4-BE49-F238E27FC236}">
                <a16:creationId xmlns:a16="http://schemas.microsoft.com/office/drawing/2014/main" id="{F4F09080-A027-8554-D3EA-940AD3C77B0B}"/>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0329147D-9EFA-7DEE-261D-BBE1CF0B1771}"/>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17EAFBB8-AEDF-BAAA-0C57-F433A17314F6}"/>
              </a:ext>
            </a:extLst>
          </p:cNvPr>
          <p:cNvPicPr>
            <a:picLocks noChangeAspect="1"/>
          </p:cNvPicPr>
          <p:nvPr/>
        </p:nvPicPr>
        <p:blipFill>
          <a:blip r:embed="rId2"/>
          <a:stretch>
            <a:fillRect/>
          </a:stretch>
        </p:blipFill>
        <p:spPr>
          <a:xfrm>
            <a:off x="1522334" y="2249539"/>
            <a:ext cx="8998476" cy="3566469"/>
          </a:xfrm>
          <a:prstGeom prst="rect">
            <a:avLst/>
          </a:prstGeom>
        </p:spPr>
      </p:pic>
    </p:spTree>
    <p:extLst>
      <p:ext uri="{BB962C8B-B14F-4D97-AF65-F5344CB8AC3E}">
        <p14:creationId xmlns:p14="http://schemas.microsoft.com/office/powerpoint/2010/main" val="42425642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41D47-3A03-6705-E89A-0075AFFE64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DEEF37-EBD2-B505-0FDF-0FDE742E0758}"/>
              </a:ext>
            </a:extLst>
          </p:cNvPr>
          <p:cNvSpPr>
            <a:spLocks noGrp="1"/>
          </p:cNvSpPr>
          <p:nvPr>
            <p:ph type="ctrTitle"/>
          </p:nvPr>
        </p:nvSpPr>
        <p:spPr>
          <a:xfrm flipH="1">
            <a:off x="10513933" y="6294474"/>
            <a:ext cx="45719" cy="114275"/>
          </a:xfrm>
        </p:spPr>
        <p:txBody>
          <a:bodyPr>
            <a:noAutofit/>
          </a:bodyPr>
          <a:lstStyle/>
          <a:p>
            <a:pPr algn="l"/>
            <a:endParaRPr lang="en-GB" sz="2800" b="1" dirty="0">
              <a:latin typeface="Gill Sans MT" panose="020B0502020104020203" pitchFamily="34" charset="0"/>
            </a:endParaRPr>
          </a:p>
        </p:txBody>
      </p:sp>
      <p:sp>
        <p:nvSpPr>
          <p:cNvPr id="3" name="Subtitle 2">
            <a:extLst>
              <a:ext uri="{FF2B5EF4-FFF2-40B4-BE49-F238E27FC236}">
                <a16:creationId xmlns:a16="http://schemas.microsoft.com/office/drawing/2014/main" id="{5696F6A4-3EC2-23D8-CC86-3081EE61D5E6}"/>
              </a:ext>
            </a:extLst>
          </p:cNvPr>
          <p:cNvSpPr>
            <a:spLocks noGrp="1"/>
          </p:cNvSpPr>
          <p:nvPr>
            <p:ph type="subTitle" idx="1"/>
          </p:nvPr>
        </p:nvSpPr>
        <p:spPr>
          <a:xfrm>
            <a:off x="706887" y="5883780"/>
            <a:ext cx="10778226" cy="467831"/>
          </a:xfrm>
        </p:spPr>
        <p:txBody>
          <a:bodyPr>
            <a:noAutofit/>
          </a:bodyPr>
          <a:lstStyle/>
          <a:p>
            <a:r>
              <a:rPr lang="en-GB" sz="2000" dirty="0">
                <a:latin typeface="Gill Sans MT" panose="020B0502020104020203" pitchFamily="34" charset="0"/>
              </a:rPr>
              <a:t>Suffragette attempt to blow up Holloway Prison causes blast damage to houses nearby, London c.1913</a:t>
            </a:r>
          </a:p>
        </p:txBody>
      </p:sp>
      <p:sp>
        <p:nvSpPr>
          <p:cNvPr id="4" name="Rectangle 3">
            <a:extLst>
              <a:ext uri="{FF2B5EF4-FFF2-40B4-BE49-F238E27FC236}">
                <a16:creationId xmlns:a16="http://schemas.microsoft.com/office/drawing/2014/main" id="{42522B1F-8F68-F65F-8EF2-6359D3C78A5C}"/>
              </a:ext>
            </a:extLst>
          </p:cNvPr>
          <p:cNvSpPr/>
          <p:nvPr/>
        </p:nvSpPr>
        <p:spPr>
          <a:xfrm>
            <a:off x="0" y="6475228"/>
            <a:ext cx="12192000" cy="3827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36FF3C87-86E3-7355-196C-95E2A87218B6}"/>
              </a:ext>
            </a:extLst>
          </p:cNvPr>
          <p:cNvSpPr/>
          <p:nvPr/>
        </p:nvSpPr>
        <p:spPr>
          <a:xfrm>
            <a:off x="0" y="0"/>
            <a:ext cx="12192000" cy="302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1E5455E8-8885-F556-AB3B-FBBFE70B357F}"/>
              </a:ext>
            </a:extLst>
          </p:cNvPr>
          <p:cNvPicPr>
            <a:picLocks noChangeAspect="1"/>
          </p:cNvPicPr>
          <p:nvPr/>
        </p:nvPicPr>
        <p:blipFill>
          <a:blip r:embed="rId2"/>
          <a:stretch>
            <a:fillRect/>
          </a:stretch>
        </p:blipFill>
        <p:spPr>
          <a:xfrm>
            <a:off x="2770344" y="538940"/>
            <a:ext cx="6651312" cy="5108891"/>
          </a:xfrm>
          <a:prstGeom prst="rect">
            <a:avLst/>
          </a:prstGeom>
        </p:spPr>
      </p:pic>
    </p:spTree>
    <p:extLst>
      <p:ext uri="{BB962C8B-B14F-4D97-AF65-F5344CB8AC3E}">
        <p14:creationId xmlns:p14="http://schemas.microsoft.com/office/powerpoint/2010/main" val="27840621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4170</TotalTime>
  <Words>882</Words>
  <Application>Microsoft Office PowerPoint</Application>
  <PresentationFormat>Widescreen</PresentationFormat>
  <Paragraphs>63</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Aptos Display</vt:lpstr>
      <vt:lpstr>Arial</vt:lpstr>
      <vt:lpstr>Gill Sans MT</vt:lpstr>
      <vt:lpstr>Times New Roman</vt:lpstr>
      <vt:lpstr>Office Theme</vt:lpstr>
      <vt:lpstr>Agency HI2K9: Historical Research </vt:lpstr>
      <vt:lpstr>Agency is at the heart of questions central to all historians:</vt:lpstr>
      <vt:lpstr>  </vt:lpstr>
      <vt:lpstr>  </vt:lpstr>
      <vt:lpstr>  </vt:lpstr>
      <vt:lpstr>E.P. Thompson, The Making of the English Working Class (Harmondsworth: Penguin, 1984 [first published 1963]).</vt:lpstr>
      <vt:lpstr>The Women's Liberation Movement and the rise of feminist 'history from below' (1970s-1980s)</vt:lpstr>
      <vt:lpstr>  </vt:lpstr>
      <vt:lpstr>Lynette Russell ‘ “Dirty Domestics and Worse Cooks”: Aboriginal Women’s Agency and Domestic Frontiers, Southern Australia, 1800-1850’, Frontiers 28:1 &amp; 2 (2007)</vt:lpstr>
      <vt:lpstr>The problem with agency…?</vt:lpstr>
      <vt:lpstr>The problem with agency…?</vt:lpstr>
      <vt:lpstr>The problem with agency…?</vt:lpstr>
      <vt:lpstr>A return to structure over agency? </vt:lpstr>
      <vt:lpstr>Fernand Braudel's metaphor of the sea in  The Mediterranean and the Mediterranean World in the Age of Philip II (1949)</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British VII: Queer Male Cultures and Lesbianism</dc:title>
  <dc:creator>Schwartz, Laura</dc:creator>
  <cp:lastModifiedBy>Schwartz, Laura</cp:lastModifiedBy>
  <cp:revision>105</cp:revision>
  <dcterms:created xsi:type="dcterms:W3CDTF">2024-05-21T09:29:37Z</dcterms:created>
  <dcterms:modified xsi:type="dcterms:W3CDTF">2026-10-08T08:21:13Z</dcterms:modified>
</cp:coreProperties>
</file>