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9" r:id="rId3"/>
    <p:sldId id="257" r:id="rId4"/>
    <p:sldId id="258" r:id="rId5"/>
    <p:sldId id="270" r:id="rId6"/>
    <p:sldId id="275" r:id="rId7"/>
    <p:sldId id="260" r:id="rId8"/>
    <p:sldId id="271" r:id="rId9"/>
    <p:sldId id="272" r:id="rId10"/>
    <p:sldId id="283" r:id="rId11"/>
    <p:sldId id="273" r:id="rId12"/>
    <p:sldId id="274" r:id="rId13"/>
    <p:sldId id="276" r:id="rId14"/>
    <p:sldId id="281" r:id="rId15"/>
    <p:sldId id="277" r:id="rId16"/>
    <p:sldId id="278" r:id="rId17"/>
    <p:sldId id="282" r:id="rId18"/>
    <p:sldId id="279"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5878"/>
  </p:normalViewPr>
  <p:slideViewPr>
    <p:cSldViewPr snapToGrid="0">
      <p:cViewPr varScale="1">
        <p:scale>
          <a:sx n="113" d="100"/>
          <a:sy n="113" d="100"/>
        </p:scale>
        <p:origin x="52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GB"/>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1/30/26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1/30/26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1/30/26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1/30/26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1/30/26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1/30/26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1/30/26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GB"/>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1/30/26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1/30/26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1/30/26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1/30/26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1/30/26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1/30/26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1/30/26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GB"/>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1/30/26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1/30/26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1/30/26</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14D42-6897-D99F-5225-8CA75A7A7981}"/>
              </a:ext>
            </a:extLst>
          </p:cNvPr>
          <p:cNvSpPr>
            <a:spLocks noGrp="1"/>
          </p:cNvSpPr>
          <p:nvPr>
            <p:ph type="ctrTitle"/>
          </p:nvPr>
        </p:nvSpPr>
        <p:spPr/>
        <p:txBody>
          <a:bodyPr/>
          <a:lstStyle/>
          <a:p>
            <a:r>
              <a:rPr lang="en-US" dirty="0"/>
              <a:t>What is a Primary Source? Historical Evidence and How to Interpret it</a:t>
            </a:r>
          </a:p>
        </p:txBody>
      </p:sp>
      <p:sp>
        <p:nvSpPr>
          <p:cNvPr id="3" name="Subtitle 2">
            <a:extLst>
              <a:ext uri="{FF2B5EF4-FFF2-40B4-BE49-F238E27FC236}">
                <a16:creationId xmlns:a16="http://schemas.microsoft.com/office/drawing/2014/main" id="{BC65E0EB-8749-8D80-6577-B55C12B7B687}"/>
              </a:ext>
            </a:extLst>
          </p:cNvPr>
          <p:cNvSpPr>
            <a:spLocks noGrp="1"/>
          </p:cNvSpPr>
          <p:nvPr>
            <p:ph type="subTitle" idx="1"/>
          </p:nvPr>
        </p:nvSpPr>
        <p:spPr/>
        <p:txBody>
          <a:bodyPr/>
          <a:lstStyle/>
          <a:p>
            <a:r>
              <a:rPr lang="en-US" dirty="0"/>
              <a:t>Dr Sophie Mann</a:t>
            </a:r>
          </a:p>
          <a:p>
            <a:r>
              <a:rPr lang="en-US" dirty="0"/>
              <a:t>Historical Research (HI2K9)</a:t>
            </a:r>
          </a:p>
        </p:txBody>
      </p:sp>
    </p:spTree>
    <p:extLst>
      <p:ext uri="{BB962C8B-B14F-4D97-AF65-F5344CB8AC3E}">
        <p14:creationId xmlns:p14="http://schemas.microsoft.com/office/powerpoint/2010/main" val="28367128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50F32-6F7D-A1B1-1837-1F1DA5803A31}"/>
              </a:ext>
            </a:extLst>
          </p:cNvPr>
          <p:cNvSpPr>
            <a:spLocks noGrp="1"/>
          </p:cNvSpPr>
          <p:nvPr>
            <p:ph type="title"/>
          </p:nvPr>
        </p:nvSpPr>
        <p:spPr/>
        <p:txBody>
          <a:bodyPr/>
          <a:lstStyle/>
          <a:p>
            <a:r>
              <a:rPr lang="en-US" dirty="0"/>
              <a:t>The Authority of Sources</a:t>
            </a:r>
          </a:p>
        </p:txBody>
      </p:sp>
      <p:sp>
        <p:nvSpPr>
          <p:cNvPr id="3" name="Content Placeholder 2">
            <a:extLst>
              <a:ext uri="{FF2B5EF4-FFF2-40B4-BE49-F238E27FC236}">
                <a16:creationId xmlns:a16="http://schemas.microsoft.com/office/drawing/2014/main" id="{6A43C5DB-3B0E-A2C9-F4CE-270A31F5BDE7}"/>
              </a:ext>
            </a:extLst>
          </p:cNvPr>
          <p:cNvSpPr>
            <a:spLocks noGrp="1"/>
          </p:cNvSpPr>
          <p:nvPr>
            <p:ph idx="1"/>
          </p:nvPr>
        </p:nvSpPr>
        <p:spPr/>
        <p:txBody>
          <a:bodyPr/>
          <a:lstStyle/>
          <a:p>
            <a:r>
              <a:rPr lang="en-US" dirty="0"/>
              <a:t>Terms such as ‘original’, ‘raw’, ‘direct’ imply a special kind of authority that comes from first-hand testimony, from closeness to the events themselves.</a:t>
            </a:r>
          </a:p>
          <a:p>
            <a:r>
              <a:rPr lang="en-US" dirty="0"/>
              <a:t>‘This is a relatively trivial form of accuracy, and next to it we have to consider the possibility that those bearing direct testimony are also interested parties, who shape the evidence even as they are recording it’.</a:t>
            </a:r>
          </a:p>
          <a:p>
            <a:r>
              <a:rPr lang="en-US" dirty="0"/>
              <a:t>‘Most sources are mediations, the products of complex minds, composed of conscious and unconscious dimensions. No sources are transparent records of a past situation, not even archaeological fragments. So historians need to be able to imagine the kinds of mediations at work in any given artefact’.</a:t>
            </a:r>
          </a:p>
          <a:p>
            <a:pPr marL="0" indent="0">
              <a:buNone/>
            </a:pPr>
            <a:r>
              <a:rPr lang="en-US" dirty="0"/>
              <a:t>Ludmilla </a:t>
            </a:r>
            <a:r>
              <a:rPr lang="en-US" dirty="0" err="1"/>
              <a:t>Jordanova</a:t>
            </a:r>
            <a:r>
              <a:rPr lang="en-US" dirty="0"/>
              <a:t>, </a:t>
            </a:r>
            <a:r>
              <a:rPr lang="en-US" i="1" dirty="0"/>
              <a:t>History in Practice</a:t>
            </a:r>
            <a:r>
              <a:rPr lang="en-US" dirty="0"/>
              <a:t>, 40, 160.</a:t>
            </a:r>
          </a:p>
          <a:p>
            <a:pPr marL="0" indent="0">
              <a:buNone/>
            </a:pPr>
            <a:endParaRPr lang="en-US" dirty="0"/>
          </a:p>
        </p:txBody>
      </p:sp>
    </p:spTree>
    <p:extLst>
      <p:ext uri="{BB962C8B-B14F-4D97-AF65-F5344CB8AC3E}">
        <p14:creationId xmlns:p14="http://schemas.microsoft.com/office/powerpoint/2010/main" val="26351634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8DF4D7F6-81B5-452A-9CE6-76D81F91D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FAF699-A3B7-F21C-69B6-AC5728F59874}"/>
              </a:ext>
            </a:extLst>
          </p:cNvPr>
          <p:cNvSpPr>
            <a:spLocks noGrp="1"/>
          </p:cNvSpPr>
          <p:nvPr>
            <p:ph type="title"/>
          </p:nvPr>
        </p:nvSpPr>
        <p:spPr>
          <a:xfrm>
            <a:off x="1333502" y="609600"/>
            <a:ext cx="8596668" cy="1320800"/>
          </a:xfrm>
        </p:spPr>
        <p:txBody>
          <a:bodyPr>
            <a:normAutofit/>
          </a:bodyPr>
          <a:lstStyle/>
          <a:p>
            <a:r>
              <a:rPr lang="en-US" dirty="0"/>
              <a:t>Sources are not evidence until they are </a:t>
            </a:r>
            <a:r>
              <a:rPr lang="en-US" i="1" dirty="0" err="1"/>
              <a:t>analysed</a:t>
            </a:r>
            <a:endParaRPr lang="en-US" i="1" dirty="0"/>
          </a:p>
        </p:txBody>
      </p:sp>
      <p:sp>
        <p:nvSpPr>
          <p:cNvPr id="19" name="Isosceles Triangle 9">
            <a:extLst>
              <a:ext uri="{FF2B5EF4-FFF2-40B4-BE49-F238E27FC236}">
                <a16:creationId xmlns:a16="http://schemas.microsoft.com/office/drawing/2014/main" id="{4600514D-20FB-4559-97DC-D1DC39E6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0" name="Isosceles Triangle 11">
            <a:extLst>
              <a:ext uri="{FF2B5EF4-FFF2-40B4-BE49-F238E27FC236}">
                <a16:creationId xmlns:a16="http://schemas.microsoft.com/office/drawing/2014/main" id="{266F638A-E405-4AC0-B984-72E5813B0D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38534" y="3818467"/>
            <a:ext cx="4450292" cy="3039533"/>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cxnSp>
        <p:nvCxnSpPr>
          <p:cNvPr id="21" name="Straight Connector 20">
            <a:extLst>
              <a:ext uri="{FF2B5EF4-FFF2-40B4-BE49-F238E27FC236}">
                <a16:creationId xmlns:a16="http://schemas.microsoft.com/office/drawing/2014/main" id="{7D1CBE93-B17D-4509-843C-82287C3803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134600" y="0"/>
            <a:ext cx="1727200" cy="6858000"/>
          </a:xfrm>
          <a:prstGeom prst="line">
            <a:avLst/>
          </a:prstGeom>
          <a:ln w="15875" cap="sq">
            <a:solidFill>
              <a:schemeClr val="accent2"/>
            </a:solidFill>
            <a:beve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AE6277B4-6A43-48AB-89B2-3442221619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15875">
            <a:solidFill>
              <a:schemeClr val="accent1"/>
            </a:solidFill>
          </a:ln>
        </p:spPr>
        <p:style>
          <a:lnRef idx="2">
            <a:schemeClr val="accent1"/>
          </a:lnRef>
          <a:fillRef idx="0">
            <a:schemeClr val="accent1"/>
          </a:fillRef>
          <a:effectRef idx="1">
            <a:schemeClr val="accent1"/>
          </a:effectRef>
          <a:fontRef idx="minor">
            <a:schemeClr val="tx1"/>
          </a:fontRef>
        </p:style>
      </p:cxnSp>
      <p:sp>
        <p:nvSpPr>
          <p:cNvPr id="3" name="Content Placeholder 2">
            <a:extLst>
              <a:ext uri="{FF2B5EF4-FFF2-40B4-BE49-F238E27FC236}">
                <a16:creationId xmlns:a16="http://schemas.microsoft.com/office/drawing/2014/main" id="{3B66679F-8B5A-2E91-F3C3-29EBE7B06127}"/>
              </a:ext>
            </a:extLst>
          </p:cNvPr>
          <p:cNvSpPr>
            <a:spLocks noGrp="1"/>
          </p:cNvSpPr>
          <p:nvPr>
            <p:ph idx="1"/>
          </p:nvPr>
        </p:nvSpPr>
        <p:spPr>
          <a:xfrm>
            <a:off x="1333502" y="2160590"/>
            <a:ext cx="8470898" cy="3429260"/>
          </a:xfrm>
        </p:spPr>
        <p:txBody>
          <a:bodyPr>
            <a:normAutofit/>
          </a:bodyPr>
          <a:lstStyle/>
          <a:p>
            <a:pPr marL="0" lvl="0" indent="0">
              <a:lnSpc>
                <a:spcPct val="90000"/>
              </a:lnSpc>
              <a:buSzPts val="1000"/>
              <a:buNone/>
              <a:tabLst>
                <a:tab pos="457200" algn="l"/>
              </a:tabLst>
            </a:pPr>
            <a:r>
              <a:rPr lang="en-GB" sz="1400" b="1">
                <a:effectLst/>
                <a:ea typeface="Times New Roman" panose="02020603050405020304" pitchFamily="18" charset="0"/>
                <a:cs typeface="Times New Roman" panose="02020603050405020304" pitchFamily="18" charset="0"/>
              </a:rPr>
              <a:t>Description:</a:t>
            </a:r>
            <a:r>
              <a:rPr lang="en-GB" sz="1400">
                <a:effectLst/>
                <a:ea typeface="Times New Roman" panose="02020603050405020304" pitchFamily="18" charset="0"/>
                <a:cs typeface="Times New Roman" panose="02020603050405020304" pitchFamily="18" charset="0"/>
              </a:rPr>
              <a:t> What does the source say?</a:t>
            </a:r>
            <a:endParaRPr lang="en-GB" sz="1400">
              <a:effectLst/>
              <a:ea typeface="Calibri" panose="020F0502020204030204" pitchFamily="34" charset="0"/>
              <a:cs typeface="Times New Roman" panose="02020603050405020304" pitchFamily="18" charset="0"/>
            </a:endParaRPr>
          </a:p>
          <a:p>
            <a:pPr marL="0" lvl="0" indent="0">
              <a:lnSpc>
                <a:spcPct val="90000"/>
              </a:lnSpc>
              <a:buSzPts val="1000"/>
              <a:buNone/>
              <a:tabLst>
                <a:tab pos="457200" algn="l"/>
              </a:tabLst>
            </a:pPr>
            <a:r>
              <a:rPr lang="en-GB" sz="1400" b="1">
                <a:effectLst/>
                <a:ea typeface="Times New Roman" panose="02020603050405020304" pitchFamily="18" charset="0"/>
                <a:cs typeface="Times New Roman" panose="02020603050405020304" pitchFamily="18" charset="0"/>
              </a:rPr>
              <a:t>Analysis:</a:t>
            </a:r>
            <a:r>
              <a:rPr lang="en-GB" sz="1400">
                <a:effectLst/>
                <a:ea typeface="Times New Roman" panose="02020603050405020304" pitchFamily="18" charset="0"/>
                <a:cs typeface="Times New Roman" panose="02020603050405020304" pitchFamily="18" charset="0"/>
              </a:rPr>
              <a:t> What is the source doing, and why?</a:t>
            </a:r>
            <a:endParaRPr lang="en-GB" sz="1400">
              <a:effectLst/>
              <a:ea typeface="Calibri" panose="020F0502020204030204" pitchFamily="34" charset="0"/>
              <a:cs typeface="Times New Roman" panose="02020603050405020304" pitchFamily="18" charset="0"/>
            </a:endParaRPr>
          </a:p>
          <a:p>
            <a:pPr marL="0" indent="0">
              <a:lnSpc>
                <a:spcPct val="90000"/>
              </a:lnSpc>
              <a:buNone/>
            </a:pPr>
            <a:endParaRPr lang="en-GB" sz="1400">
              <a:ea typeface="Times New Roman" panose="02020603050405020304" pitchFamily="18" charset="0"/>
              <a:cs typeface="Times New Roman" panose="02020603050405020304" pitchFamily="18" charset="0"/>
            </a:endParaRPr>
          </a:p>
          <a:p>
            <a:pPr marL="0" indent="0">
              <a:lnSpc>
                <a:spcPct val="90000"/>
              </a:lnSpc>
              <a:buNone/>
            </a:pPr>
            <a:r>
              <a:rPr lang="en-GB" sz="1400" b="1">
                <a:ea typeface="Times New Roman" panose="02020603050405020304" pitchFamily="18" charset="0"/>
                <a:cs typeface="Times New Roman" panose="02020603050405020304" pitchFamily="18" charset="0"/>
              </a:rPr>
              <a:t>Examples of </a:t>
            </a:r>
            <a:r>
              <a:rPr lang="en-GB" sz="1400" b="1">
                <a:effectLst/>
                <a:ea typeface="Times New Roman" panose="02020603050405020304" pitchFamily="18" charset="0"/>
                <a:cs typeface="Times New Roman" panose="02020603050405020304" pitchFamily="18" charset="0"/>
              </a:rPr>
              <a:t>analytical questions:</a:t>
            </a:r>
            <a:endParaRPr lang="en-GB" sz="1400" b="1">
              <a:effectLst/>
              <a:ea typeface="Calibri" panose="020F0502020204030204" pitchFamily="34" charset="0"/>
              <a:cs typeface="Times New Roman" panose="02020603050405020304" pitchFamily="18" charset="0"/>
            </a:endParaRPr>
          </a:p>
          <a:p>
            <a:pPr marL="0" indent="0">
              <a:lnSpc>
                <a:spcPct val="90000"/>
              </a:lnSpc>
              <a:buSzPts val="1000"/>
              <a:buNone/>
              <a:tabLst>
                <a:tab pos="457200" algn="l"/>
              </a:tabLst>
            </a:pPr>
            <a:r>
              <a:rPr lang="en-GB" sz="1400">
                <a:effectLst/>
                <a:ea typeface="Times New Roman" panose="02020603050405020304" pitchFamily="18" charset="0"/>
                <a:cs typeface="Times New Roman" panose="02020603050405020304" pitchFamily="18" charset="0"/>
              </a:rPr>
              <a:t>Who produced this source? </a:t>
            </a:r>
          </a:p>
          <a:p>
            <a:pPr marL="0" indent="0">
              <a:lnSpc>
                <a:spcPct val="90000"/>
              </a:lnSpc>
              <a:buSzPts val="1000"/>
              <a:buNone/>
              <a:tabLst>
                <a:tab pos="457200" algn="l"/>
              </a:tabLst>
            </a:pPr>
            <a:r>
              <a:rPr lang="en-GB" sz="1400">
                <a:ea typeface="Calibri" panose="020F0502020204030204" pitchFamily="34" charset="0"/>
                <a:cs typeface="Times New Roman" panose="02020603050405020304" pitchFamily="18" charset="0"/>
              </a:rPr>
              <a:t>H</a:t>
            </a:r>
            <a:r>
              <a:rPr lang="en-GB" sz="1400">
                <a:effectLst/>
                <a:ea typeface="Calibri" panose="020F0502020204030204" pitchFamily="34" charset="0"/>
                <a:cs typeface="Times New Roman" panose="02020603050405020304" pitchFamily="18" charset="0"/>
              </a:rPr>
              <a:t>ow might the author’s gender, beliefs, age, marital status, economic background, race, and so on shape what is being produced?</a:t>
            </a:r>
          </a:p>
          <a:p>
            <a:pPr marL="0" lvl="0" indent="0">
              <a:lnSpc>
                <a:spcPct val="90000"/>
              </a:lnSpc>
              <a:buSzPts val="1000"/>
              <a:buNone/>
              <a:tabLst>
                <a:tab pos="457200" algn="l"/>
              </a:tabLst>
            </a:pPr>
            <a:r>
              <a:rPr lang="en-GB" sz="1400">
                <a:effectLst/>
                <a:ea typeface="Times New Roman" panose="02020603050405020304" pitchFamily="18" charset="0"/>
                <a:cs typeface="Times New Roman" panose="02020603050405020304" pitchFamily="18" charset="0"/>
              </a:rPr>
              <a:t>Under what conditions was it created?</a:t>
            </a:r>
            <a:endParaRPr lang="en-GB" sz="1400">
              <a:effectLst/>
              <a:ea typeface="Calibri" panose="020F0502020204030204" pitchFamily="34" charset="0"/>
              <a:cs typeface="Times New Roman" panose="02020603050405020304" pitchFamily="18" charset="0"/>
            </a:endParaRPr>
          </a:p>
          <a:p>
            <a:pPr marL="0" lvl="0" indent="0">
              <a:lnSpc>
                <a:spcPct val="90000"/>
              </a:lnSpc>
              <a:buSzPts val="1000"/>
              <a:buNone/>
              <a:tabLst>
                <a:tab pos="457200" algn="l"/>
              </a:tabLst>
            </a:pPr>
            <a:r>
              <a:rPr lang="en-GB" sz="1400">
                <a:effectLst/>
                <a:ea typeface="Times New Roman" panose="02020603050405020304" pitchFamily="18" charset="0"/>
                <a:cs typeface="Times New Roman" panose="02020603050405020304" pitchFamily="18" charset="0"/>
              </a:rPr>
              <a:t>For what purpose and audience?</a:t>
            </a:r>
            <a:endParaRPr lang="en-GB" sz="1400">
              <a:effectLst/>
              <a:ea typeface="Calibri" panose="020F0502020204030204" pitchFamily="34" charset="0"/>
              <a:cs typeface="Times New Roman" panose="02020603050405020304" pitchFamily="18" charset="0"/>
            </a:endParaRPr>
          </a:p>
          <a:p>
            <a:pPr marL="0" lvl="0" indent="0">
              <a:lnSpc>
                <a:spcPct val="90000"/>
              </a:lnSpc>
              <a:buSzPts val="1000"/>
              <a:buNone/>
              <a:tabLst>
                <a:tab pos="457200" algn="l"/>
              </a:tabLst>
            </a:pPr>
            <a:r>
              <a:rPr lang="en-GB" sz="1400">
                <a:effectLst/>
                <a:ea typeface="Times New Roman" panose="02020603050405020304" pitchFamily="18" charset="0"/>
                <a:cs typeface="Times New Roman" panose="02020603050405020304" pitchFamily="18" charset="0"/>
              </a:rPr>
              <a:t>What assumptions or norms shape it?</a:t>
            </a:r>
            <a:endParaRPr lang="en-GB" sz="1400">
              <a:effectLst/>
              <a:ea typeface="Calibri" panose="020F0502020204030204" pitchFamily="34" charset="0"/>
              <a:cs typeface="Times New Roman" panose="02020603050405020304" pitchFamily="18" charset="0"/>
            </a:endParaRPr>
          </a:p>
          <a:p>
            <a:pPr marL="0" lvl="0" indent="0">
              <a:lnSpc>
                <a:spcPct val="90000"/>
              </a:lnSpc>
              <a:buSzPts val="1000"/>
              <a:buNone/>
              <a:tabLst>
                <a:tab pos="457200" algn="l"/>
              </a:tabLst>
            </a:pPr>
            <a:r>
              <a:rPr lang="en-GB" sz="1400">
                <a:effectLst/>
                <a:ea typeface="Times New Roman" panose="02020603050405020304" pitchFamily="18" charset="0"/>
                <a:cs typeface="Times New Roman" panose="02020603050405020304" pitchFamily="18" charset="0"/>
              </a:rPr>
              <a:t>What does it leave unsaid?</a:t>
            </a:r>
          </a:p>
          <a:p>
            <a:pPr marL="0" indent="0">
              <a:lnSpc>
                <a:spcPct val="90000"/>
              </a:lnSpc>
              <a:buNone/>
            </a:pPr>
            <a:endParaRPr lang="en-US" sz="1400"/>
          </a:p>
        </p:txBody>
      </p:sp>
      <p:sp>
        <p:nvSpPr>
          <p:cNvPr id="18" name="Rectangle 27">
            <a:extLst>
              <a:ext uri="{FF2B5EF4-FFF2-40B4-BE49-F238E27FC236}">
                <a16:creationId xmlns:a16="http://schemas.microsoft.com/office/drawing/2014/main" id="{27B538D5-95DB-47ED-9CB4-34AE5BF78E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5641" y="0"/>
            <a:ext cx="1766359" cy="68580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220321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B2ADB-8964-EB91-481E-7894A21BCF6B}"/>
              </a:ext>
            </a:extLst>
          </p:cNvPr>
          <p:cNvSpPr>
            <a:spLocks noGrp="1"/>
          </p:cNvSpPr>
          <p:nvPr>
            <p:ph type="title"/>
          </p:nvPr>
        </p:nvSpPr>
        <p:spPr>
          <a:xfrm>
            <a:off x="677334" y="609600"/>
            <a:ext cx="8596668" cy="803564"/>
          </a:xfrm>
        </p:spPr>
        <p:txBody>
          <a:bodyPr/>
          <a:lstStyle/>
          <a:p>
            <a:r>
              <a:rPr lang="en-US" dirty="0"/>
              <a:t>Interpreting Sources</a:t>
            </a:r>
          </a:p>
        </p:txBody>
      </p:sp>
      <p:sp>
        <p:nvSpPr>
          <p:cNvPr id="3" name="Content Placeholder 2">
            <a:extLst>
              <a:ext uri="{FF2B5EF4-FFF2-40B4-BE49-F238E27FC236}">
                <a16:creationId xmlns:a16="http://schemas.microsoft.com/office/drawing/2014/main" id="{57285611-777B-12F6-6723-614EFFF150C7}"/>
              </a:ext>
            </a:extLst>
          </p:cNvPr>
          <p:cNvSpPr>
            <a:spLocks noGrp="1"/>
          </p:cNvSpPr>
          <p:nvPr>
            <p:ph idx="1"/>
          </p:nvPr>
        </p:nvSpPr>
        <p:spPr>
          <a:xfrm>
            <a:off x="677334" y="1555669"/>
            <a:ext cx="8596668" cy="4485694"/>
          </a:xfrm>
        </p:spPr>
        <p:txBody>
          <a:bodyPr/>
          <a:lstStyle/>
          <a:p>
            <a:pPr marL="0" indent="0">
              <a:buNone/>
            </a:pPr>
            <a:r>
              <a:rPr lang="en-US" dirty="0"/>
              <a:t>The same source can be read differently depending on the historian’s approach.</a:t>
            </a:r>
          </a:p>
          <a:p>
            <a:pPr marL="0" indent="0">
              <a:buNone/>
            </a:pPr>
            <a:endParaRPr lang="en-US" dirty="0"/>
          </a:p>
          <a:p>
            <a:pPr marL="0" indent="0">
              <a:buNone/>
            </a:pPr>
            <a:r>
              <a:rPr lang="en-US" b="1" dirty="0"/>
              <a:t>Example: A diary recording illness</a:t>
            </a:r>
          </a:p>
          <a:p>
            <a:r>
              <a:rPr lang="en-US" dirty="0"/>
              <a:t>A social historian might focus on everyday experience and coping strategies.</a:t>
            </a:r>
          </a:p>
          <a:p>
            <a:r>
              <a:rPr lang="en-US" dirty="0"/>
              <a:t>A gender historian might </a:t>
            </a:r>
            <a:r>
              <a:rPr lang="en-US" dirty="0" err="1"/>
              <a:t>analyse</a:t>
            </a:r>
            <a:r>
              <a:rPr lang="en-US" dirty="0"/>
              <a:t> how masculinity or femininity shapes expressions of pain.</a:t>
            </a:r>
          </a:p>
          <a:p>
            <a:r>
              <a:rPr lang="en-US" dirty="0"/>
              <a:t>A cultural historian might examine how language and metaphor shape how the body’s physiology gets imagined and assigned meaning.</a:t>
            </a:r>
          </a:p>
          <a:p>
            <a:endParaRPr lang="en-US" dirty="0"/>
          </a:p>
          <a:p>
            <a:pPr marL="0" indent="0">
              <a:buNone/>
            </a:pPr>
            <a:r>
              <a:rPr lang="en-US" dirty="0"/>
              <a:t>Nothing about the source itself has changed. What’s changed is the set of questions being asked of it.</a:t>
            </a:r>
          </a:p>
          <a:p>
            <a:pPr marL="0" indent="0">
              <a:buNone/>
            </a:pPr>
            <a:endParaRPr lang="en-US" dirty="0"/>
          </a:p>
        </p:txBody>
      </p:sp>
    </p:spTree>
    <p:extLst>
      <p:ext uri="{BB962C8B-B14F-4D97-AF65-F5344CB8AC3E}">
        <p14:creationId xmlns:p14="http://schemas.microsoft.com/office/powerpoint/2010/main" val="28355929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02DF6-8460-FEA3-B712-DD8FE444BDCC}"/>
              </a:ext>
            </a:extLst>
          </p:cNvPr>
          <p:cNvSpPr>
            <a:spLocks noGrp="1"/>
          </p:cNvSpPr>
          <p:nvPr>
            <p:ph type="title"/>
          </p:nvPr>
        </p:nvSpPr>
        <p:spPr>
          <a:xfrm>
            <a:off x="677334" y="609600"/>
            <a:ext cx="8596667" cy="1320800"/>
          </a:xfrm>
        </p:spPr>
        <p:txBody>
          <a:bodyPr>
            <a:normAutofit/>
          </a:bodyPr>
          <a:lstStyle/>
          <a:p>
            <a:r>
              <a:rPr lang="en-US" dirty="0"/>
              <a:t>What this looks like in practice…</a:t>
            </a:r>
            <a:br>
              <a:rPr lang="en-US" dirty="0"/>
            </a:br>
            <a:r>
              <a:rPr lang="en-US" dirty="0"/>
              <a:t>An example from my own research</a:t>
            </a:r>
          </a:p>
        </p:txBody>
      </p:sp>
      <p:sp>
        <p:nvSpPr>
          <p:cNvPr id="10" name="Isosceles Triangle 8">
            <a:extLst>
              <a:ext uri="{FF2B5EF4-FFF2-40B4-BE49-F238E27FC236}">
                <a16:creationId xmlns:a16="http://schemas.microsoft.com/office/drawing/2014/main" id="{98EE4960-6ED7-49B4-BEEE-A96A0C83D9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1"/>
            <a:ext cx="476655"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4" name="Picture 3">
            <a:extLst>
              <a:ext uri="{FF2B5EF4-FFF2-40B4-BE49-F238E27FC236}">
                <a16:creationId xmlns:a16="http://schemas.microsoft.com/office/drawing/2014/main" id="{C53477F7-059D-C0F3-0845-CBAC072DE9E7}"/>
              </a:ext>
            </a:extLst>
          </p:cNvPr>
          <p:cNvPicPr>
            <a:picLocks noChangeAspect="1"/>
          </p:cNvPicPr>
          <p:nvPr/>
        </p:nvPicPr>
        <p:blipFill>
          <a:blip r:embed="rId2"/>
          <a:srcRect l="4290" r="468" b="1"/>
          <a:stretch>
            <a:fillRect/>
          </a:stretch>
        </p:blipFill>
        <p:spPr>
          <a:xfrm>
            <a:off x="649075" y="2158073"/>
            <a:ext cx="2625335" cy="3882362"/>
          </a:xfrm>
          <a:prstGeom prst="rect">
            <a:avLst/>
          </a:prstGeom>
        </p:spPr>
      </p:pic>
      <p:pic>
        <p:nvPicPr>
          <p:cNvPr id="5" name="Picture 4">
            <a:extLst>
              <a:ext uri="{FF2B5EF4-FFF2-40B4-BE49-F238E27FC236}">
                <a16:creationId xmlns:a16="http://schemas.microsoft.com/office/drawing/2014/main" id="{BA355396-D3B7-DDA9-69B6-360D709ED791}"/>
              </a:ext>
            </a:extLst>
          </p:cNvPr>
          <p:cNvPicPr>
            <a:picLocks noChangeAspect="1"/>
          </p:cNvPicPr>
          <p:nvPr/>
        </p:nvPicPr>
        <p:blipFill>
          <a:blip r:embed="rId3"/>
          <a:srcRect b="8314"/>
          <a:stretch>
            <a:fillRect/>
          </a:stretch>
        </p:blipFill>
        <p:spPr>
          <a:xfrm>
            <a:off x="3470357" y="2159331"/>
            <a:ext cx="2625335" cy="3882362"/>
          </a:xfrm>
          <a:prstGeom prst="rect">
            <a:avLst/>
          </a:prstGeom>
        </p:spPr>
      </p:pic>
      <p:sp>
        <p:nvSpPr>
          <p:cNvPr id="3" name="Content Placeholder 2">
            <a:extLst>
              <a:ext uri="{FF2B5EF4-FFF2-40B4-BE49-F238E27FC236}">
                <a16:creationId xmlns:a16="http://schemas.microsoft.com/office/drawing/2014/main" id="{E31A1581-3F58-32E4-AB16-3C626DE5DE64}"/>
              </a:ext>
            </a:extLst>
          </p:cNvPr>
          <p:cNvSpPr>
            <a:spLocks noGrp="1"/>
          </p:cNvSpPr>
          <p:nvPr>
            <p:ph idx="1"/>
          </p:nvPr>
        </p:nvSpPr>
        <p:spPr>
          <a:xfrm>
            <a:off x="6325880" y="2160589"/>
            <a:ext cx="3646795" cy="3880773"/>
          </a:xfrm>
        </p:spPr>
        <p:txBody>
          <a:bodyPr>
            <a:normAutofit lnSpcReduction="10000"/>
          </a:bodyPr>
          <a:lstStyle/>
          <a:p>
            <a:pPr marL="0" indent="0">
              <a:buNone/>
            </a:pPr>
            <a:r>
              <a:rPr lang="en-US" dirty="0"/>
              <a:t>Primary Sources: physicians’ commonplace books and casebooks.</a:t>
            </a:r>
          </a:p>
          <a:p>
            <a:pPr marL="0" indent="0">
              <a:buNone/>
            </a:pPr>
            <a:r>
              <a:rPr lang="en-US" dirty="0"/>
              <a:t>My research focus in this book chapter:</a:t>
            </a:r>
          </a:p>
          <a:p>
            <a:pPr marL="0" indent="0">
              <a:buNone/>
            </a:pPr>
            <a:r>
              <a:rPr lang="en-GB" sz="1800" dirty="0">
                <a:effectLst/>
                <a:ea typeface="Times New Roman" panose="02020603050405020304" pitchFamily="18" charset="0"/>
                <a:cs typeface="Times New Roman" panose="02020603050405020304" pitchFamily="18" charset="0"/>
              </a:rPr>
              <a:t>How physicians grounded their therapeutic reputation and medical practices in a capacity to minister to both the bodies and souls of patients</a:t>
            </a:r>
            <a:r>
              <a:rPr lang="en-GB" sz="1800" dirty="0">
                <a:ea typeface="Times New Roman" panose="02020603050405020304" pitchFamily="18" charset="0"/>
                <a:cs typeface="Times New Roman" panose="02020603050405020304" pitchFamily="18" charset="0"/>
              </a:rPr>
              <a:t>.</a:t>
            </a:r>
          </a:p>
          <a:p>
            <a:pPr marL="0" indent="0">
              <a:buNone/>
            </a:pPr>
            <a:r>
              <a:rPr lang="en-GB" dirty="0">
                <a:cs typeface="Times New Roman" panose="02020603050405020304" pitchFamily="18" charset="0"/>
              </a:rPr>
              <a:t>How a physician’s religious identity might have influenced their interactions with patients.</a:t>
            </a:r>
            <a:endParaRPr lang="en-US" dirty="0">
              <a:cs typeface="Times New Roman" panose="02020603050405020304" pitchFamily="18" charset="0"/>
            </a:endParaRPr>
          </a:p>
          <a:p>
            <a:pPr marL="0" indent="0">
              <a:buNone/>
            </a:pPr>
            <a:endParaRPr lang="en-US" dirty="0"/>
          </a:p>
        </p:txBody>
      </p:sp>
      <p:sp>
        <p:nvSpPr>
          <p:cNvPr id="6" name="TextBox 5">
            <a:extLst>
              <a:ext uri="{FF2B5EF4-FFF2-40B4-BE49-F238E27FC236}">
                <a16:creationId xmlns:a16="http://schemas.microsoft.com/office/drawing/2014/main" id="{25010F75-4B0A-F195-42A7-A1452AACF723}"/>
              </a:ext>
            </a:extLst>
          </p:cNvPr>
          <p:cNvSpPr txBox="1"/>
          <p:nvPr/>
        </p:nvSpPr>
        <p:spPr>
          <a:xfrm>
            <a:off x="649075" y="6175169"/>
            <a:ext cx="5027330" cy="246221"/>
          </a:xfrm>
          <a:prstGeom prst="rect">
            <a:avLst/>
          </a:prstGeom>
          <a:noFill/>
        </p:spPr>
        <p:txBody>
          <a:bodyPr wrap="square" rtlCol="0">
            <a:spAutoFit/>
          </a:bodyPr>
          <a:lstStyle/>
          <a:p>
            <a:r>
              <a:rPr lang="en-US" sz="1000" dirty="0"/>
              <a:t>British Library, MS 1352, Henry Power’s Commonplace book.</a:t>
            </a:r>
          </a:p>
        </p:txBody>
      </p:sp>
    </p:spTree>
    <p:extLst>
      <p:ext uri="{BB962C8B-B14F-4D97-AF65-F5344CB8AC3E}">
        <p14:creationId xmlns:p14="http://schemas.microsoft.com/office/powerpoint/2010/main" val="2207987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6B410-2FFC-D7F9-FE6F-CDC3AD545305}"/>
              </a:ext>
            </a:extLst>
          </p:cNvPr>
          <p:cNvSpPr>
            <a:spLocks noGrp="1"/>
          </p:cNvSpPr>
          <p:nvPr>
            <p:ph type="title"/>
          </p:nvPr>
        </p:nvSpPr>
        <p:spPr>
          <a:xfrm>
            <a:off x="677334" y="609600"/>
            <a:ext cx="8596667" cy="1320800"/>
          </a:xfrm>
        </p:spPr>
        <p:txBody>
          <a:bodyPr>
            <a:normAutofit/>
          </a:bodyPr>
          <a:lstStyle/>
          <a:p>
            <a:r>
              <a:rPr lang="en-US" dirty="0"/>
              <a:t>Analysis and Argument</a:t>
            </a:r>
          </a:p>
        </p:txBody>
      </p:sp>
      <p:sp>
        <p:nvSpPr>
          <p:cNvPr id="10" name="Isosceles Triangle 8">
            <a:extLst>
              <a:ext uri="{FF2B5EF4-FFF2-40B4-BE49-F238E27FC236}">
                <a16:creationId xmlns:a16="http://schemas.microsoft.com/office/drawing/2014/main" id="{98EE4960-6ED7-49B4-BEEE-A96A0C83D9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1"/>
            <a:ext cx="476655"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5" name="Picture 4">
            <a:extLst>
              <a:ext uri="{FF2B5EF4-FFF2-40B4-BE49-F238E27FC236}">
                <a16:creationId xmlns:a16="http://schemas.microsoft.com/office/drawing/2014/main" id="{1262BF60-BBCC-1623-27E5-BC5034211046}"/>
              </a:ext>
            </a:extLst>
          </p:cNvPr>
          <p:cNvPicPr>
            <a:picLocks noChangeAspect="1"/>
          </p:cNvPicPr>
          <p:nvPr/>
        </p:nvPicPr>
        <p:blipFill>
          <a:blip r:embed="rId2"/>
          <a:srcRect l="233" r="11083" b="1"/>
          <a:stretch>
            <a:fillRect/>
          </a:stretch>
        </p:blipFill>
        <p:spPr>
          <a:xfrm>
            <a:off x="324222" y="1586570"/>
            <a:ext cx="2474908" cy="3721700"/>
          </a:xfrm>
          <a:prstGeom prst="rect">
            <a:avLst/>
          </a:prstGeom>
        </p:spPr>
      </p:pic>
      <p:pic>
        <p:nvPicPr>
          <p:cNvPr id="4" name="Picture 3">
            <a:extLst>
              <a:ext uri="{FF2B5EF4-FFF2-40B4-BE49-F238E27FC236}">
                <a16:creationId xmlns:a16="http://schemas.microsoft.com/office/drawing/2014/main" id="{D52A0F29-308E-3693-6332-C218D58F83EB}"/>
              </a:ext>
            </a:extLst>
          </p:cNvPr>
          <p:cNvPicPr>
            <a:picLocks noChangeAspect="1"/>
          </p:cNvPicPr>
          <p:nvPr/>
        </p:nvPicPr>
        <p:blipFill>
          <a:blip r:embed="rId3"/>
          <a:srcRect l="512" r="11094" b="1"/>
          <a:stretch>
            <a:fillRect/>
          </a:stretch>
        </p:blipFill>
        <p:spPr>
          <a:xfrm>
            <a:off x="2927307" y="1644976"/>
            <a:ext cx="2474908" cy="3663293"/>
          </a:xfrm>
          <a:prstGeom prst="rect">
            <a:avLst/>
          </a:prstGeom>
        </p:spPr>
      </p:pic>
      <p:sp>
        <p:nvSpPr>
          <p:cNvPr id="3" name="Content Placeholder 2">
            <a:extLst>
              <a:ext uri="{FF2B5EF4-FFF2-40B4-BE49-F238E27FC236}">
                <a16:creationId xmlns:a16="http://schemas.microsoft.com/office/drawing/2014/main" id="{CF692840-2426-5C0B-2AA1-2DED6E077885}"/>
              </a:ext>
            </a:extLst>
          </p:cNvPr>
          <p:cNvSpPr>
            <a:spLocks noGrp="1"/>
          </p:cNvSpPr>
          <p:nvPr>
            <p:ph idx="1"/>
          </p:nvPr>
        </p:nvSpPr>
        <p:spPr>
          <a:xfrm>
            <a:off x="5439785" y="1270000"/>
            <a:ext cx="4257674" cy="5843588"/>
          </a:xfrm>
        </p:spPr>
        <p:txBody>
          <a:bodyPr>
            <a:normAutofit/>
          </a:bodyPr>
          <a:lstStyle/>
          <a:p>
            <a:pPr>
              <a:lnSpc>
                <a:spcPct val="90000"/>
              </a:lnSpc>
            </a:pPr>
            <a:r>
              <a:rPr lang="en-GB" sz="1200" b="1" dirty="0">
                <a:effectLst/>
                <a:ea typeface="Times New Roman" panose="02020603050405020304" pitchFamily="18" charset="0"/>
              </a:rPr>
              <a:t>Analysis:</a:t>
            </a:r>
            <a:r>
              <a:rPr lang="en-GB" sz="1200" dirty="0">
                <a:effectLst/>
                <a:ea typeface="Times New Roman" panose="02020603050405020304" pitchFamily="18" charset="0"/>
              </a:rPr>
              <a:t> Amongst notes documenting patients’ names, conditions, dates of consultation and prescriptions, spiritual instructions for the sick have been penned. </a:t>
            </a:r>
            <a:r>
              <a:rPr lang="en-GB" sz="1200" dirty="0"/>
              <a:t>His notes also suggest he discussed specific parts of scripture, and intricate theological matters, with some patients.</a:t>
            </a:r>
          </a:p>
          <a:p>
            <a:pPr>
              <a:lnSpc>
                <a:spcPct val="90000"/>
              </a:lnSpc>
            </a:pPr>
            <a:r>
              <a:rPr lang="en-US" sz="1200" b="1" dirty="0"/>
              <a:t>Argument:</a:t>
            </a:r>
            <a:r>
              <a:rPr lang="en-US" sz="1200" dirty="0"/>
              <a:t> </a:t>
            </a:r>
            <a:r>
              <a:rPr lang="en-GB" sz="1200" dirty="0">
                <a:effectLst/>
                <a:ea typeface="Calibri" panose="020F0502020204030204" pitchFamily="34" charset="0"/>
              </a:rPr>
              <a:t>religious exercises were incorporated into medical care strategies at every stage, from diagnosis and treatment to instances of recovery or relapse. </a:t>
            </a:r>
            <a:r>
              <a:rPr lang="en-GB" sz="1200" dirty="0">
                <a:ea typeface="Calibri" panose="020F0502020204030204" pitchFamily="34" charset="0"/>
              </a:rPr>
              <a:t>A soul orientated to piety was believed to</a:t>
            </a:r>
            <a:r>
              <a:rPr lang="en-GB" sz="1200" dirty="0">
                <a:effectLst/>
                <a:ea typeface="Calibri" panose="020F0502020204030204" pitchFamily="34" charset="0"/>
              </a:rPr>
              <a:t> induce spiritual and bodily realignment in a living patient. </a:t>
            </a:r>
          </a:p>
          <a:p>
            <a:pPr>
              <a:lnSpc>
                <a:spcPct val="90000"/>
              </a:lnSpc>
            </a:pPr>
            <a:r>
              <a:rPr lang="en-US" sz="1200" b="1" dirty="0"/>
              <a:t>Historiographical significance: </a:t>
            </a:r>
            <a:r>
              <a:rPr lang="en-GB" sz="1200" dirty="0">
                <a:effectLst/>
                <a:ea typeface="Times New Roman" panose="02020603050405020304" pitchFamily="18" charset="0"/>
              </a:rPr>
              <a:t>While scholars acknowledge that physicians were deeply committed Christians, and interpreted sickness within a providential framework, they have argued these religious practices did not feature significantly during clinical consultations. For example, Andrew Wear has stated that ‘at the bedside there was usually no mention of a religious ceremony associated with medical treatment’, as physicians practiced a ‘secular medicine’ in their ‘own relatively undisturbed space’. The cases presented invite a reconsideration of the boundaries between religion and medicine in this specific occupational context. </a:t>
            </a:r>
          </a:p>
          <a:p>
            <a:pPr>
              <a:lnSpc>
                <a:spcPct val="90000"/>
              </a:lnSpc>
            </a:pPr>
            <a:endParaRPr lang="en-US" sz="700" dirty="0"/>
          </a:p>
        </p:txBody>
      </p:sp>
      <p:sp>
        <p:nvSpPr>
          <p:cNvPr id="6" name="TextBox 5">
            <a:extLst>
              <a:ext uri="{FF2B5EF4-FFF2-40B4-BE49-F238E27FC236}">
                <a16:creationId xmlns:a16="http://schemas.microsoft.com/office/drawing/2014/main" id="{A99CE93E-2E12-5270-FC8B-1F31F981A4F9}"/>
              </a:ext>
            </a:extLst>
          </p:cNvPr>
          <p:cNvSpPr txBox="1"/>
          <p:nvPr/>
        </p:nvSpPr>
        <p:spPr>
          <a:xfrm>
            <a:off x="476655" y="5462649"/>
            <a:ext cx="4925560" cy="523220"/>
          </a:xfrm>
          <a:prstGeom prst="rect">
            <a:avLst/>
          </a:prstGeom>
          <a:noFill/>
        </p:spPr>
        <p:txBody>
          <a:bodyPr wrap="square" rtlCol="0">
            <a:spAutoFit/>
          </a:bodyPr>
          <a:lstStyle/>
          <a:p>
            <a:r>
              <a:rPr lang="en-US" sz="1400" dirty="0"/>
              <a:t>British Library, folios from MS Sloane 188, the casebook of Dr John Downes.</a:t>
            </a:r>
          </a:p>
        </p:txBody>
      </p:sp>
    </p:spTree>
    <p:extLst>
      <p:ext uri="{BB962C8B-B14F-4D97-AF65-F5344CB8AC3E}">
        <p14:creationId xmlns:p14="http://schemas.microsoft.com/office/powerpoint/2010/main" val="4276034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47A82-9FF0-6D5D-0EFE-C3DAB2520F26}"/>
              </a:ext>
            </a:extLst>
          </p:cNvPr>
          <p:cNvSpPr>
            <a:spLocks noGrp="1"/>
          </p:cNvSpPr>
          <p:nvPr>
            <p:ph type="title"/>
          </p:nvPr>
        </p:nvSpPr>
        <p:spPr>
          <a:xfrm>
            <a:off x="677334" y="609600"/>
            <a:ext cx="8596668" cy="993569"/>
          </a:xfrm>
        </p:spPr>
        <p:txBody>
          <a:bodyPr/>
          <a:lstStyle/>
          <a:p>
            <a:r>
              <a:rPr lang="en-US" dirty="0"/>
              <a:t>From Sources to Arguments</a:t>
            </a:r>
          </a:p>
        </p:txBody>
      </p:sp>
      <p:sp>
        <p:nvSpPr>
          <p:cNvPr id="3" name="Content Placeholder 2">
            <a:extLst>
              <a:ext uri="{FF2B5EF4-FFF2-40B4-BE49-F238E27FC236}">
                <a16:creationId xmlns:a16="http://schemas.microsoft.com/office/drawing/2014/main" id="{80D0F349-3DC4-97C7-D8D7-2FD4592F326B}"/>
              </a:ext>
            </a:extLst>
          </p:cNvPr>
          <p:cNvSpPr>
            <a:spLocks noGrp="1"/>
          </p:cNvSpPr>
          <p:nvPr>
            <p:ph idx="1"/>
          </p:nvPr>
        </p:nvSpPr>
        <p:spPr>
          <a:xfrm>
            <a:off x="677334" y="1460665"/>
            <a:ext cx="8596668" cy="4580697"/>
          </a:xfrm>
        </p:spPr>
        <p:txBody>
          <a:bodyPr>
            <a:normAutofit fontScale="92500" lnSpcReduction="20000"/>
          </a:bodyPr>
          <a:lstStyle/>
          <a:p>
            <a:pPr marL="0" indent="0">
              <a:buNone/>
            </a:pPr>
            <a:r>
              <a:rPr lang="en-US" dirty="0"/>
              <a:t>Primary sources do not generate arguments on their own.</a:t>
            </a:r>
          </a:p>
          <a:p>
            <a:pPr marL="0" indent="0">
              <a:buNone/>
            </a:pPr>
            <a:r>
              <a:rPr lang="en-US" dirty="0"/>
              <a:t>Historical arguments are constructed by:</a:t>
            </a:r>
          </a:p>
          <a:p>
            <a:r>
              <a:rPr lang="en-US" dirty="0"/>
              <a:t>Selecting sources within a framework.</a:t>
            </a:r>
          </a:p>
          <a:p>
            <a:r>
              <a:rPr lang="en-US" dirty="0"/>
              <a:t>Interpreting them.</a:t>
            </a:r>
          </a:p>
          <a:p>
            <a:r>
              <a:rPr lang="en-US" dirty="0"/>
              <a:t>Linking them to arguments, for example: claims about beliefs and practice, claims about causation or change, claims about where power or agency lies.</a:t>
            </a:r>
          </a:p>
          <a:p>
            <a:pPr marL="0" indent="0">
              <a:buNone/>
            </a:pPr>
            <a:endParaRPr lang="en-GB" sz="1800" dirty="0">
              <a:effectLst/>
              <a:ea typeface="Times New Roman" panose="02020603050405020304" pitchFamily="18" charset="0"/>
              <a:cs typeface="Times New Roman" panose="02020603050405020304" pitchFamily="18" charset="0"/>
            </a:endParaRPr>
          </a:p>
          <a:p>
            <a:pPr marL="0" indent="0">
              <a:buNone/>
            </a:pPr>
            <a:r>
              <a:rPr lang="en-GB" sz="1800" dirty="0">
                <a:effectLst/>
                <a:ea typeface="Times New Roman" panose="02020603050405020304" pitchFamily="18" charset="0"/>
                <a:cs typeface="Times New Roman" panose="02020603050405020304" pitchFamily="18" charset="0"/>
              </a:rPr>
              <a:t>Different approaches can legitimately produce different arguments from similar evidence.</a:t>
            </a:r>
            <a:endParaRPr lang="en-GB" sz="1800" dirty="0">
              <a:effectLst/>
              <a:ea typeface="Calibri" panose="020F0502020204030204" pitchFamily="34" charset="0"/>
              <a:cs typeface="Times New Roman" panose="02020603050405020304" pitchFamily="18" charset="0"/>
            </a:endParaRPr>
          </a:p>
          <a:p>
            <a:pPr marL="0" indent="0">
              <a:buNone/>
            </a:pPr>
            <a:r>
              <a:rPr lang="en-GB" sz="1800" dirty="0">
                <a:effectLst/>
                <a:ea typeface="Times New Roman" panose="02020603050405020304" pitchFamily="18" charset="0"/>
                <a:cs typeface="Times New Roman" panose="02020603050405020304" pitchFamily="18" charset="0"/>
              </a:rPr>
              <a:t>What matters is whether the interpretation is:</a:t>
            </a:r>
            <a:endParaRPr lang="en-GB" sz="1800" dirty="0">
              <a:effectLst/>
              <a:ea typeface="Calibri" panose="020F0502020204030204" pitchFamily="34" charset="0"/>
              <a:cs typeface="Times New Roman" panose="02020603050405020304" pitchFamily="18" charset="0"/>
            </a:endParaRPr>
          </a:p>
          <a:p>
            <a:pPr>
              <a:buSzPts val="1000"/>
              <a:tabLst>
                <a:tab pos="457200" algn="l"/>
              </a:tabLst>
            </a:pPr>
            <a:r>
              <a:rPr lang="en-GB" sz="1800" dirty="0">
                <a:effectLst/>
                <a:ea typeface="Times New Roman" panose="02020603050405020304" pitchFamily="18" charset="0"/>
                <a:cs typeface="Times New Roman" panose="02020603050405020304" pitchFamily="18" charset="0"/>
              </a:rPr>
              <a:t>Explicit about its assumptions.</a:t>
            </a:r>
          </a:p>
          <a:p>
            <a:pPr>
              <a:buSzPts val="1000"/>
              <a:tabLst>
                <a:tab pos="457200" algn="l"/>
              </a:tabLst>
            </a:pPr>
            <a:r>
              <a:rPr lang="en-GB" sz="1800" dirty="0">
                <a:effectLst/>
                <a:ea typeface="Calibri" panose="020F0502020204030204" pitchFamily="34" charset="0"/>
                <a:cs typeface="Times New Roman" panose="02020603050405020304" pitchFamily="18" charset="0"/>
              </a:rPr>
              <a:t>Demonstrates a self-aware use of the complexities of evidence (a source’s richness, limitations, and the kinds of mediations at work).</a:t>
            </a:r>
          </a:p>
          <a:p>
            <a:pPr>
              <a:buSzPts val="1000"/>
              <a:tabLst>
                <a:tab pos="457200" algn="l"/>
              </a:tabLst>
            </a:pPr>
            <a:r>
              <a:rPr lang="en-GB" sz="1800" dirty="0">
                <a:effectLst/>
                <a:ea typeface="Calibri" panose="020F0502020204030204" pitchFamily="34" charset="0"/>
                <a:cs typeface="Times New Roman" panose="02020603050405020304" pitchFamily="18" charset="0"/>
              </a:rPr>
              <a:t>Uses the evidence to produce a coherent and persuasive argument that engages fruitfully with existing historiography.</a:t>
            </a:r>
          </a:p>
          <a:p>
            <a:pPr>
              <a:buSzPts val="1000"/>
              <a:tabLst>
                <a:tab pos="457200" algn="l"/>
              </a:tabLs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6809439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A8B23-B207-3EDC-B950-6C19FC692B2E}"/>
              </a:ext>
            </a:extLst>
          </p:cNvPr>
          <p:cNvSpPr>
            <a:spLocks noGrp="1"/>
          </p:cNvSpPr>
          <p:nvPr>
            <p:ph type="title"/>
          </p:nvPr>
        </p:nvSpPr>
        <p:spPr/>
        <p:txBody>
          <a:bodyPr/>
          <a:lstStyle/>
          <a:p>
            <a:r>
              <a:rPr lang="en-US" dirty="0"/>
              <a:t>Your Research Proposal and Research Project</a:t>
            </a:r>
          </a:p>
        </p:txBody>
      </p:sp>
      <p:sp>
        <p:nvSpPr>
          <p:cNvPr id="3" name="Content Placeholder 2">
            <a:extLst>
              <a:ext uri="{FF2B5EF4-FFF2-40B4-BE49-F238E27FC236}">
                <a16:creationId xmlns:a16="http://schemas.microsoft.com/office/drawing/2014/main" id="{DA1FF1F8-1366-8380-CEE4-8D145B8CFBDA}"/>
              </a:ext>
            </a:extLst>
          </p:cNvPr>
          <p:cNvSpPr>
            <a:spLocks noGrp="1"/>
          </p:cNvSpPr>
          <p:nvPr>
            <p:ph idx="1"/>
          </p:nvPr>
        </p:nvSpPr>
        <p:spPr/>
        <p:txBody>
          <a:bodyPr>
            <a:normAutofit fontScale="77500" lnSpcReduction="20000"/>
          </a:bodyPr>
          <a:lstStyle/>
          <a:p>
            <a:pPr marL="0" lvl="0" indent="0">
              <a:buNone/>
            </a:pPr>
            <a:r>
              <a:rPr lang="en-GB" sz="1800" b="1" dirty="0">
                <a:effectLst/>
                <a:ea typeface="Times New Roman" panose="02020603050405020304" pitchFamily="18" charset="0"/>
              </a:rPr>
              <a:t>Assignment 2: 2000-word Research Proposal</a:t>
            </a:r>
          </a:p>
          <a:p>
            <a:pPr marL="0" lvl="0" indent="0">
              <a:buNone/>
            </a:pPr>
            <a:endParaRPr lang="en-GB" sz="1800" b="1" dirty="0">
              <a:effectLst/>
              <a:ea typeface="Times New Roman" panose="02020603050405020304" pitchFamily="18" charset="0"/>
            </a:endParaRPr>
          </a:p>
          <a:p>
            <a:pPr>
              <a:spcAft>
                <a:spcPts val="960"/>
              </a:spcAft>
            </a:pPr>
            <a:r>
              <a:rPr lang="en-GB" sz="1800" dirty="0">
                <a:solidFill>
                  <a:srgbClr val="212529"/>
                </a:solidFill>
                <a:effectLst/>
                <a:ea typeface="Times New Roman" panose="02020603050405020304" pitchFamily="18" charset="0"/>
              </a:rPr>
              <a:t>This assignment is designed to enable you to develop a detailed research proposal for the research project that you will complete for assignment 3.</a:t>
            </a:r>
            <a:endParaRPr lang="en-GB" sz="1800" dirty="0">
              <a:effectLst/>
              <a:ea typeface="Times New Roman" panose="02020603050405020304" pitchFamily="18" charset="0"/>
            </a:endParaRPr>
          </a:p>
          <a:p>
            <a:pPr>
              <a:spcAft>
                <a:spcPts val="960"/>
              </a:spcAft>
            </a:pPr>
            <a:r>
              <a:rPr lang="en-GB" sz="1800" dirty="0">
                <a:solidFill>
                  <a:srgbClr val="212529"/>
                </a:solidFill>
                <a:effectLst/>
                <a:ea typeface="Times New Roman" panose="02020603050405020304" pitchFamily="18" charset="0"/>
              </a:rPr>
              <a:t>Developing a research proposal is a crucial part of the research process: it is how historians plan their research questions, which sources they will use, and how they will manage their time. In this assignment you will cover an outline and explanation of: your research questions, the primary sources you intend to look at, relevant secondary literature, parameters and feasibility.</a:t>
            </a:r>
          </a:p>
          <a:p>
            <a:pPr marL="0" lvl="0" indent="0">
              <a:lnSpc>
                <a:spcPct val="110000"/>
              </a:lnSpc>
              <a:spcAft>
                <a:spcPts val="960"/>
              </a:spcAft>
              <a:buNone/>
            </a:pPr>
            <a:r>
              <a:rPr lang="en-GB" sz="1800" b="1" dirty="0">
                <a:solidFill>
                  <a:srgbClr val="212529"/>
                </a:solidFill>
                <a:effectLst/>
                <a:ea typeface="Times New Roman" panose="02020603050405020304" pitchFamily="18" charset="0"/>
              </a:rPr>
              <a:t>Assignment 3: 4500-word Research Project</a:t>
            </a:r>
            <a:endParaRPr lang="en-GB" sz="1800" b="1" dirty="0">
              <a:effectLst/>
              <a:ea typeface="Times New Roman" panose="02020603050405020304" pitchFamily="18" charset="0"/>
            </a:endParaRPr>
          </a:p>
          <a:p>
            <a:pPr>
              <a:lnSpc>
                <a:spcPct val="110000"/>
              </a:lnSpc>
              <a:spcAft>
                <a:spcPts val="960"/>
              </a:spcAft>
            </a:pPr>
            <a:r>
              <a:rPr lang="en-GB" sz="1800" dirty="0">
                <a:solidFill>
                  <a:srgbClr val="212529"/>
                </a:solidFill>
                <a:effectLst/>
                <a:ea typeface="Times New Roman" panose="02020603050405020304" pitchFamily="18" charset="0"/>
              </a:rPr>
              <a:t>This assignment gives you the opportunity to conduct an extended, independent piece of historical research. Your project will investigate a focused historical topic, grounded in the critical use of primary sources and situated within relevant historiography. A central aim of the project is to develop your ability to use primary evidence not just descriptively, but analytically, to advance a clear line of argument that engages meaningfully with existing scholarship.</a:t>
            </a:r>
            <a:endParaRPr lang="en-GB" sz="1800" dirty="0">
              <a:effectLst/>
              <a:ea typeface="Times New Roman" panose="02020603050405020304" pitchFamily="18" charset="0"/>
            </a:endParaRPr>
          </a:p>
          <a:p>
            <a:pPr>
              <a:spcAft>
                <a:spcPts val="960"/>
              </a:spcAft>
            </a:pPr>
            <a:endParaRPr lang="en-GB" sz="1800" dirty="0">
              <a:effectLst/>
              <a:ea typeface="Times New Roman" panose="02020603050405020304" pitchFamily="18" charset="0"/>
            </a:endParaRPr>
          </a:p>
        </p:txBody>
      </p:sp>
    </p:spTree>
    <p:extLst>
      <p:ext uri="{BB962C8B-B14F-4D97-AF65-F5344CB8AC3E}">
        <p14:creationId xmlns:p14="http://schemas.microsoft.com/office/powerpoint/2010/main" val="1567357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2B8CCB-59A6-41A4-37C9-4960B0182A63}"/>
              </a:ext>
            </a:extLst>
          </p:cNvPr>
          <p:cNvSpPr>
            <a:spLocks noGrp="1"/>
          </p:cNvSpPr>
          <p:nvPr>
            <p:ph type="title"/>
          </p:nvPr>
        </p:nvSpPr>
        <p:spPr/>
        <p:txBody>
          <a:bodyPr/>
          <a:lstStyle/>
          <a:p>
            <a:r>
              <a:rPr lang="en-US" dirty="0"/>
              <a:t>What historical skills these assignments are designed to nurture</a:t>
            </a:r>
          </a:p>
        </p:txBody>
      </p:sp>
      <p:sp>
        <p:nvSpPr>
          <p:cNvPr id="3" name="Content Placeholder 2">
            <a:extLst>
              <a:ext uri="{FF2B5EF4-FFF2-40B4-BE49-F238E27FC236}">
                <a16:creationId xmlns:a16="http://schemas.microsoft.com/office/drawing/2014/main" id="{1B259D47-E13F-C9D1-79DD-78ED9C00DE3E}"/>
              </a:ext>
            </a:extLst>
          </p:cNvPr>
          <p:cNvSpPr>
            <a:spLocks noGrp="1"/>
          </p:cNvSpPr>
          <p:nvPr>
            <p:ph idx="1"/>
          </p:nvPr>
        </p:nvSpPr>
        <p:spPr/>
        <p:txBody>
          <a:bodyPr/>
          <a:lstStyle/>
          <a:p>
            <a:pPr marL="0" indent="0">
              <a:buSzPts val="1000"/>
              <a:buNone/>
              <a:tabLst>
                <a:tab pos="457200" algn="l"/>
              </a:tabLst>
            </a:pPr>
            <a:r>
              <a:rPr lang="en-GB" dirty="0">
                <a:ea typeface="Times New Roman" panose="02020603050405020304" pitchFamily="18" charset="0"/>
              </a:rPr>
              <a:t>How to…</a:t>
            </a:r>
          </a:p>
          <a:p>
            <a:pPr>
              <a:buSzPts val="1000"/>
              <a:tabLst>
                <a:tab pos="457200" algn="l"/>
              </a:tabLst>
            </a:pPr>
            <a:r>
              <a:rPr lang="en-GB" dirty="0">
                <a:ea typeface="Times New Roman" panose="02020603050405020304" pitchFamily="18" charset="0"/>
              </a:rPr>
              <a:t>Identify and d</a:t>
            </a:r>
            <a:r>
              <a:rPr lang="en-GB" sz="1800" dirty="0">
                <a:effectLst/>
                <a:ea typeface="Times New Roman" panose="02020603050405020304" pitchFamily="18" charset="0"/>
              </a:rPr>
              <a:t>efine a research topic or question.</a:t>
            </a:r>
          </a:p>
          <a:p>
            <a:pPr>
              <a:buSzPts val="1000"/>
              <a:tabLst>
                <a:tab pos="457200" algn="l"/>
              </a:tabLst>
            </a:pPr>
            <a:r>
              <a:rPr lang="en-GB" dirty="0">
                <a:ea typeface="Times New Roman" panose="02020603050405020304" pitchFamily="18" charset="0"/>
              </a:rPr>
              <a:t>S</a:t>
            </a:r>
            <a:r>
              <a:rPr lang="en-GB" sz="1800" dirty="0">
                <a:effectLst/>
                <a:ea typeface="Times New Roman" panose="02020603050405020304" pitchFamily="18" charset="0"/>
              </a:rPr>
              <a:t>ituate it in existing historical debates.</a:t>
            </a:r>
          </a:p>
          <a:p>
            <a:pPr>
              <a:buSzPts val="1000"/>
              <a:tabLst>
                <a:tab pos="457200" algn="l"/>
              </a:tabLst>
            </a:pPr>
            <a:r>
              <a:rPr lang="en-GB" dirty="0">
                <a:ea typeface="Times New Roman" panose="02020603050405020304" pitchFamily="18" charset="0"/>
              </a:rPr>
              <a:t>Select relevant primary sources and subject them to effective analysis and interpretation.</a:t>
            </a:r>
          </a:p>
          <a:p>
            <a:pPr>
              <a:buSzPts val="1000"/>
              <a:tabLst>
                <a:tab pos="457200" algn="l"/>
              </a:tabLst>
            </a:pPr>
            <a:r>
              <a:rPr lang="en-GB" sz="1800" dirty="0">
                <a:effectLst/>
                <a:ea typeface="Times New Roman" panose="02020603050405020304" pitchFamily="18" charset="0"/>
              </a:rPr>
              <a:t>Develop a sustained, evidence-based argument.</a:t>
            </a:r>
          </a:p>
          <a:p>
            <a:pPr marL="0" indent="0">
              <a:buNone/>
            </a:pPr>
            <a:endParaRPr lang="en-US" dirty="0"/>
          </a:p>
        </p:txBody>
      </p:sp>
    </p:spTree>
    <p:extLst>
      <p:ext uri="{BB962C8B-B14F-4D97-AF65-F5344CB8AC3E}">
        <p14:creationId xmlns:p14="http://schemas.microsoft.com/office/powerpoint/2010/main" val="24574607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56F3FEE-8B66-F741-69C0-49BC239FC718}"/>
              </a:ext>
            </a:extLst>
          </p:cNvPr>
          <p:cNvPicPr>
            <a:picLocks noChangeAspect="1"/>
          </p:cNvPicPr>
          <p:nvPr/>
        </p:nvPicPr>
        <p:blipFill>
          <a:blip r:embed="rId2"/>
          <a:stretch>
            <a:fillRect/>
          </a:stretch>
        </p:blipFill>
        <p:spPr>
          <a:xfrm>
            <a:off x="623887" y="393501"/>
            <a:ext cx="8800561" cy="4835724"/>
          </a:xfrm>
          <a:prstGeom prst="rect">
            <a:avLst/>
          </a:prstGeom>
        </p:spPr>
      </p:pic>
    </p:spTree>
    <p:extLst>
      <p:ext uri="{BB962C8B-B14F-4D97-AF65-F5344CB8AC3E}">
        <p14:creationId xmlns:p14="http://schemas.microsoft.com/office/powerpoint/2010/main" val="3191036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317D97-9B33-B0E4-A6FD-36CBFB9F201E}"/>
              </a:ext>
            </a:extLst>
          </p:cNvPr>
          <p:cNvSpPr>
            <a:spLocks noGrp="1"/>
          </p:cNvSpPr>
          <p:nvPr>
            <p:ph type="title"/>
          </p:nvPr>
        </p:nvSpPr>
        <p:spPr/>
        <p:txBody>
          <a:bodyPr/>
          <a:lstStyle/>
          <a:p>
            <a:r>
              <a:rPr lang="en-US" dirty="0"/>
              <a:t>Lecture Structure</a:t>
            </a:r>
          </a:p>
        </p:txBody>
      </p:sp>
      <p:sp>
        <p:nvSpPr>
          <p:cNvPr id="3" name="Content Placeholder 2">
            <a:extLst>
              <a:ext uri="{FF2B5EF4-FFF2-40B4-BE49-F238E27FC236}">
                <a16:creationId xmlns:a16="http://schemas.microsoft.com/office/drawing/2014/main" id="{EEF037CE-F761-7654-F3BD-EB91BF68F134}"/>
              </a:ext>
            </a:extLst>
          </p:cNvPr>
          <p:cNvSpPr>
            <a:spLocks noGrp="1"/>
          </p:cNvSpPr>
          <p:nvPr>
            <p:ph idx="1"/>
          </p:nvPr>
        </p:nvSpPr>
        <p:spPr>
          <a:xfrm>
            <a:off x="677334" y="1674421"/>
            <a:ext cx="8596668" cy="4366941"/>
          </a:xfrm>
        </p:spPr>
        <p:txBody>
          <a:bodyPr/>
          <a:lstStyle/>
          <a:p>
            <a:pPr marL="0" indent="0">
              <a:buNone/>
            </a:pPr>
            <a:r>
              <a:rPr lang="en-US" dirty="0"/>
              <a:t>1. The links between term 1 and term 2, or, between historiographical approaches and the selection and interpretation of primary sources.</a:t>
            </a:r>
          </a:p>
          <a:p>
            <a:pPr marL="0" indent="0">
              <a:buNone/>
            </a:pPr>
            <a:endParaRPr lang="en-US" dirty="0"/>
          </a:p>
          <a:p>
            <a:pPr marL="0" indent="0">
              <a:buNone/>
            </a:pPr>
            <a:r>
              <a:rPr lang="en-US" dirty="0"/>
              <a:t>2. What is a primary source, and how do we assess a source’s status and uses?</a:t>
            </a:r>
          </a:p>
          <a:p>
            <a:pPr marL="0" indent="0">
              <a:buNone/>
            </a:pPr>
            <a:endParaRPr lang="en-US" dirty="0"/>
          </a:p>
          <a:p>
            <a:pPr marL="0" indent="0">
              <a:buNone/>
            </a:pPr>
            <a:r>
              <a:rPr lang="en-US" dirty="0"/>
              <a:t>3. </a:t>
            </a:r>
            <a:r>
              <a:rPr lang="en-US" dirty="0" err="1"/>
              <a:t>Analysing</a:t>
            </a:r>
            <a:r>
              <a:rPr lang="en-US" dirty="0"/>
              <a:t> and Interpreting primary sources.</a:t>
            </a:r>
          </a:p>
          <a:p>
            <a:pPr marL="0" indent="0">
              <a:buNone/>
            </a:pPr>
            <a:endParaRPr lang="en-US" dirty="0"/>
          </a:p>
          <a:p>
            <a:pPr marL="0" indent="0">
              <a:buNone/>
            </a:pPr>
            <a:r>
              <a:rPr lang="en-US" dirty="0"/>
              <a:t>4. From sources to arguments…</a:t>
            </a:r>
          </a:p>
          <a:p>
            <a:pPr marL="0" indent="0">
              <a:buNone/>
            </a:pPr>
            <a:endParaRPr lang="en-US" dirty="0"/>
          </a:p>
          <a:p>
            <a:pPr marL="0" indent="0">
              <a:buNone/>
            </a:pPr>
            <a:r>
              <a:rPr lang="en-US" dirty="0"/>
              <a:t>5. The Research Proposal and Research Project.</a:t>
            </a:r>
          </a:p>
        </p:txBody>
      </p:sp>
    </p:spTree>
    <p:extLst>
      <p:ext uri="{BB962C8B-B14F-4D97-AF65-F5344CB8AC3E}">
        <p14:creationId xmlns:p14="http://schemas.microsoft.com/office/powerpoint/2010/main" val="2096942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43843-E41F-892D-C9F4-00B296C7FE2E}"/>
              </a:ext>
            </a:extLst>
          </p:cNvPr>
          <p:cNvSpPr>
            <a:spLocks noGrp="1"/>
          </p:cNvSpPr>
          <p:nvPr>
            <p:ph type="title"/>
          </p:nvPr>
        </p:nvSpPr>
        <p:spPr/>
        <p:txBody>
          <a:bodyPr/>
          <a:lstStyle/>
          <a:p>
            <a:pPr algn="ctr"/>
            <a:r>
              <a:rPr lang="en-US"/>
              <a:t>History in Practice</a:t>
            </a:r>
            <a:endParaRPr lang="en-US" dirty="0"/>
          </a:p>
        </p:txBody>
      </p:sp>
      <p:sp>
        <p:nvSpPr>
          <p:cNvPr id="3" name="Content Placeholder 2">
            <a:extLst>
              <a:ext uri="{FF2B5EF4-FFF2-40B4-BE49-F238E27FC236}">
                <a16:creationId xmlns:a16="http://schemas.microsoft.com/office/drawing/2014/main" id="{EFFD0F07-21AE-5CB4-7198-2E1F19B48848}"/>
              </a:ext>
            </a:extLst>
          </p:cNvPr>
          <p:cNvSpPr>
            <a:spLocks noGrp="1"/>
          </p:cNvSpPr>
          <p:nvPr>
            <p:ph idx="1"/>
          </p:nvPr>
        </p:nvSpPr>
        <p:spPr/>
        <p:txBody>
          <a:bodyPr/>
          <a:lstStyle/>
          <a:p>
            <a:r>
              <a:rPr lang="en-US" dirty="0">
                <a:solidFill>
                  <a:schemeClr val="tx1"/>
                </a:solidFill>
              </a:rPr>
              <a:t>How we ask questions.</a:t>
            </a:r>
          </a:p>
          <a:p>
            <a:r>
              <a:rPr lang="en-US" dirty="0">
                <a:solidFill>
                  <a:schemeClr val="tx1"/>
                </a:solidFill>
              </a:rPr>
              <a:t>How we select and </a:t>
            </a:r>
            <a:r>
              <a:rPr lang="en-US" dirty="0" err="1">
                <a:solidFill>
                  <a:schemeClr val="tx1"/>
                </a:solidFill>
              </a:rPr>
              <a:t>analyse</a:t>
            </a:r>
            <a:r>
              <a:rPr lang="en-US" dirty="0">
                <a:solidFill>
                  <a:schemeClr val="tx1"/>
                </a:solidFill>
              </a:rPr>
              <a:t> primary sources.</a:t>
            </a:r>
          </a:p>
          <a:p>
            <a:r>
              <a:rPr lang="en-US" sz="1800" dirty="0">
                <a:solidFill>
                  <a:schemeClr val="tx1"/>
                </a:solidFill>
                <a:cs typeface="Times New Roman" panose="02020603050405020304" pitchFamily="18" charset="0"/>
              </a:rPr>
              <a:t>How we construct a piece of historical research through interpretation and argument.</a:t>
            </a:r>
          </a:p>
          <a:p>
            <a:endParaRPr lang="en-US" dirty="0">
              <a:cs typeface="Times New Roman" panose="02020603050405020304" pitchFamily="18" charset="0"/>
            </a:endParaRPr>
          </a:p>
          <a:p>
            <a:pPr marL="0" indent="0">
              <a:buNone/>
            </a:pPr>
            <a:r>
              <a:rPr lang="en-GB" dirty="0">
                <a:solidFill>
                  <a:srgbClr val="000000"/>
                </a:solidFill>
                <a:effectLst/>
              </a:rPr>
              <a:t>“One point is crystal clear: when it comes to formulating a problem, we depend on the work of other historians. For a problem to be really generative, a </a:t>
            </a:r>
            <a:r>
              <a:rPr lang="en-GB" dirty="0">
                <a:solidFill>
                  <a:schemeClr val="tx1"/>
                </a:solidFill>
                <a:effectLst/>
              </a:rPr>
              <a:t>researcher requires the sources, the time, the framework and a sense of how their project fits into larger patterns </a:t>
            </a:r>
            <a:r>
              <a:rPr lang="en-GB" dirty="0">
                <a:solidFill>
                  <a:srgbClr val="000000"/>
                </a:solidFill>
                <a:effectLst/>
              </a:rPr>
              <a:t>of scholarship”.</a:t>
            </a:r>
          </a:p>
          <a:p>
            <a:pPr marL="0" indent="0">
              <a:buNone/>
            </a:pPr>
            <a:r>
              <a:rPr lang="en-GB" dirty="0">
                <a:solidFill>
                  <a:srgbClr val="000000"/>
                </a:solidFill>
              </a:rPr>
              <a:t>Ludmilla </a:t>
            </a:r>
            <a:r>
              <a:rPr lang="en-GB" dirty="0" err="1">
                <a:solidFill>
                  <a:srgbClr val="000000"/>
                </a:solidFill>
              </a:rPr>
              <a:t>Joranova</a:t>
            </a:r>
            <a:r>
              <a:rPr lang="en-GB" dirty="0">
                <a:solidFill>
                  <a:srgbClr val="000000"/>
                </a:solidFill>
              </a:rPr>
              <a:t>, </a:t>
            </a:r>
            <a:r>
              <a:rPr lang="en-GB" i="1" dirty="0">
                <a:solidFill>
                  <a:srgbClr val="000000"/>
                </a:solidFill>
              </a:rPr>
              <a:t>History in Practice</a:t>
            </a:r>
            <a:r>
              <a:rPr lang="en-GB" dirty="0">
                <a:solidFill>
                  <a:srgbClr val="000000"/>
                </a:solidFill>
              </a:rPr>
              <a:t>, 201.</a:t>
            </a:r>
            <a:r>
              <a:rPr lang="en-GB" dirty="0">
                <a:solidFill>
                  <a:srgbClr val="000000"/>
                </a:solidFill>
                <a:effectLst/>
              </a:rPr>
              <a:t> </a:t>
            </a:r>
          </a:p>
          <a:p>
            <a:endParaRPr lang="en-US" dirty="0"/>
          </a:p>
        </p:txBody>
      </p:sp>
    </p:spTree>
    <p:extLst>
      <p:ext uri="{BB962C8B-B14F-4D97-AF65-F5344CB8AC3E}">
        <p14:creationId xmlns:p14="http://schemas.microsoft.com/office/powerpoint/2010/main" val="1680072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5FABD4-DC52-C5A6-C08F-B759358628A6}"/>
              </a:ext>
            </a:extLst>
          </p:cNvPr>
          <p:cNvSpPr>
            <a:spLocks noGrp="1"/>
          </p:cNvSpPr>
          <p:nvPr>
            <p:ph type="title"/>
          </p:nvPr>
        </p:nvSpPr>
        <p:spPr/>
        <p:txBody>
          <a:bodyPr/>
          <a:lstStyle/>
          <a:p>
            <a:pPr algn="ctr"/>
            <a:r>
              <a:rPr lang="en-US" dirty="0"/>
              <a:t>Facts alone do not amount to a historical explanation</a:t>
            </a:r>
          </a:p>
        </p:txBody>
      </p:sp>
      <p:sp>
        <p:nvSpPr>
          <p:cNvPr id="3" name="Content Placeholder 2">
            <a:extLst>
              <a:ext uri="{FF2B5EF4-FFF2-40B4-BE49-F238E27FC236}">
                <a16:creationId xmlns:a16="http://schemas.microsoft.com/office/drawing/2014/main" id="{814DAF44-B542-3361-BEDA-5D928D3A996C}"/>
              </a:ext>
            </a:extLst>
          </p:cNvPr>
          <p:cNvSpPr>
            <a:spLocks noGrp="1"/>
          </p:cNvSpPr>
          <p:nvPr>
            <p:ph idx="1"/>
          </p:nvPr>
        </p:nvSpPr>
        <p:spPr/>
        <p:txBody>
          <a:bodyPr/>
          <a:lstStyle/>
          <a:p>
            <a:r>
              <a:rPr lang="en-US" dirty="0"/>
              <a:t>Knowing that a law was passed, that a war took place, or that social change occurred does not explain:</a:t>
            </a:r>
          </a:p>
          <a:p>
            <a:r>
              <a:rPr lang="en-US" dirty="0"/>
              <a:t>- </a:t>
            </a:r>
            <a:r>
              <a:rPr lang="en-US" i="1" dirty="0"/>
              <a:t>Why </a:t>
            </a:r>
            <a:r>
              <a:rPr lang="en-US" dirty="0"/>
              <a:t>it happened.</a:t>
            </a:r>
            <a:endParaRPr lang="en-US" i="1" dirty="0"/>
          </a:p>
          <a:p>
            <a:r>
              <a:rPr lang="en-US" i="1" dirty="0"/>
              <a:t>- Who</a:t>
            </a:r>
            <a:r>
              <a:rPr lang="en-US" dirty="0"/>
              <a:t> or </a:t>
            </a:r>
            <a:r>
              <a:rPr lang="en-US" i="1" dirty="0"/>
              <a:t>what </a:t>
            </a:r>
            <a:r>
              <a:rPr lang="en-US" dirty="0"/>
              <a:t>drove it.</a:t>
            </a:r>
          </a:p>
          <a:p>
            <a:r>
              <a:rPr lang="en-US" dirty="0"/>
              <a:t>- </a:t>
            </a:r>
            <a:r>
              <a:rPr lang="en-US" i="1" dirty="0"/>
              <a:t>What </a:t>
            </a:r>
            <a:r>
              <a:rPr lang="en-US" dirty="0"/>
              <a:t>its wider significance was.</a:t>
            </a:r>
          </a:p>
          <a:p>
            <a:endParaRPr lang="en-US" i="1" dirty="0"/>
          </a:p>
          <a:p>
            <a:pPr marL="0" indent="0">
              <a:buNone/>
            </a:pPr>
            <a:r>
              <a:rPr lang="en-GB" sz="1800" dirty="0">
                <a:effectLst/>
                <a:ea typeface="Times New Roman" panose="02020603050405020304" pitchFamily="18" charset="0"/>
              </a:rPr>
              <a:t>Historians answer these questions differently depending on their historiographical and theoretical assumptions about what matters in history. </a:t>
            </a:r>
          </a:p>
          <a:p>
            <a:pPr marL="0" indent="0">
              <a:buNone/>
            </a:pPr>
            <a:endParaRPr lang="en-GB" sz="1800" dirty="0">
              <a:effectLst/>
              <a:latin typeface="Times New Roman" panose="02020603050405020304" pitchFamily="18" charset="0"/>
              <a:ea typeface="Times New Roman" panose="02020603050405020304" pitchFamily="18" charset="0"/>
            </a:endParaRPr>
          </a:p>
          <a:p>
            <a:pPr marL="0" indent="0">
              <a:buNone/>
            </a:pPr>
            <a:endParaRPr lang="en-US" i="1" dirty="0"/>
          </a:p>
        </p:txBody>
      </p:sp>
    </p:spTree>
    <p:extLst>
      <p:ext uri="{BB962C8B-B14F-4D97-AF65-F5344CB8AC3E}">
        <p14:creationId xmlns:p14="http://schemas.microsoft.com/office/powerpoint/2010/main" val="39131024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2369F2-2751-AA87-C7F4-87FE5396F945}"/>
              </a:ext>
            </a:extLst>
          </p:cNvPr>
          <p:cNvSpPr>
            <a:spLocks noGrp="1"/>
          </p:cNvSpPr>
          <p:nvPr>
            <p:ph type="title"/>
          </p:nvPr>
        </p:nvSpPr>
        <p:spPr>
          <a:xfrm>
            <a:off x="5536734" y="609600"/>
            <a:ext cx="3737268" cy="1320800"/>
          </a:xfrm>
        </p:spPr>
        <p:txBody>
          <a:bodyPr>
            <a:normAutofit/>
          </a:bodyPr>
          <a:lstStyle/>
          <a:p>
            <a:pPr>
              <a:lnSpc>
                <a:spcPct val="90000"/>
              </a:lnSpc>
            </a:pPr>
            <a:r>
              <a:rPr lang="en-US" sz="2500"/>
              <a:t>The Relationship Between Historiography and Historical Research</a:t>
            </a:r>
          </a:p>
        </p:txBody>
      </p:sp>
      <p:sp>
        <p:nvSpPr>
          <p:cNvPr id="3" name="Content Placeholder 2">
            <a:extLst>
              <a:ext uri="{FF2B5EF4-FFF2-40B4-BE49-F238E27FC236}">
                <a16:creationId xmlns:a16="http://schemas.microsoft.com/office/drawing/2014/main" id="{8D1543B3-C9A2-8FD2-AE6D-ECD0E1BC1472}"/>
              </a:ext>
            </a:extLst>
          </p:cNvPr>
          <p:cNvSpPr>
            <a:spLocks noGrp="1"/>
          </p:cNvSpPr>
          <p:nvPr>
            <p:ph idx="1"/>
          </p:nvPr>
        </p:nvSpPr>
        <p:spPr>
          <a:xfrm>
            <a:off x="5209563" y="2160589"/>
            <a:ext cx="4064439" cy="3880773"/>
          </a:xfrm>
        </p:spPr>
        <p:txBody>
          <a:bodyPr>
            <a:normAutofit/>
          </a:bodyPr>
          <a:lstStyle/>
          <a:p>
            <a:pPr marL="0" indent="0">
              <a:lnSpc>
                <a:spcPct val="90000"/>
              </a:lnSpc>
              <a:buNone/>
            </a:pPr>
            <a:r>
              <a:rPr lang="en-GB" sz="1500">
                <a:effectLst/>
                <a:ea typeface="Times New Roman" panose="02020603050405020304" pitchFamily="18" charset="0"/>
              </a:rPr>
              <a:t>Historiography is not something you add after the research is complete. It shapes the research process from the very beginning:</a:t>
            </a:r>
          </a:p>
          <a:p>
            <a:pPr marL="0" indent="0">
              <a:lnSpc>
                <a:spcPct val="90000"/>
              </a:lnSpc>
              <a:buNone/>
            </a:pPr>
            <a:r>
              <a:rPr lang="en-GB" sz="1500">
                <a:effectLst/>
                <a:ea typeface="Times New Roman" panose="02020603050405020304" pitchFamily="18" charset="0"/>
              </a:rPr>
              <a:t>It shapes…</a:t>
            </a:r>
          </a:p>
          <a:p>
            <a:pPr>
              <a:lnSpc>
                <a:spcPct val="90000"/>
              </a:lnSpc>
              <a:buSzPts val="1000"/>
              <a:tabLst>
                <a:tab pos="457200" algn="l"/>
              </a:tabLst>
            </a:pPr>
            <a:r>
              <a:rPr lang="en-GB" sz="1500" b="1">
                <a:effectLst/>
                <a:ea typeface="Times New Roman" panose="02020603050405020304" pitchFamily="18" charset="0"/>
              </a:rPr>
              <a:t>Your research question</a:t>
            </a:r>
            <a:r>
              <a:rPr lang="en-GB" sz="1500">
                <a:effectLst/>
                <a:ea typeface="Times New Roman" panose="02020603050405020304" pitchFamily="18" charset="0"/>
              </a:rPr>
              <a:t>: what you think is worth investigating.</a:t>
            </a:r>
          </a:p>
          <a:p>
            <a:pPr>
              <a:lnSpc>
                <a:spcPct val="90000"/>
              </a:lnSpc>
              <a:buSzPts val="1000"/>
              <a:tabLst>
                <a:tab pos="457200" algn="l"/>
              </a:tabLst>
            </a:pPr>
            <a:r>
              <a:rPr lang="en-GB" sz="1500" b="1">
                <a:effectLst/>
                <a:ea typeface="Times New Roman" panose="02020603050405020304" pitchFamily="18" charset="0"/>
              </a:rPr>
              <a:t>Your selection of primary sources</a:t>
            </a:r>
            <a:r>
              <a:rPr lang="en-GB" sz="1500">
                <a:effectLst/>
                <a:ea typeface="Times New Roman" panose="02020603050405020304" pitchFamily="18" charset="0"/>
              </a:rPr>
              <a:t>: which materials you treat as central.</a:t>
            </a:r>
          </a:p>
          <a:p>
            <a:pPr>
              <a:lnSpc>
                <a:spcPct val="90000"/>
              </a:lnSpc>
              <a:buSzPts val="1000"/>
              <a:tabLst>
                <a:tab pos="457200" algn="l"/>
              </a:tabLst>
            </a:pPr>
            <a:r>
              <a:rPr lang="en-GB" sz="1500" b="1">
                <a:effectLst/>
                <a:ea typeface="Times New Roman" panose="02020603050405020304" pitchFamily="18" charset="0"/>
              </a:rPr>
              <a:t>Your reading of the evidence</a:t>
            </a:r>
            <a:r>
              <a:rPr lang="en-GB" sz="1500">
                <a:effectLst/>
                <a:ea typeface="Times New Roman" panose="02020603050405020304" pitchFamily="18" charset="0"/>
              </a:rPr>
              <a:t>: how you interpret what the primary source is doing</a:t>
            </a:r>
            <a:r>
              <a:rPr lang="en-GB" sz="1500">
                <a:ea typeface="Times New Roman" panose="02020603050405020304" pitchFamily="18" charset="0"/>
              </a:rPr>
              <a:t>/what it reveals. </a:t>
            </a:r>
          </a:p>
          <a:p>
            <a:pPr>
              <a:lnSpc>
                <a:spcPct val="90000"/>
              </a:lnSpc>
              <a:buSzPts val="1000"/>
              <a:tabLst>
                <a:tab pos="457200" algn="l"/>
              </a:tabLst>
            </a:pPr>
            <a:r>
              <a:rPr lang="en-GB" sz="1500" b="1">
                <a:ea typeface="Times New Roman" panose="02020603050405020304" pitchFamily="18" charset="0"/>
              </a:rPr>
              <a:t>Your argument: </a:t>
            </a:r>
            <a:r>
              <a:rPr lang="en-GB" sz="1500">
                <a:ea typeface="Times New Roman" panose="02020603050405020304" pitchFamily="18" charset="0"/>
              </a:rPr>
              <a:t>The argument you build using evidence </a:t>
            </a:r>
            <a:r>
              <a:rPr lang="en-GB" sz="1500">
                <a:effectLst/>
                <a:ea typeface="Times New Roman" panose="02020603050405020304" pitchFamily="18" charset="0"/>
              </a:rPr>
              <a:t>reflects your own position within a field of competing historical interpretations.</a:t>
            </a:r>
          </a:p>
          <a:p>
            <a:pPr>
              <a:lnSpc>
                <a:spcPct val="90000"/>
              </a:lnSpc>
            </a:pPr>
            <a:endParaRPr lang="en-US" sz="1500"/>
          </a:p>
        </p:txBody>
      </p:sp>
      <p:pic>
        <p:nvPicPr>
          <p:cNvPr id="15" name="Picture 14" descr="Magnifying glass and question mark">
            <a:extLst>
              <a:ext uri="{FF2B5EF4-FFF2-40B4-BE49-F238E27FC236}">
                <a16:creationId xmlns:a16="http://schemas.microsoft.com/office/drawing/2014/main" id="{BFC54AB3-CE71-161A-1DA1-30823F4FAC51}"/>
              </a:ext>
            </a:extLst>
          </p:cNvPr>
          <p:cNvPicPr>
            <a:picLocks noChangeAspect="1"/>
          </p:cNvPicPr>
          <p:nvPr/>
        </p:nvPicPr>
        <p:blipFill>
          <a:blip r:embed="rId2"/>
          <a:srcRect l="29699" r="26051"/>
          <a:stretch>
            <a:fillRect/>
          </a:stretch>
        </p:blipFill>
        <p:spPr>
          <a:xfrm>
            <a:off x="20" y="-1"/>
            <a:ext cx="5394940" cy="6858001"/>
          </a:xfrm>
          <a:custGeom>
            <a:avLst/>
            <a:gdLst/>
            <a:ahLst/>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sp>
        <p:nvSpPr>
          <p:cNvPr id="16" name="Isosceles Triangle 8">
            <a:extLst>
              <a:ext uri="{FF2B5EF4-FFF2-40B4-BE49-F238E27FC236}">
                <a16:creationId xmlns:a16="http://schemas.microsoft.com/office/drawing/2014/main" id="{3BCB5F6A-9EB0-40B0-9D13-3023E9A205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2136951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38A3B-22A1-1E96-E43E-63B843F9C5F0}"/>
              </a:ext>
            </a:extLst>
          </p:cNvPr>
          <p:cNvSpPr>
            <a:spLocks noGrp="1"/>
          </p:cNvSpPr>
          <p:nvPr>
            <p:ph type="title"/>
          </p:nvPr>
        </p:nvSpPr>
        <p:spPr/>
        <p:txBody>
          <a:bodyPr/>
          <a:lstStyle/>
          <a:p>
            <a:r>
              <a:rPr lang="en-US" dirty="0"/>
              <a:t>Assumptions and Methods</a:t>
            </a:r>
          </a:p>
        </p:txBody>
      </p:sp>
      <p:sp>
        <p:nvSpPr>
          <p:cNvPr id="3" name="Content Placeholder 2">
            <a:extLst>
              <a:ext uri="{FF2B5EF4-FFF2-40B4-BE49-F238E27FC236}">
                <a16:creationId xmlns:a16="http://schemas.microsoft.com/office/drawing/2014/main" id="{20BC3914-CBEA-2D12-28A9-75CFEDFED305}"/>
              </a:ext>
            </a:extLst>
          </p:cNvPr>
          <p:cNvSpPr>
            <a:spLocks noGrp="1"/>
          </p:cNvSpPr>
          <p:nvPr>
            <p:ph idx="1"/>
          </p:nvPr>
        </p:nvSpPr>
        <p:spPr>
          <a:xfrm>
            <a:off x="677334" y="1557339"/>
            <a:ext cx="8596668" cy="4484024"/>
          </a:xfrm>
        </p:spPr>
        <p:txBody>
          <a:bodyPr>
            <a:normAutofit lnSpcReduction="10000"/>
          </a:bodyPr>
          <a:lstStyle/>
          <a:p>
            <a:pPr marL="0" indent="0">
              <a:buNone/>
            </a:pPr>
            <a:r>
              <a:rPr lang="en-GB" sz="1800" dirty="0">
                <a:effectLst/>
                <a:ea typeface="Times New Roman" panose="02020603050405020304" pitchFamily="18" charset="0"/>
                <a:cs typeface="Times New Roman" panose="02020603050405020304" pitchFamily="18" charset="0"/>
              </a:rPr>
              <a:t>Every historiographical approach carries assumptions about:</a:t>
            </a:r>
            <a:endParaRPr lang="en-GB" sz="1800" dirty="0">
              <a:effectLst/>
              <a:ea typeface="Calibri" panose="020F0502020204030204" pitchFamily="34" charset="0"/>
              <a:cs typeface="Times New Roman" panose="02020603050405020304" pitchFamily="18" charset="0"/>
            </a:endParaRPr>
          </a:p>
          <a:p>
            <a:pPr marL="0" lvl="0" indent="0">
              <a:buSzPts val="1000"/>
              <a:buNone/>
              <a:tabLst>
                <a:tab pos="457200" algn="l"/>
              </a:tabLst>
            </a:pPr>
            <a:endParaRPr lang="en-GB" dirty="0">
              <a:ea typeface="Times New Roman" panose="02020603050405020304" pitchFamily="18" charset="0"/>
              <a:cs typeface="Times New Roman" panose="02020603050405020304" pitchFamily="18" charset="0"/>
            </a:endParaRPr>
          </a:p>
          <a:p>
            <a:pPr>
              <a:buSzPts val="1000"/>
              <a:tabLst>
                <a:tab pos="457200" algn="l"/>
              </a:tabLst>
            </a:pPr>
            <a:r>
              <a:rPr lang="en-GB" sz="1800" dirty="0">
                <a:effectLst/>
                <a:ea typeface="Times New Roman" panose="02020603050405020304" pitchFamily="18" charset="0"/>
                <a:cs typeface="Times New Roman" panose="02020603050405020304" pitchFamily="18" charset="0"/>
              </a:rPr>
              <a:t>what drives historical change.</a:t>
            </a:r>
            <a:endParaRPr lang="en-GB" sz="1800" dirty="0">
              <a:effectLst/>
              <a:ea typeface="Calibri" panose="020F0502020204030204" pitchFamily="34" charset="0"/>
              <a:cs typeface="Times New Roman" panose="02020603050405020304" pitchFamily="18" charset="0"/>
            </a:endParaRPr>
          </a:p>
          <a:p>
            <a:pPr>
              <a:buSzPts val="1000"/>
              <a:tabLst>
                <a:tab pos="457200" algn="l"/>
              </a:tabLst>
            </a:pPr>
            <a:r>
              <a:rPr lang="en-GB" sz="1800" dirty="0">
                <a:effectLst/>
                <a:ea typeface="Times New Roman" panose="02020603050405020304" pitchFamily="18" charset="0"/>
                <a:cs typeface="Times New Roman" panose="02020603050405020304" pitchFamily="18" charset="0"/>
              </a:rPr>
              <a:t>where historical agency is located.</a:t>
            </a:r>
            <a:endParaRPr lang="en-GB" sz="1800" dirty="0">
              <a:effectLst/>
              <a:ea typeface="Calibri" panose="020F0502020204030204" pitchFamily="34" charset="0"/>
              <a:cs typeface="Times New Roman" panose="02020603050405020304" pitchFamily="18" charset="0"/>
            </a:endParaRPr>
          </a:p>
          <a:p>
            <a:pPr>
              <a:buSzPts val="1000"/>
              <a:tabLst>
                <a:tab pos="457200" algn="l"/>
              </a:tabLst>
            </a:pPr>
            <a:r>
              <a:rPr lang="en-GB" sz="1800" dirty="0">
                <a:effectLst/>
                <a:ea typeface="Times New Roman" panose="02020603050405020304" pitchFamily="18" charset="0"/>
                <a:cs typeface="Times New Roman" panose="02020603050405020304" pitchFamily="18" charset="0"/>
              </a:rPr>
              <a:t>what kinds of explanation count as persuasive.</a:t>
            </a:r>
            <a:endParaRPr lang="en-GB" sz="1800" dirty="0">
              <a:effectLst/>
              <a:ea typeface="Calibri" panose="020F0502020204030204" pitchFamily="34" charset="0"/>
              <a:cs typeface="Times New Roman" panose="02020603050405020304" pitchFamily="18" charset="0"/>
            </a:endParaRPr>
          </a:p>
          <a:p>
            <a:pPr>
              <a:buSzPts val="1000"/>
              <a:tabLst>
                <a:tab pos="457200" algn="l"/>
              </a:tabLst>
            </a:pPr>
            <a:r>
              <a:rPr lang="en-GB" sz="1800" dirty="0">
                <a:effectLst/>
                <a:ea typeface="Times New Roman" panose="02020603050405020304" pitchFamily="18" charset="0"/>
                <a:cs typeface="Times New Roman" panose="02020603050405020304" pitchFamily="18" charset="0"/>
              </a:rPr>
              <a:t>and what counts as a meaningful historical problem in the first place.</a:t>
            </a:r>
          </a:p>
          <a:p>
            <a:pPr>
              <a:buSzPts val="1000"/>
              <a:tabLst>
                <a:tab pos="457200" algn="l"/>
              </a:tabLst>
            </a:pPr>
            <a:endParaRPr lang="en-GB" sz="1800" dirty="0">
              <a:effectLst/>
              <a:ea typeface="Times New Roman" panose="02020603050405020304" pitchFamily="18" charset="0"/>
              <a:cs typeface="Times New Roman" panose="02020603050405020304" pitchFamily="18" charset="0"/>
            </a:endParaRPr>
          </a:p>
          <a:p>
            <a:pPr marL="0" indent="0">
              <a:buSzPts val="1000"/>
              <a:buNone/>
              <a:tabLst>
                <a:tab pos="457200" algn="l"/>
              </a:tabLst>
            </a:pPr>
            <a:r>
              <a:rPr lang="en-GB" dirty="0">
                <a:ea typeface="Calibri" panose="020F0502020204030204" pitchFamily="34" charset="0"/>
                <a:cs typeface="Times New Roman" panose="02020603050405020304" pitchFamily="18" charset="0"/>
              </a:rPr>
              <a:t>These assumptions directly influence the methods and processes of selection adopted</a:t>
            </a:r>
          </a:p>
          <a:p>
            <a:pPr>
              <a:buSzPts val="1000"/>
              <a:tabLst>
                <a:tab pos="457200" algn="l"/>
              </a:tabLst>
            </a:pPr>
            <a:r>
              <a:rPr lang="en-GB" sz="1800" dirty="0">
                <a:effectLst/>
                <a:ea typeface="Times New Roman" panose="02020603050405020304" pitchFamily="18" charset="0"/>
                <a:cs typeface="Times New Roman" panose="02020603050405020304" pitchFamily="18" charset="0"/>
              </a:rPr>
              <a:t>what kinds of questions seem worth asking.</a:t>
            </a:r>
            <a:endParaRPr lang="en-GB" sz="1800" dirty="0">
              <a:effectLst/>
              <a:ea typeface="Calibri" panose="020F0502020204030204" pitchFamily="34" charset="0"/>
              <a:cs typeface="Times New Roman" panose="02020603050405020304" pitchFamily="18" charset="0"/>
            </a:endParaRPr>
          </a:p>
          <a:p>
            <a:pPr>
              <a:buSzPts val="1000"/>
              <a:tabLst>
                <a:tab pos="457200" algn="l"/>
              </a:tabLst>
            </a:pPr>
            <a:r>
              <a:rPr lang="en-GB" sz="1800" dirty="0">
                <a:effectLst/>
                <a:ea typeface="Times New Roman" panose="02020603050405020304" pitchFamily="18" charset="0"/>
                <a:cs typeface="Times New Roman" panose="02020603050405020304" pitchFamily="18" charset="0"/>
              </a:rPr>
              <a:t>the scale at which you work — state, community, household, individual, body.</a:t>
            </a:r>
            <a:endParaRPr lang="en-GB" sz="1800" dirty="0">
              <a:effectLst/>
              <a:ea typeface="Calibri" panose="020F0502020204030204" pitchFamily="34" charset="0"/>
              <a:cs typeface="Times New Roman" panose="02020603050405020304" pitchFamily="18" charset="0"/>
            </a:endParaRPr>
          </a:p>
          <a:p>
            <a:pPr>
              <a:buSzPts val="1000"/>
              <a:tabLst>
                <a:tab pos="457200" algn="l"/>
              </a:tabLst>
            </a:pPr>
            <a:r>
              <a:rPr lang="en-GB" sz="1800" dirty="0">
                <a:effectLst/>
                <a:ea typeface="Times New Roman" panose="02020603050405020304" pitchFamily="18" charset="0"/>
                <a:cs typeface="Times New Roman" panose="02020603050405020304" pitchFamily="18" charset="0"/>
              </a:rPr>
              <a:t>what kinds of sources even appear relevant.</a:t>
            </a:r>
            <a:endParaRPr lang="en-GB" sz="1800" dirty="0">
              <a:effectLst/>
              <a:ea typeface="Calibri" panose="020F0502020204030204" pitchFamily="34" charset="0"/>
              <a:cs typeface="Times New Roman" panose="02020603050405020304" pitchFamily="18" charset="0"/>
            </a:endParaRPr>
          </a:p>
          <a:p>
            <a:pPr>
              <a:buSzPts val="1000"/>
              <a:tabLst>
                <a:tab pos="457200" algn="l"/>
              </a:tabLs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7783628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271368-E634-9043-D268-573525EE34BA}"/>
              </a:ext>
            </a:extLst>
          </p:cNvPr>
          <p:cNvSpPr>
            <a:spLocks noGrp="1"/>
          </p:cNvSpPr>
          <p:nvPr>
            <p:ph type="title"/>
          </p:nvPr>
        </p:nvSpPr>
        <p:spPr>
          <a:xfrm>
            <a:off x="677334" y="397043"/>
            <a:ext cx="8596668" cy="600484"/>
          </a:xfrm>
        </p:spPr>
        <p:txBody>
          <a:bodyPr>
            <a:normAutofit fontScale="90000"/>
          </a:bodyPr>
          <a:lstStyle/>
          <a:p>
            <a:pPr algn="ctr"/>
            <a:r>
              <a:rPr lang="en-US" dirty="0"/>
              <a:t>Source Selection</a:t>
            </a:r>
          </a:p>
        </p:txBody>
      </p:sp>
      <p:sp>
        <p:nvSpPr>
          <p:cNvPr id="3" name="Content Placeholder 2">
            <a:extLst>
              <a:ext uri="{FF2B5EF4-FFF2-40B4-BE49-F238E27FC236}">
                <a16:creationId xmlns:a16="http://schemas.microsoft.com/office/drawing/2014/main" id="{E9470882-3BA2-DA47-7BDE-3B0F08D86272}"/>
              </a:ext>
            </a:extLst>
          </p:cNvPr>
          <p:cNvSpPr>
            <a:spLocks noGrp="1"/>
          </p:cNvSpPr>
          <p:nvPr>
            <p:ph idx="1"/>
          </p:nvPr>
        </p:nvSpPr>
        <p:spPr>
          <a:xfrm>
            <a:off x="677334" y="1080655"/>
            <a:ext cx="8596668" cy="4960707"/>
          </a:xfrm>
        </p:spPr>
        <p:txBody>
          <a:bodyPr>
            <a:normAutofit fontScale="85000" lnSpcReduction="20000"/>
          </a:bodyPr>
          <a:lstStyle/>
          <a:p>
            <a:endParaRPr lang="en-GB" sz="1800" dirty="0">
              <a:solidFill>
                <a:schemeClr val="tx1"/>
              </a:solidFill>
              <a:effectLst/>
              <a:ea typeface="Calibri" panose="020F0502020204030204" pitchFamily="34" charset="0"/>
              <a:cs typeface="Times New Roman" panose="02020603050405020304" pitchFamily="18" charset="0"/>
            </a:endParaRPr>
          </a:p>
          <a:p>
            <a:pPr marL="0" indent="0">
              <a:buNone/>
            </a:pPr>
            <a:r>
              <a:rPr lang="en-GB" sz="1800" dirty="0">
                <a:solidFill>
                  <a:schemeClr val="tx1"/>
                </a:solidFill>
                <a:effectLst/>
                <a:ea typeface="Times New Roman" panose="02020603050405020304" pitchFamily="18" charset="0"/>
              </a:rPr>
              <a:t>Because different historical schools of thought prioritise different kinds of historical problems, this shapes what historians treat as usable evidence.</a:t>
            </a:r>
          </a:p>
          <a:p>
            <a:pPr marL="0" indent="0">
              <a:buNone/>
            </a:pPr>
            <a:r>
              <a:rPr lang="en-GB" dirty="0">
                <a:solidFill>
                  <a:schemeClr val="tx1"/>
                </a:solidFill>
                <a:ea typeface="Calibri" panose="020F0502020204030204" pitchFamily="34" charset="0"/>
                <a:cs typeface="Times New Roman" panose="02020603050405020304" pitchFamily="18" charset="0"/>
              </a:rPr>
              <a:t>For example:</a:t>
            </a:r>
          </a:p>
          <a:p>
            <a:r>
              <a:rPr lang="en-GB" sz="1800" b="1" dirty="0">
                <a:solidFill>
                  <a:schemeClr val="tx1"/>
                </a:solidFill>
                <a:effectLst/>
                <a:ea typeface="Times New Roman" panose="02020603050405020304" pitchFamily="18" charset="0"/>
              </a:rPr>
              <a:t>Political history: </a:t>
            </a:r>
            <a:r>
              <a:rPr lang="en-GB" sz="1800" dirty="0">
                <a:solidFill>
                  <a:schemeClr val="tx1"/>
                </a:solidFill>
                <a:effectLst/>
                <a:ea typeface="Times New Roman" panose="02020603050405020304" pitchFamily="18" charset="0"/>
              </a:rPr>
              <a:t>traditionally focused on sources produced by institutions of power: laws, state papers, diplomatic correspondence, because it </a:t>
            </a:r>
            <a:r>
              <a:rPr lang="en-GB" sz="1800" dirty="0">
                <a:solidFill>
                  <a:schemeClr val="tx1"/>
                </a:solidFill>
                <a:ea typeface="Times New Roman" panose="02020603050405020304" pitchFamily="18" charset="0"/>
              </a:rPr>
              <a:t>s</a:t>
            </a:r>
            <a:r>
              <a:rPr lang="en-GB" dirty="0">
                <a:solidFill>
                  <a:schemeClr val="tx1"/>
                </a:solidFill>
                <a:effectLst/>
              </a:rPr>
              <a:t>tarts from the premise that formal political structures and state actors drive historical change.</a:t>
            </a:r>
            <a:endParaRPr lang="en-GB" sz="1800" dirty="0">
              <a:solidFill>
                <a:schemeClr val="tx1"/>
              </a:solidFill>
              <a:effectLst/>
              <a:ea typeface="Times New Roman" panose="02020603050405020304" pitchFamily="18" charset="0"/>
            </a:endParaRPr>
          </a:p>
          <a:p>
            <a:r>
              <a:rPr lang="en-GB" sz="1800" b="1" dirty="0">
                <a:solidFill>
                  <a:schemeClr val="tx1"/>
                </a:solidFill>
                <a:effectLst/>
                <a:ea typeface="Times New Roman" panose="02020603050405020304" pitchFamily="18" charset="0"/>
              </a:rPr>
              <a:t>Social history: </a:t>
            </a:r>
            <a:r>
              <a:rPr lang="en-GB" sz="1800" dirty="0">
                <a:solidFill>
                  <a:schemeClr val="tx1"/>
                </a:solidFill>
                <a:effectLst/>
                <a:ea typeface="Times New Roman" panose="02020603050405020304" pitchFamily="18" charset="0"/>
              </a:rPr>
              <a:t>parish registers, court records, census data, household accounts. These sources </a:t>
            </a:r>
            <a:r>
              <a:rPr lang="en-GB" dirty="0">
                <a:solidFill>
                  <a:schemeClr val="tx1"/>
                </a:solidFill>
                <a:effectLst/>
              </a:rPr>
              <a:t>are chosen because they record demographic patterns, and forms of social organisation and behaviour, that lie beyond elite narratives.</a:t>
            </a:r>
          </a:p>
          <a:p>
            <a:r>
              <a:rPr lang="en-GB" sz="1800" b="1" dirty="0">
                <a:solidFill>
                  <a:schemeClr val="tx1"/>
                </a:solidFill>
                <a:effectLst/>
                <a:ea typeface="Times New Roman" panose="02020603050405020304" pitchFamily="18" charset="0"/>
              </a:rPr>
              <a:t>Cultural history</a:t>
            </a:r>
            <a:r>
              <a:rPr lang="en-GB" sz="1800" dirty="0">
                <a:solidFill>
                  <a:schemeClr val="tx1"/>
                </a:solidFill>
                <a:effectLst/>
                <a:ea typeface="Times New Roman" panose="02020603050405020304" pitchFamily="18" charset="0"/>
              </a:rPr>
              <a:t>: texts, images, rituals, objects are analysed not as transparent reflections of reality, but as ways in which meaning is constructed, communicated, and contested.</a:t>
            </a:r>
          </a:p>
          <a:p>
            <a:r>
              <a:rPr lang="en-GB" sz="1800" b="1" dirty="0">
                <a:solidFill>
                  <a:schemeClr val="tx1"/>
                </a:solidFill>
                <a:effectLst/>
                <a:ea typeface="Times New Roman" panose="02020603050405020304" pitchFamily="18" charset="0"/>
              </a:rPr>
              <a:t>Gender history: </a:t>
            </a:r>
            <a:r>
              <a:rPr lang="en-GB" sz="1800" dirty="0">
                <a:solidFill>
                  <a:schemeClr val="tx1"/>
                </a:solidFill>
                <a:effectLst/>
                <a:ea typeface="Times New Roman" panose="02020603050405020304" pitchFamily="18" charset="0"/>
              </a:rPr>
              <a:t>“normative texts” such as conduct literature, legal codes and medical writing to uncover the expectations, prescriptions and anxieties surrounding femininity, masculinity and sexual difference.</a:t>
            </a:r>
          </a:p>
          <a:p>
            <a:pPr marL="0" indent="0">
              <a:buNone/>
            </a:pPr>
            <a:endParaRPr lang="en-GB" dirty="0">
              <a:solidFill>
                <a:schemeClr val="tx1"/>
              </a:solidFill>
              <a:ea typeface="Calibri" panose="020F0502020204030204" pitchFamily="34" charset="0"/>
              <a:cs typeface="Times New Roman" panose="02020603050405020304" pitchFamily="18" charset="0"/>
            </a:endParaRPr>
          </a:p>
          <a:p>
            <a:pPr marL="0" indent="0">
              <a:buNone/>
            </a:pPr>
            <a:r>
              <a:rPr lang="en-GB" sz="1800" dirty="0">
                <a:solidFill>
                  <a:schemeClr val="tx1"/>
                </a:solidFill>
                <a:effectLst/>
                <a:ea typeface="Calibri" panose="020F0502020204030204" pitchFamily="34" charset="0"/>
                <a:cs typeface="Times New Roman" panose="02020603050405020304" pitchFamily="18" charset="0"/>
              </a:rPr>
              <a:t>E.H. </a:t>
            </a:r>
            <a:r>
              <a:rPr lang="en-GB" sz="1800" dirty="0" err="1">
                <a:solidFill>
                  <a:schemeClr val="tx1"/>
                </a:solidFill>
                <a:effectLst/>
                <a:ea typeface="Calibri" panose="020F0502020204030204" pitchFamily="34" charset="0"/>
                <a:cs typeface="Times New Roman" panose="02020603050405020304" pitchFamily="18" charset="0"/>
              </a:rPr>
              <a:t>Carr</a:t>
            </a:r>
            <a:r>
              <a:rPr lang="en-GB" dirty="0">
                <a:solidFill>
                  <a:schemeClr val="tx1"/>
                </a:solidFill>
                <a:ea typeface="Calibri" panose="020F0502020204030204" pitchFamily="34" charset="0"/>
                <a:cs typeface="Times New Roman" panose="02020603050405020304" pitchFamily="18" charset="0"/>
              </a:rPr>
              <a:t>, </a:t>
            </a:r>
            <a:r>
              <a:rPr lang="en-GB" i="1" dirty="0">
                <a:solidFill>
                  <a:schemeClr val="tx1"/>
                </a:solidFill>
                <a:ea typeface="Calibri" panose="020F0502020204030204" pitchFamily="34" charset="0"/>
                <a:cs typeface="Times New Roman" panose="02020603050405020304" pitchFamily="18" charset="0"/>
              </a:rPr>
              <a:t>What is History,</a:t>
            </a:r>
            <a:r>
              <a:rPr lang="en-GB" dirty="0">
                <a:solidFill>
                  <a:schemeClr val="tx1"/>
                </a:solidFill>
                <a:ea typeface="Calibri" panose="020F0502020204030204" pitchFamily="34" charset="0"/>
                <a:cs typeface="Times New Roman" panose="02020603050405020304" pitchFamily="18" charset="0"/>
              </a:rPr>
              <a:t> </a:t>
            </a:r>
            <a:r>
              <a:rPr lang="en-GB" sz="1800" dirty="0">
                <a:solidFill>
                  <a:schemeClr val="tx1"/>
                </a:solidFill>
                <a:ea typeface="Calibri" panose="020F0502020204030204" pitchFamily="34" charset="0"/>
                <a:cs typeface="Times New Roman" panose="02020603050405020304" pitchFamily="18" charset="0"/>
              </a:rPr>
              <a:t>“I</a:t>
            </a:r>
            <a:r>
              <a:rPr lang="en-GB" sz="1800" dirty="0">
                <a:solidFill>
                  <a:schemeClr val="tx1"/>
                </a:solidFill>
                <a:effectLst/>
                <a:ea typeface="Calibri" panose="020F0502020204030204" pitchFamily="34" charset="0"/>
                <a:cs typeface="Times New Roman" panose="02020603050405020304" pitchFamily="18" charset="0"/>
              </a:rPr>
              <a:t>t used to be said that facts speak for themselves. This is, of course, untrue. The facts speak only when the historian calls on them: it is he who decides to which facts to give the floor, and in what order or context”.</a:t>
            </a:r>
          </a:p>
          <a:p>
            <a:pPr marL="0" indent="0">
              <a:buNone/>
            </a:pPr>
            <a:endParaRPr lang="en-GB" dirty="0">
              <a:ea typeface="Calibri" panose="020F0502020204030204" pitchFamily="34" charset="0"/>
              <a:cs typeface="Times New Roman" panose="02020603050405020304" pitchFamily="18" charset="0"/>
            </a:endParaRPr>
          </a:p>
          <a:p>
            <a:endParaRPr lang="en-GB" sz="1800" dirty="0">
              <a:effectLst/>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339301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7F357-9043-46D3-4493-8A75D577B27B}"/>
              </a:ext>
            </a:extLst>
          </p:cNvPr>
          <p:cNvSpPr>
            <a:spLocks noGrp="1"/>
          </p:cNvSpPr>
          <p:nvPr>
            <p:ph type="title"/>
          </p:nvPr>
        </p:nvSpPr>
        <p:spPr/>
        <p:txBody>
          <a:bodyPr/>
          <a:lstStyle/>
          <a:p>
            <a:pPr algn="ctr"/>
            <a:r>
              <a:rPr lang="en-US"/>
              <a:t>What is a Primary Source?</a:t>
            </a:r>
            <a:endParaRPr lang="en-US" dirty="0"/>
          </a:p>
        </p:txBody>
      </p:sp>
      <p:sp>
        <p:nvSpPr>
          <p:cNvPr id="3" name="Content Placeholder 2">
            <a:extLst>
              <a:ext uri="{FF2B5EF4-FFF2-40B4-BE49-F238E27FC236}">
                <a16:creationId xmlns:a16="http://schemas.microsoft.com/office/drawing/2014/main" id="{81386FC5-FBD2-E93F-79E2-705D870250A3}"/>
              </a:ext>
            </a:extLst>
          </p:cNvPr>
          <p:cNvSpPr>
            <a:spLocks noGrp="1"/>
          </p:cNvSpPr>
          <p:nvPr>
            <p:ph idx="1"/>
          </p:nvPr>
        </p:nvSpPr>
        <p:spPr>
          <a:xfrm>
            <a:off x="677334" y="1662545"/>
            <a:ext cx="8596668" cy="4378817"/>
          </a:xfrm>
        </p:spPr>
        <p:txBody>
          <a:bodyPr>
            <a:normAutofit lnSpcReduction="10000"/>
          </a:bodyPr>
          <a:lstStyle/>
          <a:p>
            <a:pPr marL="342900" lvl="0" indent="-342900">
              <a:buFont typeface="Wingdings 3" pitchFamily="2" charset="2"/>
              <a:buChar char="u"/>
              <a:tabLst>
                <a:tab pos="457200" algn="l"/>
              </a:tabLst>
            </a:pPr>
            <a:r>
              <a:rPr lang="en-GB" sz="1800">
                <a:effectLst/>
                <a:ea typeface="Times New Roman" panose="02020603050405020304" pitchFamily="18" charset="0"/>
              </a:rPr>
              <a:t>At its most basic level, the term “primary source” covers all original documents produced at the time one is studying. The implication is that they bear witness to the events, people, processes etc. of that moment.</a:t>
            </a:r>
          </a:p>
          <a:p>
            <a:pPr>
              <a:buFont typeface="Wingdings 3" pitchFamily="2" charset="2"/>
              <a:buChar char="u"/>
              <a:tabLst>
                <a:tab pos="457200" algn="l"/>
              </a:tabLst>
            </a:pPr>
            <a:r>
              <a:rPr lang="en-GB" sz="1800">
                <a:effectLst/>
                <a:ea typeface="Times New Roman" panose="02020603050405020304" pitchFamily="18" charset="0"/>
              </a:rPr>
              <a:t>Writings </a:t>
            </a:r>
            <a:r>
              <a:rPr lang="en-GB" sz="1800" i="1">
                <a:effectLst/>
                <a:ea typeface="Times New Roman" panose="02020603050405020304" pitchFamily="18" charset="0"/>
              </a:rPr>
              <a:t>about</a:t>
            </a:r>
            <a:r>
              <a:rPr lang="en-GB" sz="1800">
                <a:effectLst/>
                <a:ea typeface="Times New Roman" panose="02020603050405020304" pitchFamily="18" charset="0"/>
              </a:rPr>
              <a:t> the past are generally considered secondary sources in that they result from the study of and reflection upon another type of material that was produced </a:t>
            </a:r>
            <a:r>
              <a:rPr lang="en-GB" sz="1800" i="1">
                <a:effectLst/>
                <a:ea typeface="Times New Roman" panose="02020603050405020304" pitchFamily="18" charset="0"/>
              </a:rPr>
              <a:t>in </a:t>
            </a:r>
            <a:r>
              <a:rPr lang="en-GB" sz="1800">
                <a:effectLst/>
                <a:ea typeface="Times New Roman" panose="02020603050405020304" pitchFamily="18" charset="0"/>
              </a:rPr>
              <a:t>the past – primary sources.</a:t>
            </a:r>
          </a:p>
          <a:p>
            <a:pPr marL="342900" lvl="0" indent="-342900">
              <a:buFont typeface="Wingdings 3" pitchFamily="2" charset="2"/>
              <a:buChar char="u"/>
              <a:tabLst>
                <a:tab pos="457200" algn="l"/>
              </a:tabLst>
            </a:pPr>
            <a:endParaRPr lang="en-GB" sz="1800">
              <a:effectLst/>
              <a:ea typeface="Times New Roman" panose="02020603050405020304" pitchFamily="18" charset="0"/>
            </a:endParaRPr>
          </a:p>
          <a:p>
            <a:pPr marL="0" indent="0">
              <a:buNone/>
            </a:pPr>
            <a:r>
              <a:rPr lang="en-GB">
                <a:solidFill>
                  <a:srgbClr val="000000"/>
                </a:solidFill>
              </a:rPr>
              <a:t>Types/genres of primary source</a:t>
            </a:r>
          </a:p>
          <a:p>
            <a:r>
              <a:rPr lang="en-GB">
                <a:solidFill>
                  <a:srgbClr val="000000"/>
                </a:solidFill>
                <a:effectLst/>
              </a:rPr>
              <a:t>Textual sources </a:t>
            </a:r>
          </a:p>
          <a:p>
            <a:r>
              <a:rPr lang="en-GB">
                <a:solidFill>
                  <a:srgbClr val="000000"/>
                </a:solidFill>
              </a:rPr>
              <a:t>Visual sources</a:t>
            </a:r>
          </a:p>
          <a:p>
            <a:r>
              <a:rPr lang="en-GB">
                <a:solidFill>
                  <a:srgbClr val="000000"/>
                </a:solidFill>
                <a:effectLst/>
              </a:rPr>
              <a:t>Material sources</a:t>
            </a:r>
          </a:p>
          <a:p>
            <a:r>
              <a:rPr lang="en-GB">
                <a:solidFill>
                  <a:srgbClr val="000000"/>
                </a:solidFill>
              </a:rPr>
              <a:t>Audio-visual sources</a:t>
            </a:r>
          </a:p>
          <a:p>
            <a:r>
              <a:rPr lang="en-GB">
                <a:solidFill>
                  <a:srgbClr val="000000"/>
                </a:solidFill>
                <a:effectLst/>
              </a:rPr>
              <a:t>Oral histories</a:t>
            </a:r>
          </a:p>
          <a:p>
            <a:endParaRPr lang="en-GB">
              <a:solidFill>
                <a:srgbClr val="000000"/>
              </a:solidFill>
              <a:effectLst/>
              <a:latin typeface="Times New Roman" panose="02020603050405020304" pitchFamily="18" charset="0"/>
            </a:endParaRPr>
          </a:p>
          <a:p>
            <a:endParaRPr lang="en-GB">
              <a:solidFill>
                <a:srgbClr val="000000"/>
              </a:solidFill>
              <a:effectLst/>
              <a:latin typeface="Times New Roman" panose="02020603050405020304" pitchFamily="18" charset="0"/>
            </a:endParaRPr>
          </a:p>
          <a:p>
            <a:endParaRPr lang="en-US" dirty="0"/>
          </a:p>
        </p:txBody>
      </p:sp>
    </p:spTree>
    <p:extLst>
      <p:ext uri="{BB962C8B-B14F-4D97-AF65-F5344CB8AC3E}">
        <p14:creationId xmlns:p14="http://schemas.microsoft.com/office/powerpoint/2010/main" val="24587387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8527EC6-6FA8-D69C-BBCC-6D9A15729975}"/>
              </a:ext>
            </a:extLst>
          </p:cNvPr>
          <p:cNvSpPr>
            <a:spLocks noGrp="1"/>
          </p:cNvSpPr>
          <p:nvPr>
            <p:ph type="title"/>
          </p:nvPr>
        </p:nvSpPr>
        <p:spPr>
          <a:xfrm>
            <a:off x="1333502" y="609600"/>
            <a:ext cx="8596668" cy="1320800"/>
          </a:xfrm>
        </p:spPr>
        <p:txBody>
          <a:bodyPr>
            <a:normAutofit/>
          </a:bodyPr>
          <a:lstStyle/>
          <a:p>
            <a:r>
              <a:rPr lang="en-US" dirty="0"/>
              <a:t>The status and use of sources</a:t>
            </a:r>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 name="Content Placeholder 2">
            <a:extLst>
              <a:ext uri="{FF2B5EF4-FFF2-40B4-BE49-F238E27FC236}">
                <a16:creationId xmlns:a16="http://schemas.microsoft.com/office/drawing/2014/main" id="{A3E011CD-CAA6-BE78-0661-4D56E5071CC3}"/>
              </a:ext>
            </a:extLst>
          </p:cNvPr>
          <p:cNvSpPr>
            <a:spLocks noGrp="1"/>
          </p:cNvSpPr>
          <p:nvPr>
            <p:ph idx="1"/>
          </p:nvPr>
        </p:nvSpPr>
        <p:spPr>
          <a:xfrm>
            <a:off x="1333502" y="2160589"/>
            <a:ext cx="8596668" cy="3880773"/>
          </a:xfrm>
        </p:spPr>
        <p:txBody>
          <a:bodyPr>
            <a:normAutofit/>
          </a:bodyPr>
          <a:lstStyle/>
          <a:p>
            <a:pPr marL="0" indent="0">
              <a:lnSpc>
                <a:spcPct val="90000"/>
              </a:lnSpc>
              <a:buNone/>
            </a:pPr>
            <a:r>
              <a:rPr lang="en-US" sz="1400" dirty="0"/>
              <a:t>What might be a primary source for one research project could be considered a secondary source for another.</a:t>
            </a:r>
          </a:p>
          <a:p>
            <a:pPr marL="0" indent="0">
              <a:lnSpc>
                <a:spcPct val="90000"/>
              </a:lnSpc>
              <a:buNone/>
            </a:pPr>
            <a:r>
              <a:rPr lang="en-US" sz="1400" b="1" dirty="0"/>
              <a:t>Example:</a:t>
            </a:r>
          </a:p>
          <a:p>
            <a:pPr marL="0" indent="0">
              <a:lnSpc>
                <a:spcPct val="90000"/>
              </a:lnSpc>
              <a:buNone/>
            </a:pPr>
            <a:r>
              <a:rPr lang="en-US" sz="1400" dirty="0"/>
              <a:t>A nineteenth-century antiquarian book could be a secondary source for an early modernist, but a primary source for a historian of nineteenth century cultural history.</a:t>
            </a:r>
          </a:p>
          <a:p>
            <a:pPr marL="0" indent="0">
              <a:lnSpc>
                <a:spcPct val="90000"/>
              </a:lnSpc>
              <a:buNone/>
            </a:pPr>
            <a:r>
              <a:rPr lang="en-US" sz="1400" b="1" dirty="0"/>
              <a:t>Two implications follow:</a:t>
            </a:r>
          </a:p>
          <a:p>
            <a:pPr>
              <a:lnSpc>
                <a:spcPct val="90000"/>
              </a:lnSpc>
            </a:pPr>
            <a:r>
              <a:rPr lang="en-US" sz="1400" dirty="0"/>
              <a:t>The status of sources changes depending on the research project being pursued.</a:t>
            </a:r>
          </a:p>
          <a:p>
            <a:pPr>
              <a:lnSpc>
                <a:spcPct val="90000"/>
              </a:lnSpc>
            </a:pPr>
            <a:r>
              <a:rPr lang="en-US" sz="1400" dirty="0"/>
              <a:t>The primary/secondary distinction is less important than an assessment of whether the chosen source is relevant to a given project, and how well it is used.</a:t>
            </a:r>
          </a:p>
          <a:p>
            <a:pPr marL="0" indent="0">
              <a:lnSpc>
                <a:spcPct val="90000"/>
              </a:lnSpc>
              <a:buNone/>
            </a:pPr>
            <a:endParaRPr lang="en-GB" sz="1400" dirty="0">
              <a:effectLst/>
              <a:ea typeface="Times New Roman" panose="02020603050405020304" pitchFamily="18" charset="0"/>
              <a:cs typeface="Times New Roman" panose="02020603050405020304" pitchFamily="18" charset="0"/>
            </a:endParaRPr>
          </a:p>
          <a:p>
            <a:pPr marL="0" indent="0">
              <a:lnSpc>
                <a:spcPct val="90000"/>
              </a:lnSpc>
              <a:buNone/>
            </a:pPr>
            <a:r>
              <a:rPr lang="en-GB" sz="1400" dirty="0">
                <a:effectLst/>
                <a:ea typeface="Times New Roman" panose="02020603050405020304" pitchFamily="18" charset="0"/>
                <a:cs typeface="Times New Roman" panose="02020603050405020304" pitchFamily="18" charset="0"/>
              </a:rPr>
              <a:t>You don’t get to say: “This is a primary source, therefore it proves something”. You have to explain:</a:t>
            </a:r>
            <a:endParaRPr lang="en-GB" sz="1400" dirty="0">
              <a:effectLst/>
              <a:ea typeface="Calibri" panose="020F0502020204030204" pitchFamily="34" charset="0"/>
              <a:cs typeface="Times New Roman" panose="02020603050405020304" pitchFamily="18" charset="0"/>
            </a:endParaRPr>
          </a:p>
          <a:p>
            <a:pPr>
              <a:lnSpc>
                <a:spcPct val="90000"/>
              </a:lnSpc>
              <a:buSzPts val="1000"/>
              <a:tabLst>
                <a:tab pos="457200" algn="l"/>
              </a:tabLst>
            </a:pPr>
            <a:r>
              <a:rPr lang="en-GB" sz="1400" dirty="0">
                <a:ea typeface="Times New Roman" panose="02020603050405020304" pitchFamily="18" charset="0"/>
                <a:cs typeface="Times New Roman" panose="02020603050405020304" pitchFamily="18" charset="0"/>
              </a:rPr>
              <a:t>W</a:t>
            </a:r>
            <a:r>
              <a:rPr lang="en-GB" sz="1400" dirty="0">
                <a:effectLst/>
                <a:ea typeface="Times New Roman" panose="02020603050405020304" pitchFamily="18" charset="0"/>
                <a:cs typeface="Times New Roman" panose="02020603050405020304" pitchFamily="18" charset="0"/>
              </a:rPr>
              <a:t>hy it counts as a source for </a:t>
            </a:r>
            <a:r>
              <a:rPr lang="en-GB" sz="1400" dirty="0">
                <a:ea typeface="Times New Roman" panose="02020603050405020304" pitchFamily="18" charset="0"/>
                <a:cs typeface="Times New Roman" panose="02020603050405020304" pitchFamily="18" charset="0"/>
              </a:rPr>
              <a:t>your research project.</a:t>
            </a:r>
            <a:endParaRPr lang="en-GB" sz="1400" dirty="0">
              <a:effectLst/>
              <a:ea typeface="Calibri" panose="020F0502020204030204" pitchFamily="34" charset="0"/>
              <a:cs typeface="Times New Roman" panose="02020603050405020304" pitchFamily="18" charset="0"/>
            </a:endParaRPr>
          </a:p>
          <a:p>
            <a:pPr>
              <a:lnSpc>
                <a:spcPct val="90000"/>
              </a:lnSpc>
              <a:buSzPts val="1000"/>
              <a:tabLst>
                <a:tab pos="457200" algn="l"/>
              </a:tabLst>
            </a:pPr>
            <a:r>
              <a:rPr lang="en-GB" sz="1400" dirty="0">
                <a:ea typeface="Times New Roman" panose="02020603050405020304" pitchFamily="18" charset="0"/>
                <a:cs typeface="Times New Roman" panose="02020603050405020304" pitchFamily="18" charset="0"/>
              </a:rPr>
              <a:t>W</a:t>
            </a:r>
            <a:r>
              <a:rPr lang="en-GB" sz="1400" dirty="0">
                <a:effectLst/>
                <a:ea typeface="Times New Roman" panose="02020603050405020304" pitchFamily="18" charset="0"/>
                <a:cs typeface="Times New Roman" panose="02020603050405020304" pitchFamily="18" charset="0"/>
              </a:rPr>
              <a:t>hat kind of claims it can reasonably support.</a:t>
            </a:r>
            <a:endParaRPr lang="en-GB" sz="1400" dirty="0">
              <a:effectLst/>
              <a:ea typeface="Calibri" panose="020F0502020204030204" pitchFamily="34" charset="0"/>
              <a:cs typeface="Times New Roman" panose="02020603050405020304" pitchFamily="18" charset="0"/>
            </a:endParaRPr>
          </a:p>
          <a:p>
            <a:pPr>
              <a:lnSpc>
                <a:spcPct val="90000"/>
              </a:lnSpc>
            </a:pP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90000"/>
              </a:lnSpc>
            </a:pPr>
            <a:endParaRPr lang="en-US" sz="1400" dirty="0"/>
          </a:p>
          <a:p>
            <a:pPr marL="0" indent="0">
              <a:lnSpc>
                <a:spcPct val="90000"/>
              </a:lnSpc>
              <a:buNone/>
            </a:pPr>
            <a:endParaRPr lang="en-US" sz="1400" dirty="0"/>
          </a:p>
        </p:txBody>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343054100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911</TotalTime>
  <Words>1870</Words>
  <Application>Microsoft Macintosh PowerPoint</Application>
  <PresentationFormat>Widescreen</PresentationFormat>
  <Paragraphs>141</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Times New Roman</vt:lpstr>
      <vt:lpstr>Trebuchet MS</vt:lpstr>
      <vt:lpstr>Wingdings 3</vt:lpstr>
      <vt:lpstr>Facet</vt:lpstr>
      <vt:lpstr>What is a Primary Source? Historical Evidence and How to Interpret it</vt:lpstr>
      <vt:lpstr>Lecture Structure</vt:lpstr>
      <vt:lpstr>History in Practice</vt:lpstr>
      <vt:lpstr>Facts alone do not amount to a historical explanation</vt:lpstr>
      <vt:lpstr>The Relationship Between Historiography and Historical Research</vt:lpstr>
      <vt:lpstr>Assumptions and Methods</vt:lpstr>
      <vt:lpstr>Source Selection</vt:lpstr>
      <vt:lpstr>What is a Primary Source?</vt:lpstr>
      <vt:lpstr>The status and use of sources</vt:lpstr>
      <vt:lpstr>The Authority of Sources</vt:lpstr>
      <vt:lpstr>Sources are not evidence until they are analysed</vt:lpstr>
      <vt:lpstr>Interpreting Sources</vt:lpstr>
      <vt:lpstr>What this looks like in practice… An example from my own research</vt:lpstr>
      <vt:lpstr>Analysis and Argument</vt:lpstr>
      <vt:lpstr>From Sources to Arguments</vt:lpstr>
      <vt:lpstr>Your Research Proposal and Research Project</vt:lpstr>
      <vt:lpstr>What historical skills these assignments are designed to nurture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Mann, Sophie</dc:creator>
  <cp:lastModifiedBy>Mann, Sophie</cp:lastModifiedBy>
  <cp:revision>52</cp:revision>
  <dcterms:created xsi:type="dcterms:W3CDTF">2026-01-30T20:49:53Z</dcterms:created>
  <dcterms:modified xsi:type="dcterms:W3CDTF">2026-01-31T12:01:04Z</dcterms:modified>
</cp:coreProperties>
</file>